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778" r:id="rId2"/>
  </p:sldMasterIdLst>
  <p:notesMasterIdLst>
    <p:notesMasterId r:id="rId36"/>
  </p:notesMasterIdLst>
  <p:sldIdLst>
    <p:sldId id="256" r:id="rId3"/>
    <p:sldId id="258" r:id="rId4"/>
    <p:sldId id="290" r:id="rId5"/>
    <p:sldId id="259" r:id="rId6"/>
    <p:sldId id="291" r:id="rId7"/>
    <p:sldId id="260" r:id="rId8"/>
    <p:sldId id="292" r:id="rId9"/>
    <p:sldId id="261" r:id="rId10"/>
    <p:sldId id="293" r:id="rId11"/>
    <p:sldId id="262" r:id="rId12"/>
    <p:sldId id="294" r:id="rId13"/>
    <p:sldId id="263" r:id="rId14"/>
    <p:sldId id="295" r:id="rId15"/>
    <p:sldId id="264" r:id="rId16"/>
    <p:sldId id="296" r:id="rId17"/>
    <p:sldId id="265" r:id="rId18"/>
    <p:sldId id="297" r:id="rId19"/>
    <p:sldId id="266" r:id="rId20"/>
    <p:sldId id="298" r:id="rId21"/>
    <p:sldId id="267" r:id="rId22"/>
    <p:sldId id="299" r:id="rId23"/>
    <p:sldId id="268" r:id="rId24"/>
    <p:sldId id="300" r:id="rId25"/>
    <p:sldId id="269" r:id="rId26"/>
    <p:sldId id="301" r:id="rId27"/>
    <p:sldId id="270" r:id="rId28"/>
    <p:sldId id="302" r:id="rId29"/>
    <p:sldId id="303" r:id="rId30"/>
    <p:sldId id="272" r:id="rId31"/>
    <p:sldId id="271" r:id="rId32"/>
    <p:sldId id="304" r:id="rId33"/>
    <p:sldId id="273" r:id="rId34"/>
    <p:sldId id="305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5" autoAdjust="0"/>
    <p:restoredTop sz="94830"/>
  </p:normalViewPr>
  <p:slideViewPr>
    <p:cSldViewPr snapToGrid="0" snapToObjects="1">
      <p:cViewPr varScale="1">
        <p:scale>
          <a:sx n="106" d="100"/>
          <a:sy n="106" d="100"/>
        </p:scale>
        <p:origin x="1632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35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6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75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15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0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56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83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7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6/23/2025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2" r:id="rId3"/>
    <p:sldLayoutId id="2147483783" r:id="rId4"/>
    <p:sldLayoutId id="2147483786" r:id="rId5"/>
    <p:sldLayoutId id="21474837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mailto:ken.dicks@uwtsd.ac.u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mailto:ken.dicks@uwtsd.ac.u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eric.ed.gov/?id=ED341299" TargetMode="Externa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eric.ed.gov/?id=ED341299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07712" y="3698442"/>
            <a:ext cx="838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ECGE7007Q/C: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Cymunedau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Cynaliadwy</a:t>
            </a:r>
            <a:endParaRPr lang="en-GB" sz="3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3641" y="4305050"/>
            <a:ext cx="8002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Tiwtorial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CAMPUS – </a:t>
            </a:r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gweithdy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cynllunio</a:t>
            </a: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endParaRPr lang="en-GB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4833" y="293647"/>
            <a:ext cx="1940029" cy="151216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Rectangle 4"/>
          <p:cNvSpPr/>
          <p:nvPr/>
        </p:nvSpPr>
        <p:spPr>
          <a:xfrm>
            <a:off x="5765313" y="293647"/>
            <a:ext cx="1134126" cy="10801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Rectangle 5"/>
          <p:cNvSpPr/>
          <p:nvPr/>
        </p:nvSpPr>
        <p:spPr>
          <a:xfrm>
            <a:off x="3497061" y="293647"/>
            <a:ext cx="32403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Rectangle 6"/>
          <p:cNvSpPr/>
          <p:nvPr/>
        </p:nvSpPr>
        <p:spPr>
          <a:xfrm>
            <a:off x="6143355" y="1913827"/>
            <a:ext cx="1674186" cy="1566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8" name="Rectangle 7"/>
          <p:cNvSpPr/>
          <p:nvPr/>
        </p:nvSpPr>
        <p:spPr>
          <a:xfrm>
            <a:off x="3929109" y="293647"/>
            <a:ext cx="865664" cy="54006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9" name="Rectangle 8"/>
          <p:cNvSpPr/>
          <p:nvPr/>
        </p:nvSpPr>
        <p:spPr>
          <a:xfrm>
            <a:off x="1984893" y="1913827"/>
            <a:ext cx="2350829" cy="156617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0" name="Rectangle 9"/>
          <p:cNvSpPr/>
          <p:nvPr/>
        </p:nvSpPr>
        <p:spPr>
          <a:xfrm>
            <a:off x="4469169" y="1481779"/>
            <a:ext cx="1512168" cy="10801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Rectangle 12"/>
          <p:cNvSpPr/>
          <p:nvPr/>
        </p:nvSpPr>
        <p:spPr>
          <a:xfrm>
            <a:off x="3933296" y="887713"/>
            <a:ext cx="865664" cy="48605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Rectangle 13"/>
          <p:cNvSpPr/>
          <p:nvPr/>
        </p:nvSpPr>
        <p:spPr>
          <a:xfrm>
            <a:off x="3497061" y="1427773"/>
            <a:ext cx="875708" cy="37804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5" name="Rectangle 14"/>
          <p:cNvSpPr/>
          <p:nvPr/>
        </p:nvSpPr>
        <p:spPr>
          <a:xfrm>
            <a:off x="4469169" y="2666906"/>
            <a:ext cx="1512168" cy="813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A82646B-6A85-3B06-34CF-CFDFCCD57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960" y="1586787"/>
            <a:ext cx="1362587" cy="870105"/>
          </a:xfrm>
          <a:prstGeom prst="rect">
            <a:avLst/>
          </a:prstGeom>
        </p:spPr>
      </p:pic>
      <p:pic>
        <p:nvPicPr>
          <p:cNvPr id="3" name="Picture 2" descr="A diagram of a diagram of a community and green infrastructure plan">
            <a:extLst>
              <a:ext uri="{FF2B5EF4-FFF2-40B4-BE49-F238E27FC236}">
                <a16:creationId xmlns:a16="http://schemas.microsoft.com/office/drawing/2014/main" id="{464AB8FF-F381-2295-2D73-B0C086DDF2A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019" y="344491"/>
            <a:ext cx="1821656" cy="1407319"/>
          </a:xfrm>
          <a:prstGeom prst="rect">
            <a:avLst/>
          </a:prstGeom>
        </p:spPr>
      </p:pic>
      <p:pic>
        <p:nvPicPr>
          <p:cNvPr id="12" name="Picture 11" descr="A diagram illustrating the UN Sustainable Development  model of People, Planet and Profit">
            <a:extLst>
              <a:ext uri="{FF2B5EF4-FFF2-40B4-BE49-F238E27FC236}">
                <a16:creationId xmlns:a16="http://schemas.microsoft.com/office/drawing/2014/main" id="{4A9A2E10-C96F-6C1D-7187-05FB6E7ED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3151" y="2021654"/>
            <a:ext cx="1454595" cy="1372735"/>
          </a:xfrm>
          <a:prstGeom prst="rect">
            <a:avLst/>
          </a:prstGeom>
        </p:spPr>
      </p:pic>
      <p:pic>
        <p:nvPicPr>
          <p:cNvPr id="16" name="Picture 15" descr="A graphic representation of the UN Sustainable Development Goals (SDG)">
            <a:extLst>
              <a:ext uri="{FF2B5EF4-FFF2-40B4-BE49-F238E27FC236}">
                <a16:creationId xmlns:a16="http://schemas.microsoft.com/office/drawing/2014/main" id="{22B4E79C-7DF3-B7E8-0299-41A777B0F8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2906" y="2021654"/>
            <a:ext cx="2148449" cy="13343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C476867-3BC3-7CF8-8E2E-A8091748ABE1}"/>
              </a:ext>
            </a:extLst>
          </p:cNvPr>
          <p:cNvSpPr/>
          <p:nvPr/>
        </p:nvSpPr>
        <p:spPr>
          <a:xfrm>
            <a:off x="1444832" y="1913827"/>
            <a:ext cx="465270" cy="1566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D192674-8FF3-BE99-FD76-983E1925BA42}"/>
              </a:ext>
            </a:extLst>
          </p:cNvPr>
          <p:cNvSpPr/>
          <p:nvPr/>
        </p:nvSpPr>
        <p:spPr>
          <a:xfrm>
            <a:off x="6143355" y="1427773"/>
            <a:ext cx="1674186" cy="4232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7B95A7A-C03F-F94F-7060-403C05691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8525" y="388865"/>
            <a:ext cx="942740" cy="88968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81E4FDA-8468-4434-28FA-B469F74C7A99}"/>
              </a:ext>
            </a:extLst>
          </p:cNvPr>
          <p:cNvSpPr/>
          <p:nvPr/>
        </p:nvSpPr>
        <p:spPr>
          <a:xfrm>
            <a:off x="4901217" y="293647"/>
            <a:ext cx="755921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D94F91E-FA9F-AB6D-88B5-B034987FA59C}"/>
              </a:ext>
            </a:extLst>
          </p:cNvPr>
          <p:cNvSpPr/>
          <p:nvPr/>
        </p:nvSpPr>
        <p:spPr>
          <a:xfrm>
            <a:off x="6953445" y="293648"/>
            <a:ext cx="812891" cy="10485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FCE2185-09BB-A8BA-8F85-67AA53FC3656}"/>
              </a:ext>
            </a:extLst>
          </p:cNvPr>
          <p:cNvSpPr txBox="1"/>
          <p:nvPr/>
        </p:nvSpPr>
        <p:spPr>
          <a:xfrm>
            <a:off x="2435382" y="5430227"/>
            <a:ext cx="409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ken.dicks@uwtsd.ac.uk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901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EA7B0-0896-1237-5924-B79AE821A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2B17F3D-FB23-DB60-B990-464D651BBD00}"/>
              </a:ext>
            </a:extLst>
          </p:cNvPr>
          <p:cNvSpPr txBox="1"/>
          <p:nvPr/>
        </p:nvSpPr>
        <p:spPr>
          <a:xfrm>
            <a:off x="407712" y="3698442"/>
            <a:ext cx="838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ECGE7007Q: Sustainable Communities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19777A3-498C-0C5A-4FBC-055534F5C234}"/>
              </a:ext>
            </a:extLst>
          </p:cNvPr>
          <p:cNvSpPr txBox="1"/>
          <p:nvPr/>
        </p:nvSpPr>
        <p:spPr>
          <a:xfrm>
            <a:off x="793641" y="4305050"/>
            <a:ext cx="8002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Tutorial: Setting SMART Goals – an action planning workshop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BADBFD-C961-9D4D-88A2-83B5D7D99C9C}"/>
              </a:ext>
            </a:extLst>
          </p:cNvPr>
          <p:cNvSpPr/>
          <p:nvPr/>
        </p:nvSpPr>
        <p:spPr>
          <a:xfrm>
            <a:off x="1444833" y="293647"/>
            <a:ext cx="1940029" cy="151216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D59818-3553-D2C6-EA6F-A6C19DEC2073}"/>
              </a:ext>
            </a:extLst>
          </p:cNvPr>
          <p:cNvSpPr/>
          <p:nvPr/>
        </p:nvSpPr>
        <p:spPr>
          <a:xfrm>
            <a:off x="5765313" y="293647"/>
            <a:ext cx="1134126" cy="108012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AE8707-BA21-01C2-DE51-AE1B14BCE93A}"/>
              </a:ext>
            </a:extLst>
          </p:cNvPr>
          <p:cNvSpPr/>
          <p:nvPr/>
        </p:nvSpPr>
        <p:spPr>
          <a:xfrm>
            <a:off x="3497061" y="293647"/>
            <a:ext cx="32403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08B2EB-42AC-BA4E-3C79-C12137A23C45}"/>
              </a:ext>
            </a:extLst>
          </p:cNvPr>
          <p:cNvSpPr/>
          <p:nvPr/>
        </p:nvSpPr>
        <p:spPr>
          <a:xfrm>
            <a:off x="6143355" y="1913827"/>
            <a:ext cx="1674186" cy="1566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BBB529-2EA3-F326-0F99-B18575621C9B}"/>
              </a:ext>
            </a:extLst>
          </p:cNvPr>
          <p:cNvSpPr/>
          <p:nvPr/>
        </p:nvSpPr>
        <p:spPr>
          <a:xfrm>
            <a:off x="3929109" y="293647"/>
            <a:ext cx="865664" cy="54006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22DFD0-1B95-BDE6-DF9A-A0C8646D34A1}"/>
              </a:ext>
            </a:extLst>
          </p:cNvPr>
          <p:cNvSpPr/>
          <p:nvPr/>
        </p:nvSpPr>
        <p:spPr>
          <a:xfrm>
            <a:off x="1984893" y="1913827"/>
            <a:ext cx="2350829" cy="156617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EA6AAB-926A-F021-D0DD-C8B9485B5658}"/>
              </a:ext>
            </a:extLst>
          </p:cNvPr>
          <p:cNvSpPr/>
          <p:nvPr/>
        </p:nvSpPr>
        <p:spPr>
          <a:xfrm>
            <a:off x="4469169" y="1481779"/>
            <a:ext cx="1512168" cy="10801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433423F-C035-A29C-2AF0-B7F958922F5F}"/>
              </a:ext>
            </a:extLst>
          </p:cNvPr>
          <p:cNvSpPr/>
          <p:nvPr/>
        </p:nvSpPr>
        <p:spPr>
          <a:xfrm>
            <a:off x="3933296" y="887713"/>
            <a:ext cx="865664" cy="48605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D6EB03-DB23-2D70-6F64-501E4022BBCF}"/>
              </a:ext>
            </a:extLst>
          </p:cNvPr>
          <p:cNvSpPr/>
          <p:nvPr/>
        </p:nvSpPr>
        <p:spPr>
          <a:xfrm>
            <a:off x="3497061" y="1427773"/>
            <a:ext cx="875708" cy="37804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B18B90A-6733-239B-BEBF-E33276051DB5}"/>
              </a:ext>
            </a:extLst>
          </p:cNvPr>
          <p:cNvSpPr/>
          <p:nvPr/>
        </p:nvSpPr>
        <p:spPr>
          <a:xfrm>
            <a:off x="4469169" y="2666906"/>
            <a:ext cx="1512168" cy="8130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C98A710-ED89-C705-7D41-6D48E3B8E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960" y="1586787"/>
            <a:ext cx="1362587" cy="870105"/>
          </a:xfrm>
          <a:prstGeom prst="rect">
            <a:avLst/>
          </a:prstGeom>
        </p:spPr>
      </p:pic>
      <p:pic>
        <p:nvPicPr>
          <p:cNvPr id="3" name="Picture 2" descr="A diagram of a diagram of a community and green infrastructure plan">
            <a:extLst>
              <a:ext uri="{FF2B5EF4-FFF2-40B4-BE49-F238E27FC236}">
                <a16:creationId xmlns:a16="http://schemas.microsoft.com/office/drawing/2014/main" id="{078C48E9-AA84-0860-ED6C-D7980B495B0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019" y="344491"/>
            <a:ext cx="1821656" cy="1407319"/>
          </a:xfrm>
          <a:prstGeom prst="rect">
            <a:avLst/>
          </a:prstGeom>
        </p:spPr>
      </p:pic>
      <p:pic>
        <p:nvPicPr>
          <p:cNvPr id="12" name="Picture 11" descr="A diagram illustrating the UN Sustainable Development  model of People, Planet and Profit">
            <a:extLst>
              <a:ext uri="{FF2B5EF4-FFF2-40B4-BE49-F238E27FC236}">
                <a16:creationId xmlns:a16="http://schemas.microsoft.com/office/drawing/2014/main" id="{A1B8045F-7FCB-6CA0-8D56-D1E33C3C7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3151" y="2021654"/>
            <a:ext cx="1454595" cy="1372735"/>
          </a:xfrm>
          <a:prstGeom prst="rect">
            <a:avLst/>
          </a:prstGeom>
        </p:spPr>
      </p:pic>
      <p:pic>
        <p:nvPicPr>
          <p:cNvPr id="16" name="Picture 15" descr="A graphic representation of the UN Sustainable Development Goals (SDG)">
            <a:extLst>
              <a:ext uri="{FF2B5EF4-FFF2-40B4-BE49-F238E27FC236}">
                <a16:creationId xmlns:a16="http://schemas.microsoft.com/office/drawing/2014/main" id="{32E9DABE-B872-E6F9-63A1-D2065DE692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2906" y="2021654"/>
            <a:ext cx="2148449" cy="13343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DA86547-5C8D-6437-ACBC-F63E9B4C99C2}"/>
              </a:ext>
            </a:extLst>
          </p:cNvPr>
          <p:cNvSpPr/>
          <p:nvPr/>
        </p:nvSpPr>
        <p:spPr>
          <a:xfrm>
            <a:off x="1444832" y="1913827"/>
            <a:ext cx="465270" cy="1566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14AFF55-CEED-6218-672B-EAFAB8FA55DE}"/>
              </a:ext>
            </a:extLst>
          </p:cNvPr>
          <p:cNvSpPr/>
          <p:nvPr/>
        </p:nvSpPr>
        <p:spPr>
          <a:xfrm>
            <a:off x="6143355" y="1427773"/>
            <a:ext cx="1674186" cy="4232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C998CC0-9505-9C45-BD58-E1A43502C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8525" y="388865"/>
            <a:ext cx="942740" cy="88968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F077E3E-1D82-3C89-D224-5B37B79B9570}"/>
              </a:ext>
            </a:extLst>
          </p:cNvPr>
          <p:cNvSpPr/>
          <p:nvPr/>
        </p:nvSpPr>
        <p:spPr>
          <a:xfrm>
            <a:off x="4901217" y="293647"/>
            <a:ext cx="755921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8B0A423-1BF0-3F63-D01B-6BC8C2E8A6B9}"/>
              </a:ext>
            </a:extLst>
          </p:cNvPr>
          <p:cNvSpPr/>
          <p:nvPr/>
        </p:nvSpPr>
        <p:spPr>
          <a:xfrm>
            <a:off x="6953445" y="293648"/>
            <a:ext cx="812891" cy="10485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237B067-5E06-FF2A-2C13-27DCFB97C051}"/>
              </a:ext>
            </a:extLst>
          </p:cNvPr>
          <p:cNvSpPr txBox="1"/>
          <p:nvPr/>
        </p:nvSpPr>
        <p:spPr>
          <a:xfrm>
            <a:off x="2435382" y="5430227"/>
            <a:ext cx="409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ken.dicks@uwtsd.ac.uk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533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nod?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Diffiniad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pwrpas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ymdrech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anelu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ato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amcan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Allwch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roi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nod?</a:t>
            </a:r>
          </a:p>
        </p:txBody>
      </p:sp>
    </p:spTree>
    <p:extLst>
      <p:ext uri="{BB962C8B-B14F-4D97-AF65-F5344CB8AC3E}">
        <p14:creationId xmlns:p14="http://schemas.microsoft.com/office/powerpoint/2010/main" val="2058988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7107D-69BD-4EA3-413C-F1A9E5CDD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E8DC0C9-7D01-C47F-5C8A-6F4B2147AC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a goal?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95733C8F-29C2-8B8A-313D-101E5FBD1A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Definition?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purpose toward which an endeavor is directed; an objective.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give an example of a goal?</a:t>
            </a:r>
          </a:p>
        </p:txBody>
      </p:sp>
    </p:spTree>
    <p:extLst>
      <p:ext uri="{BB962C8B-B14F-4D97-AF65-F5344CB8AC3E}">
        <p14:creationId xmlns:p14="http://schemas.microsoft.com/office/powerpoint/2010/main" val="1652690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nod da?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818" y="1825626"/>
            <a:ext cx="8528364" cy="2049258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nod da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CAMPUS (SMART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Saesneg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(Am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acronym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sefyll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nod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gwael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DUMB (does dim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cyfieithiad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Cymraeg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0843" y="4293096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Rhaid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NOD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rhywbeth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rydych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chi'n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ddewis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rhywbeth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orfodi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arnoch</a:t>
            </a:r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chi.</a:t>
            </a:r>
          </a:p>
          <a:p>
            <a:pPr algn="ctr"/>
            <a:endParaRPr lang="en-GB" sz="3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7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B0395-DAEC-6B8B-0B7E-18DBA66D4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E31BFD9-7EEA-6453-23FC-D028BD46AF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makes a good goal?</a:t>
            </a:r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6C0AB04A-F6F2-BAC6-A08C-7C479EC55F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07818" y="1825626"/>
            <a:ext cx="8528364" cy="2049258"/>
          </a:xfrm>
        </p:spPr>
        <p:txBody>
          <a:bodyPr>
            <a:normAutofit/>
          </a:bodyPr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good goal is SMART (what does this acronym stand for?)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bad goal is DUMB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BB451A-3A35-29C0-0049-3BA167097F10}"/>
              </a:ext>
            </a:extLst>
          </p:cNvPr>
          <p:cNvSpPr txBox="1"/>
          <p:nvPr/>
        </p:nvSpPr>
        <p:spPr>
          <a:xfrm>
            <a:off x="340843" y="4293096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GOAL must also be something you choose – not something that’s forced upon you.</a:t>
            </a:r>
          </a:p>
          <a:p>
            <a:pPr algn="ctr"/>
            <a:endParaRPr lang="en-GB" sz="3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776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NODAU C.A.M.P.U.S. </a:t>
            </a:r>
            <a:r>
              <a:rPr lang="en-US" altLang="en-US" sz="54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20154" y="1809584"/>
            <a:ext cx="3689287" cy="3616089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Cyraeddadwy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Amserol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Mesuradwy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Uchelgeisiol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Synhwyrol</a:t>
            </a:r>
            <a:endParaRPr lang="en-US" altLang="en-US" sz="4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endParaRPr lang="en-US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316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3F30F-8942-86EF-57B7-8D96C980C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A039E9EA-3D50-EA23-7944-AA64E6C941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5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S.M.A.R.T. GOALS are;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8E394B2-0F27-2282-3624-3E441801AC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820154" y="1809584"/>
            <a:ext cx="3689287" cy="3616089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Achievable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Relevant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4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Time-bound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endParaRPr lang="en-US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845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146804"/>
          </a:xfrm>
        </p:spPr>
        <p:txBody>
          <a:bodyPr>
            <a:normAutofit fontScale="90000"/>
          </a:bodyPr>
          <a:lstStyle/>
          <a:p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MART/CAM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US) </a:t>
            </a:r>
            <a:b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enodol</a:t>
            </a:r>
            <a:endParaRPr lang="en-US" altLang="en-US" sz="27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628800"/>
            <a:ext cx="7772400" cy="44958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Amhenodol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anfon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CV at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gyflogwyr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darparwr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ardal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anfon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CV a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llythyr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eglurhaol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bob un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Tachwedd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1af.</a:t>
            </a:r>
          </a:p>
        </p:txBody>
      </p:sp>
    </p:spTree>
    <p:extLst>
      <p:ext uri="{BB962C8B-B14F-4D97-AF65-F5344CB8AC3E}">
        <p14:creationId xmlns:p14="http://schemas.microsoft.com/office/powerpoint/2010/main" val="22014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DAACE-DA89-4A13-1011-89F554D52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19C5B0F-6DF9-62B4-95AB-CDB92324F5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65126"/>
            <a:ext cx="7886700" cy="114680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pecific Goals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510970E0-D40F-ACC9-5FB8-0E396C2639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55576" y="1628800"/>
            <a:ext cx="7772400" cy="44958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Vague: I will send out my CV to employers.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Specific:  I will find 10 social care providers in my area and end each one a CV and cover letter by November 1</a:t>
            </a:r>
            <a:r>
              <a:rPr lang="en-US" altLang="en-US" sz="4000" baseline="30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622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ART/CA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 </a:t>
            </a:r>
            <a:b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Nodau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esuradwy</a:t>
            </a:r>
            <a:endParaRPr lang="en-US" altLang="en-US" sz="6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997075"/>
            <a:ext cx="8496944" cy="44958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Amhenodol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Dwi am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darlithoedd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Semester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Mesuradwy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gwella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ngraddau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marc y semester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nesaf</a:t>
            </a:r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099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6EABA-FF3A-9056-8070-DB87F6A66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FC7DD94-743E-B3D6-7D4E-D01A866F85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easurable Goals 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AF2577E2-93AD-EBFD-996C-3A8E7BAEDB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536" y="1997075"/>
            <a:ext cx="8496944" cy="44958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Vague: I want to do well in lectures next Semester.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Measurable:  I will improve my grades by at least 5 marks next semester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57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(SM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RT/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AMPUS) </a:t>
            </a:r>
            <a:b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yraeddadwy</a:t>
            </a:r>
            <a:endParaRPr lang="en-US" altLang="en-US" sz="6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772816"/>
            <a:ext cx="8352928" cy="4495800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Amhenodol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Dwi am g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ael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swydd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mis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flwyddyn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graddio</a:t>
            </a:r>
            <a:r>
              <a:rPr lang="en-GB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Cyraeddadwy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cais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am 12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swydd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 mis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graddio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5202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C60BA8-3867-2DC2-8A2D-C50F7F8F3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553082C-C838-EE7C-A2A7-2D66B222E7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ttainable Goals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1EA5A13-2733-3917-4FAC-91FFE2A99F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552" y="1772816"/>
            <a:ext cx="8352928" cy="44958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Vague: I want to get a job within 6 months year of graduation.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Attainable:  I will apply for 12 jobs within 6 months of graduation.</a:t>
            </a:r>
          </a:p>
        </p:txBody>
      </p:sp>
    </p:spTree>
    <p:extLst>
      <p:ext uri="{BB962C8B-B14F-4D97-AF65-F5344CB8AC3E}">
        <p14:creationId xmlns:p14="http://schemas.microsoft.com/office/powerpoint/2010/main" val="2610646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SM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T/C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AMP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US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     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chelgeisiol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ynhwyrol</a:t>
            </a:r>
            <a:endParaRPr lang="en-US" altLang="en-US" sz="6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1233"/>
            <a:ext cx="8229600" cy="4525963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Ddim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synnwyr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Dwi am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ddysgu'r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piano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gynyddu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nghyflogadwyedd</a:t>
            </a:r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Gwell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Dwi am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wella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Cyflwyno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cais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altLang="en-US" sz="4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swyddi</a:t>
            </a: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136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A6458-715C-4BBC-90F3-E806A2EF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F7706414-62B3-52C5-A3D4-DD65A1BE56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elevant Goals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9ABD22D-14E0-9690-1732-B0EFCA5D24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821233"/>
            <a:ext cx="82296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relevant: I want to learn the piano to increase my employability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4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Better: I want to improve my Presentation skills before applying for  jobs.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461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</a:t>
            </a:r>
            <a:r>
              <a:rPr kumimoji="0" lang="en-US" altLang="en-US" sz="22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SMAR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</a:t>
            </a:r>
            <a:r>
              <a:rPr kumimoji="0" lang="en-US" altLang="en-US" sz="22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/C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</a:t>
            </a:r>
            <a:r>
              <a:rPr kumimoji="0" lang="en-US" altLang="en-US" sz="22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MPUS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 </a:t>
            </a:r>
            <a:b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en-US" sz="6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mserol</a:t>
            </a:r>
            <a:endParaRPr lang="en-US" altLang="en-US" sz="6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799" y="1715346"/>
            <a:ext cx="8174865" cy="3798214"/>
          </a:xfrm>
        </p:spPr>
        <p:txBody>
          <a:bodyPr>
            <a:no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Amhenodol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Chwilio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swydd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gynted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phosibl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Amserol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pt-BR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Ymchwilio i o leiaf 20 o gwmnïau mawr yn fy sector erbyn diwedd mis Mai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Trefnu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chyfweliad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mis Mai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Anfon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 </a:t>
            </a: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crynodeb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Mai 20</a:t>
            </a:r>
          </a:p>
          <a:p>
            <a:pPr marL="0" indent="0" algn="ctr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None/>
            </a:pPr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None/>
            </a:pPr>
            <a:br>
              <a:rPr lang="en-US" altLang="en-US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021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DA3A2-AFAC-BE30-ABBA-8DADF5715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E7FDCF9-111C-D6A9-CD56-BFEFCF2C57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en-US" sz="6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ime-bound Goals</a:t>
            </a: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D9ED9813-B0AA-E71D-EAF1-8ECEB6D4F6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15346"/>
            <a:ext cx="7772400" cy="3798214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Vague: Look for a job as soon as possible</a:t>
            </a: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Time-bound: I will: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Research at least 20 major companies in my sector by the end of May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up 3 informational interviews in May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altLang="en-US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Send out 25 resumés by May 20</a:t>
            </a:r>
          </a:p>
          <a:p>
            <a:pPr marL="0" indent="0" algn="ctr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None/>
            </a:pPr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None/>
            </a:pPr>
            <a:br>
              <a:rPr lang="en-US" altLang="en-US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53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19223" y="365125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D.U.M.B.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752600"/>
            <a:ext cx="7772400" cy="44958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Diddyddiad</a:t>
            </a:r>
            <a:endParaRPr lang="en-US" altLang="en-US" sz="2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Anghefnogol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Aneglur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Allan o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gyrraedd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8699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38D4E-D84F-B501-E3B2-AFC6E1441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8E46A6E-787B-2A20-31C5-55F9F6ED44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D.U.M.B. Goals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1DA39B2E-4BBE-39DA-C31B-B8E77A0B05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3000" y="1752600"/>
            <a:ext cx="7772400" cy="44958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Dateless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Unsupportive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Muddy</a:t>
            </a:r>
          </a:p>
          <a:p>
            <a:pPr eaLnBrk="1" hangingPunct="1">
              <a:spcBef>
                <a:spcPts val="1200"/>
              </a:spcBef>
              <a:spcAft>
                <a:spcPts val="1200"/>
              </a:spcAft>
            </a:pP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Beyond reach</a:t>
            </a:r>
          </a:p>
        </p:txBody>
      </p:sp>
    </p:spTree>
    <p:extLst>
      <p:ext uri="{BB962C8B-B14F-4D97-AF65-F5344CB8AC3E}">
        <p14:creationId xmlns:p14="http://schemas.microsoft.com/office/powerpoint/2010/main" val="12461593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38527" y="446607"/>
            <a:ext cx="7886700" cy="1009466"/>
          </a:xfrm>
        </p:spPr>
        <p:txBody>
          <a:bodyPr>
            <a:normAutofit/>
          </a:bodyPr>
          <a:lstStyle/>
          <a:p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Dewis </a:t>
            </a:r>
            <a:r>
              <a:rPr lang="en-US" alt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endParaRPr lang="en-US" altLang="en-US" sz="6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7335" y="1981200"/>
            <a:ext cx="7772400" cy="3423719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Rhagwelwch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byddwch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dyfodol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Defnyddiwch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dychymyg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Delweddwch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Byddwch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8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‘CAMPUS’</a:t>
            </a:r>
          </a:p>
        </p:txBody>
      </p:sp>
    </p:spTree>
    <p:extLst>
      <p:ext uri="{BB962C8B-B14F-4D97-AF65-F5344CB8AC3E}">
        <p14:creationId xmlns:p14="http://schemas.microsoft.com/office/powerpoint/2010/main" val="419305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5420B-7B63-9A59-92D7-427368FC9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762B40E0-1ACA-2EDB-FF29-251D642860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8527" y="446607"/>
            <a:ext cx="7886700" cy="100946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Choosing Goals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B86F506D-245F-3FC4-A871-883E41C84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7335" y="1981200"/>
            <a:ext cx="7772400" cy="3423719"/>
          </a:xfrm>
        </p:spPr>
        <p:txBody>
          <a:bodyPr/>
          <a:lstStyle/>
          <a:p>
            <a:pPr eaLnBrk="1" hangingPunct="1"/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yourself forward </a:t>
            </a:r>
          </a:p>
          <a:p>
            <a:pPr eaLnBrk="1" hangingPunct="1"/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your imagination</a:t>
            </a:r>
          </a:p>
          <a:p>
            <a:pPr eaLnBrk="1" hangingPunct="1"/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Visualise</a:t>
            </a:r>
          </a:p>
          <a:p>
            <a:pPr eaLnBrk="1" hangingPunct="1"/>
            <a:r>
              <a:rPr lang="en-US" altLang="en-US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SMART</a:t>
            </a:r>
          </a:p>
        </p:txBody>
      </p:sp>
    </p:spTree>
    <p:extLst>
      <p:ext uri="{BB962C8B-B14F-4D97-AF65-F5344CB8AC3E}">
        <p14:creationId xmlns:p14="http://schemas.microsoft.com/office/powerpoint/2010/main" val="1628622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38940" y="365125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endParaRPr lang="en-US" altLang="en-US" sz="6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Dewiswch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nod yr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hoffech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gyflawni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Lluniwch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gynllun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s-E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Camau</a:t>
            </a:r>
            <a:r>
              <a:rPr lang="es-E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s-E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s-E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s-E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endParaRPr lang="es-E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hangen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arnaf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Amserlen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cwblhau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nn-NO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Cymorth sydd ar gael i mi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Byddwch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BENODOL a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gosodwch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LINELL AMSER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None/>
            </a:pP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9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E63FC-2DAA-4905-84CA-514C202A9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FA25F4E4-6DA3-5019-CB76-288DFCC8FE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8940" y="365125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6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Setting Goals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134968D5-41DD-865C-6B1D-E98E3A2AA7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Pick a goal you want to achieve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Devise an action plan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 I’ll take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 I’ll need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Timeline for completion</a:t>
            </a:r>
          </a:p>
          <a:p>
            <a:pPr lvl="1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that is available to me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SPECIFIC and set a TIME-LINE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None/>
            </a:pP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63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10851"/>
            <a:ext cx="8243746" cy="1325563"/>
          </a:xfrm>
        </p:spPr>
        <p:txBody>
          <a:bodyPr/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rhwystro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cyflawni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5926" y="4099711"/>
            <a:ext cx="7772400" cy="7272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en-US" sz="4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Rhannwch</a:t>
            </a:r>
            <a:r>
              <a:rPr lang="en-US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US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meddyliau</a:t>
            </a:r>
            <a:r>
              <a:rPr lang="en-US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gyda'r</a:t>
            </a:r>
            <a:r>
              <a:rPr lang="en-US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4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yellow and red question mark">
            <a:extLst>
              <a:ext uri="{FF2B5EF4-FFF2-40B4-BE49-F238E27FC236}">
                <a16:creationId xmlns:a16="http://schemas.microsoft.com/office/drawing/2014/main" id="{45F8E6CE-4125-B143-F7AD-3CBE11F76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640" y="1988816"/>
            <a:ext cx="1432568" cy="143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068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64A3B-5721-8342-B8C4-238AE69038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A204DD7E-926A-A973-834C-93B7D83C00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10851"/>
            <a:ext cx="8243746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obstructs achievement of goals?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6FB8F005-0FD8-9397-AAAA-2C2B909CE7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75926" y="4099711"/>
            <a:ext cx="7772400" cy="727295"/>
          </a:xfrm>
        </p:spPr>
        <p:txBody>
          <a:bodyPr>
            <a:normAutofit fontScale="85000" lnSpcReduction="10000"/>
          </a:bodyPr>
          <a:lstStyle/>
          <a:p>
            <a:pPr marL="0" indent="0" eaLnBrk="1" hangingPunct="1">
              <a:buNone/>
            </a:pPr>
            <a:r>
              <a:rPr lang="en-US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your thoughts with the group</a:t>
            </a:r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endParaRPr lang="en-US" altLang="en-US" sz="4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yellow and red question mark">
            <a:extLst>
              <a:ext uri="{FF2B5EF4-FFF2-40B4-BE49-F238E27FC236}">
                <a16:creationId xmlns:a16="http://schemas.microsoft.com/office/drawing/2014/main" id="{C5EEDFA6-50AA-30CA-F402-B05F4EC6D6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640" y="1988816"/>
            <a:ext cx="1432568" cy="143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15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A8B17-46B0-796A-DD3C-2C6D7D3AC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99190160-8B5C-AD76-4977-1A828225A2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10851"/>
            <a:ext cx="8243746" cy="1325563"/>
          </a:xfrm>
        </p:spPr>
        <p:txBody>
          <a:bodyPr/>
          <a:lstStyle/>
          <a:p>
            <a:pPr algn="ctr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rhwystro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cyflawni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A7463A7-8437-E65E-6164-34F6BDE501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6627" y="1963093"/>
            <a:ext cx="7772400" cy="727295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Diffyg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Eglurder</a:t>
            </a:r>
            <a:endParaRPr lang="en-GB" alt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Rheoli Amser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Wael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Diffyg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cynhenid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allanol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t-BR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Credoau ac Arferion Cyfyngol</a:t>
            </a:r>
            <a:endParaRPr lang="en-GB" altLang="en-US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Amgylchiadau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Allanol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092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60EEE-660B-C1DF-EF90-D206BDC17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6780345-C422-A057-5612-AADC5822FB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10851"/>
            <a:ext cx="8243746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obstructs achievement of goals?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1BDC5EA1-421C-9D4A-3560-B81F59A973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6627" y="1963093"/>
            <a:ext cx="7772400" cy="727295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Clarity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Time Management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Resources (intrinsic and extrinsic resources)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Limiting Beliefs and Habits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External Circumstances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598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5687" y="93521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sz="4800" b="1" dirty="0" err="1">
                <a:solidFill>
                  <a:schemeClr val="accent1">
                    <a:lumMod val="75000"/>
                  </a:schemeClr>
                </a:solidFill>
              </a:rPr>
              <a:t>Gwendidau</a:t>
            </a:r>
            <a:r>
              <a:rPr lang="en-US" altLang="en-US" sz="4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4800" b="1" dirty="0" err="1">
                <a:solidFill>
                  <a:schemeClr val="accent1">
                    <a:lumMod val="75000"/>
                  </a:schemeClr>
                </a:solidFill>
              </a:rPr>
              <a:t>Canfyddedig</a:t>
            </a:r>
            <a:r>
              <a:rPr lang="en-US" altLang="en-US" sz="4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4800" b="1" dirty="0" err="1">
                <a:solidFill>
                  <a:schemeClr val="accent1">
                    <a:lumMod val="75000"/>
                  </a:schemeClr>
                </a:solidFill>
              </a:rPr>
              <a:t>Graddedigion</a:t>
            </a:r>
            <a:r>
              <a:rPr lang="en-US" altLang="en-US" sz="4800" b="1" dirty="0">
                <a:solidFill>
                  <a:schemeClr val="accent1">
                    <a:lumMod val="75000"/>
                  </a:schemeClr>
                </a:solidFill>
              </a:rPr>
              <a:t> Heddiw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5276" y="1500612"/>
            <a:ext cx="5967743" cy="351576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US" altLang="en-US" sz="1400" b="1" dirty="0">
                <a:solidFill>
                  <a:schemeClr val="tx2"/>
                </a:solidFill>
              </a:rPr>
              <a:t>	Yn </a:t>
            </a:r>
            <a:r>
              <a:rPr lang="en-US" altLang="en-US" sz="1400" b="1" dirty="0" err="1">
                <a:solidFill>
                  <a:schemeClr val="tx2"/>
                </a:solidFill>
              </a:rPr>
              <a:t>ôl</a:t>
            </a:r>
            <a:r>
              <a:rPr lang="en-US" altLang="en-US" sz="1400" b="1" dirty="0">
                <a:solidFill>
                  <a:schemeClr val="tx2"/>
                </a:solidFill>
              </a:rPr>
              <a:t> </a:t>
            </a:r>
            <a:r>
              <a:rPr lang="en-US" altLang="en-US" sz="1400" b="1" dirty="0" err="1">
                <a:solidFill>
                  <a:schemeClr val="tx2"/>
                </a:solidFill>
              </a:rPr>
              <a:t>Adroddiad</a:t>
            </a:r>
            <a:r>
              <a:rPr lang="en-US" altLang="en-US" sz="1400" b="1" dirty="0">
                <a:solidFill>
                  <a:schemeClr val="tx2"/>
                </a:solidFill>
              </a:rPr>
              <a:t> Lindquist-Endicott, </a:t>
            </a:r>
            <a:r>
              <a:rPr lang="en-US" altLang="en-US" sz="1400" b="1" dirty="0" err="1">
                <a:solidFill>
                  <a:schemeClr val="tx2"/>
                </a:solidFill>
              </a:rPr>
              <a:t>Prifysgol</a:t>
            </a:r>
            <a:r>
              <a:rPr lang="en-US" altLang="en-US" sz="1400" b="1" dirty="0">
                <a:solidFill>
                  <a:schemeClr val="tx2"/>
                </a:solidFill>
              </a:rPr>
              <a:t> Northwestern (1991)</a:t>
            </a:r>
          </a:p>
          <a:p>
            <a:pPr eaLnBrk="1" hangingPunct="1">
              <a:lnSpc>
                <a:spcPct val="80000"/>
              </a:lnSpc>
              <a:buFont typeface="Symbol" panose="05050102010706020507" pitchFamily="18" charset="2"/>
              <a:buNone/>
            </a:pPr>
            <a:endParaRPr lang="en-US" altLang="en-US" sz="1400" b="1" dirty="0">
              <a:solidFill>
                <a:schemeClr val="tx2"/>
              </a:solidFill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961FFBB-098F-CEC8-82B6-0177EDD06B80}"/>
              </a:ext>
            </a:extLst>
          </p:cNvPr>
          <p:cNvSpPr txBox="1">
            <a:spLocks noChangeArrowheads="1"/>
          </p:cNvSpPr>
          <p:nvPr/>
        </p:nvSpPr>
        <p:spPr>
          <a:xfrm>
            <a:off x="876300" y="2009869"/>
            <a:ext cx="8077200" cy="3782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Disgwyliadau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afrealistig</a:t>
            </a:r>
            <a:endParaRPr lang="en-US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Sgiliau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cyfathrebu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gwael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Dim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profiad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gwaith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ymarferol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Diffyg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menter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moeseg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y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gweithle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Prin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ddim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dealltwriaeth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o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Fyd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Gwaith</a:t>
            </a:r>
          </a:p>
          <a:p>
            <a:pPr>
              <a:lnSpc>
                <a:spcPct val="80000"/>
              </a:lnSpc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Agwedd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amhriodol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Rhinweddau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personol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annymunol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Diffyg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cyfeiriad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nodau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b="1" dirty="0" err="1">
                <a:solidFill>
                  <a:schemeClr val="accent1">
                    <a:lumMod val="75000"/>
                  </a:schemeClr>
                </a:solidFill>
              </a:rPr>
              <a:t>gyrfaol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9156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1F88B-5DF2-ACC9-B217-C4B698418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B4E134CE-18D0-0067-4CEF-6A5B41E1AF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5687" y="93521"/>
            <a:ext cx="7886700" cy="13255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4800" b="1" dirty="0">
                <a:solidFill>
                  <a:schemeClr val="accent1">
                    <a:lumMod val="75000"/>
                  </a:schemeClr>
                </a:solidFill>
              </a:rPr>
              <a:t>Perceived Weaknesses of Today’s Graduates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01E39FDB-CE77-7400-4480-67EA6588B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55276" y="1500612"/>
            <a:ext cx="5967743" cy="351576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Symbol" panose="05050102010706020507" pitchFamily="18" charset="2"/>
              <a:buNone/>
            </a:pPr>
            <a:r>
              <a:rPr lang="en-US" altLang="en-US" sz="1400" b="1" dirty="0">
                <a:solidFill>
                  <a:schemeClr val="tx2"/>
                </a:solidFill>
              </a:rPr>
              <a:t>	According to the Lindquist-Endicott Report, Northwestern University (1991)</a:t>
            </a:r>
          </a:p>
          <a:p>
            <a:pPr eaLnBrk="1" hangingPunct="1">
              <a:lnSpc>
                <a:spcPct val="80000"/>
              </a:lnSpc>
              <a:buFont typeface="Symbol" panose="05050102010706020507" pitchFamily="18" charset="2"/>
              <a:buNone/>
            </a:pPr>
            <a:endParaRPr lang="en-US" altLang="en-US" sz="1400" b="1" dirty="0">
              <a:solidFill>
                <a:schemeClr val="tx2"/>
              </a:solidFill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31499DEF-4387-3E04-F01B-DC39D6E5C910}"/>
              </a:ext>
            </a:extLst>
          </p:cNvPr>
          <p:cNvSpPr txBox="1">
            <a:spLocks noChangeArrowheads="1"/>
          </p:cNvSpPr>
          <p:nvPr/>
        </p:nvSpPr>
        <p:spPr>
          <a:xfrm>
            <a:off x="876300" y="2009869"/>
            <a:ext cx="8077200" cy="3782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Unrealistic expectations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Poor communication skills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No practical work experience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Lack of initiative and workplace ethics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Minimal understanding of the World of Work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Inappropriate attitude</a:t>
            </a:r>
          </a:p>
          <a:p>
            <a:pPr>
              <a:lnSpc>
                <a:spcPct val="80000"/>
              </a:lnSpc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Undesirable personal qualities</a:t>
            </a:r>
          </a:p>
          <a:p>
            <a:pPr>
              <a:lnSpc>
                <a:spcPct val="80000"/>
              </a:lnSpc>
            </a:pP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Lack of career direction and goals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537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398C7-2970-E635-1DEB-C7A6678EC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Cyfeiriadau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A2A2B-D13B-26F7-D678-42AD18765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18017"/>
            <a:ext cx="7886700" cy="3640897"/>
          </a:xfrm>
        </p:spPr>
        <p:txBody>
          <a:bodyPr>
            <a:normAutofit/>
          </a:bodyPr>
          <a:lstStyle/>
          <a:p>
            <a:pPr marL="0" indent="-45720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Lindquist, V.R. (1991)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Trends in the Employment of College and University Graduates in Business and Industry. The Northwestern Lindquist-Endicott Report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Northwestern University Available at: </a:t>
            </a:r>
            <a:r>
              <a:rPr lang="en-GB" sz="1200" dirty="0">
                <a:hlinkClick r:id="rId2"/>
              </a:rPr>
              <a:t>ERIC - ED341299 - Trends in the Employment of College and University Graduates in Business and Industry. The Northwestern Lindquist-Endicott Report, 1991. Forty-Fifth Annual Report: A National Survey of 320 Well-Known Business and Industrial Organizations., 1991</a:t>
            </a:r>
            <a:r>
              <a:rPr lang="en-GB" sz="1200" dirty="0"/>
              <a:t> [</a:t>
            </a:r>
            <a:r>
              <a:rPr lang="en-GB" sz="1200" dirty="0" err="1"/>
              <a:t>Cyrchwyd</a:t>
            </a:r>
            <a:r>
              <a:rPr lang="en-GB" sz="1200" dirty="0"/>
              <a:t> </a:t>
            </a:r>
            <a:r>
              <a:rPr lang="en-GB" sz="1200" dirty="0" err="1"/>
              <a:t>ddiwethaf</a:t>
            </a:r>
            <a:r>
              <a:rPr lang="en-GB" sz="1200" dirty="0"/>
              <a:t> 06/06/2025]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78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AA56A-3C4B-6532-E029-E08C21B2D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5E401-3D45-A5EE-5DA0-E3219599F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F8C9B-91B0-1AD1-F860-66D6677BD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18017"/>
            <a:ext cx="7886700" cy="3640897"/>
          </a:xfrm>
        </p:spPr>
        <p:txBody>
          <a:bodyPr>
            <a:normAutofit/>
          </a:bodyPr>
          <a:lstStyle/>
          <a:p>
            <a:pPr marL="0" indent="-457200">
              <a:buNone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Lindquist, V.R. (1991)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Trends in the Employment of College and University Graduates in Business and Industry. The Northwestern Lindquist-Endicott Report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Northwestern University Available at: </a:t>
            </a:r>
            <a:r>
              <a:rPr lang="en-GB" sz="1200" dirty="0">
                <a:hlinkClick r:id="rId2"/>
              </a:rPr>
              <a:t>ERIC - ED341299 - Trends in the Employment of College and University Graduates in Business and Industry. The Northwestern Lindquist-Endicott Report, 1991. Forty-Fifth Annual Report: A National Survey of 320 Well-Known Business and Industrial Organizations., 1991</a:t>
            </a:r>
            <a:r>
              <a:rPr lang="en-GB" sz="1200" dirty="0"/>
              <a:t> [Last Accessed 06/06/2025]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81300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Standard_2023 Accessible" id="{5B2C1888-8C3F-4C68-BAF5-167F4168EEEB}" vid="{C542EBDA-A4F5-41A3-A105-12E1AEC83494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Standard_2023 Accessible" id="{5B2C1888-8C3F-4C68-BAF5-167F4168EEEB}" vid="{86883F0F-287E-4407-A9BD-FB3F2413EBF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Standard_2023 Accessible</Template>
  <TotalTime>289</TotalTime>
  <Words>1090</Words>
  <Application>Microsoft Office PowerPoint</Application>
  <PresentationFormat>On-screen Show (4:3)</PresentationFormat>
  <Paragraphs>151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Symbol</vt:lpstr>
      <vt:lpstr>Holding PAge</vt:lpstr>
      <vt:lpstr>Accessible 2</vt:lpstr>
      <vt:lpstr>PowerPoint Presentation</vt:lpstr>
      <vt:lpstr>PowerPoint Presentation</vt:lpstr>
      <vt:lpstr>PowerPoint Presentation</vt:lpstr>
      <vt:lpstr>Beth yw nod?</vt:lpstr>
      <vt:lpstr>What is a goal?</vt:lpstr>
      <vt:lpstr>Beth sy’n gwneud nod da?</vt:lpstr>
      <vt:lpstr>What makes a good goal?</vt:lpstr>
      <vt:lpstr>Mae NODAU C.A.M.P.U.S. yn:</vt:lpstr>
      <vt:lpstr>S.M.A.R.T. GOALS are;</vt:lpstr>
      <vt:lpstr>(SMART/CAMPUS)  Nodau Penodol</vt:lpstr>
      <vt:lpstr>Specific Goals</vt:lpstr>
      <vt:lpstr>(SMART/CAMPUS)  Nodau Mesuradwy</vt:lpstr>
      <vt:lpstr>Measurable Goals </vt:lpstr>
      <vt:lpstr>(SMART/CAMPUS)  Nodau Cyraeddadwy</vt:lpstr>
      <vt:lpstr>Attainable Goals</vt:lpstr>
      <vt:lpstr>(SMART/CAMPUS)     Nodau Uchelgeisiol, Synhwyrol</vt:lpstr>
      <vt:lpstr>Relevant Goals</vt:lpstr>
      <vt:lpstr>(SMART/CAMPUS)  Nodau Amserol</vt:lpstr>
      <vt:lpstr>Time-bound Goals</vt:lpstr>
      <vt:lpstr>Nodau D.U.M.B. </vt:lpstr>
      <vt:lpstr>D.U.M.B. Goals</vt:lpstr>
      <vt:lpstr>Dewis Nodau</vt:lpstr>
      <vt:lpstr>Choosing Goals</vt:lpstr>
      <vt:lpstr>Gosod Nodau</vt:lpstr>
      <vt:lpstr>Setting Goals</vt:lpstr>
      <vt:lpstr>Beth sy'n rhwystro cyflawni nodau?</vt:lpstr>
      <vt:lpstr>What obstructs achievement of goals?</vt:lpstr>
      <vt:lpstr>Beth sy'n rhwystro cyflawni nodau?</vt:lpstr>
      <vt:lpstr>What obstructs achievement of goals?</vt:lpstr>
      <vt:lpstr>Gwendidau Canfyddedig Graddedigion Heddiw</vt:lpstr>
      <vt:lpstr>Perceived Weaknesses of Today’s Graduates</vt:lpstr>
      <vt:lpstr>Cyfeiriadau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Natasha Young</dc:creator>
  <cp:lastModifiedBy>Ken Dicks</cp:lastModifiedBy>
  <cp:revision>27</cp:revision>
  <dcterms:created xsi:type="dcterms:W3CDTF">2024-09-09T09:14:57Z</dcterms:created>
  <dcterms:modified xsi:type="dcterms:W3CDTF">2025-06-23T16:34:46Z</dcterms:modified>
</cp:coreProperties>
</file>