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30275213" cy="21388388"/>
  <p:notesSz cx="21388388" cy="30275213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E7D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D2EA365-607F-42B5-ABC8-0ADDA3B8BC61}" v="21" dt="2026-07-30T08:36:17.3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6723" autoAdjust="0"/>
  </p:normalViewPr>
  <p:slideViewPr>
    <p:cSldViewPr snapToGrid="0" snapToObjects="1">
      <p:cViewPr>
        <p:scale>
          <a:sx n="100" d="100"/>
          <a:sy n="100" d="100"/>
        </p:scale>
        <p:origin x="84" y="1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es, Cori" userId="1344a0c3-3c17-4d96-8360-66aa5200620f" providerId="ADAL" clId="{4A620849-8EAE-4D9F-9874-770ED029D690}"/>
    <pc:docChg chg="undo custSel mod modSld">
      <pc:chgData name="Davies, Cori" userId="1344a0c3-3c17-4d96-8360-66aa5200620f" providerId="ADAL" clId="{4A620849-8EAE-4D9F-9874-770ED029D690}" dt="2026-07-30T08:36:28.542" v="277" actId="208"/>
      <pc:docMkLst>
        <pc:docMk/>
      </pc:docMkLst>
      <pc:sldChg chg="addSp delSp modSp mod">
        <pc:chgData name="Davies, Cori" userId="1344a0c3-3c17-4d96-8360-66aa5200620f" providerId="ADAL" clId="{4A620849-8EAE-4D9F-9874-770ED029D690}" dt="2026-07-30T08:36:28.542" v="277" actId="208"/>
        <pc:sldMkLst>
          <pc:docMk/>
          <pc:sldMk cId="0" sldId="256"/>
        </pc:sldMkLst>
        <pc:spChg chg="mod">
          <ac:chgData name="Davies, Cori" userId="1344a0c3-3c17-4d96-8360-66aa5200620f" providerId="ADAL" clId="{4A620849-8EAE-4D9F-9874-770ED029D690}" dt="2026-07-30T08:36:28.542" v="277" actId="208"/>
          <ac:spMkLst>
            <pc:docMk/>
            <pc:sldMk cId="0" sldId="256"/>
            <ac:spMk id="3" creationId="{00000000-0000-0000-0000-000000000000}"/>
          </ac:spMkLst>
        </pc:spChg>
        <pc:spChg chg="add del mod">
          <ac:chgData name="Davies, Cori" userId="1344a0c3-3c17-4d96-8360-66aa5200620f" providerId="ADAL" clId="{4A620849-8EAE-4D9F-9874-770ED029D690}" dt="2026-07-30T07:49:13.658" v="137" actId="478"/>
          <ac:spMkLst>
            <pc:docMk/>
            <pc:sldMk cId="0" sldId="256"/>
            <ac:spMk id="4" creationId="{93E60C60-55AC-7E61-EF4E-EA8EFF21902C}"/>
          </ac:spMkLst>
        </pc:spChg>
        <pc:spChg chg="del">
          <ac:chgData name="Davies, Cori" userId="1344a0c3-3c17-4d96-8360-66aa5200620f" providerId="ADAL" clId="{4A620849-8EAE-4D9F-9874-770ED029D690}" dt="2026-07-30T08:29:57.105" v="146" actId="478"/>
          <ac:spMkLst>
            <pc:docMk/>
            <pc:sldMk cId="0" sldId="256"/>
            <ac:spMk id="5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30T08:35:03.109" v="248" actId="14100"/>
          <ac:spMkLst>
            <pc:docMk/>
            <pc:sldMk cId="0" sldId="256"/>
            <ac:spMk id="6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30T08:34:59.349" v="247" actId="1036"/>
          <ac:spMkLst>
            <pc:docMk/>
            <pc:sldMk cId="0" sldId="256"/>
            <ac:spMk id="7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27T21:08:32.304" v="1" actId="14100"/>
          <ac:spMkLst>
            <pc:docMk/>
            <pc:sldMk cId="0" sldId="256"/>
            <ac:spMk id="8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30T07:46:55.366" v="103" actId="1036"/>
          <ac:spMkLst>
            <pc:docMk/>
            <pc:sldMk cId="0" sldId="256"/>
            <ac:spMk id="10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30T07:46:55.366" v="103" actId="1036"/>
          <ac:spMkLst>
            <pc:docMk/>
            <pc:sldMk cId="0" sldId="256"/>
            <ac:spMk id="17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27T21:08:34.770" v="2" actId="14100"/>
          <ac:spMkLst>
            <pc:docMk/>
            <pc:sldMk cId="0" sldId="256"/>
            <ac:spMk id="30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30T07:46:55.366" v="103" actId="1036"/>
          <ac:spMkLst>
            <pc:docMk/>
            <pc:sldMk cId="0" sldId="256"/>
            <ac:spMk id="31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30T07:46:55.366" v="103" actId="1036"/>
          <ac:spMkLst>
            <pc:docMk/>
            <pc:sldMk cId="0" sldId="256"/>
            <ac:spMk id="43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27T21:10:20.887" v="43" actId="20577"/>
          <ac:spMkLst>
            <pc:docMk/>
            <pc:sldMk cId="0" sldId="256"/>
            <ac:spMk id="52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27T21:10:02.324" v="33" actId="20577"/>
          <ac:spMkLst>
            <pc:docMk/>
            <pc:sldMk cId="0" sldId="256"/>
            <ac:spMk id="54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27T21:10:17.804" v="41" actId="20577"/>
          <ac:spMkLst>
            <pc:docMk/>
            <pc:sldMk cId="0" sldId="256"/>
            <ac:spMk id="56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30T07:46:55.366" v="103" actId="1036"/>
          <ac:spMkLst>
            <pc:docMk/>
            <pc:sldMk cId="0" sldId="256"/>
            <ac:spMk id="58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27T21:10:09.857" v="37" actId="20577"/>
          <ac:spMkLst>
            <pc:docMk/>
            <pc:sldMk cId="0" sldId="256"/>
            <ac:spMk id="62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27T21:08:37.598" v="3" actId="14100"/>
          <ac:spMkLst>
            <pc:docMk/>
            <pc:sldMk cId="0" sldId="256"/>
            <ac:spMk id="65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30T07:46:55.366" v="103" actId="1036"/>
          <ac:spMkLst>
            <pc:docMk/>
            <pc:sldMk cId="0" sldId="256"/>
            <ac:spMk id="73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27T21:08:58.439" v="10" actId="14100"/>
          <ac:spMkLst>
            <pc:docMk/>
            <pc:sldMk cId="0" sldId="256"/>
            <ac:spMk id="90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30T07:46:55.366" v="103" actId="1036"/>
          <ac:spMkLst>
            <pc:docMk/>
            <pc:sldMk cId="0" sldId="256"/>
            <ac:spMk id="91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27T21:09:09.217" v="12" actId="1076"/>
          <ac:spMkLst>
            <pc:docMk/>
            <pc:sldMk cId="0" sldId="256"/>
            <ac:spMk id="95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30T07:46:55.366" v="103" actId="1036"/>
          <ac:spMkLst>
            <pc:docMk/>
            <pc:sldMk cId="0" sldId="256"/>
            <ac:spMk id="106" creationId="{2B5F1C04-C62A-AD63-4CE7-BC76A3FC8619}"/>
          </ac:spMkLst>
        </pc:spChg>
        <pc:spChg chg="mod">
          <ac:chgData name="Davies, Cori" userId="1344a0c3-3c17-4d96-8360-66aa5200620f" providerId="ADAL" clId="{4A620849-8EAE-4D9F-9874-770ED029D690}" dt="2026-07-30T07:46:55.366" v="103" actId="1036"/>
          <ac:spMkLst>
            <pc:docMk/>
            <pc:sldMk cId="0" sldId="256"/>
            <ac:spMk id="107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30T07:46:55.366" v="103" actId="1036"/>
          <ac:spMkLst>
            <pc:docMk/>
            <pc:sldMk cId="0" sldId="256"/>
            <ac:spMk id="112" creationId="{50FBB10D-5C85-4A42-6F3F-58777D4C41DA}"/>
          </ac:spMkLst>
        </pc:spChg>
        <pc:spChg chg="mod">
          <ac:chgData name="Davies, Cori" userId="1344a0c3-3c17-4d96-8360-66aa5200620f" providerId="ADAL" clId="{4A620849-8EAE-4D9F-9874-770ED029D690}" dt="2026-07-27T21:09:19.331" v="25" actId="1036"/>
          <ac:spMkLst>
            <pc:docMk/>
            <pc:sldMk cId="0" sldId="256"/>
            <ac:spMk id="113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30T07:47:04.166" v="104" actId="14100"/>
          <ac:spMkLst>
            <pc:docMk/>
            <pc:sldMk cId="0" sldId="256"/>
            <ac:spMk id="114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30T07:46:46.200" v="80" actId="1035"/>
          <ac:spMkLst>
            <pc:docMk/>
            <pc:sldMk cId="0" sldId="256"/>
            <ac:spMk id="115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30T07:46:35.719" v="58" actId="1036"/>
          <ac:spMkLst>
            <pc:docMk/>
            <pc:sldMk cId="0" sldId="256"/>
            <ac:spMk id="119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30T07:46:35.719" v="58" actId="1036"/>
          <ac:spMkLst>
            <pc:docMk/>
            <pc:sldMk cId="0" sldId="256"/>
            <ac:spMk id="121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30T07:46:35.719" v="58" actId="1036"/>
          <ac:spMkLst>
            <pc:docMk/>
            <pc:sldMk cId="0" sldId="256"/>
            <ac:spMk id="122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30T07:46:35.719" v="58" actId="1036"/>
          <ac:spMkLst>
            <pc:docMk/>
            <pc:sldMk cId="0" sldId="256"/>
            <ac:spMk id="123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30T07:46:35.719" v="58" actId="1036"/>
          <ac:spMkLst>
            <pc:docMk/>
            <pc:sldMk cId="0" sldId="256"/>
            <ac:spMk id="125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30T07:46:35.719" v="58" actId="1036"/>
          <ac:spMkLst>
            <pc:docMk/>
            <pc:sldMk cId="0" sldId="256"/>
            <ac:spMk id="126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30T07:46:35.719" v="58" actId="1036"/>
          <ac:spMkLst>
            <pc:docMk/>
            <pc:sldMk cId="0" sldId="256"/>
            <ac:spMk id="130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30T07:46:35.719" v="58" actId="1036"/>
          <ac:spMkLst>
            <pc:docMk/>
            <pc:sldMk cId="0" sldId="256"/>
            <ac:spMk id="131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30T07:46:35.719" v="58" actId="1036"/>
          <ac:spMkLst>
            <pc:docMk/>
            <pc:sldMk cId="0" sldId="256"/>
            <ac:spMk id="132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30T07:46:35.719" v="58" actId="1036"/>
          <ac:spMkLst>
            <pc:docMk/>
            <pc:sldMk cId="0" sldId="256"/>
            <ac:spMk id="136" creationId="{00000000-0000-0000-0000-000000000000}"/>
          </ac:spMkLst>
        </pc:spChg>
        <pc:spChg chg="mod">
          <ac:chgData name="Davies, Cori" userId="1344a0c3-3c17-4d96-8360-66aa5200620f" providerId="ADAL" clId="{4A620849-8EAE-4D9F-9874-770ED029D690}" dt="2026-07-27T21:09:13.584" v="13" actId="14100"/>
          <ac:spMkLst>
            <pc:docMk/>
            <pc:sldMk cId="0" sldId="256"/>
            <ac:spMk id="143" creationId="{E68FC5DB-4DE1-6290-DF41-897FAE40C585}"/>
          </ac:spMkLst>
        </pc:spChg>
        <pc:spChg chg="mod">
          <ac:chgData name="Davies, Cori" userId="1344a0c3-3c17-4d96-8360-66aa5200620f" providerId="ADAL" clId="{4A620849-8EAE-4D9F-9874-770ED029D690}" dt="2026-07-27T21:08:55.892" v="9" actId="14100"/>
          <ac:spMkLst>
            <pc:docMk/>
            <pc:sldMk cId="0" sldId="256"/>
            <ac:spMk id="144" creationId="{DC6B87A0-55C9-2586-4660-7A979C85A7B2}"/>
          </ac:spMkLst>
        </pc:spChg>
        <pc:grpChg chg="mod">
          <ac:chgData name="Davies, Cori" userId="1344a0c3-3c17-4d96-8360-66aa5200620f" providerId="ADAL" clId="{4A620849-8EAE-4D9F-9874-770ED029D690}" dt="2026-07-27T21:09:22.405" v="29" actId="1036"/>
          <ac:grpSpMkLst>
            <pc:docMk/>
            <pc:sldMk cId="0" sldId="256"/>
            <ac:grpSpMk id="160" creationId="{348453ED-2533-0BEA-FCD6-97DB56822AF7}"/>
          </ac:grpSpMkLst>
        </pc:grpChg>
        <pc:picChg chg="add del mod">
          <ac:chgData name="Davies, Cori" userId="1344a0c3-3c17-4d96-8360-66aa5200620f" providerId="ADAL" clId="{4A620849-8EAE-4D9F-9874-770ED029D690}" dt="2026-07-30T08:28:26.009" v="143" actId="478"/>
          <ac:picMkLst>
            <pc:docMk/>
            <pc:sldMk cId="0" sldId="256"/>
            <ac:picMk id="27" creationId="{2B8CB950-F6D5-A9A0-7DA4-D1566BE0E7A1}"/>
          </ac:picMkLst>
        </pc:picChg>
        <pc:picChg chg="add mod">
          <ac:chgData name="Davies, Cori" userId="1344a0c3-3c17-4d96-8360-66aa5200620f" providerId="ADAL" clId="{4A620849-8EAE-4D9F-9874-770ED029D690}" dt="2026-07-30T08:33:21.087" v="230" actId="1076"/>
          <ac:picMkLst>
            <pc:docMk/>
            <pc:sldMk cId="0" sldId="256"/>
            <ac:picMk id="28" creationId="{1004D349-EA8A-F9C4-02CE-F9EDD5AAB025}"/>
          </ac:picMkLst>
        </pc:picChg>
        <pc:picChg chg="add del mod">
          <ac:chgData name="Davies, Cori" userId="1344a0c3-3c17-4d96-8360-66aa5200620f" providerId="ADAL" clId="{4A620849-8EAE-4D9F-9874-770ED029D690}" dt="2026-07-30T08:33:27.418" v="233" actId="478"/>
          <ac:picMkLst>
            <pc:docMk/>
            <pc:sldMk cId="0" sldId="256"/>
            <ac:picMk id="29" creationId="{C4ADB4BA-8109-9C71-7209-C24C973FA830}"/>
          </ac:picMkLst>
        </pc:picChg>
        <pc:picChg chg="add mod modCrop">
          <ac:chgData name="Davies, Cori" userId="1344a0c3-3c17-4d96-8360-66aa5200620f" providerId="ADAL" clId="{4A620849-8EAE-4D9F-9874-770ED029D690}" dt="2026-07-30T08:34:47.320" v="241" actId="14100"/>
          <ac:picMkLst>
            <pc:docMk/>
            <pc:sldMk cId="0" sldId="256"/>
            <ac:picMk id="137" creationId="{3088C984-375C-B5CC-2913-C587619A4070}"/>
          </ac:picMkLst>
        </pc:picChg>
        <pc:picChg chg="add mod">
          <ac:chgData name="Davies, Cori" userId="1344a0c3-3c17-4d96-8360-66aa5200620f" providerId="ADAL" clId="{4A620849-8EAE-4D9F-9874-770ED029D690}" dt="2026-07-30T08:36:17.399" v="272" actId="1035"/>
          <ac:picMkLst>
            <pc:docMk/>
            <pc:sldMk cId="0" sldId="256"/>
            <ac:picMk id="1026" creationId="{F3CE0FB8-542F-F1EC-585F-2D6AACFEAACB}"/>
          </ac:picMkLst>
        </pc:picChg>
        <pc:cxnChg chg="add mod">
          <ac:chgData name="Davies, Cori" userId="1344a0c3-3c17-4d96-8360-66aa5200620f" providerId="ADAL" clId="{4A620849-8EAE-4D9F-9874-770ED029D690}" dt="2026-07-30T08:35:30.285" v="255" actId="1036"/>
          <ac:cxnSpMkLst>
            <pc:docMk/>
            <pc:sldMk cId="0" sldId="256"/>
            <ac:cxnSpMk id="139" creationId="{214F4FE0-9C5C-991A-08CA-4F9A8C817BB8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176301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6EC40D1-0F50-5B99-2028-8F3BD1F68C45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ftr"/>
              </p:ext>
            </p:extLst>
          </p:nvPr>
        </p:nvSpPr>
        <p:spPr>
          <a:xfrm>
            <a:off x="190500" y="21075968"/>
            <a:ext cx="803275" cy="12192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GB" sz="800">
                <a:solidFill>
                  <a:srgbClr val="000000">
                    <a:alpha val="50000"/>
                  </a:srgb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Sensitivity: general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/>
          <p:cNvSpPr/>
          <p:nvPr/>
        </p:nvSpPr>
        <p:spPr>
          <a:xfrm>
            <a:off x="3205260" y="-23023"/>
            <a:ext cx="27070524" cy="3261869"/>
          </a:xfrm>
          <a:prstGeom prst="rect">
            <a:avLst/>
          </a:prstGeom>
          <a:solidFill>
            <a:srgbClr val="0070C0"/>
          </a:solidFill>
          <a:ln w="12700">
            <a:solidFill>
              <a:schemeClr val="bg1">
                <a:alpha val="0"/>
              </a:scheme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3536532" y="23943"/>
            <a:ext cx="18847979" cy="1576443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 marL="0" indent="0" algn="l">
              <a:buNone/>
            </a:pPr>
            <a:r>
              <a:rPr lang="en-US" sz="4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Review of Existing Coil-Joining Welding Systems and Human Factors to Inform Future Welder Specification at Tata Steel UK</a:t>
            </a:r>
            <a:endParaRPr lang="en-US" sz="4800" dirty="0"/>
          </a:p>
        </p:txBody>
      </p:sp>
      <p:sp>
        <p:nvSpPr>
          <p:cNvPr id="7" name="Text 4"/>
          <p:cNvSpPr/>
          <p:nvPr/>
        </p:nvSpPr>
        <p:spPr>
          <a:xfrm>
            <a:off x="3536533" y="1570598"/>
            <a:ext cx="16969942" cy="1927906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 marL="0" indent="0" algn="l">
              <a:buNone/>
            </a:pPr>
            <a:r>
              <a:rPr lang="en-US" sz="4000" dirty="0">
                <a:solidFill>
                  <a:srgbClr val="EAF2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Cori-James Davies (1303441)</a:t>
            </a:r>
          </a:p>
          <a:p>
            <a:pPr marL="0" indent="0" algn="l">
              <a:buNone/>
            </a:pPr>
            <a:r>
              <a:rPr lang="en-US" sz="3200" dirty="0">
                <a:solidFill>
                  <a:srgbClr val="EAF2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Kelvin Lake </a:t>
            </a:r>
          </a:p>
          <a:p>
            <a:pPr marL="0" indent="0" algn="l">
              <a:buNone/>
            </a:pPr>
            <a:r>
              <a:rPr lang="en-US" sz="3200" dirty="0">
                <a:solidFill>
                  <a:srgbClr val="EAF2FF"/>
                </a:solidFill>
                <a:latin typeface="Arial" pitchFamily="34" charset="0"/>
                <a:cs typeface="Arial" pitchFamily="34" charset="-120"/>
              </a:rPr>
              <a:t>Beng (Hons) Advanced Manufacturing Operations (AMO)</a:t>
            </a:r>
            <a:endParaRPr lang="en-US" sz="3200" dirty="0"/>
          </a:p>
        </p:txBody>
      </p:sp>
      <p:sp>
        <p:nvSpPr>
          <p:cNvPr id="8" name="Shape 5"/>
          <p:cNvSpPr/>
          <p:nvPr/>
        </p:nvSpPr>
        <p:spPr>
          <a:xfrm>
            <a:off x="502920" y="3351623"/>
            <a:ext cx="7086600" cy="13996127"/>
          </a:xfrm>
          <a:prstGeom prst="roundRect">
            <a:avLst>
              <a:gd name="adj" fmla="val 2065"/>
            </a:avLst>
          </a:prstGeom>
          <a:solidFill>
            <a:srgbClr val="FFFFFF"/>
          </a:solidFill>
          <a:ln w="15240">
            <a:solidFill>
              <a:srgbClr val="B8C7D9"/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 lang="en-GB" sz="2400"/>
          </a:p>
        </p:txBody>
      </p:sp>
      <p:sp>
        <p:nvSpPr>
          <p:cNvPr id="9" name="Text 6"/>
          <p:cNvSpPr/>
          <p:nvPr/>
        </p:nvSpPr>
        <p:spPr>
          <a:xfrm>
            <a:off x="822960" y="3580224"/>
            <a:ext cx="6446520" cy="6858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2800" b="1" dirty="0">
                <a:solidFill>
                  <a:srgbClr val="0B1F3A"/>
                </a:solidFill>
                <a:ea typeface="Arial" pitchFamily="34" charset="-122"/>
                <a:cs typeface="Arial" pitchFamily="34" charset="-120"/>
              </a:rPr>
              <a:t>1. Context and Aim</a:t>
            </a:r>
            <a:endParaRPr lang="en-US" sz="2800" dirty="0"/>
          </a:p>
        </p:txBody>
      </p:sp>
      <p:sp>
        <p:nvSpPr>
          <p:cNvPr id="10" name="Shape 7"/>
          <p:cNvSpPr/>
          <p:nvPr/>
        </p:nvSpPr>
        <p:spPr>
          <a:xfrm>
            <a:off x="822960" y="4220304"/>
            <a:ext cx="6446520" cy="45720"/>
          </a:xfrm>
          <a:prstGeom prst="rect">
            <a:avLst/>
          </a:prstGeom>
          <a:solidFill>
            <a:srgbClr val="0B73B7"/>
          </a:solidFill>
          <a:ln w="12700">
            <a:solidFill>
              <a:srgbClr val="0B73B7">
                <a:alpha val="0"/>
              </a:srgbClr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 lang="en-GB" sz="2400"/>
          </a:p>
        </p:txBody>
      </p:sp>
      <p:sp>
        <p:nvSpPr>
          <p:cNvPr id="11" name="Text 8"/>
          <p:cNvSpPr/>
          <p:nvPr/>
        </p:nvSpPr>
        <p:spPr>
          <a:xfrm>
            <a:off x="692040" y="4421472"/>
            <a:ext cx="6446520" cy="3200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b="1" dirty="0">
                <a:solidFill>
                  <a:srgbClr val="0B73B7"/>
                </a:solidFill>
                <a:ea typeface="Arial" pitchFamily="34" charset="-122"/>
                <a:cs typeface="Arial" pitchFamily="34" charset="-120"/>
              </a:rPr>
              <a:t>Industrial Problem</a:t>
            </a:r>
            <a:endParaRPr lang="en-US" dirty="0"/>
          </a:p>
        </p:txBody>
      </p:sp>
      <p:sp>
        <p:nvSpPr>
          <p:cNvPr id="12" name="Text 9"/>
          <p:cNvSpPr/>
          <p:nvPr/>
        </p:nvSpPr>
        <p:spPr>
          <a:xfrm>
            <a:off x="822960" y="4796376"/>
            <a:ext cx="6446520" cy="96012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600" dirty="0">
                <a:solidFill>
                  <a:srgbClr val="1F2937"/>
                </a:solidFill>
                <a:ea typeface="Arial" pitchFamily="34" charset="-122"/>
                <a:cs typeface="Arial" pitchFamily="34" charset="-120"/>
              </a:rPr>
              <a:t>The future Port Talbot pickling line depends on reliable coil joining. A poor weld can trigger a chain of consequences: line stop, scrap, equipment risk, abnormal recovery and increased personnel exposure.</a:t>
            </a:r>
            <a:endParaRPr lang="en-US" sz="1600" dirty="0"/>
          </a:p>
        </p:txBody>
      </p:sp>
      <p:sp>
        <p:nvSpPr>
          <p:cNvPr id="13" name="Shape 10"/>
          <p:cNvSpPr/>
          <p:nvPr/>
        </p:nvSpPr>
        <p:spPr>
          <a:xfrm>
            <a:off x="710473" y="6110064"/>
            <a:ext cx="1709928" cy="685800"/>
          </a:xfrm>
          <a:prstGeom prst="chevron">
            <a:avLst/>
          </a:prstGeom>
          <a:solidFill>
            <a:srgbClr val="FCE4E4"/>
          </a:solidFill>
          <a:ln w="12700">
            <a:solidFill>
              <a:srgbClr val="C62828"/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 lang="en-GB" sz="2400" b="1"/>
          </a:p>
        </p:txBody>
      </p:sp>
      <p:sp>
        <p:nvSpPr>
          <p:cNvPr id="14" name="Text 11"/>
          <p:cNvSpPr/>
          <p:nvPr/>
        </p:nvSpPr>
        <p:spPr>
          <a:xfrm>
            <a:off x="889910" y="6318375"/>
            <a:ext cx="1530491" cy="30003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ea typeface="Arial" pitchFamily="34" charset="-122"/>
                <a:cs typeface="Arial" pitchFamily="34" charset="-120"/>
              </a:rPr>
              <a:t>Poor Weld</a:t>
            </a:r>
            <a:endParaRPr lang="en-US" sz="1400" b="1" dirty="0"/>
          </a:p>
        </p:txBody>
      </p:sp>
      <p:sp>
        <p:nvSpPr>
          <p:cNvPr id="15" name="Shape 12"/>
          <p:cNvSpPr/>
          <p:nvPr/>
        </p:nvSpPr>
        <p:spPr>
          <a:xfrm>
            <a:off x="2374681" y="6110064"/>
            <a:ext cx="1709928" cy="685800"/>
          </a:xfrm>
          <a:prstGeom prst="chevron">
            <a:avLst/>
          </a:prstGeom>
          <a:solidFill>
            <a:srgbClr val="FFF4D6"/>
          </a:solidFill>
          <a:ln w="12700">
            <a:solidFill>
              <a:srgbClr val="B7791F"/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 lang="en-GB" sz="2400" b="1"/>
          </a:p>
        </p:txBody>
      </p:sp>
      <p:sp>
        <p:nvSpPr>
          <p:cNvPr id="16" name="Text 13"/>
          <p:cNvSpPr/>
          <p:nvPr/>
        </p:nvSpPr>
        <p:spPr>
          <a:xfrm>
            <a:off x="2532387" y="6376429"/>
            <a:ext cx="1530491" cy="30003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F2937"/>
                </a:solidFill>
                <a:ea typeface="Arial" pitchFamily="34" charset="-122"/>
                <a:cs typeface="Arial" pitchFamily="34" charset="-120"/>
              </a:rPr>
              <a:t>Line Stop</a:t>
            </a:r>
            <a:endParaRPr lang="en-US" sz="1400" dirty="0"/>
          </a:p>
        </p:txBody>
      </p:sp>
      <p:sp>
        <p:nvSpPr>
          <p:cNvPr id="17" name="Shape 14"/>
          <p:cNvSpPr/>
          <p:nvPr/>
        </p:nvSpPr>
        <p:spPr>
          <a:xfrm>
            <a:off x="4038889" y="6110064"/>
            <a:ext cx="1709928" cy="685800"/>
          </a:xfrm>
          <a:prstGeom prst="chevron">
            <a:avLst/>
          </a:prstGeom>
          <a:solidFill>
            <a:srgbClr val="FDECC8"/>
          </a:solidFill>
          <a:ln w="12700">
            <a:solidFill>
              <a:srgbClr val="B7791F"/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 lang="en-GB" sz="2400" b="1"/>
          </a:p>
        </p:txBody>
      </p:sp>
      <p:sp>
        <p:nvSpPr>
          <p:cNvPr id="18" name="Text 15"/>
          <p:cNvSpPr/>
          <p:nvPr/>
        </p:nvSpPr>
        <p:spPr>
          <a:xfrm>
            <a:off x="4094882" y="6228936"/>
            <a:ext cx="1759091" cy="539496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400" b="1" dirty="0">
                <a:solidFill>
                  <a:srgbClr val="1F2937"/>
                </a:solidFill>
                <a:ea typeface="Arial" pitchFamily="34" charset="-122"/>
                <a:cs typeface="Arial" pitchFamily="34" charset="-120"/>
              </a:rPr>
              <a:t>Scrap / </a:t>
            </a:r>
          </a:p>
          <a:p>
            <a:pPr marL="0" indent="0" algn="ctr">
              <a:lnSpc>
                <a:spcPct val="110000"/>
              </a:lnSpc>
              <a:buNone/>
            </a:pPr>
            <a:r>
              <a:rPr lang="en-US" sz="1400" b="1" dirty="0">
                <a:solidFill>
                  <a:srgbClr val="1F2937"/>
                </a:solidFill>
                <a:ea typeface="Arial" pitchFamily="34" charset="-122"/>
                <a:cs typeface="Arial" pitchFamily="34" charset="-120"/>
              </a:rPr>
              <a:t>Damage</a:t>
            </a:r>
            <a:endParaRPr lang="en-US" sz="1400" dirty="0"/>
          </a:p>
        </p:txBody>
      </p:sp>
      <p:sp>
        <p:nvSpPr>
          <p:cNvPr id="19" name="Shape 16"/>
          <p:cNvSpPr/>
          <p:nvPr/>
        </p:nvSpPr>
        <p:spPr>
          <a:xfrm>
            <a:off x="5703097" y="6110064"/>
            <a:ext cx="1709928" cy="685800"/>
          </a:xfrm>
          <a:prstGeom prst="chevron">
            <a:avLst/>
          </a:prstGeom>
          <a:solidFill>
            <a:srgbClr val="EAF6EA"/>
          </a:solidFill>
          <a:ln w="12700">
            <a:solidFill>
              <a:srgbClr val="2E7D32"/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 lang="en-GB" sz="2800" b="1"/>
          </a:p>
        </p:txBody>
      </p:sp>
      <p:sp>
        <p:nvSpPr>
          <p:cNvPr id="20" name="Text 17"/>
          <p:cNvSpPr/>
          <p:nvPr/>
        </p:nvSpPr>
        <p:spPr>
          <a:xfrm>
            <a:off x="5864246" y="6230650"/>
            <a:ext cx="1530491" cy="30003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F2937"/>
                </a:solidFill>
                <a:ea typeface="Arial" pitchFamily="34" charset="-122"/>
                <a:cs typeface="Arial" pitchFamily="34" charset="-120"/>
              </a:rPr>
              <a:t>Recovery /</a:t>
            </a:r>
          </a:p>
          <a:p>
            <a:pPr marL="0" indent="0" algn="ctr">
              <a:buNone/>
            </a:pPr>
            <a:r>
              <a:rPr lang="en-US" sz="1400" b="1" dirty="0">
                <a:solidFill>
                  <a:srgbClr val="1F2937"/>
                </a:solidFill>
                <a:ea typeface="Arial" pitchFamily="34" charset="-122"/>
                <a:cs typeface="Arial" pitchFamily="34" charset="-120"/>
              </a:rPr>
              <a:t>Exposure</a:t>
            </a:r>
            <a:endParaRPr lang="en-US" sz="1400" dirty="0"/>
          </a:p>
        </p:txBody>
      </p:sp>
      <p:sp>
        <p:nvSpPr>
          <p:cNvPr id="21" name="Text 18"/>
          <p:cNvSpPr/>
          <p:nvPr/>
        </p:nvSpPr>
        <p:spPr>
          <a:xfrm>
            <a:off x="729500" y="6908640"/>
            <a:ext cx="6446520" cy="3200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b="1" dirty="0">
                <a:solidFill>
                  <a:srgbClr val="0B73B7"/>
                </a:solidFill>
                <a:ea typeface="Arial" pitchFamily="34" charset="-122"/>
                <a:cs typeface="Arial" pitchFamily="34" charset="-120"/>
              </a:rPr>
              <a:t>Aim</a:t>
            </a:r>
            <a:endParaRPr lang="en-US" dirty="0"/>
          </a:p>
        </p:txBody>
      </p:sp>
      <p:sp>
        <p:nvSpPr>
          <p:cNvPr id="22" name="Text 19"/>
          <p:cNvSpPr/>
          <p:nvPr/>
        </p:nvSpPr>
        <p:spPr>
          <a:xfrm>
            <a:off x="839618" y="7437279"/>
            <a:ext cx="6446520" cy="164579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600" dirty="0">
                <a:solidFill>
                  <a:srgbClr val="1F2937"/>
                </a:solidFill>
                <a:ea typeface="Arial" pitchFamily="34" charset="-122"/>
                <a:cs typeface="Arial" pitchFamily="34" charset="-120"/>
              </a:rPr>
              <a:t>Review existing Tata Steel UK coil-joining welding systems and associated human-factors evidence to define technical, safety, operational and human-factors requirements for a future welder specification.</a:t>
            </a:r>
            <a:endParaRPr lang="en-US" sz="1600" dirty="0"/>
          </a:p>
        </p:txBody>
      </p:sp>
      <p:sp>
        <p:nvSpPr>
          <p:cNvPr id="23" name="Text 20"/>
          <p:cNvSpPr/>
          <p:nvPr/>
        </p:nvSpPr>
        <p:spPr>
          <a:xfrm>
            <a:off x="710473" y="9007123"/>
            <a:ext cx="6446520" cy="3200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b="1" dirty="0">
                <a:solidFill>
                  <a:srgbClr val="0B73B7"/>
                </a:solidFill>
                <a:ea typeface="Arial" pitchFamily="34" charset="-122"/>
                <a:cs typeface="Arial" pitchFamily="34" charset="-120"/>
              </a:rPr>
              <a:t>Objectives</a:t>
            </a:r>
            <a:endParaRPr lang="en-US" dirty="0"/>
          </a:p>
        </p:txBody>
      </p:sp>
      <p:sp>
        <p:nvSpPr>
          <p:cNvPr id="24" name="Text 21"/>
          <p:cNvSpPr/>
          <p:nvPr/>
        </p:nvSpPr>
        <p:spPr>
          <a:xfrm>
            <a:off x="868680" y="9478104"/>
            <a:ext cx="6355080" cy="2152695"/>
          </a:xfrm>
          <a:prstGeom prst="rect">
            <a:avLst/>
          </a:prstGeom>
          <a:noFill/>
          <a:ln/>
        </p:spPr>
        <p:txBody>
          <a:bodyPr wrap="square" lIns="1143" tIns="1143" rIns="1143" bIns="1143" rtlCol="0" anchor="t">
            <a:no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1600" dirty="0">
                <a:solidFill>
                  <a:srgbClr val="1F2937"/>
                </a:solidFill>
                <a:ea typeface="Arial" pitchFamily="34" charset="-122"/>
                <a:cs typeface="Arial" pitchFamily="34" charset="-120"/>
              </a:rPr>
              <a:t>Review current and legacy welder capability.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1600" dirty="0">
                <a:solidFill>
                  <a:srgbClr val="1F2937"/>
                </a:solidFill>
                <a:cs typeface="Arial" pitchFamily="34" charset="-120"/>
              </a:rPr>
              <a:t>Compare HSL19 requirements with existing TSUK learning.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1600" dirty="0">
                <a:solidFill>
                  <a:srgbClr val="1F2937"/>
                </a:solidFill>
                <a:cs typeface="Arial" pitchFamily="34" charset="-120"/>
              </a:rPr>
              <a:t>Apply human-factors guidance to the control room, HMI and alarms.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1600" dirty="0">
                <a:solidFill>
                  <a:srgbClr val="1F2937"/>
                </a:solidFill>
                <a:cs typeface="Arial" pitchFamily="34" charset="-120"/>
              </a:rPr>
              <a:t>Define evidence-led acceptance route for FAT, SAT and Start-up. </a:t>
            </a:r>
            <a:endParaRPr lang="en-US" sz="1600" dirty="0"/>
          </a:p>
        </p:txBody>
      </p:sp>
      <p:sp>
        <p:nvSpPr>
          <p:cNvPr id="25" name="Text 22"/>
          <p:cNvSpPr/>
          <p:nvPr/>
        </p:nvSpPr>
        <p:spPr>
          <a:xfrm>
            <a:off x="728687" y="11621720"/>
            <a:ext cx="6446520" cy="3200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solidFill>
                  <a:srgbClr val="0B73B7"/>
                </a:solidFill>
                <a:cs typeface="Arial" pitchFamily="34" charset="-120"/>
              </a:rPr>
              <a:t>Evidence Boundary</a:t>
            </a:r>
          </a:p>
        </p:txBody>
      </p:sp>
      <p:sp>
        <p:nvSpPr>
          <p:cNvPr id="26" name="Text 23"/>
          <p:cNvSpPr/>
          <p:nvPr/>
        </p:nvSpPr>
        <p:spPr>
          <a:xfrm>
            <a:off x="839618" y="12263377"/>
            <a:ext cx="6446520" cy="1281972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1600" dirty="0">
                <a:solidFill>
                  <a:srgbClr val="1F2937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Design-stage readiness assessment only. Live metallurgical trials, final FAT/SAT records and hot commissioning data were outside the academic project boundary.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Shape 26"/>
          <p:cNvSpPr/>
          <p:nvPr/>
        </p:nvSpPr>
        <p:spPr>
          <a:xfrm>
            <a:off x="7900416" y="3351624"/>
            <a:ext cx="7086600" cy="13996126"/>
          </a:xfrm>
          <a:prstGeom prst="roundRect">
            <a:avLst>
              <a:gd name="adj" fmla="val 2065"/>
            </a:avLst>
          </a:prstGeom>
          <a:solidFill>
            <a:srgbClr val="FFFFFF"/>
          </a:solidFill>
          <a:ln w="15240">
            <a:solidFill>
              <a:srgbClr val="B8C7D9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1" name="Text 27"/>
          <p:cNvSpPr/>
          <p:nvPr/>
        </p:nvSpPr>
        <p:spPr>
          <a:xfrm>
            <a:off x="8220456" y="3580224"/>
            <a:ext cx="6446520" cy="6858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B1F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Methodology and Evidence Base</a:t>
            </a:r>
            <a:endParaRPr lang="en-US" sz="2800" dirty="0"/>
          </a:p>
        </p:txBody>
      </p:sp>
      <p:sp>
        <p:nvSpPr>
          <p:cNvPr id="32" name="Shape 28"/>
          <p:cNvSpPr/>
          <p:nvPr/>
        </p:nvSpPr>
        <p:spPr>
          <a:xfrm>
            <a:off x="8220456" y="4220304"/>
            <a:ext cx="6446520" cy="45720"/>
          </a:xfrm>
          <a:prstGeom prst="rect">
            <a:avLst/>
          </a:prstGeom>
          <a:solidFill>
            <a:srgbClr val="0B73B7"/>
          </a:solidFill>
          <a:ln w="12700">
            <a:solidFill>
              <a:srgbClr val="0B73B7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Shape 29"/>
          <p:cNvSpPr/>
          <p:nvPr/>
        </p:nvSpPr>
        <p:spPr>
          <a:xfrm>
            <a:off x="8220456" y="4494624"/>
            <a:ext cx="2011680" cy="914400"/>
          </a:xfrm>
          <a:prstGeom prst="roundRect">
            <a:avLst>
              <a:gd name="adj" fmla="val 12000"/>
            </a:avLst>
          </a:prstGeom>
          <a:solidFill>
            <a:srgbClr val="0B73B7"/>
          </a:solidFill>
          <a:ln w="12700">
            <a:solidFill>
              <a:srgbClr val="0B73B7"/>
            </a:solidFill>
            <a:prstDash val="solid"/>
          </a:ln>
        </p:spPr>
        <p:txBody>
          <a:bodyPr/>
          <a:lstStyle/>
          <a:p>
            <a:pPr algn="ctr"/>
            <a:endParaRPr lang="en-GB" dirty="0"/>
          </a:p>
        </p:txBody>
      </p:sp>
      <p:sp>
        <p:nvSpPr>
          <p:cNvPr id="34" name="Text 30"/>
          <p:cNvSpPr/>
          <p:nvPr/>
        </p:nvSpPr>
        <p:spPr>
          <a:xfrm>
            <a:off x="8293608" y="4659216"/>
            <a:ext cx="1865376" cy="56692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Problem</a:t>
            </a:r>
            <a:endParaRPr lang="en-US" dirty="0"/>
          </a:p>
          <a:p>
            <a:pPr marL="0" indent="0" algn="ctr">
              <a:buNone/>
            </a:pPr>
            <a:r>
              <a:rPr lang="en-US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Definition</a:t>
            </a:r>
            <a:endParaRPr lang="en-US" dirty="0"/>
          </a:p>
        </p:txBody>
      </p:sp>
      <p:sp>
        <p:nvSpPr>
          <p:cNvPr id="35" name="Text 31"/>
          <p:cNvSpPr/>
          <p:nvPr/>
        </p:nvSpPr>
        <p:spPr>
          <a:xfrm>
            <a:off x="10442448" y="4730336"/>
            <a:ext cx="4251960" cy="694944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Define the engineering issue and evidence boundary.</a:t>
            </a:r>
            <a:endParaRPr lang="en-US" b="1" dirty="0"/>
          </a:p>
        </p:txBody>
      </p:sp>
      <p:sp>
        <p:nvSpPr>
          <p:cNvPr id="37" name="Shape 33"/>
          <p:cNvSpPr/>
          <p:nvPr/>
        </p:nvSpPr>
        <p:spPr>
          <a:xfrm>
            <a:off x="8220456" y="5911944"/>
            <a:ext cx="2011680" cy="914400"/>
          </a:xfrm>
          <a:prstGeom prst="roundRect">
            <a:avLst>
              <a:gd name="adj" fmla="val 12000"/>
            </a:avLst>
          </a:prstGeom>
          <a:solidFill>
            <a:srgbClr val="2E7D32"/>
          </a:solidFill>
          <a:ln w="12700">
            <a:solidFill>
              <a:srgbClr val="2E7D3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Text 34"/>
          <p:cNvSpPr/>
          <p:nvPr/>
        </p:nvSpPr>
        <p:spPr>
          <a:xfrm>
            <a:off x="8293608" y="6076536"/>
            <a:ext cx="1865376" cy="56692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  <a:latin typeface="Arial" pitchFamily="34" charset="0"/>
                <a:cs typeface="Arial" pitchFamily="34" charset="-120"/>
              </a:rPr>
              <a:t>Evidence</a:t>
            </a:r>
          </a:p>
          <a:p>
            <a:pPr algn="ctr"/>
            <a:r>
              <a:rPr lang="en-US" b="1" dirty="0">
                <a:solidFill>
                  <a:srgbClr val="FFFFFF"/>
                </a:solidFill>
                <a:latin typeface="Arial" pitchFamily="34" charset="0"/>
                <a:cs typeface="Arial" pitchFamily="34" charset="-120"/>
              </a:rPr>
              <a:t>Extraction</a:t>
            </a:r>
          </a:p>
        </p:txBody>
      </p:sp>
      <p:sp>
        <p:nvSpPr>
          <p:cNvPr id="39" name="Text 35"/>
          <p:cNvSpPr/>
          <p:nvPr/>
        </p:nvSpPr>
        <p:spPr>
          <a:xfrm>
            <a:off x="10442448" y="6103968"/>
            <a:ext cx="4251960" cy="694944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r>
              <a:rPr lang="en-US" b="1" dirty="0">
                <a:solidFill>
                  <a:srgbClr val="1F2937"/>
                </a:solidFill>
                <a:latin typeface="Arial" pitchFamily="34" charset="0"/>
                <a:cs typeface="Arial" pitchFamily="34" charset="-120"/>
              </a:rPr>
              <a:t>Extract requirements from Tata, ABB, </a:t>
            </a:r>
            <a:r>
              <a:rPr lang="en-US" b="1" dirty="0" err="1">
                <a:solidFill>
                  <a:srgbClr val="1F2937"/>
                </a:solidFill>
                <a:latin typeface="Arial" pitchFamily="34" charset="0"/>
                <a:cs typeface="Arial" pitchFamily="34" charset="-120"/>
              </a:rPr>
              <a:t>Miebach</a:t>
            </a:r>
            <a:r>
              <a:rPr lang="en-US" b="1" dirty="0">
                <a:solidFill>
                  <a:srgbClr val="1F2937"/>
                </a:solidFill>
                <a:latin typeface="Arial" pitchFamily="34" charset="0"/>
                <a:cs typeface="Arial" pitchFamily="34" charset="-120"/>
              </a:rPr>
              <a:t>, HSE/EI and ISO sources.</a:t>
            </a:r>
          </a:p>
        </p:txBody>
      </p:sp>
      <p:sp>
        <p:nvSpPr>
          <p:cNvPr id="41" name="Shape 37"/>
          <p:cNvSpPr/>
          <p:nvPr/>
        </p:nvSpPr>
        <p:spPr>
          <a:xfrm>
            <a:off x="8220456" y="7329264"/>
            <a:ext cx="2011680" cy="914400"/>
          </a:xfrm>
          <a:prstGeom prst="roundRect">
            <a:avLst>
              <a:gd name="adj" fmla="val 12000"/>
            </a:avLst>
          </a:prstGeom>
          <a:solidFill>
            <a:srgbClr val="0B73B7"/>
          </a:solidFill>
          <a:ln w="12700">
            <a:solidFill>
              <a:srgbClr val="0B73B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2" name="Text 38"/>
          <p:cNvSpPr/>
          <p:nvPr/>
        </p:nvSpPr>
        <p:spPr>
          <a:xfrm>
            <a:off x="8293608" y="7493856"/>
            <a:ext cx="1865376" cy="56692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  <a:latin typeface="Arial" pitchFamily="34" charset="0"/>
                <a:cs typeface="Arial" pitchFamily="34" charset="-120"/>
              </a:rPr>
              <a:t>Comparative</a:t>
            </a:r>
          </a:p>
          <a:p>
            <a:pPr algn="ctr"/>
            <a:r>
              <a:rPr lang="en-US" b="1" dirty="0">
                <a:solidFill>
                  <a:srgbClr val="FFFFFF"/>
                </a:solidFill>
                <a:latin typeface="Arial" pitchFamily="34" charset="0"/>
                <a:cs typeface="Arial" pitchFamily="34" charset="-120"/>
              </a:rPr>
              <a:t>Review</a:t>
            </a:r>
          </a:p>
        </p:txBody>
      </p:sp>
      <p:sp>
        <p:nvSpPr>
          <p:cNvPr id="43" name="Text 39"/>
          <p:cNvSpPr/>
          <p:nvPr/>
        </p:nvSpPr>
        <p:spPr>
          <a:xfrm>
            <a:off x="10442448" y="7565230"/>
            <a:ext cx="4251960" cy="694944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r>
              <a:rPr lang="en-US" b="1" dirty="0">
                <a:solidFill>
                  <a:srgbClr val="1F2937"/>
                </a:solidFill>
                <a:latin typeface="Arial" pitchFamily="34" charset="0"/>
                <a:cs typeface="Arial" pitchFamily="34" charset="-120"/>
              </a:rPr>
              <a:t>Compare OEM claims, alternative welder suppliers and internal performance evidence and standards.</a:t>
            </a:r>
          </a:p>
        </p:txBody>
      </p:sp>
      <p:sp>
        <p:nvSpPr>
          <p:cNvPr id="45" name="Shape 41"/>
          <p:cNvSpPr/>
          <p:nvPr/>
        </p:nvSpPr>
        <p:spPr>
          <a:xfrm>
            <a:off x="8220456" y="8746584"/>
            <a:ext cx="2011680" cy="914400"/>
          </a:xfrm>
          <a:prstGeom prst="roundRect">
            <a:avLst>
              <a:gd name="adj" fmla="val 12000"/>
            </a:avLst>
          </a:prstGeom>
          <a:solidFill>
            <a:srgbClr val="2E7D32"/>
          </a:solidFill>
          <a:ln w="12700">
            <a:solidFill>
              <a:srgbClr val="2E7D3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6" name="Text 42"/>
          <p:cNvSpPr/>
          <p:nvPr/>
        </p:nvSpPr>
        <p:spPr>
          <a:xfrm>
            <a:off x="8293608" y="8911176"/>
            <a:ext cx="1865376" cy="56692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  <a:latin typeface="Arial" pitchFamily="34" charset="0"/>
                <a:cs typeface="Arial" pitchFamily="34" charset="-120"/>
              </a:rPr>
              <a:t>Analysis</a:t>
            </a:r>
          </a:p>
          <a:p>
            <a:pPr algn="ctr"/>
            <a:r>
              <a:rPr lang="en-US" b="1" dirty="0">
                <a:solidFill>
                  <a:srgbClr val="FFFFFF"/>
                </a:solidFill>
                <a:latin typeface="Arial" pitchFamily="34" charset="0"/>
                <a:cs typeface="Arial" pitchFamily="34" charset="-120"/>
              </a:rPr>
              <a:t>Outputs</a:t>
            </a:r>
          </a:p>
        </p:txBody>
      </p:sp>
      <p:sp>
        <p:nvSpPr>
          <p:cNvPr id="47" name="Text 43"/>
          <p:cNvSpPr/>
          <p:nvPr/>
        </p:nvSpPr>
        <p:spPr>
          <a:xfrm>
            <a:off x="10469880" y="8997028"/>
            <a:ext cx="4251960" cy="694944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r>
              <a:rPr lang="en-US" b="1" dirty="0">
                <a:solidFill>
                  <a:srgbClr val="1F2937"/>
                </a:solidFill>
                <a:latin typeface="Arial" pitchFamily="34" charset="0"/>
                <a:cs typeface="Arial" pitchFamily="34" charset="-120"/>
              </a:rPr>
              <a:t>Produce requirements, risk scoring, HFIR and validation evidence plan.</a:t>
            </a:r>
          </a:p>
        </p:txBody>
      </p:sp>
      <p:sp>
        <p:nvSpPr>
          <p:cNvPr id="48" name="Text 44"/>
          <p:cNvSpPr/>
          <p:nvPr/>
        </p:nvSpPr>
        <p:spPr>
          <a:xfrm>
            <a:off x="8275320" y="10258900"/>
            <a:ext cx="6446520" cy="3200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r>
              <a:rPr lang="en-US" b="1" dirty="0">
                <a:solidFill>
                  <a:srgbClr val="0B73B7"/>
                </a:solidFill>
                <a:cs typeface="Arial" pitchFamily="34" charset="-120"/>
              </a:rPr>
              <a:t>Evidence Reviewed</a:t>
            </a:r>
          </a:p>
        </p:txBody>
      </p:sp>
      <p:sp>
        <p:nvSpPr>
          <p:cNvPr id="49" name="Text 45"/>
          <p:cNvSpPr/>
          <p:nvPr/>
        </p:nvSpPr>
        <p:spPr>
          <a:xfrm>
            <a:off x="8215884" y="10794771"/>
            <a:ext cx="6309360" cy="3184323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1F2937"/>
                </a:solidFill>
                <a:cs typeface="Arial" pitchFamily="34" charset="-120"/>
              </a:rPr>
              <a:t>Tata Steel PIT coil-joining update, flash-butt benchmarking and </a:t>
            </a:r>
            <a:r>
              <a:rPr lang="en-US" sz="1600" dirty="0" err="1">
                <a:solidFill>
                  <a:srgbClr val="1F2937"/>
                </a:solidFill>
                <a:cs typeface="Arial" pitchFamily="34" charset="-120"/>
              </a:rPr>
              <a:t>Llanwern</a:t>
            </a:r>
            <a:r>
              <a:rPr lang="en-US" sz="1600" dirty="0">
                <a:solidFill>
                  <a:srgbClr val="1F2937"/>
                </a:solidFill>
                <a:cs typeface="Arial" pitchFamily="34" charset="-120"/>
              </a:rPr>
              <a:t> performance evidence.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 err="1">
                <a:solidFill>
                  <a:srgbClr val="1F2937"/>
                </a:solidFill>
                <a:cs typeface="Arial" pitchFamily="34" charset="-120"/>
              </a:rPr>
              <a:t>Miebach</a:t>
            </a:r>
            <a:r>
              <a:rPr lang="en-US" sz="1600" dirty="0">
                <a:solidFill>
                  <a:srgbClr val="1F2937"/>
                </a:solidFill>
                <a:cs typeface="Arial" pitchFamily="34" charset="-120"/>
              </a:rPr>
              <a:t> HSL19 functional and operating documentation.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1F2937"/>
                </a:solidFill>
                <a:cs typeface="Arial" pitchFamily="34" charset="-120"/>
              </a:rPr>
              <a:t>ABB future control-room design and current site photographic baseline.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1F2937"/>
                </a:solidFill>
                <a:cs typeface="Arial" pitchFamily="34" charset="-120"/>
              </a:rPr>
              <a:t>HSG48, Energy Institute Report 454, ISO 11064, ISO 12100, ISO 13849-1 and welding literature.</a:t>
            </a:r>
          </a:p>
        </p:txBody>
      </p:sp>
      <p:sp>
        <p:nvSpPr>
          <p:cNvPr id="50" name="Text 46"/>
          <p:cNvSpPr/>
          <p:nvPr/>
        </p:nvSpPr>
        <p:spPr>
          <a:xfrm>
            <a:off x="8318285" y="14265983"/>
            <a:ext cx="6309360" cy="427745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algn="ctr"/>
            <a:r>
              <a:rPr lang="en-US" b="1" dirty="0">
                <a:solidFill>
                  <a:srgbClr val="0B73B7"/>
                </a:solidFill>
                <a:cs typeface="Arial" pitchFamily="34" charset="-120"/>
              </a:rPr>
              <a:t>Author Outputs</a:t>
            </a:r>
          </a:p>
        </p:txBody>
      </p:sp>
      <p:sp>
        <p:nvSpPr>
          <p:cNvPr id="51" name="Shape 47"/>
          <p:cNvSpPr/>
          <p:nvPr/>
        </p:nvSpPr>
        <p:spPr>
          <a:xfrm>
            <a:off x="8220456" y="14890498"/>
            <a:ext cx="3154680" cy="438912"/>
          </a:xfrm>
          <a:prstGeom prst="roundRect">
            <a:avLst>
              <a:gd name="adj" fmla="val 25000"/>
            </a:avLst>
          </a:prstGeom>
          <a:solidFill>
            <a:srgbClr val="0B73B7"/>
          </a:solidFill>
          <a:ln w="12700">
            <a:solidFill>
              <a:srgbClr val="0B73B7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2" name="Text 48"/>
          <p:cNvSpPr/>
          <p:nvPr/>
        </p:nvSpPr>
        <p:spPr>
          <a:xfrm>
            <a:off x="8220456" y="14936218"/>
            <a:ext cx="3154680" cy="34747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Requirements Matrix</a:t>
            </a:r>
            <a:endParaRPr lang="en-US" dirty="0"/>
          </a:p>
        </p:txBody>
      </p:sp>
      <p:sp>
        <p:nvSpPr>
          <p:cNvPr id="53" name="Shape 49"/>
          <p:cNvSpPr/>
          <p:nvPr/>
        </p:nvSpPr>
        <p:spPr>
          <a:xfrm>
            <a:off x="11539728" y="14890498"/>
            <a:ext cx="3154680" cy="438912"/>
          </a:xfrm>
          <a:prstGeom prst="roundRect">
            <a:avLst>
              <a:gd name="adj" fmla="val 25000"/>
            </a:avLst>
          </a:prstGeom>
          <a:solidFill>
            <a:srgbClr val="2E7D32"/>
          </a:solidFill>
          <a:ln w="12700">
            <a:solidFill>
              <a:srgbClr val="2E7D32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4" name="Text 50"/>
          <p:cNvSpPr/>
          <p:nvPr/>
        </p:nvSpPr>
        <p:spPr>
          <a:xfrm>
            <a:off x="11539728" y="14936218"/>
            <a:ext cx="3154680" cy="34747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HF Issues Register</a:t>
            </a:r>
            <a:endParaRPr lang="en-US" dirty="0"/>
          </a:p>
        </p:txBody>
      </p:sp>
      <p:sp>
        <p:nvSpPr>
          <p:cNvPr id="55" name="Shape 51"/>
          <p:cNvSpPr/>
          <p:nvPr/>
        </p:nvSpPr>
        <p:spPr>
          <a:xfrm>
            <a:off x="8220456" y="15457426"/>
            <a:ext cx="3154680" cy="438912"/>
          </a:xfrm>
          <a:prstGeom prst="roundRect">
            <a:avLst>
              <a:gd name="adj" fmla="val 25000"/>
            </a:avLst>
          </a:prstGeom>
          <a:solidFill>
            <a:srgbClr val="2E7D32"/>
          </a:solidFill>
          <a:ln w="12700">
            <a:solidFill>
              <a:srgbClr val="2E7D32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6" name="Text 52"/>
          <p:cNvSpPr/>
          <p:nvPr/>
        </p:nvSpPr>
        <p:spPr>
          <a:xfrm>
            <a:off x="8220456" y="15503146"/>
            <a:ext cx="3154680" cy="34747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x 5 Risk Scoring</a:t>
            </a:r>
            <a:endParaRPr lang="en-US" dirty="0"/>
          </a:p>
        </p:txBody>
      </p:sp>
      <p:sp>
        <p:nvSpPr>
          <p:cNvPr id="57" name="Shape 53"/>
          <p:cNvSpPr/>
          <p:nvPr/>
        </p:nvSpPr>
        <p:spPr>
          <a:xfrm>
            <a:off x="11539728" y="15457426"/>
            <a:ext cx="3154680" cy="438912"/>
          </a:xfrm>
          <a:prstGeom prst="roundRect">
            <a:avLst>
              <a:gd name="adj" fmla="val 25000"/>
            </a:avLst>
          </a:prstGeom>
          <a:solidFill>
            <a:srgbClr val="0B73B7"/>
          </a:solidFill>
          <a:ln w="12700">
            <a:solidFill>
              <a:srgbClr val="0B73B7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8" name="Text 54"/>
          <p:cNvSpPr/>
          <p:nvPr/>
        </p:nvSpPr>
        <p:spPr>
          <a:xfrm>
            <a:off x="11539728" y="15503146"/>
            <a:ext cx="3154680" cy="34747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Commissioning Plan</a:t>
            </a:r>
            <a:endParaRPr lang="en-US" dirty="0"/>
          </a:p>
        </p:txBody>
      </p:sp>
      <p:sp>
        <p:nvSpPr>
          <p:cNvPr id="59" name="Shape 55"/>
          <p:cNvSpPr/>
          <p:nvPr/>
        </p:nvSpPr>
        <p:spPr>
          <a:xfrm>
            <a:off x="8220456" y="16024354"/>
            <a:ext cx="3154680" cy="438912"/>
          </a:xfrm>
          <a:prstGeom prst="roundRect">
            <a:avLst>
              <a:gd name="adj" fmla="val 25000"/>
            </a:avLst>
          </a:prstGeom>
          <a:solidFill>
            <a:srgbClr val="0B73B7"/>
          </a:solidFill>
          <a:ln w="12700">
            <a:solidFill>
              <a:srgbClr val="0B73B7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0" name="Text 56"/>
          <p:cNvSpPr/>
          <p:nvPr/>
        </p:nvSpPr>
        <p:spPr>
          <a:xfrm>
            <a:off x="8220456" y="16070074"/>
            <a:ext cx="3154680" cy="34747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Post-start-up KPIs</a:t>
            </a:r>
            <a:endParaRPr lang="en-US" dirty="0"/>
          </a:p>
        </p:txBody>
      </p:sp>
      <p:sp>
        <p:nvSpPr>
          <p:cNvPr id="61" name="Shape 57"/>
          <p:cNvSpPr/>
          <p:nvPr/>
        </p:nvSpPr>
        <p:spPr>
          <a:xfrm>
            <a:off x="11539728" y="16024354"/>
            <a:ext cx="3154680" cy="438912"/>
          </a:xfrm>
          <a:prstGeom prst="roundRect">
            <a:avLst>
              <a:gd name="adj" fmla="val 25000"/>
            </a:avLst>
          </a:prstGeom>
          <a:solidFill>
            <a:srgbClr val="2E7D32"/>
          </a:solidFill>
          <a:ln w="12700">
            <a:solidFill>
              <a:srgbClr val="2E7D32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2" name="Text 58"/>
          <p:cNvSpPr/>
          <p:nvPr/>
        </p:nvSpPr>
        <p:spPr>
          <a:xfrm>
            <a:off x="11539728" y="16070074"/>
            <a:ext cx="3154680" cy="34747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Market Benchmark</a:t>
            </a:r>
            <a:endParaRPr lang="en-US" dirty="0"/>
          </a:p>
        </p:txBody>
      </p:sp>
      <p:sp>
        <p:nvSpPr>
          <p:cNvPr id="65" name="Shape 61"/>
          <p:cNvSpPr/>
          <p:nvPr/>
        </p:nvSpPr>
        <p:spPr>
          <a:xfrm>
            <a:off x="15297912" y="3351623"/>
            <a:ext cx="7086600" cy="13973781"/>
          </a:xfrm>
          <a:prstGeom prst="roundRect">
            <a:avLst>
              <a:gd name="adj" fmla="val 2065"/>
            </a:avLst>
          </a:prstGeom>
          <a:solidFill>
            <a:srgbClr val="FFFFFF"/>
          </a:solidFill>
          <a:ln w="15240">
            <a:solidFill>
              <a:srgbClr val="B8C7D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6" name="Text 62"/>
          <p:cNvSpPr/>
          <p:nvPr/>
        </p:nvSpPr>
        <p:spPr>
          <a:xfrm>
            <a:off x="15617952" y="3580224"/>
            <a:ext cx="6446520" cy="6858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B1F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Results and Analysis</a:t>
            </a:r>
            <a:endParaRPr lang="en-US" sz="2800" dirty="0"/>
          </a:p>
        </p:txBody>
      </p:sp>
      <p:sp>
        <p:nvSpPr>
          <p:cNvPr id="67" name="Shape 63"/>
          <p:cNvSpPr/>
          <p:nvPr/>
        </p:nvSpPr>
        <p:spPr>
          <a:xfrm>
            <a:off x="15617952" y="4220304"/>
            <a:ext cx="6446520" cy="45720"/>
          </a:xfrm>
          <a:prstGeom prst="rect">
            <a:avLst/>
          </a:prstGeom>
          <a:solidFill>
            <a:srgbClr val="0B73B7"/>
          </a:solidFill>
          <a:ln w="12700">
            <a:solidFill>
              <a:srgbClr val="0B73B7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8" name="Shape 64"/>
          <p:cNvSpPr/>
          <p:nvPr/>
        </p:nvSpPr>
        <p:spPr>
          <a:xfrm>
            <a:off x="15487326" y="4486133"/>
            <a:ext cx="2188026" cy="1252076"/>
          </a:xfrm>
          <a:prstGeom prst="roundRect">
            <a:avLst>
              <a:gd name="adj" fmla="val 8276"/>
            </a:avLst>
          </a:prstGeom>
          <a:solidFill>
            <a:srgbClr val="FFFFFF"/>
          </a:solidFill>
          <a:ln w="15240">
            <a:solidFill>
              <a:srgbClr val="CFD8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9" name="Text 65"/>
          <p:cNvSpPr/>
          <p:nvPr/>
        </p:nvSpPr>
        <p:spPr>
          <a:xfrm>
            <a:off x="15578765" y="4546874"/>
            <a:ext cx="1993535" cy="450669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 algn="ctr">
              <a:buNone/>
            </a:pPr>
            <a:r>
              <a:rPr lang="en-US" sz="2500" b="1" dirty="0">
                <a:solidFill>
                  <a:srgbClr val="0B73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464     75</a:t>
            </a:r>
            <a:endParaRPr lang="en-US" sz="2500" dirty="0"/>
          </a:p>
        </p:txBody>
      </p:sp>
      <p:sp>
        <p:nvSpPr>
          <p:cNvPr id="70" name="Text 66"/>
          <p:cNvSpPr/>
          <p:nvPr/>
        </p:nvSpPr>
        <p:spPr>
          <a:xfrm>
            <a:off x="15560477" y="5188392"/>
            <a:ext cx="2032433" cy="54981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 algn="ctr">
              <a:buNone/>
            </a:pPr>
            <a:r>
              <a:rPr lang="en-US" sz="980" dirty="0">
                <a:solidFill>
                  <a:srgbClr val="455A6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Llanwern Cold Mill weld breaks reduced 2018-2023</a:t>
            </a:r>
            <a:endParaRPr lang="en-US" sz="980" dirty="0"/>
          </a:p>
        </p:txBody>
      </p:sp>
      <p:sp>
        <p:nvSpPr>
          <p:cNvPr id="71" name="Shape 67"/>
          <p:cNvSpPr/>
          <p:nvPr/>
        </p:nvSpPr>
        <p:spPr>
          <a:xfrm>
            <a:off x="17752860" y="4433014"/>
            <a:ext cx="2223560" cy="1305194"/>
          </a:xfrm>
          <a:prstGeom prst="roundRect">
            <a:avLst>
              <a:gd name="adj" fmla="val 8276"/>
            </a:avLst>
          </a:prstGeom>
          <a:solidFill>
            <a:srgbClr val="FFFFFF"/>
          </a:solidFill>
          <a:ln w="15240">
            <a:solidFill>
              <a:srgbClr val="CFD8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2" name="Text 68"/>
          <p:cNvSpPr/>
          <p:nvPr/>
        </p:nvSpPr>
        <p:spPr>
          <a:xfrm>
            <a:off x="17844300" y="4528558"/>
            <a:ext cx="2025910" cy="468986"/>
          </a:xfrm>
          <a:prstGeom prst="rect">
            <a:avLst/>
          </a:prstGeom>
          <a:noFill/>
          <a:ln>
            <a:noFill/>
          </a:ln>
        </p:spPr>
        <p:txBody>
          <a:bodyPr wrap="square" lIns="254" tIns="254" rIns="254" bIns="254" rtlCol="0" anchor="t">
            <a:normAutofit fontScale="92500"/>
          </a:bodyPr>
          <a:lstStyle/>
          <a:p>
            <a:pPr marL="0" indent="0" algn="ctr">
              <a:buNone/>
            </a:pPr>
            <a:r>
              <a:rPr lang="en-US" sz="2500" b="1" dirty="0">
                <a:solidFill>
                  <a:srgbClr val="2E7D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2.9%     0.38%</a:t>
            </a:r>
            <a:endParaRPr lang="en-US" sz="2500" dirty="0"/>
          </a:p>
        </p:txBody>
      </p:sp>
      <p:sp>
        <p:nvSpPr>
          <p:cNvPr id="73" name="Text 69"/>
          <p:cNvSpPr/>
          <p:nvPr/>
        </p:nvSpPr>
        <p:spPr>
          <a:xfrm>
            <a:off x="17826012" y="5166046"/>
            <a:ext cx="2065440" cy="57216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 algn="ctr">
              <a:buNone/>
            </a:pPr>
            <a:r>
              <a:rPr lang="en-US" sz="980" dirty="0">
                <a:solidFill>
                  <a:srgbClr val="455A6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Reported Cold Mill break-rate reduction</a:t>
            </a:r>
            <a:endParaRPr lang="en-US" sz="980" dirty="0"/>
          </a:p>
        </p:txBody>
      </p:sp>
      <p:sp>
        <p:nvSpPr>
          <p:cNvPr id="74" name="Shape 70"/>
          <p:cNvSpPr/>
          <p:nvPr/>
        </p:nvSpPr>
        <p:spPr>
          <a:xfrm>
            <a:off x="20049572" y="4467192"/>
            <a:ext cx="2214904" cy="1271016"/>
          </a:xfrm>
          <a:prstGeom prst="roundRect">
            <a:avLst>
              <a:gd name="adj" fmla="val 8276"/>
            </a:avLst>
          </a:prstGeom>
          <a:solidFill>
            <a:srgbClr val="FFFFFF"/>
          </a:solidFill>
          <a:ln w="15240">
            <a:solidFill>
              <a:srgbClr val="CFD8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5" name="Text 71"/>
          <p:cNvSpPr/>
          <p:nvPr/>
        </p:nvSpPr>
        <p:spPr>
          <a:xfrm>
            <a:off x="20155012" y="4540344"/>
            <a:ext cx="2018024" cy="50217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 algn="ctr">
              <a:buNone/>
            </a:pPr>
            <a:r>
              <a:rPr lang="en-US" sz="2500" b="1" dirty="0">
                <a:solidFill>
                  <a:srgbClr val="0B73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800      550</a:t>
            </a:r>
            <a:endParaRPr lang="en-US" sz="2500" dirty="0"/>
          </a:p>
        </p:txBody>
      </p:sp>
      <p:sp>
        <p:nvSpPr>
          <p:cNvPr id="76" name="Text 72"/>
          <p:cNvSpPr/>
          <p:nvPr/>
        </p:nvSpPr>
        <p:spPr>
          <a:xfrm>
            <a:off x="20133924" y="5180424"/>
            <a:ext cx="2057400" cy="61264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 algn="ctr">
              <a:buNone/>
            </a:pPr>
            <a:r>
              <a:rPr lang="en-US" sz="980" dirty="0">
                <a:solidFill>
                  <a:srgbClr val="455A6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Port Talbot historical weld-break reduction</a:t>
            </a:r>
            <a:endParaRPr lang="en-US" sz="980" dirty="0"/>
          </a:p>
        </p:txBody>
      </p:sp>
      <p:sp>
        <p:nvSpPr>
          <p:cNvPr id="77" name="Shape 73"/>
          <p:cNvSpPr/>
          <p:nvPr/>
        </p:nvSpPr>
        <p:spPr>
          <a:xfrm>
            <a:off x="15487326" y="5976605"/>
            <a:ext cx="2188026" cy="1233788"/>
          </a:xfrm>
          <a:prstGeom prst="roundRect">
            <a:avLst>
              <a:gd name="adj" fmla="val 8276"/>
            </a:avLst>
          </a:prstGeom>
          <a:solidFill>
            <a:srgbClr val="FFFFFF"/>
          </a:solidFill>
          <a:ln w="15240">
            <a:solidFill>
              <a:srgbClr val="CFD8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8" name="Text 74"/>
          <p:cNvSpPr/>
          <p:nvPr/>
        </p:nvSpPr>
        <p:spPr>
          <a:xfrm>
            <a:off x="15578765" y="6037346"/>
            <a:ext cx="1993535" cy="450669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 algn="ctr">
              <a:buNone/>
            </a:pPr>
            <a:r>
              <a:rPr lang="en-US" sz="2500" b="1" dirty="0">
                <a:solidFill>
                  <a:srgbClr val="2E7D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</a:t>
            </a:r>
            <a:endParaRPr lang="en-US" sz="2500" dirty="0"/>
          </a:p>
        </p:txBody>
      </p:sp>
      <p:sp>
        <p:nvSpPr>
          <p:cNvPr id="79" name="Text 75"/>
          <p:cNvSpPr/>
          <p:nvPr/>
        </p:nvSpPr>
        <p:spPr>
          <a:xfrm>
            <a:off x="15560477" y="6678864"/>
            <a:ext cx="2032433" cy="54981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 algn="ctr">
              <a:buNone/>
            </a:pPr>
            <a:r>
              <a:rPr lang="en-US" sz="980" dirty="0">
                <a:solidFill>
                  <a:srgbClr val="455A6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Port Talbot breaks linked to geometry, tiling and scarfing</a:t>
            </a:r>
            <a:endParaRPr lang="en-US" sz="980" dirty="0"/>
          </a:p>
        </p:txBody>
      </p:sp>
      <p:sp>
        <p:nvSpPr>
          <p:cNvPr id="80" name="Shape 76"/>
          <p:cNvSpPr/>
          <p:nvPr/>
        </p:nvSpPr>
        <p:spPr>
          <a:xfrm>
            <a:off x="17752860" y="5976604"/>
            <a:ext cx="2223560" cy="1233787"/>
          </a:xfrm>
          <a:prstGeom prst="roundRect">
            <a:avLst>
              <a:gd name="adj" fmla="val 8276"/>
            </a:avLst>
          </a:prstGeom>
          <a:solidFill>
            <a:srgbClr val="FFFFFF"/>
          </a:solidFill>
          <a:ln w="15240">
            <a:solidFill>
              <a:srgbClr val="CFD8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1" name="Text 77"/>
          <p:cNvSpPr/>
          <p:nvPr/>
        </p:nvSpPr>
        <p:spPr>
          <a:xfrm>
            <a:off x="17844300" y="6019030"/>
            <a:ext cx="2025910" cy="46898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 algn="ctr">
              <a:buNone/>
            </a:pPr>
            <a:r>
              <a:rPr lang="en-US" sz="2500" b="1" dirty="0">
                <a:solidFill>
                  <a:srgbClr val="0B73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31.3%</a:t>
            </a:r>
            <a:endParaRPr lang="en-US" sz="2500" dirty="0"/>
          </a:p>
        </p:txBody>
      </p:sp>
      <p:sp>
        <p:nvSpPr>
          <p:cNvPr id="82" name="Text 78"/>
          <p:cNvSpPr/>
          <p:nvPr/>
        </p:nvSpPr>
        <p:spPr>
          <a:xfrm>
            <a:off x="17826012" y="6656518"/>
            <a:ext cx="2065440" cy="57216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 algn="ctr">
              <a:buNone/>
            </a:pPr>
            <a:r>
              <a:rPr lang="en-US" sz="980" dirty="0">
                <a:solidFill>
                  <a:srgbClr val="455A6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Derived Port Talbot historical reduction</a:t>
            </a:r>
            <a:endParaRPr lang="en-US" sz="980" dirty="0"/>
          </a:p>
        </p:txBody>
      </p:sp>
      <p:sp>
        <p:nvSpPr>
          <p:cNvPr id="83" name="Shape 79"/>
          <p:cNvSpPr/>
          <p:nvPr/>
        </p:nvSpPr>
        <p:spPr>
          <a:xfrm>
            <a:off x="20049572" y="5957664"/>
            <a:ext cx="2214904" cy="1271016"/>
          </a:xfrm>
          <a:prstGeom prst="roundRect">
            <a:avLst>
              <a:gd name="adj" fmla="val 8276"/>
            </a:avLst>
          </a:prstGeom>
          <a:solidFill>
            <a:srgbClr val="FFFFFF"/>
          </a:solidFill>
          <a:ln w="15240">
            <a:solidFill>
              <a:srgbClr val="CFD8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4" name="Text 80"/>
          <p:cNvSpPr/>
          <p:nvPr/>
        </p:nvSpPr>
        <p:spPr>
          <a:xfrm>
            <a:off x="20155012" y="6030816"/>
            <a:ext cx="2018024" cy="50217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 algn="ctr">
              <a:buNone/>
            </a:pPr>
            <a:r>
              <a:rPr lang="en-US" sz="2500" b="1" dirty="0">
                <a:solidFill>
                  <a:srgbClr val="2E7D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4.0 / yr</a:t>
            </a:r>
            <a:endParaRPr lang="en-US" sz="2500" dirty="0"/>
          </a:p>
        </p:txBody>
      </p:sp>
      <p:sp>
        <p:nvSpPr>
          <p:cNvPr id="85" name="Text 81"/>
          <p:cNvSpPr/>
          <p:nvPr/>
        </p:nvSpPr>
        <p:spPr>
          <a:xfrm>
            <a:off x="20133924" y="6670896"/>
            <a:ext cx="2057400" cy="61264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 algn="ctr">
              <a:buNone/>
            </a:pPr>
            <a:r>
              <a:rPr lang="en-US" sz="980" dirty="0">
                <a:solidFill>
                  <a:srgbClr val="455A6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Average Llanwern PL2 reported breaks 2018-2024</a:t>
            </a:r>
            <a:endParaRPr lang="en-US" sz="980" dirty="0"/>
          </a:p>
        </p:txBody>
      </p:sp>
      <p:pic>
        <p:nvPicPr>
          <p:cNvPr id="86" name="Image 1" descr="/mnt/data/final_doc_charts/cm_weld_break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603438" y="7434425"/>
            <a:ext cx="3246120" cy="185492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7" name="Image 2" descr="/mnt/data/final_doc_charts/cm_break_rat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24308" y="7475065"/>
            <a:ext cx="3154680" cy="1802674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88" name="Text 82"/>
          <p:cNvSpPr/>
          <p:nvPr/>
        </p:nvSpPr>
        <p:spPr>
          <a:xfrm>
            <a:off x="15617952" y="9526853"/>
            <a:ext cx="6446520" cy="3200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r>
              <a:rPr lang="en-US" b="1" dirty="0">
                <a:solidFill>
                  <a:srgbClr val="0B73B7"/>
                </a:solidFill>
                <a:cs typeface="Arial" pitchFamily="34" charset="-120"/>
              </a:rPr>
              <a:t>Key Interpretation</a:t>
            </a:r>
          </a:p>
        </p:txBody>
      </p:sp>
      <p:sp>
        <p:nvSpPr>
          <p:cNvPr id="89" name="Text 83"/>
          <p:cNvSpPr/>
          <p:nvPr/>
        </p:nvSpPr>
        <p:spPr>
          <a:xfrm>
            <a:off x="15681960" y="9869015"/>
            <a:ext cx="6309360" cy="3872626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sz="1600" dirty="0">
                <a:solidFill>
                  <a:srgbClr val="1F2937"/>
                </a:solidFill>
                <a:cs typeface="Arial" pitchFamily="34" charset="-120"/>
              </a:rPr>
              <a:t>Coil-joining reliability is multi-factorial: geometry, alignment, tooling, process control, maintenance and operator information all matter.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solidFill>
                  <a:srgbClr val="1F2937"/>
                </a:solidFill>
                <a:cs typeface="Arial" pitchFamily="34" charset="-120"/>
              </a:rPr>
              <a:t>The HSL19 has a strong design basis but must be validated as an installed system rather than accepted as an isolated machine package.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solidFill>
                  <a:srgbClr val="1F2937"/>
                </a:solidFill>
                <a:cs typeface="Arial" pitchFamily="34" charset="-120"/>
              </a:rPr>
              <a:t>Market benchmark supports a modern laser-welder route, while legacy flash-butt evidence remains valuable as transferable learning.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solidFill>
                  <a:srgbClr val="1F2937"/>
                </a:solidFill>
                <a:cs typeface="Arial" pitchFamily="34" charset="-120"/>
              </a:rPr>
              <a:t>Weld-break count alone is insufficient; future monitoring must include downtime, recovery, repeat faults, operator interventions and HFE closure.</a:t>
            </a:r>
          </a:p>
        </p:txBody>
      </p:sp>
      <p:sp>
        <p:nvSpPr>
          <p:cNvPr id="90" name="Shape 84"/>
          <p:cNvSpPr/>
          <p:nvPr/>
        </p:nvSpPr>
        <p:spPr>
          <a:xfrm>
            <a:off x="15617952" y="13675267"/>
            <a:ext cx="6446520" cy="3314784"/>
          </a:xfrm>
          <a:prstGeom prst="roundRect">
            <a:avLst>
              <a:gd name="adj" fmla="val 4848"/>
            </a:avLst>
          </a:prstGeom>
          <a:noFill/>
          <a:ln w="12700">
            <a:solidFill>
              <a:srgbClr val="ABCB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lt1"/>
              </a:solidFill>
            </a:endParaRPr>
          </a:p>
        </p:txBody>
      </p:sp>
      <p:sp>
        <p:nvSpPr>
          <p:cNvPr id="91" name="Text 85"/>
          <p:cNvSpPr/>
          <p:nvPr/>
        </p:nvSpPr>
        <p:spPr>
          <a:xfrm>
            <a:off x="15800832" y="13954440"/>
            <a:ext cx="6080760" cy="310896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algn="ctr"/>
            <a:r>
              <a:rPr lang="en-US" b="1" dirty="0">
                <a:solidFill>
                  <a:srgbClr val="0B73B7"/>
                </a:solidFill>
                <a:cs typeface="Arial" pitchFamily="34" charset="-120"/>
              </a:rPr>
              <a:t>Technology Route Assessment</a:t>
            </a:r>
          </a:p>
        </p:txBody>
      </p:sp>
      <p:sp>
        <p:nvSpPr>
          <p:cNvPr id="92" name="Text 86"/>
          <p:cNvSpPr/>
          <p:nvPr/>
        </p:nvSpPr>
        <p:spPr>
          <a:xfrm>
            <a:off x="15800832" y="14272135"/>
            <a:ext cx="6080760" cy="1857917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sz="1600" dirty="0">
                <a:solidFill>
                  <a:srgbClr val="1F2937"/>
                </a:solidFill>
                <a:cs typeface="Arial" pitchFamily="34" charset="-120"/>
              </a:rPr>
              <a:t>Preferred direction: modern laser welder integrated into the new continuous pickling line. The route is credible, but acceptance must be evidence-led: product matrix, recipe governance, weld qualification, HMI/alarm review, safety proof testing, FAT/SAT, hot commissioning and post-start-up KPIs.</a:t>
            </a:r>
          </a:p>
        </p:txBody>
      </p:sp>
      <p:sp>
        <p:nvSpPr>
          <p:cNvPr id="93" name="Shape 87"/>
          <p:cNvSpPr/>
          <p:nvPr/>
        </p:nvSpPr>
        <p:spPr>
          <a:xfrm>
            <a:off x="16339932" y="16293558"/>
            <a:ext cx="4983480" cy="438912"/>
          </a:xfrm>
          <a:prstGeom prst="roundRect">
            <a:avLst>
              <a:gd name="adj" fmla="val 25000"/>
            </a:avLst>
          </a:prstGeom>
          <a:solidFill>
            <a:srgbClr val="2E7D32"/>
          </a:solidFill>
          <a:ln w="12700">
            <a:solidFill>
              <a:srgbClr val="2E7D32">
                <a:alpha val="0"/>
              </a:srgbClr>
            </a:solidFill>
            <a:prstDash val="solid"/>
          </a:ln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4" name="Text 88"/>
          <p:cNvSpPr/>
          <p:nvPr/>
        </p:nvSpPr>
        <p:spPr>
          <a:xfrm>
            <a:off x="16339932" y="16397336"/>
            <a:ext cx="4983480" cy="34747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ea typeface="Arial" pitchFamily="34" charset="-122"/>
                <a:cs typeface="Arial" pitchFamily="34" charset="-120"/>
              </a:rPr>
              <a:t>HSL19: preferred subject to validation</a:t>
            </a:r>
            <a:endParaRPr lang="en-US" sz="1400" dirty="0"/>
          </a:p>
        </p:txBody>
      </p:sp>
      <p:sp>
        <p:nvSpPr>
          <p:cNvPr id="95" name="Shape 89"/>
          <p:cNvSpPr/>
          <p:nvPr/>
        </p:nvSpPr>
        <p:spPr>
          <a:xfrm>
            <a:off x="22695408" y="3351624"/>
            <a:ext cx="7086600" cy="13973780"/>
          </a:xfrm>
          <a:prstGeom prst="roundRect">
            <a:avLst>
              <a:gd name="adj" fmla="val 2065"/>
            </a:avLst>
          </a:prstGeom>
          <a:solidFill>
            <a:srgbClr val="FFFFFF"/>
          </a:solidFill>
          <a:ln w="15240">
            <a:solidFill>
              <a:srgbClr val="B8C7D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6" name="Text 90"/>
          <p:cNvSpPr/>
          <p:nvPr/>
        </p:nvSpPr>
        <p:spPr>
          <a:xfrm>
            <a:off x="23015448" y="3580224"/>
            <a:ext cx="6446520" cy="6858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r>
              <a:rPr lang="en-US" sz="2800" b="1" dirty="0">
                <a:solidFill>
                  <a:srgbClr val="0B1F3A"/>
                </a:solidFill>
                <a:latin typeface="Arial" pitchFamily="34" charset="0"/>
                <a:cs typeface="Arial" pitchFamily="34" charset="-120"/>
              </a:rPr>
              <a:t>4. Human Factors and Risk</a:t>
            </a:r>
          </a:p>
        </p:txBody>
      </p:sp>
      <p:sp>
        <p:nvSpPr>
          <p:cNvPr id="97" name="Shape 91"/>
          <p:cNvSpPr/>
          <p:nvPr/>
        </p:nvSpPr>
        <p:spPr>
          <a:xfrm>
            <a:off x="23015448" y="4220304"/>
            <a:ext cx="6446520" cy="45720"/>
          </a:xfrm>
          <a:prstGeom prst="rect">
            <a:avLst/>
          </a:prstGeom>
          <a:solidFill>
            <a:srgbClr val="0B73B7"/>
          </a:solidFill>
          <a:ln w="12700">
            <a:solidFill>
              <a:srgbClr val="0B73B7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0" name="Text 93"/>
          <p:cNvSpPr/>
          <p:nvPr/>
        </p:nvSpPr>
        <p:spPr>
          <a:xfrm>
            <a:off x="22912104" y="8098122"/>
            <a:ext cx="6446520" cy="3200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r>
              <a:rPr lang="en-US" b="1" dirty="0">
                <a:solidFill>
                  <a:srgbClr val="0B73B7"/>
                </a:solidFill>
                <a:cs typeface="Arial" pitchFamily="34" charset="-120"/>
              </a:rPr>
              <a:t>Human Factors Findings</a:t>
            </a:r>
          </a:p>
        </p:txBody>
      </p:sp>
      <p:sp>
        <p:nvSpPr>
          <p:cNvPr id="101" name="Text 94"/>
          <p:cNvSpPr/>
          <p:nvPr/>
        </p:nvSpPr>
        <p:spPr>
          <a:xfrm>
            <a:off x="22931819" y="8426544"/>
            <a:ext cx="6309360" cy="3044952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sz="1600" dirty="0">
                <a:solidFill>
                  <a:srgbClr val="1F2937"/>
                </a:solidFill>
                <a:cs typeface="Arial" pitchFamily="34" charset="-120"/>
              </a:rPr>
              <a:t>Operators require reliable displays, clear screen hierarchy and prioritised alarms to maintain situation awareness.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solidFill>
                  <a:srgbClr val="1F2937"/>
                </a:solidFill>
                <a:cs typeface="Arial" pitchFamily="34" charset="-120"/>
              </a:rPr>
              <a:t>Local panels and recovery tasks must be standardised, legible, cleanable and validated with maintainers and operators.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solidFill>
                  <a:srgbClr val="1F2937"/>
                </a:solidFill>
                <a:cs typeface="Arial" pitchFamily="34" charset="-120"/>
              </a:rPr>
              <a:t>A modern-looking control room does not prove human-centered performance; task-based HMI and alarm validation are still required.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solidFill>
                  <a:srgbClr val="1F2937"/>
                </a:solidFill>
                <a:cs typeface="Arial" pitchFamily="34" charset="-120"/>
              </a:rPr>
              <a:t>The main project risk is incomplete integrated validation: equipment, HMI, line controls and maintenance tasks can fail at their interfaces.</a:t>
            </a:r>
          </a:p>
        </p:txBody>
      </p:sp>
      <p:sp>
        <p:nvSpPr>
          <p:cNvPr id="104" name="Shape 97"/>
          <p:cNvSpPr/>
          <p:nvPr/>
        </p:nvSpPr>
        <p:spPr>
          <a:xfrm>
            <a:off x="25365456" y="13364304"/>
            <a:ext cx="1645920" cy="1645920"/>
          </a:xfrm>
          <a:prstGeom prst="arc">
            <a:avLst/>
          </a:prstGeom>
          <a:solidFill>
            <a:srgbClr val="FFFFFF">
              <a:alpha val="0"/>
            </a:srgbClr>
          </a:solidFill>
          <a:ln w="12700">
            <a:solidFill>
              <a:srgbClr val="2E7D32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7" name="Text 100"/>
          <p:cNvSpPr/>
          <p:nvPr/>
        </p:nvSpPr>
        <p:spPr>
          <a:xfrm>
            <a:off x="23472648" y="14507304"/>
            <a:ext cx="2286000" cy="34747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Technical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capability</a:t>
            </a:r>
            <a:endParaRPr lang="en-US" sz="1400" dirty="0"/>
          </a:p>
        </p:txBody>
      </p:sp>
      <p:sp>
        <p:nvSpPr>
          <p:cNvPr id="109" name="Text 102"/>
          <p:cNvSpPr/>
          <p:nvPr/>
        </p:nvSpPr>
        <p:spPr>
          <a:xfrm>
            <a:off x="27130248" y="14507304"/>
            <a:ext cx="2286000" cy="34747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t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Human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performance</a:t>
            </a:r>
            <a:endParaRPr lang="en-US" sz="1400" dirty="0"/>
          </a:p>
        </p:txBody>
      </p:sp>
      <p:sp>
        <p:nvSpPr>
          <p:cNvPr id="113" name="Text 106"/>
          <p:cNvSpPr/>
          <p:nvPr/>
        </p:nvSpPr>
        <p:spPr>
          <a:xfrm>
            <a:off x="23472648" y="16257792"/>
            <a:ext cx="5796725" cy="5486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welder and control room should be managed together as one operating system.</a:t>
            </a:r>
            <a:endParaRPr lang="en-US" sz="1600" b="1" dirty="0"/>
          </a:p>
        </p:txBody>
      </p:sp>
      <p:sp>
        <p:nvSpPr>
          <p:cNvPr id="114" name="Shape 107"/>
          <p:cNvSpPr/>
          <p:nvPr/>
        </p:nvSpPr>
        <p:spPr>
          <a:xfrm>
            <a:off x="-21805" y="17420902"/>
            <a:ext cx="30275784" cy="3916622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5" name="Shape 108"/>
          <p:cNvSpPr/>
          <p:nvPr/>
        </p:nvSpPr>
        <p:spPr>
          <a:xfrm>
            <a:off x="-21805" y="17430824"/>
            <a:ext cx="30275784" cy="54864"/>
          </a:xfrm>
          <a:prstGeom prst="rect">
            <a:avLst/>
          </a:prstGeom>
          <a:solidFill>
            <a:srgbClr val="0B1F3A"/>
          </a:solidFill>
          <a:ln w="12700">
            <a:solidFill>
              <a:srgbClr val="0B1F3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6" name="Shape 109"/>
          <p:cNvSpPr/>
          <p:nvPr/>
        </p:nvSpPr>
        <p:spPr>
          <a:xfrm>
            <a:off x="481115" y="17696406"/>
            <a:ext cx="9555480" cy="3594528"/>
          </a:xfrm>
          <a:prstGeom prst="roundRect">
            <a:avLst>
              <a:gd name="adj" fmla="val 4776"/>
            </a:avLst>
          </a:prstGeom>
          <a:solidFill>
            <a:srgbClr val="FFFFFF"/>
          </a:solidFill>
          <a:ln w="15240">
            <a:solidFill>
              <a:srgbClr val="B8C7D9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17" name="Text 110"/>
          <p:cNvSpPr/>
          <p:nvPr/>
        </p:nvSpPr>
        <p:spPr>
          <a:xfrm>
            <a:off x="755435" y="17847870"/>
            <a:ext cx="9006840" cy="5029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r>
              <a:rPr lang="en-US" sz="3600" b="1" dirty="0">
                <a:solidFill>
                  <a:srgbClr val="0B1F3A"/>
                </a:solidFill>
                <a:cs typeface="Arial" pitchFamily="34" charset="-120"/>
              </a:rPr>
              <a:t>Key conclusion</a:t>
            </a:r>
          </a:p>
        </p:txBody>
      </p:sp>
      <p:sp>
        <p:nvSpPr>
          <p:cNvPr id="118" name="Shape 111"/>
          <p:cNvSpPr/>
          <p:nvPr/>
        </p:nvSpPr>
        <p:spPr>
          <a:xfrm>
            <a:off x="755435" y="18562976"/>
            <a:ext cx="9006840" cy="45720"/>
          </a:xfrm>
          <a:prstGeom prst="rect">
            <a:avLst/>
          </a:prstGeom>
          <a:solidFill>
            <a:srgbClr val="0B73B7"/>
          </a:solidFill>
          <a:ln w="12700">
            <a:solidFill>
              <a:srgbClr val="0B73B7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19" name="Text 112"/>
          <p:cNvSpPr/>
          <p:nvPr/>
        </p:nvSpPr>
        <p:spPr>
          <a:xfrm>
            <a:off x="755435" y="18819889"/>
            <a:ext cx="9006840" cy="953141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b="1" dirty="0">
                <a:solidFill>
                  <a:srgbClr val="0B1F3A"/>
                </a:solidFill>
                <a:ea typeface="Arial" pitchFamily="34" charset="-122"/>
                <a:cs typeface="Arial" pitchFamily="34" charset="-120"/>
              </a:rPr>
              <a:t>The future Port Talbot welder should be specified, commissioned and monitored as an  integrated operating system - not simply accepted as a machine package.</a:t>
            </a:r>
            <a:endParaRPr lang="en-US" dirty="0"/>
          </a:p>
        </p:txBody>
      </p:sp>
      <p:sp>
        <p:nvSpPr>
          <p:cNvPr id="120" name="Text 113"/>
          <p:cNvSpPr/>
          <p:nvPr/>
        </p:nvSpPr>
        <p:spPr>
          <a:xfrm>
            <a:off x="755435" y="19780330"/>
            <a:ext cx="8805672" cy="1115568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sz="1600" dirty="0">
                <a:solidFill>
                  <a:srgbClr val="1F2937"/>
                </a:solidFill>
                <a:cs typeface="Arial" pitchFamily="34" charset="-120"/>
              </a:rPr>
              <a:t>Legacy welder learning remains valuable for geometry, maintenance and operator information.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solidFill>
                  <a:srgbClr val="1F2937"/>
                </a:solidFill>
                <a:cs typeface="Arial" pitchFamily="34" charset="-120"/>
              </a:rPr>
              <a:t>HSL19 provides a strong basis but requires site-specific proof.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solidFill>
                  <a:srgbClr val="1F2937"/>
                </a:solidFill>
                <a:cs typeface="Arial" pitchFamily="34" charset="-120"/>
              </a:rPr>
              <a:t>Human factors must be designed in early: HMI, alarms, access, workload and competence.</a:t>
            </a:r>
          </a:p>
        </p:txBody>
      </p:sp>
      <p:sp>
        <p:nvSpPr>
          <p:cNvPr id="121" name="Shape 114"/>
          <p:cNvSpPr/>
          <p:nvPr/>
        </p:nvSpPr>
        <p:spPr>
          <a:xfrm>
            <a:off x="10356635" y="17686682"/>
            <a:ext cx="9555480" cy="3604252"/>
          </a:xfrm>
          <a:prstGeom prst="roundRect">
            <a:avLst>
              <a:gd name="adj" fmla="val 4776"/>
            </a:avLst>
          </a:prstGeom>
          <a:solidFill>
            <a:srgbClr val="FFFFFF"/>
          </a:solidFill>
          <a:ln w="15240">
            <a:solidFill>
              <a:srgbClr val="B8C7D9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22" name="Text 115"/>
          <p:cNvSpPr/>
          <p:nvPr/>
        </p:nvSpPr>
        <p:spPr>
          <a:xfrm>
            <a:off x="10630955" y="17847870"/>
            <a:ext cx="9006840" cy="5029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r>
              <a:rPr lang="en-US" sz="3600" b="1" dirty="0">
                <a:solidFill>
                  <a:srgbClr val="0B1F3A"/>
                </a:solidFill>
                <a:cs typeface="Arial" pitchFamily="34" charset="-120"/>
              </a:rPr>
              <a:t>Implementation Route</a:t>
            </a:r>
          </a:p>
        </p:txBody>
      </p:sp>
      <p:sp>
        <p:nvSpPr>
          <p:cNvPr id="123" name="Shape 116"/>
          <p:cNvSpPr/>
          <p:nvPr/>
        </p:nvSpPr>
        <p:spPr>
          <a:xfrm>
            <a:off x="10630955" y="18562976"/>
            <a:ext cx="9006840" cy="45720"/>
          </a:xfrm>
          <a:prstGeom prst="rect">
            <a:avLst/>
          </a:prstGeom>
          <a:solidFill>
            <a:srgbClr val="0B73B7"/>
          </a:solidFill>
          <a:ln w="12700">
            <a:solidFill>
              <a:srgbClr val="0B73B7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24" name="Shape 117"/>
          <p:cNvSpPr/>
          <p:nvPr/>
        </p:nvSpPr>
        <p:spPr>
          <a:xfrm>
            <a:off x="10630955" y="18903648"/>
            <a:ext cx="2148840" cy="591186"/>
          </a:xfrm>
          <a:prstGeom prst="roundRect">
            <a:avLst>
              <a:gd name="adj" fmla="val 17778"/>
            </a:avLst>
          </a:prstGeom>
          <a:solidFill>
            <a:srgbClr val="0B73B7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25" name="Text 118"/>
          <p:cNvSpPr/>
          <p:nvPr/>
        </p:nvSpPr>
        <p:spPr>
          <a:xfrm>
            <a:off x="10676675" y="18985944"/>
            <a:ext cx="2057400" cy="2286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Autofit/>
          </a:bodyPr>
          <a:lstStyle/>
          <a:p>
            <a:pPr algn="ctr"/>
            <a:r>
              <a:rPr lang="en-US" sz="2000" b="1" dirty="0">
                <a:solidFill>
                  <a:srgbClr val="FFFFFF"/>
                </a:solidFill>
                <a:cs typeface="Arial" pitchFamily="34" charset="-120"/>
              </a:rPr>
              <a:t>Before FAT</a:t>
            </a:r>
          </a:p>
        </p:txBody>
      </p:sp>
      <p:sp>
        <p:nvSpPr>
          <p:cNvPr id="126" name="Text 119"/>
          <p:cNvSpPr/>
          <p:nvPr/>
        </p:nvSpPr>
        <p:spPr>
          <a:xfrm>
            <a:off x="12916955" y="18860741"/>
            <a:ext cx="6931450" cy="615629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r>
              <a:rPr lang="en-US" sz="2000" dirty="0">
                <a:solidFill>
                  <a:srgbClr val="1F2937"/>
                </a:solidFill>
                <a:cs typeface="Arial" pitchFamily="34" charset="-120"/>
              </a:rPr>
              <a:t>Product matrix, frozen requirements, HMI/alarm review, maintainability review.</a:t>
            </a:r>
          </a:p>
        </p:txBody>
      </p:sp>
      <p:sp>
        <p:nvSpPr>
          <p:cNvPr id="127" name="Shape 120"/>
          <p:cNvSpPr/>
          <p:nvPr/>
        </p:nvSpPr>
        <p:spPr>
          <a:xfrm>
            <a:off x="10630955" y="19636340"/>
            <a:ext cx="2148840" cy="503538"/>
          </a:xfrm>
          <a:prstGeom prst="roundRect">
            <a:avLst>
              <a:gd name="adj" fmla="val 17778"/>
            </a:avLst>
          </a:prstGeom>
          <a:solidFill>
            <a:srgbClr val="2E7D32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28" name="Text 121"/>
          <p:cNvSpPr/>
          <p:nvPr/>
        </p:nvSpPr>
        <p:spPr>
          <a:xfrm>
            <a:off x="10676675" y="19718636"/>
            <a:ext cx="2057400" cy="2286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Autofit/>
          </a:bodyPr>
          <a:lstStyle/>
          <a:p>
            <a:pPr algn="ctr"/>
            <a:r>
              <a:rPr lang="en-US" sz="2000" b="1" dirty="0">
                <a:solidFill>
                  <a:srgbClr val="FFFFFF"/>
                </a:solidFill>
                <a:cs typeface="Arial" pitchFamily="34" charset="-120"/>
              </a:rPr>
              <a:t>FAT / SAT</a:t>
            </a:r>
          </a:p>
        </p:txBody>
      </p:sp>
      <p:sp>
        <p:nvSpPr>
          <p:cNvPr id="129" name="Text 122"/>
          <p:cNvSpPr/>
          <p:nvPr/>
        </p:nvSpPr>
        <p:spPr>
          <a:xfrm>
            <a:off x="12916955" y="19627137"/>
            <a:ext cx="6629400" cy="677229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r>
              <a:rPr lang="en-US" sz="2000" dirty="0">
                <a:solidFill>
                  <a:srgbClr val="1F2937"/>
                </a:solidFill>
                <a:cs typeface="Arial" pitchFamily="34" charset="-120"/>
              </a:rPr>
              <a:t>Weld trials, line interfaces, QCDS, guarding, interlocks, isolation.</a:t>
            </a:r>
          </a:p>
        </p:txBody>
      </p:sp>
      <p:sp>
        <p:nvSpPr>
          <p:cNvPr id="130" name="Shape 123"/>
          <p:cNvSpPr/>
          <p:nvPr/>
        </p:nvSpPr>
        <p:spPr>
          <a:xfrm>
            <a:off x="10630955" y="20351259"/>
            <a:ext cx="2148840" cy="687159"/>
          </a:xfrm>
          <a:prstGeom prst="roundRect">
            <a:avLst>
              <a:gd name="adj" fmla="val 17778"/>
            </a:avLst>
          </a:prstGeom>
          <a:solidFill>
            <a:srgbClr val="0B1F3A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31" name="Text 124"/>
          <p:cNvSpPr/>
          <p:nvPr/>
        </p:nvSpPr>
        <p:spPr>
          <a:xfrm>
            <a:off x="10676675" y="20531982"/>
            <a:ext cx="2057400" cy="40585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Autofit/>
          </a:bodyPr>
          <a:lstStyle/>
          <a:p>
            <a:pPr algn="ctr"/>
            <a:r>
              <a:rPr lang="en-US" sz="2000" b="1" dirty="0">
                <a:solidFill>
                  <a:srgbClr val="FFFFFF"/>
                </a:solidFill>
                <a:cs typeface="Arial" pitchFamily="34" charset="-120"/>
              </a:rPr>
              <a:t>After Start-up</a:t>
            </a:r>
          </a:p>
        </p:txBody>
      </p:sp>
      <p:sp>
        <p:nvSpPr>
          <p:cNvPr id="132" name="Text 125"/>
          <p:cNvSpPr/>
          <p:nvPr/>
        </p:nvSpPr>
        <p:spPr>
          <a:xfrm>
            <a:off x="12916955" y="20453614"/>
            <a:ext cx="6629400" cy="637098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r>
              <a:rPr lang="en-US" sz="2000" dirty="0" err="1">
                <a:solidFill>
                  <a:srgbClr val="1F2937"/>
                </a:solidFill>
                <a:cs typeface="Arial" pitchFamily="34" charset="-120"/>
              </a:rPr>
              <a:t>Normalised</a:t>
            </a:r>
            <a:r>
              <a:rPr lang="en-US" sz="2000" dirty="0">
                <a:solidFill>
                  <a:srgbClr val="1F2937"/>
                </a:solidFill>
                <a:cs typeface="Arial" pitchFamily="34" charset="-120"/>
              </a:rPr>
              <a:t> KPIs, downtime, recovery, repeat faults, HFE action closure.</a:t>
            </a:r>
          </a:p>
        </p:txBody>
      </p:sp>
      <p:sp>
        <p:nvSpPr>
          <p:cNvPr id="133" name="Shape 126"/>
          <p:cNvSpPr/>
          <p:nvPr/>
        </p:nvSpPr>
        <p:spPr>
          <a:xfrm>
            <a:off x="20232155" y="17686682"/>
            <a:ext cx="9518904" cy="3604252"/>
          </a:xfrm>
          <a:prstGeom prst="roundRect">
            <a:avLst>
              <a:gd name="adj" fmla="val 4776"/>
            </a:avLst>
          </a:prstGeom>
          <a:solidFill>
            <a:srgbClr val="FFFFFF"/>
          </a:solidFill>
          <a:ln w="15240">
            <a:solidFill>
              <a:srgbClr val="B8C7D9"/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34" name="Text 127"/>
          <p:cNvSpPr/>
          <p:nvPr/>
        </p:nvSpPr>
        <p:spPr>
          <a:xfrm>
            <a:off x="20506475" y="17847870"/>
            <a:ext cx="8970264" cy="5029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r>
              <a:rPr lang="en-US" sz="3600" b="1" dirty="0">
                <a:solidFill>
                  <a:srgbClr val="0B1F3A"/>
                </a:solidFill>
                <a:cs typeface="Arial" pitchFamily="34" charset="-120"/>
              </a:rPr>
              <a:t>Priority Evidence Still Required</a:t>
            </a:r>
          </a:p>
        </p:txBody>
      </p:sp>
      <p:sp>
        <p:nvSpPr>
          <p:cNvPr id="135" name="Shape 128"/>
          <p:cNvSpPr/>
          <p:nvPr/>
        </p:nvSpPr>
        <p:spPr>
          <a:xfrm>
            <a:off x="20506475" y="18562976"/>
            <a:ext cx="8970264" cy="45720"/>
          </a:xfrm>
          <a:prstGeom prst="rect">
            <a:avLst/>
          </a:prstGeom>
          <a:solidFill>
            <a:srgbClr val="0B73B7"/>
          </a:solidFill>
          <a:ln w="12700">
            <a:solidFill>
              <a:srgbClr val="0B73B7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36" name="Text 129"/>
          <p:cNvSpPr/>
          <p:nvPr/>
        </p:nvSpPr>
        <p:spPr>
          <a:xfrm>
            <a:off x="20571240" y="18767710"/>
            <a:ext cx="8787384" cy="1417320"/>
          </a:xfrm>
          <a:prstGeom prst="rect">
            <a:avLst/>
          </a:prstGeom>
          <a:noFill/>
          <a:ln/>
        </p:spPr>
        <p:txBody>
          <a:bodyPr wrap="square" lIns="1143" tIns="1143" rIns="1143" bIns="1143" rtlCol="0" anchor="t">
            <a:no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solidFill>
                  <a:srgbClr val="1F2937"/>
                </a:solidFill>
                <a:cs typeface="Arial" pitchFamily="34" charset="-120"/>
              </a:rPr>
              <a:t>Approved future product matrix and grade/gauge envelope.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solidFill>
                  <a:srgbClr val="1F2937"/>
                </a:solidFill>
                <a:cs typeface="Arial" pitchFamily="34" charset="-120"/>
              </a:rPr>
              <a:t>Formal HFE workshop with operators and maintainers.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solidFill>
                  <a:srgbClr val="1F2937"/>
                </a:solidFill>
                <a:cs typeface="Arial" pitchFamily="34" charset="-120"/>
              </a:rPr>
              <a:t>HMI screenshots, alarm rationalisation and abnormal-scenario tests.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solidFill>
                  <a:srgbClr val="1F2937"/>
                </a:solidFill>
                <a:cs typeface="Arial" pitchFamily="34" charset="-120"/>
              </a:rPr>
              <a:t>FAT/SAT/hot-commissioning weld samples and post-start-up KPI dashboard.</a:t>
            </a:r>
          </a:p>
        </p:txBody>
      </p:sp>
      <p:sp>
        <p:nvSpPr>
          <p:cNvPr id="2" name="Shape 36">
            <a:extLst>
              <a:ext uri="{FF2B5EF4-FFF2-40B4-BE49-F238E27FC236}">
                <a16:creationId xmlns:a16="http://schemas.microsoft.com/office/drawing/2014/main" id="{06B0F650-C0FB-6F5F-15D6-ED7D8BF84BEE}"/>
              </a:ext>
            </a:extLst>
          </p:cNvPr>
          <p:cNvSpPr/>
          <p:nvPr/>
        </p:nvSpPr>
        <p:spPr>
          <a:xfrm>
            <a:off x="9134856" y="5440230"/>
            <a:ext cx="237744" cy="453426"/>
          </a:xfrm>
          <a:prstGeom prst="downArrow">
            <a:avLst/>
          </a:prstGeom>
          <a:solidFill>
            <a:srgbClr val="AAB7C4"/>
          </a:solidFill>
          <a:ln w="12700">
            <a:solidFill>
              <a:srgbClr val="AAB7C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1" name="Shape 36">
            <a:extLst>
              <a:ext uri="{FF2B5EF4-FFF2-40B4-BE49-F238E27FC236}">
                <a16:creationId xmlns:a16="http://schemas.microsoft.com/office/drawing/2014/main" id="{83DE4BDF-F541-F3AE-084E-30964A57E12A}"/>
              </a:ext>
            </a:extLst>
          </p:cNvPr>
          <p:cNvSpPr/>
          <p:nvPr/>
        </p:nvSpPr>
        <p:spPr>
          <a:xfrm>
            <a:off x="9111198" y="6853631"/>
            <a:ext cx="237744" cy="453426"/>
          </a:xfrm>
          <a:prstGeom prst="downArrow">
            <a:avLst/>
          </a:prstGeom>
          <a:solidFill>
            <a:srgbClr val="AAB7C4"/>
          </a:solidFill>
          <a:ln w="12700">
            <a:solidFill>
              <a:srgbClr val="AAB7C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2" name="Shape 36">
            <a:extLst>
              <a:ext uri="{FF2B5EF4-FFF2-40B4-BE49-F238E27FC236}">
                <a16:creationId xmlns:a16="http://schemas.microsoft.com/office/drawing/2014/main" id="{9764B085-7995-D62E-F07E-12F23C11DDCE}"/>
              </a:ext>
            </a:extLst>
          </p:cNvPr>
          <p:cNvSpPr/>
          <p:nvPr/>
        </p:nvSpPr>
        <p:spPr>
          <a:xfrm>
            <a:off x="9102199" y="8263839"/>
            <a:ext cx="237744" cy="453426"/>
          </a:xfrm>
          <a:prstGeom prst="downArrow">
            <a:avLst/>
          </a:prstGeom>
          <a:solidFill>
            <a:srgbClr val="AAB7C4"/>
          </a:solidFill>
          <a:ln w="12700">
            <a:solidFill>
              <a:srgbClr val="AAB7C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cxnSp>
        <p:nvCxnSpPr>
          <p:cNvPr id="146" name="Straight Arrow Connector 145">
            <a:extLst>
              <a:ext uri="{FF2B5EF4-FFF2-40B4-BE49-F238E27FC236}">
                <a16:creationId xmlns:a16="http://schemas.microsoft.com/office/drawing/2014/main" id="{684433F9-8962-EBBA-8E6F-3BCDC7F52DCE}"/>
              </a:ext>
            </a:extLst>
          </p:cNvPr>
          <p:cNvCxnSpPr>
            <a:cxnSpLocks/>
          </p:cNvCxnSpPr>
          <p:nvPr/>
        </p:nvCxnSpPr>
        <p:spPr>
          <a:xfrm>
            <a:off x="16517838" y="4756026"/>
            <a:ext cx="333247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Straight Arrow Connector 156">
            <a:extLst>
              <a:ext uri="{FF2B5EF4-FFF2-40B4-BE49-F238E27FC236}">
                <a16:creationId xmlns:a16="http://schemas.microsoft.com/office/drawing/2014/main" id="{964389D6-9498-E435-8593-9412B6C74E44}"/>
              </a:ext>
            </a:extLst>
          </p:cNvPr>
          <p:cNvCxnSpPr>
            <a:cxnSpLocks/>
          </p:cNvCxnSpPr>
          <p:nvPr/>
        </p:nvCxnSpPr>
        <p:spPr>
          <a:xfrm>
            <a:off x="18633005" y="4730336"/>
            <a:ext cx="333247" cy="0"/>
          </a:xfrm>
          <a:prstGeom prst="straightConnector1">
            <a:avLst/>
          </a:prstGeom>
          <a:ln w="28575">
            <a:solidFill>
              <a:srgbClr val="2E7D3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Straight Arrow Connector 157">
            <a:extLst>
              <a:ext uri="{FF2B5EF4-FFF2-40B4-BE49-F238E27FC236}">
                <a16:creationId xmlns:a16="http://schemas.microsoft.com/office/drawing/2014/main" id="{0EFC93C0-EBDD-562F-7234-064825C648BF}"/>
              </a:ext>
            </a:extLst>
          </p:cNvPr>
          <p:cNvCxnSpPr>
            <a:cxnSpLocks/>
          </p:cNvCxnSpPr>
          <p:nvPr/>
        </p:nvCxnSpPr>
        <p:spPr>
          <a:xfrm>
            <a:off x="20995496" y="4743664"/>
            <a:ext cx="333247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0" name="Group 159">
            <a:extLst>
              <a:ext uri="{FF2B5EF4-FFF2-40B4-BE49-F238E27FC236}">
                <a16:creationId xmlns:a16="http://schemas.microsoft.com/office/drawing/2014/main" id="{348453ED-2533-0BEA-FCD6-97DB56822AF7}"/>
              </a:ext>
            </a:extLst>
          </p:cNvPr>
          <p:cNvGrpSpPr/>
          <p:nvPr/>
        </p:nvGrpSpPr>
        <p:grpSpPr>
          <a:xfrm>
            <a:off x="23807167" y="11702440"/>
            <a:ext cx="5029199" cy="4185666"/>
            <a:chOff x="812731" y="581567"/>
            <a:chExt cx="6210983" cy="6203285"/>
          </a:xfrm>
        </p:grpSpPr>
        <p:sp>
          <p:nvSpPr>
            <p:cNvPr id="161" name="Isosceles Triangle 160">
              <a:extLst>
                <a:ext uri="{FF2B5EF4-FFF2-40B4-BE49-F238E27FC236}">
                  <a16:creationId xmlns:a16="http://schemas.microsoft.com/office/drawing/2014/main" id="{2189A940-69CD-C75C-1367-86671C266B89}"/>
                </a:ext>
              </a:extLst>
            </p:cNvPr>
            <p:cNvSpPr/>
            <p:nvPr/>
          </p:nvSpPr>
          <p:spPr>
            <a:xfrm>
              <a:off x="2418531" y="581567"/>
              <a:ext cx="2999386" cy="3062780"/>
            </a:xfrm>
            <a:prstGeom prst="triangle">
              <a:avLst/>
            </a:prstGeom>
            <a:solidFill>
              <a:srgbClr val="00206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/>
                <a:t>Technical Capability </a:t>
              </a:r>
            </a:p>
          </p:txBody>
        </p:sp>
        <p:sp>
          <p:nvSpPr>
            <p:cNvPr id="162" name="Isosceles Triangle 161">
              <a:extLst>
                <a:ext uri="{FF2B5EF4-FFF2-40B4-BE49-F238E27FC236}">
                  <a16:creationId xmlns:a16="http://schemas.microsoft.com/office/drawing/2014/main" id="{8DA82D22-FFF2-7F30-E061-FA197F003679}"/>
                </a:ext>
              </a:extLst>
            </p:cNvPr>
            <p:cNvSpPr/>
            <p:nvPr/>
          </p:nvSpPr>
          <p:spPr>
            <a:xfrm rot="10800000">
              <a:off x="2418531" y="3722072"/>
              <a:ext cx="2999384" cy="3062778"/>
            </a:xfrm>
            <a:prstGeom prst="triangle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sp>
          <p:nvSpPr>
            <p:cNvPr id="163" name="Isosceles Triangle 162">
              <a:extLst>
                <a:ext uri="{FF2B5EF4-FFF2-40B4-BE49-F238E27FC236}">
                  <a16:creationId xmlns:a16="http://schemas.microsoft.com/office/drawing/2014/main" id="{C2D7C084-CF48-0A73-A535-102EF98ACBAC}"/>
                </a:ext>
              </a:extLst>
            </p:cNvPr>
            <p:cNvSpPr/>
            <p:nvPr/>
          </p:nvSpPr>
          <p:spPr>
            <a:xfrm>
              <a:off x="4024328" y="3722072"/>
              <a:ext cx="2999386" cy="3062780"/>
            </a:xfrm>
            <a:prstGeom prst="triangle">
              <a:avLst/>
            </a:prstGeom>
            <a:solidFill>
              <a:schemeClr val="tx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Project Assurance </a:t>
              </a:r>
            </a:p>
          </p:txBody>
        </p:sp>
        <p:sp>
          <p:nvSpPr>
            <p:cNvPr id="164" name="Isosceles Triangle 163">
              <a:extLst>
                <a:ext uri="{FF2B5EF4-FFF2-40B4-BE49-F238E27FC236}">
                  <a16:creationId xmlns:a16="http://schemas.microsoft.com/office/drawing/2014/main" id="{430DB0EC-6AF0-AD59-77C3-D9BE2E47973D}"/>
                </a:ext>
              </a:extLst>
            </p:cNvPr>
            <p:cNvSpPr/>
            <p:nvPr/>
          </p:nvSpPr>
          <p:spPr>
            <a:xfrm>
              <a:off x="812731" y="3722072"/>
              <a:ext cx="2999386" cy="3062780"/>
            </a:xfrm>
            <a:prstGeom prst="triangle">
              <a:avLst/>
            </a:prstGeom>
            <a:solidFill>
              <a:schemeClr val="accent5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Human </a:t>
              </a:r>
            </a:p>
            <a:p>
              <a:pPr algn="ctr"/>
              <a:r>
                <a:rPr lang="en-GB" sz="1400" dirty="0"/>
                <a:t>Performance</a:t>
              </a:r>
            </a:p>
          </p:txBody>
        </p:sp>
        <p:sp>
          <p:nvSpPr>
            <p:cNvPr id="165" name="TextBox 164">
              <a:extLst>
                <a:ext uri="{FF2B5EF4-FFF2-40B4-BE49-F238E27FC236}">
                  <a16:creationId xmlns:a16="http://schemas.microsoft.com/office/drawing/2014/main" id="{B71126C9-366C-3934-65CF-9E9D0B9DD799}"/>
                </a:ext>
              </a:extLst>
            </p:cNvPr>
            <p:cNvSpPr txBox="1"/>
            <p:nvPr/>
          </p:nvSpPr>
          <p:spPr>
            <a:xfrm>
              <a:off x="3002282" y="4094629"/>
              <a:ext cx="1831881" cy="7997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b="1" dirty="0">
                  <a:solidFill>
                    <a:srgbClr val="002060"/>
                  </a:solidFill>
                </a:rPr>
                <a:t>Reliable and Safe </a:t>
              </a:r>
            </a:p>
            <a:p>
              <a:pPr algn="ctr"/>
              <a:r>
                <a:rPr lang="en-GB" sz="1400" b="1" dirty="0">
                  <a:solidFill>
                    <a:srgbClr val="002060"/>
                  </a:solidFill>
                </a:rPr>
                <a:t>Coil Joining</a:t>
              </a:r>
            </a:p>
            <a:p>
              <a:pPr algn="ctr"/>
              <a:endParaRPr lang="en-GB" sz="1400" b="1" dirty="0">
                <a:solidFill>
                  <a:srgbClr val="002060"/>
                </a:solidFill>
              </a:endParaRPr>
            </a:p>
          </p:txBody>
        </p:sp>
      </p:grpSp>
      <p:pic>
        <p:nvPicPr>
          <p:cNvPr id="166" name="Image 0" descr="/mnt/data/cori_media/image8.png">
            <a:extLst>
              <a:ext uri="{FF2B5EF4-FFF2-40B4-BE49-F238E27FC236}">
                <a16:creationId xmlns:a16="http://schemas.microsoft.com/office/drawing/2014/main" id="{1B701BFA-CBBB-FA2A-2DF0-DD7F54BD5FD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343" t="7901" r="9469" b="7901"/>
          <a:stretch>
            <a:fillRect/>
          </a:stretch>
        </p:blipFill>
        <p:spPr>
          <a:xfrm>
            <a:off x="22800765" y="4396326"/>
            <a:ext cx="3379565" cy="3268979"/>
          </a:xfrm>
          <a:prstGeom prst="rect">
            <a:avLst/>
          </a:prstGeom>
        </p:spPr>
      </p:pic>
      <p:pic>
        <p:nvPicPr>
          <p:cNvPr id="167" name="Image 0" descr="/mnt/data/viva_assets/current_hf_baseline.png">
            <a:extLst>
              <a:ext uri="{FF2B5EF4-FFF2-40B4-BE49-F238E27FC236}">
                <a16:creationId xmlns:a16="http://schemas.microsoft.com/office/drawing/2014/main" id="{51138701-2680-534A-DDF0-45B4C8474C3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48470" t="32433" r="6633" b="47931"/>
          <a:stretch>
            <a:fillRect/>
          </a:stretch>
        </p:blipFill>
        <p:spPr>
          <a:xfrm>
            <a:off x="26231381" y="4391211"/>
            <a:ext cx="3347709" cy="1527047"/>
          </a:xfrm>
          <a:prstGeom prst="rect">
            <a:avLst/>
          </a:prstGeom>
        </p:spPr>
      </p:pic>
      <p:pic>
        <p:nvPicPr>
          <p:cNvPr id="168" name="Image 0" descr="/mnt/data/viva_assets/current_hf_baseline.png">
            <a:extLst>
              <a:ext uri="{FF2B5EF4-FFF2-40B4-BE49-F238E27FC236}">
                <a16:creationId xmlns:a16="http://schemas.microsoft.com/office/drawing/2014/main" id="{0F9854BC-7A87-C9FF-0C18-A133431224A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1490" t="55119" r="3316" b="19019"/>
          <a:stretch>
            <a:fillRect/>
          </a:stretch>
        </p:blipFill>
        <p:spPr>
          <a:xfrm>
            <a:off x="26248371" y="5918258"/>
            <a:ext cx="3347709" cy="1762504"/>
          </a:xfrm>
          <a:prstGeom prst="rect">
            <a:avLst/>
          </a:prstGeom>
        </p:spPr>
      </p:pic>
      <p:sp>
        <p:nvSpPr>
          <p:cNvPr id="36" name="Project Evaluation Framework Panel">
            <a:extLst>
              <a:ext uri="{FF2B5EF4-FFF2-40B4-BE49-F238E27FC236}">
                <a16:creationId xmlns:a16="http://schemas.microsoft.com/office/drawing/2014/main" id="{D50A3D31-2A8D-BFCB-90F8-5E81326CE767}"/>
              </a:ext>
            </a:extLst>
          </p:cNvPr>
          <p:cNvSpPr/>
          <p:nvPr/>
        </p:nvSpPr>
        <p:spPr>
          <a:xfrm>
            <a:off x="692040" y="13675267"/>
            <a:ext cx="6746603" cy="3314784"/>
          </a:xfrm>
          <a:prstGeom prst="round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/>
          <a:p>
            <a:pPr>
              <a:lnSpc>
                <a:spcPct val="150000"/>
              </a:lnSpc>
            </a:pPr>
            <a:endParaRPr b="1">
              <a:solidFill>
                <a:srgbClr val="0B73B7"/>
              </a:solidFill>
              <a:cs typeface="Arial" pitchFamily="34" charset="-120"/>
            </a:endParaRPr>
          </a:p>
        </p:txBody>
      </p:sp>
      <p:sp>
        <p:nvSpPr>
          <p:cNvPr id="40" name="Project Evaluation Framework Title">
            <a:extLst>
              <a:ext uri="{FF2B5EF4-FFF2-40B4-BE49-F238E27FC236}">
                <a16:creationId xmlns:a16="http://schemas.microsoft.com/office/drawing/2014/main" id="{94C136AC-4B2B-5C59-22C6-B8FB513CE43F}"/>
              </a:ext>
            </a:extLst>
          </p:cNvPr>
          <p:cNvSpPr txBox="1"/>
          <p:nvPr/>
        </p:nvSpPr>
        <p:spPr>
          <a:xfrm>
            <a:off x="1041349" y="13826148"/>
            <a:ext cx="6086520" cy="517579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Autofit/>
          </a:bodyPr>
          <a:lstStyle>
            <a:lvl1pPr>
              <a:lnSpc>
                <a:spcPct val="150000"/>
              </a:lnSpc>
              <a:defRPr b="1">
                <a:solidFill>
                  <a:srgbClr val="0B73B7"/>
                </a:solidFill>
                <a:cs typeface="Arial" pitchFamily="34" charset="-120"/>
              </a:defRPr>
            </a:lvl1pPr>
          </a:lstStyle>
          <a:p>
            <a:pPr algn="ctr"/>
            <a:r>
              <a:rPr dirty="0"/>
              <a:t>Project </a:t>
            </a:r>
            <a:r>
              <a:rPr lang="en-GB" dirty="0"/>
              <a:t>E</a:t>
            </a:r>
            <a:r>
              <a:rPr dirty="0"/>
              <a:t>valuation </a:t>
            </a:r>
            <a:r>
              <a:rPr lang="en-GB" dirty="0"/>
              <a:t>F</a:t>
            </a:r>
            <a:r>
              <a:rPr dirty="0" err="1"/>
              <a:t>ramework</a:t>
            </a:r>
            <a:endParaRPr dirty="0"/>
          </a:p>
        </p:txBody>
      </p:sp>
      <p:sp>
        <p:nvSpPr>
          <p:cNvPr id="44" name="Project Evaluation Framework Subtitle">
            <a:extLst>
              <a:ext uri="{FF2B5EF4-FFF2-40B4-BE49-F238E27FC236}">
                <a16:creationId xmlns:a16="http://schemas.microsoft.com/office/drawing/2014/main" id="{CC089710-F1AA-9E36-105B-2849DD09A97F}"/>
              </a:ext>
            </a:extLst>
          </p:cNvPr>
          <p:cNvSpPr txBox="1"/>
          <p:nvPr/>
        </p:nvSpPr>
        <p:spPr>
          <a:xfrm>
            <a:off x="1059618" y="14343728"/>
            <a:ext cx="6006520" cy="350000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/>
          <a:p>
            <a:pPr algn="ctr">
              <a:spcAft>
                <a:spcPts val="150"/>
              </a:spcAft>
              <a:defRPr sz="590" b="0">
                <a:solidFill>
                  <a:srgbClr val="2F3944"/>
                </a:solidFill>
                <a:latin typeface="Arial"/>
              </a:defRPr>
            </a:pPr>
            <a:r>
              <a:rPr sz="1200" b="0" dirty="0">
                <a:solidFill>
                  <a:srgbClr val="2F3944"/>
                </a:solidFill>
              </a:rPr>
              <a:t>Review lens for existing welder learning and future specification requirements</a:t>
            </a:r>
          </a:p>
        </p:txBody>
      </p:sp>
      <p:sp>
        <p:nvSpPr>
          <p:cNvPr id="63" name="Evaluation Framework Capability">
            <a:extLst>
              <a:ext uri="{FF2B5EF4-FFF2-40B4-BE49-F238E27FC236}">
                <a16:creationId xmlns:a16="http://schemas.microsoft.com/office/drawing/2014/main" id="{93E3E275-EC72-8851-066A-8E82B130325D}"/>
              </a:ext>
            </a:extLst>
          </p:cNvPr>
          <p:cNvSpPr/>
          <p:nvPr/>
        </p:nvSpPr>
        <p:spPr>
          <a:xfrm>
            <a:off x="1095260" y="14812511"/>
            <a:ext cx="1780000" cy="520000"/>
          </a:xfrm>
          <a:prstGeom prst="roundRect">
            <a:avLst/>
          </a:prstGeom>
          <a:solidFill>
            <a:srgbClr val="0070C0"/>
          </a:solidFill>
          <a:ln w="16510">
            <a:solidFill>
              <a:srgbClr val="0070C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>
              <a:defRPr sz="740"/>
            </a:pPr>
            <a:r>
              <a:rPr sz="1600" b="1">
                <a:solidFill>
                  <a:schemeClr val="bg1"/>
                </a:solidFill>
              </a:rPr>
              <a:t>Capability</a:t>
            </a:r>
          </a:p>
        </p:txBody>
      </p:sp>
      <p:sp>
        <p:nvSpPr>
          <p:cNvPr id="64" name="Evaluation Framework Safety">
            <a:extLst>
              <a:ext uri="{FF2B5EF4-FFF2-40B4-BE49-F238E27FC236}">
                <a16:creationId xmlns:a16="http://schemas.microsoft.com/office/drawing/2014/main" id="{D7981F5E-4D1A-19F0-CBB8-13BEC05DC0F3}"/>
              </a:ext>
            </a:extLst>
          </p:cNvPr>
          <p:cNvSpPr/>
          <p:nvPr/>
        </p:nvSpPr>
        <p:spPr>
          <a:xfrm>
            <a:off x="3205260" y="14812511"/>
            <a:ext cx="1780000" cy="520000"/>
          </a:xfrm>
          <a:prstGeom prst="roundRect">
            <a:avLst/>
          </a:prstGeom>
          <a:solidFill>
            <a:srgbClr val="2E7D32"/>
          </a:solidFill>
          <a:ln w="16510">
            <a:solidFill>
              <a:srgbClr val="2F7D3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>
              <a:defRPr sz="740"/>
            </a:pPr>
            <a:r>
              <a:rPr sz="1600" b="1">
                <a:solidFill>
                  <a:schemeClr val="bg1"/>
                </a:solidFill>
              </a:rPr>
              <a:t>Safety</a:t>
            </a:r>
          </a:p>
        </p:txBody>
      </p:sp>
      <p:sp>
        <p:nvSpPr>
          <p:cNvPr id="98" name="Evaluation Framework Operation">
            <a:extLst>
              <a:ext uri="{FF2B5EF4-FFF2-40B4-BE49-F238E27FC236}">
                <a16:creationId xmlns:a16="http://schemas.microsoft.com/office/drawing/2014/main" id="{DA3B1122-256F-EAC4-5E07-F048D94E61B1}"/>
              </a:ext>
            </a:extLst>
          </p:cNvPr>
          <p:cNvSpPr/>
          <p:nvPr/>
        </p:nvSpPr>
        <p:spPr>
          <a:xfrm>
            <a:off x="5315260" y="14812511"/>
            <a:ext cx="1780000" cy="520000"/>
          </a:xfrm>
          <a:prstGeom prst="roundRect">
            <a:avLst/>
          </a:prstGeom>
          <a:solidFill>
            <a:srgbClr val="0070C0"/>
          </a:solidFill>
          <a:ln w="16510">
            <a:solidFill>
              <a:srgbClr val="0070C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>
              <a:defRPr sz="740"/>
            </a:pPr>
            <a:r>
              <a:rPr sz="1600" b="1">
                <a:solidFill>
                  <a:schemeClr val="bg1"/>
                </a:solidFill>
              </a:rPr>
              <a:t>Operation</a:t>
            </a: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D67F9320-0C0A-2B3F-A595-2C20BD95824D}"/>
              </a:ext>
            </a:extLst>
          </p:cNvPr>
          <p:cNvSpPr txBox="1"/>
          <p:nvPr/>
        </p:nvSpPr>
        <p:spPr>
          <a:xfrm>
            <a:off x="2926456" y="14896905"/>
            <a:ext cx="230833" cy="27699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/>
            <a:r>
              <a:rPr b="1" dirty="0">
                <a:solidFill>
                  <a:srgbClr val="879AB0"/>
                </a:solidFill>
              </a:rPr>
              <a:t>→</a:t>
            </a:r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D1E3B36D-5C2E-C708-6E98-F7BCC3960694}"/>
              </a:ext>
            </a:extLst>
          </p:cNvPr>
          <p:cNvSpPr txBox="1"/>
          <p:nvPr/>
        </p:nvSpPr>
        <p:spPr>
          <a:xfrm>
            <a:off x="5065888" y="14896905"/>
            <a:ext cx="230833" cy="27699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/>
            <a:r>
              <a:rPr b="1" dirty="0">
                <a:solidFill>
                  <a:srgbClr val="879AB0"/>
                </a:solidFill>
              </a:rPr>
              <a:t>→</a:t>
            </a:r>
          </a:p>
        </p:txBody>
      </p:sp>
      <p:sp>
        <p:nvSpPr>
          <p:cNvPr id="103" name="Evaluation Framework Installation">
            <a:extLst>
              <a:ext uri="{FF2B5EF4-FFF2-40B4-BE49-F238E27FC236}">
                <a16:creationId xmlns:a16="http://schemas.microsoft.com/office/drawing/2014/main" id="{0793D2E2-6CF4-0351-F406-DC9FC69E1CDB}"/>
              </a:ext>
            </a:extLst>
          </p:cNvPr>
          <p:cNvSpPr/>
          <p:nvPr/>
        </p:nvSpPr>
        <p:spPr>
          <a:xfrm>
            <a:off x="1095260" y="15582511"/>
            <a:ext cx="1780000" cy="520000"/>
          </a:xfrm>
          <a:prstGeom prst="roundRect">
            <a:avLst/>
          </a:prstGeom>
          <a:solidFill>
            <a:srgbClr val="2E7D32"/>
          </a:solidFill>
          <a:ln w="16510">
            <a:solidFill>
              <a:srgbClr val="2F7D3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>
              <a:defRPr sz="740"/>
            </a:pPr>
            <a:r>
              <a:rPr sz="1600" b="1">
                <a:solidFill>
                  <a:schemeClr val="bg1"/>
                </a:solidFill>
              </a:rPr>
              <a:t>Installation</a:t>
            </a:r>
          </a:p>
        </p:txBody>
      </p:sp>
      <p:sp>
        <p:nvSpPr>
          <p:cNvPr id="105" name="Evaluation Framework Delivery">
            <a:extLst>
              <a:ext uri="{FF2B5EF4-FFF2-40B4-BE49-F238E27FC236}">
                <a16:creationId xmlns:a16="http://schemas.microsoft.com/office/drawing/2014/main" id="{7A2DACBB-CE98-AFFB-35F8-DE0CC0EDA3AB}"/>
              </a:ext>
            </a:extLst>
          </p:cNvPr>
          <p:cNvSpPr/>
          <p:nvPr/>
        </p:nvSpPr>
        <p:spPr>
          <a:xfrm>
            <a:off x="3205260" y="15582511"/>
            <a:ext cx="1780000" cy="520000"/>
          </a:xfrm>
          <a:prstGeom prst="roundRect">
            <a:avLst/>
          </a:prstGeom>
          <a:solidFill>
            <a:srgbClr val="0070C0"/>
          </a:solidFill>
          <a:ln w="16510">
            <a:solidFill>
              <a:srgbClr val="0070C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>
              <a:defRPr sz="740"/>
            </a:pPr>
            <a:r>
              <a:rPr sz="1600" b="1">
                <a:solidFill>
                  <a:schemeClr val="bg1"/>
                </a:solidFill>
              </a:rPr>
              <a:t>Delivery</a:t>
            </a:r>
          </a:p>
        </p:txBody>
      </p:sp>
      <p:sp>
        <p:nvSpPr>
          <p:cNvPr id="112" name="Project Evaluation Framework Panel">
            <a:extLst>
              <a:ext uri="{FF2B5EF4-FFF2-40B4-BE49-F238E27FC236}">
                <a16:creationId xmlns:a16="http://schemas.microsoft.com/office/drawing/2014/main" id="{50FBB10D-5C85-4A42-6F3F-58777D4C41DA}"/>
              </a:ext>
            </a:extLst>
          </p:cNvPr>
          <p:cNvSpPr/>
          <p:nvPr/>
        </p:nvSpPr>
        <p:spPr>
          <a:xfrm>
            <a:off x="8072245" y="14053077"/>
            <a:ext cx="6746603" cy="3051054"/>
          </a:xfrm>
          <a:prstGeom prst="roundRect">
            <a:avLst/>
          </a:prstGeom>
          <a:noFill/>
          <a:ln w="12700">
            <a:solidFill>
              <a:srgbClr val="ABCB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6" name="Evaluation Framework OEM support">
            <a:extLst>
              <a:ext uri="{FF2B5EF4-FFF2-40B4-BE49-F238E27FC236}">
                <a16:creationId xmlns:a16="http://schemas.microsoft.com/office/drawing/2014/main" id="{2B5F1C04-C62A-AD63-4CE7-BC76A3FC8619}"/>
              </a:ext>
            </a:extLst>
          </p:cNvPr>
          <p:cNvSpPr/>
          <p:nvPr/>
        </p:nvSpPr>
        <p:spPr>
          <a:xfrm>
            <a:off x="5315260" y="15582511"/>
            <a:ext cx="1780000" cy="520000"/>
          </a:xfrm>
          <a:prstGeom prst="roundRect">
            <a:avLst/>
          </a:prstGeom>
          <a:solidFill>
            <a:srgbClr val="2E7D32"/>
          </a:solidFill>
          <a:ln w="16510">
            <a:solidFill>
              <a:srgbClr val="2F7D3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>
              <a:defRPr sz="740"/>
            </a:pPr>
            <a:r>
              <a:rPr sz="1600" b="1">
                <a:solidFill>
                  <a:schemeClr val="bg1"/>
                </a:solidFill>
              </a:rPr>
              <a:t>OEM support</a:t>
            </a:r>
          </a:p>
        </p:txBody>
      </p:sp>
      <p:sp>
        <p:nvSpPr>
          <p:cNvPr id="108" name="TextBox 107">
            <a:extLst>
              <a:ext uri="{FF2B5EF4-FFF2-40B4-BE49-F238E27FC236}">
                <a16:creationId xmlns:a16="http://schemas.microsoft.com/office/drawing/2014/main" id="{69144933-D88D-FC0D-6FBF-69B2205ABA56}"/>
              </a:ext>
            </a:extLst>
          </p:cNvPr>
          <p:cNvSpPr txBox="1"/>
          <p:nvPr/>
        </p:nvSpPr>
        <p:spPr>
          <a:xfrm>
            <a:off x="2926456" y="15683347"/>
            <a:ext cx="230833" cy="27699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/>
            <a:r>
              <a:rPr b="1" dirty="0">
                <a:solidFill>
                  <a:srgbClr val="879AB0"/>
                </a:solidFill>
              </a:rPr>
              <a:t>→</a:t>
            </a:r>
          </a:p>
        </p:txBody>
      </p:sp>
      <p:sp>
        <p:nvSpPr>
          <p:cNvPr id="110" name="TextBox 109">
            <a:extLst>
              <a:ext uri="{FF2B5EF4-FFF2-40B4-BE49-F238E27FC236}">
                <a16:creationId xmlns:a16="http://schemas.microsoft.com/office/drawing/2014/main" id="{5C9F470B-07BF-6689-4CBA-3BDA7F389416}"/>
              </a:ext>
            </a:extLst>
          </p:cNvPr>
          <p:cNvSpPr txBox="1"/>
          <p:nvPr/>
        </p:nvSpPr>
        <p:spPr>
          <a:xfrm>
            <a:off x="5049581" y="15666745"/>
            <a:ext cx="230833" cy="27699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/>
            <a:r>
              <a:rPr b="1" dirty="0">
                <a:solidFill>
                  <a:srgbClr val="879AB0"/>
                </a:solidFill>
              </a:rPr>
              <a:t>→</a:t>
            </a:r>
          </a:p>
        </p:txBody>
      </p:sp>
      <p:sp>
        <p:nvSpPr>
          <p:cNvPr id="111" name="Evaluation Framework Outcome">
            <a:extLst>
              <a:ext uri="{FF2B5EF4-FFF2-40B4-BE49-F238E27FC236}">
                <a16:creationId xmlns:a16="http://schemas.microsoft.com/office/drawing/2014/main" id="{C47255ED-A9AC-3232-DAD0-1398B849B70B}"/>
              </a:ext>
            </a:extLst>
          </p:cNvPr>
          <p:cNvSpPr/>
          <p:nvPr/>
        </p:nvSpPr>
        <p:spPr>
          <a:xfrm>
            <a:off x="1196860" y="16250016"/>
            <a:ext cx="5876520" cy="520000"/>
          </a:xfrm>
          <a:prstGeom prst="roundRect">
            <a:avLst/>
          </a:prstGeom>
          <a:solidFill>
            <a:srgbClr val="0070C0"/>
          </a:solidFill>
          <a:ln>
            <a:solidFill>
              <a:srgbClr val="0B1F3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Autofit/>
          </a:bodyPr>
          <a:lstStyle/>
          <a:p>
            <a:pPr algn="ctr">
              <a:spcAft>
                <a:spcPts val="150"/>
              </a:spcAft>
              <a:defRPr sz="680" b="1">
                <a:solidFill>
                  <a:srgbClr val="FFFFFF"/>
                </a:solidFill>
                <a:latin typeface="Arial"/>
              </a:defRPr>
            </a:pPr>
            <a:r>
              <a:rPr sz="1400" b="1" dirty="0">
                <a:solidFill>
                  <a:srgbClr val="FFFFFF"/>
                </a:solidFill>
              </a:rPr>
              <a:t>Output: future welder specification and acceptance route</a:t>
            </a:r>
          </a:p>
        </p:txBody>
      </p:sp>
      <p:sp>
        <p:nvSpPr>
          <p:cNvPr id="143" name="Shape 84">
            <a:extLst>
              <a:ext uri="{FF2B5EF4-FFF2-40B4-BE49-F238E27FC236}">
                <a16:creationId xmlns:a16="http://schemas.microsoft.com/office/drawing/2014/main" id="{E68FC5DB-4DE1-6290-DF41-897FAE40C585}"/>
              </a:ext>
            </a:extLst>
          </p:cNvPr>
          <p:cNvSpPr/>
          <p:nvPr/>
        </p:nvSpPr>
        <p:spPr>
          <a:xfrm>
            <a:off x="23030219" y="11471496"/>
            <a:ext cx="6446520" cy="5518555"/>
          </a:xfrm>
          <a:prstGeom prst="roundRect">
            <a:avLst>
              <a:gd name="adj" fmla="val 4848"/>
            </a:avLst>
          </a:prstGeom>
          <a:noFill/>
          <a:ln w="12700">
            <a:solidFill>
              <a:srgbClr val="ABCB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lt1"/>
              </a:solidFill>
            </a:endParaRPr>
          </a:p>
        </p:txBody>
      </p:sp>
      <p:sp>
        <p:nvSpPr>
          <p:cNvPr id="144" name="Project Evaluation Framework Panel">
            <a:extLst>
              <a:ext uri="{FF2B5EF4-FFF2-40B4-BE49-F238E27FC236}">
                <a16:creationId xmlns:a16="http://schemas.microsoft.com/office/drawing/2014/main" id="{DC6B87A0-55C9-2586-4660-7A979C85A7B2}"/>
              </a:ext>
            </a:extLst>
          </p:cNvPr>
          <p:cNvSpPr/>
          <p:nvPr/>
        </p:nvSpPr>
        <p:spPr>
          <a:xfrm>
            <a:off x="674988" y="13741640"/>
            <a:ext cx="6746603" cy="3362491"/>
          </a:xfrm>
          <a:prstGeom prst="roundRect">
            <a:avLst/>
          </a:prstGeom>
          <a:noFill/>
          <a:ln w="12700">
            <a:solidFill>
              <a:srgbClr val="ABCB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3CE0FB8-542F-F1EC-585F-2D6AACFEAA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8" y="-4762"/>
            <a:ext cx="3200497" cy="3234083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1004D349-EA8A-F9C4-02CE-F9EDD5AAB02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10996" y="73614"/>
            <a:ext cx="2442983" cy="2711711"/>
          </a:xfrm>
          <a:prstGeom prst="rect">
            <a:avLst/>
          </a:prstGeom>
        </p:spPr>
      </p:pic>
      <p:pic>
        <p:nvPicPr>
          <p:cNvPr id="137" name="Picture 136" descr="A black and yellow logo with white text&#10;&#10;AI-generated content may be incorrect.">
            <a:extLst>
              <a:ext uri="{FF2B5EF4-FFF2-40B4-BE49-F238E27FC236}">
                <a16:creationId xmlns:a16="http://schemas.microsoft.com/office/drawing/2014/main" id="{3088C984-375C-B5CC-2913-C587619A4070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9202" t="23363" r="3961" b="30437"/>
          <a:stretch>
            <a:fillRect/>
          </a:stretch>
        </p:blipFill>
        <p:spPr>
          <a:xfrm>
            <a:off x="22690620" y="643958"/>
            <a:ext cx="5435431" cy="1927906"/>
          </a:xfrm>
          <a:prstGeom prst="rect">
            <a:avLst/>
          </a:prstGeom>
        </p:spPr>
      </p:pic>
      <p:cxnSp>
        <p:nvCxnSpPr>
          <p:cNvPr id="139" name="Straight Connector 138">
            <a:extLst>
              <a:ext uri="{FF2B5EF4-FFF2-40B4-BE49-F238E27FC236}">
                <a16:creationId xmlns:a16="http://schemas.microsoft.com/office/drawing/2014/main" id="{214F4FE0-9C5C-991A-08CA-4F9A8C817BB8}"/>
              </a:ext>
            </a:extLst>
          </p:cNvPr>
          <p:cNvCxnSpPr/>
          <p:nvPr/>
        </p:nvCxnSpPr>
        <p:spPr>
          <a:xfrm>
            <a:off x="22264476" y="167398"/>
            <a:ext cx="0" cy="2880601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Metadata/LabelInfo.xml><?xml version="1.0" encoding="utf-8"?>
<clbl:labelList xmlns:clbl="http://schemas.microsoft.com/office/2020/mipLabelMetadata">
  <clbl:label id="{73aa366c-74b9-492b-a1b9-5472c41e7d31}" enabled="1" method="Standard" siteId="{44bbd632-fe04-42d7-933e-2649dcd22649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839</Words>
  <Application>Microsoft Office PowerPoint</Application>
  <PresentationFormat>Custom</PresentationFormat>
  <Paragraphs>116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>Davies, Cori</cp:lastModifiedBy>
  <cp:revision>1</cp:revision>
  <dcterms:created xsi:type="dcterms:W3CDTF">2026-07-27T20:31:27Z</dcterms:created>
  <dcterms:modified xsi:type="dcterms:W3CDTF">2026-07-30T08:36:30Z</dcterms:modified>
</cp:coreProperties>
</file>