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6276D6-FFF2-4014-9DD8-BB3B894588F0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97B3C05-3FE0-4157-8302-24E6C1CF9C0B}">
      <dgm:prSet/>
      <dgm:spPr/>
      <dgm:t>
        <a:bodyPr/>
        <a:lstStyle/>
        <a:p>
          <a:r>
            <a:rPr lang="en-GB"/>
            <a:t>Helps explain how loss and stress affect young people.</a:t>
          </a:r>
          <a:endParaRPr lang="en-US"/>
        </a:p>
      </dgm:t>
    </dgm:pt>
    <dgm:pt modelId="{C5348E08-1802-4EE8-BDDB-3F44128605AF}" type="parTrans" cxnId="{F89E663F-1829-4C49-84C5-B0CCAB1005CF}">
      <dgm:prSet/>
      <dgm:spPr/>
      <dgm:t>
        <a:bodyPr/>
        <a:lstStyle/>
        <a:p>
          <a:endParaRPr lang="en-US"/>
        </a:p>
      </dgm:t>
    </dgm:pt>
    <dgm:pt modelId="{527AD058-D66B-4A84-A209-3BF040523164}" type="sibTrans" cxnId="{F89E663F-1829-4C49-84C5-B0CCAB1005CF}">
      <dgm:prSet/>
      <dgm:spPr/>
      <dgm:t>
        <a:bodyPr/>
        <a:lstStyle/>
        <a:p>
          <a:endParaRPr lang="en-US"/>
        </a:p>
      </dgm:t>
    </dgm:pt>
    <dgm:pt modelId="{F711B11F-9B4A-4E11-B782-451034CE6489}">
      <dgm:prSet/>
      <dgm:spPr/>
      <dgm:t>
        <a:bodyPr/>
        <a:lstStyle/>
        <a:p>
          <a:r>
            <a:rPr lang="en-GB"/>
            <a:t>Importance of stable , supportive relationships.</a:t>
          </a:r>
          <a:endParaRPr lang="en-US"/>
        </a:p>
      </dgm:t>
    </dgm:pt>
    <dgm:pt modelId="{CC5A0F46-8448-41C2-8EED-7F18D229251C}" type="parTrans" cxnId="{BF54200B-E1EF-4333-BD48-2C30BCE167E9}">
      <dgm:prSet/>
      <dgm:spPr/>
      <dgm:t>
        <a:bodyPr/>
        <a:lstStyle/>
        <a:p>
          <a:endParaRPr lang="en-US"/>
        </a:p>
      </dgm:t>
    </dgm:pt>
    <dgm:pt modelId="{0DED2E02-EC6A-439F-9720-A07B7C3D39E4}" type="sibTrans" cxnId="{BF54200B-E1EF-4333-BD48-2C30BCE167E9}">
      <dgm:prSet/>
      <dgm:spPr/>
      <dgm:t>
        <a:bodyPr/>
        <a:lstStyle/>
        <a:p>
          <a:endParaRPr lang="en-US"/>
        </a:p>
      </dgm:t>
    </dgm:pt>
    <dgm:pt modelId="{5B9CE4F7-E0ED-44C4-B203-EAA5C73ACF49}">
      <dgm:prSet/>
      <dgm:spPr/>
      <dgm:t>
        <a:bodyPr/>
        <a:lstStyle/>
        <a:p>
          <a:r>
            <a:rPr lang="en-GB"/>
            <a:t>Useful for planning emotional and practical support.</a:t>
          </a:r>
          <a:endParaRPr lang="en-US"/>
        </a:p>
      </dgm:t>
    </dgm:pt>
    <dgm:pt modelId="{26BD82E6-4943-4A1A-83B2-22B355F38769}" type="parTrans" cxnId="{6294C430-541A-4EC2-BCC7-BEAFFAB40380}">
      <dgm:prSet/>
      <dgm:spPr/>
      <dgm:t>
        <a:bodyPr/>
        <a:lstStyle/>
        <a:p>
          <a:endParaRPr lang="en-US"/>
        </a:p>
      </dgm:t>
    </dgm:pt>
    <dgm:pt modelId="{DA0FF371-32DF-457F-AB13-CD8ACD81951F}" type="sibTrans" cxnId="{6294C430-541A-4EC2-BCC7-BEAFFAB40380}">
      <dgm:prSet/>
      <dgm:spPr/>
      <dgm:t>
        <a:bodyPr/>
        <a:lstStyle/>
        <a:p>
          <a:endParaRPr lang="en-US"/>
        </a:p>
      </dgm:t>
    </dgm:pt>
    <dgm:pt modelId="{9EF2F223-4DD4-44C5-8AFC-2E3800D20FEC}">
      <dgm:prSet/>
      <dgm:spPr/>
      <dgm:t>
        <a:bodyPr/>
        <a:lstStyle/>
        <a:p>
          <a:r>
            <a:rPr lang="en-GB"/>
            <a:t>Helps identity how caring role may affect attachment.</a:t>
          </a:r>
          <a:endParaRPr lang="en-US"/>
        </a:p>
      </dgm:t>
    </dgm:pt>
    <dgm:pt modelId="{48B3D805-E918-41A3-9D33-231553C418F4}" type="parTrans" cxnId="{22AB934D-694C-48BE-8E8E-DA2AC491C8CA}">
      <dgm:prSet/>
      <dgm:spPr/>
      <dgm:t>
        <a:bodyPr/>
        <a:lstStyle/>
        <a:p>
          <a:endParaRPr lang="en-US"/>
        </a:p>
      </dgm:t>
    </dgm:pt>
    <dgm:pt modelId="{ACCE45A1-A137-4C1F-AC31-45DD53A6CC43}" type="sibTrans" cxnId="{22AB934D-694C-48BE-8E8E-DA2AC491C8CA}">
      <dgm:prSet/>
      <dgm:spPr/>
      <dgm:t>
        <a:bodyPr/>
        <a:lstStyle/>
        <a:p>
          <a:endParaRPr lang="en-US"/>
        </a:p>
      </dgm:t>
    </dgm:pt>
    <dgm:pt modelId="{3D252876-DAB1-4D73-B40E-4EC99557F6D8}">
      <dgm:prSet/>
      <dgm:spPr/>
      <dgm:t>
        <a:bodyPr/>
        <a:lstStyle/>
        <a:p>
          <a:r>
            <a:rPr lang="en-GB"/>
            <a:t>Bowlby (1969-1988)</a:t>
          </a:r>
          <a:endParaRPr lang="en-US"/>
        </a:p>
      </dgm:t>
    </dgm:pt>
    <dgm:pt modelId="{92DEF4A7-5DEA-4D33-BF9F-A89E28827A6F}" type="parTrans" cxnId="{F79BE521-BF04-4116-BBBB-C432C9F9F68C}">
      <dgm:prSet/>
      <dgm:spPr/>
      <dgm:t>
        <a:bodyPr/>
        <a:lstStyle/>
        <a:p>
          <a:endParaRPr lang="en-US"/>
        </a:p>
      </dgm:t>
    </dgm:pt>
    <dgm:pt modelId="{92BB29E0-03CB-440B-8DB8-023D639672E4}" type="sibTrans" cxnId="{F79BE521-BF04-4116-BBBB-C432C9F9F68C}">
      <dgm:prSet/>
      <dgm:spPr/>
      <dgm:t>
        <a:bodyPr/>
        <a:lstStyle/>
        <a:p>
          <a:endParaRPr lang="en-US"/>
        </a:p>
      </dgm:t>
    </dgm:pt>
    <dgm:pt modelId="{89756DFB-0D55-49CA-9E2B-BD34985594C0}" type="pres">
      <dgm:prSet presAssocID="{4B6276D6-FFF2-4014-9DD8-BB3B894588F0}" presName="diagram" presStyleCnt="0">
        <dgm:presLayoutVars>
          <dgm:dir/>
          <dgm:resizeHandles val="exact"/>
        </dgm:presLayoutVars>
      </dgm:prSet>
      <dgm:spPr/>
    </dgm:pt>
    <dgm:pt modelId="{D61634DA-BD0C-4CB2-BB10-09D8CD67C4E9}" type="pres">
      <dgm:prSet presAssocID="{997B3C05-3FE0-4157-8302-24E6C1CF9C0B}" presName="node" presStyleLbl="node1" presStyleIdx="0" presStyleCnt="5">
        <dgm:presLayoutVars>
          <dgm:bulletEnabled val="1"/>
        </dgm:presLayoutVars>
      </dgm:prSet>
      <dgm:spPr/>
    </dgm:pt>
    <dgm:pt modelId="{FF15BF43-EDF7-4E3C-AD71-6BFFE174E479}" type="pres">
      <dgm:prSet presAssocID="{527AD058-D66B-4A84-A209-3BF040523164}" presName="sibTrans" presStyleLbl="sibTrans2D1" presStyleIdx="0" presStyleCnt="4"/>
      <dgm:spPr/>
    </dgm:pt>
    <dgm:pt modelId="{E23EB7D2-D8F4-4190-844D-255C79AAB5A6}" type="pres">
      <dgm:prSet presAssocID="{527AD058-D66B-4A84-A209-3BF040523164}" presName="connectorText" presStyleLbl="sibTrans2D1" presStyleIdx="0" presStyleCnt="4"/>
      <dgm:spPr/>
    </dgm:pt>
    <dgm:pt modelId="{1666C4B0-F2F9-41D5-9959-78CFBBD20981}" type="pres">
      <dgm:prSet presAssocID="{F711B11F-9B4A-4E11-B782-451034CE6489}" presName="node" presStyleLbl="node1" presStyleIdx="1" presStyleCnt="5">
        <dgm:presLayoutVars>
          <dgm:bulletEnabled val="1"/>
        </dgm:presLayoutVars>
      </dgm:prSet>
      <dgm:spPr/>
    </dgm:pt>
    <dgm:pt modelId="{975FEBFE-05B8-4059-A24C-D7FC00F58ECA}" type="pres">
      <dgm:prSet presAssocID="{0DED2E02-EC6A-439F-9720-A07B7C3D39E4}" presName="sibTrans" presStyleLbl="sibTrans2D1" presStyleIdx="1" presStyleCnt="4"/>
      <dgm:spPr/>
    </dgm:pt>
    <dgm:pt modelId="{88FF185B-F211-4AB2-9DE5-47A837512B68}" type="pres">
      <dgm:prSet presAssocID="{0DED2E02-EC6A-439F-9720-A07B7C3D39E4}" presName="connectorText" presStyleLbl="sibTrans2D1" presStyleIdx="1" presStyleCnt="4"/>
      <dgm:spPr/>
    </dgm:pt>
    <dgm:pt modelId="{39FD4006-7E77-4DA0-A456-A93BD31BF375}" type="pres">
      <dgm:prSet presAssocID="{5B9CE4F7-E0ED-44C4-B203-EAA5C73ACF49}" presName="node" presStyleLbl="node1" presStyleIdx="2" presStyleCnt="5">
        <dgm:presLayoutVars>
          <dgm:bulletEnabled val="1"/>
        </dgm:presLayoutVars>
      </dgm:prSet>
      <dgm:spPr/>
    </dgm:pt>
    <dgm:pt modelId="{53814BE0-70BC-4FE9-9389-CA5EBE963926}" type="pres">
      <dgm:prSet presAssocID="{DA0FF371-32DF-457F-AB13-CD8ACD81951F}" presName="sibTrans" presStyleLbl="sibTrans2D1" presStyleIdx="2" presStyleCnt="4"/>
      <dgm:spPr/>
    </dgm:pt>
    <dgm:pt modelId="{00970758-6E91-414C-B974-7ED6D4D8CC4B}" type="pres">
      <dgm:prSet presAssocID="{DA0FF371-32DF-457F-AB13-CD8ACD81951F}" presName="connectorText" presStyleLbl="sibTrans2D1" presStyleIdx="2" presStyleCnt="4"/>
      <dgm:spPr/>
    </dgm:pt>
    <dgm:pt modelId="{3E292BA4-08ED-46F4-9215-91814EA29BE7}" type="pres">
      <dgm:prSet presAssocID="{9EF2F223-4DD4-44C5-8AFC-2E3800D20FEC}" presName="node" presStyleLbl="node1" presStyleIdx="3" presStyleCnt="5">
        <dgm:presLayoutVars>
          <dgm:bulletEnabled val="1"/>
        </dgm:presLayoutVars>
      </dgm:prSet>
      <dgm:spPr/>
    </dgm:pt>
    <dgm:pt modelId="{D98862B0-B305-48FF-8A13-C6E843FA21CD}" type="pres">
      <dgm:prSet presAssocID="{ACCE45A1-A137-4C1F-AC31-45DD53A6CC43}" presName="sibTrans" presStyleLbl="sibTrans2D1" presStyleIdx="3" presStyleCnt="4"/>
      <dgm:spPr/>
    </dgm:pt>
    <dgm:pt modelId="{6409162D-F188-46FB-A4DE-480FCE9D6ECB}" type="pres">
      <dgm:prSet presAssocID="{ACCE45A1-A137-4C1F-AC31-45DD53A6CC43}" presName="connectorText" presStyleLbl="sibTrans2D1" presStyleIdx="3" presStyleCnt="4"/>
      <dgm:spPr/>
    </dgm:pt>
    <dgm:pt modelId="{1F029816-EBDD-4C0C-A2A8-8F3E952C2636}" type="pres">
      <dgm:prSet presAssocID="{3D252876-DAB1-4D73-B40E-4EC99557F6D8}" presName="node" presStyleLbl="node1" presStyleIdx="4" presStyleCnt="5">
        <dgm:presLayoutVars>
          <dgm:bulletEnabled val="1"/>
        </dgm:presLayoutVars>
      </dgm:prSet>
      <dgm:spPr/>
    </dgm:pt>
  </dgm:ptLst>
  <dgm:cxnLst>
    <dgm:cxn modelId="{4E1D9204-B3EB-488D-AD14-6FB994A0B075}" type="presOf" srcId="{9EF2F223-4DD4-44C5-8AFC-2E3800D20FEC}" destId="{3E292BA4-08ED-46F4-9215-91814EA29BE7}" srcOrd="0" destOrd="0" presId="urn:microsoft.com/office/officeart/2005/8/layout/process5"/>
    <dgm:cxn modelId="{BF54200B-E1EF-4333-BD48-2C30BCE167E9}" srcId="{4B6276D6-FFF2-4014-9DD8-BB3B894588F0}" destId="{F711B11F-9B4A-4E11-B782-451034CE6489}" srcOrd="1" destOrd="0" parTransId="{CC5A0F46-8448-41C2-8EED-7F18D229251C}" sibTransId="{0DED2E02-EC6A-439F-9720-A07B7C3D39E4}"/>
    <dgm:cxn modelId="{E2242013-6A9F-4875-9DB1-A2AC522D90A0}" type="presOf" srcId="{0DED2E02-EC6A-439F-9720-A07B7C3D39E4}" destId="{88FF185B-F211-4AB2-9DE5-47A837512B68}" srcOrd="1" destOrd="0" presId="urn:microsoft.com/office/officeart/2005/8/layout/process5"/>
    <dgm:cxn modelId="{F79BE521-BF04-4116-BBBB-C432C9F9F68C}" srcId="{4B6276D6-FFF2-4014-9DD8-BB3B894588F0}" destId="{3D252876-DAB1-4D73-B40E-4EC99557F6D8}" srcOrd="4" destOrd="0" parTransId="{92DEF4A7-5DEA-4D33-BF9F-A89E28827A6F}" sibTransId="{92BB29E0-03CB-440B-8DB8-023D639672E4}"/>
    <dgm:cxn modelId="{6294C430-541A-4EC2-BCC7-BEAFFAB40380}" srcId="{4B6276D6-FFF2-4014-9DD8-BB3B894588F0}" destId="{5B9CE4F7-E0ED-44C4-B203-EAA5C73ACF49}" srcOrd="2" destOrd="0" parTransId="{26BD82E6-4943-4A1A-83B2-22B355F38769}" sibTransId="{DA0FF371-32DF-457F-AB13-CD8ACD81951F}"/>
    <dgm:cxn modelId="{D32D0031-E924-4EC4-B2C0-70FD30E255B3}" type="presOf" srcId="{4B6276D6-FFF2-4014-9DD8-BB3B894588F0}" destId="{89756DFB-0D55-49CA-9E2B-BD34985594C0}" srcOrd="0" destOrd="0" presId="urn:microsoft.com/office/officeart/2005/8/layout/process5"/>
    <dgm:cxn modelId="{F4065139-17E3-45D4-A0EA-B62DC8E16CD7}" type="presOf" srcId="{5B9CE4F7-E0ED-44C4-B203-EAA5C73ACF49}" destId="{39FD4006-7E77-4DA0-A456-A93BD31BF375}" srcOrd="0" destOrd="0" presId="urn:microsoft.com/office/officeart/2005/8/layout/process5"/>
    <dgm:cxn modelId="{F89E663F-1829-4C49-84C5-B0CCAB1005CF}" srcId="{4B6276D6-FFF2-4014-9DD8-BB3B894588F0}" destId="{997B3C05-3FE0-4157-8302-24E6C1CF9C0B}" srcOrd="0" destOrd="0" parTransId="{C5348E08-1802-4EE8-BDDB-3F44128605AF}" sibTransId="{527AD058-D66B-4A84-A209-3BF040523164}"/>
    <dgm:cxn modelId="{E8F5665D-9F58-4110-94B7-A7C93B7CDED8}" type="presOf" srcId="{DA0FF371-32DF-457F-AB13-CD8ACD81951F}" destId="{00970758-6E91-414C-B974-7ED6D4D8CC4B}" srcOrd="1" destOrd="0" presId="urn:microsoft.com/office/officeart/2005/8/layout/process5"/>
    <dgm:cxn modelId="{CDA6C041-A096-4A85-B86B-C30DC92C92CA}" type="presOf" srcId="{0DED2E02-EC6A-439F-9720-A07B7C3D39E4}" destId="{975FEBFE-05B8-4059-A24C-D7FC00F58ECA}" srcOrd="0" destOrd="0" presId="urn:microsoft.com/office/officeart/2005/8/layout/process5"/>
    <dgm:cxn modelId="{90B78542-801F-4DFA-B84F-3A69EA191B28}" type="presOf" srcId="{527AD058-D66B-4A84-A209-3BF040523164}" destId="{E23EB7D2-D8F4-4190-844D-255C79AAB5A6}" srcOrd="1" destOrd="0" presId="urn:microsoft.com/office/officeart/2005/8/layout/process5"/>
    <dgm:cxn modelId="{22AB934D-694C-48BE-8E8E-DA2AC491C8CA}" srcId="{4B6276D6-FFF2-4014-9DD8-BB3B894588F0}" destId="{9EF2F223-4DD4-44C5-8AFC-2E3800D20FEC}" srcOrd="3" destOrd="0" parTransId="{48B3D805-E918-41A3-9D33-231553C418F4}" sibTransId="{ACCE45A1-A137-4C1F-AC31-45DD53A6CC43}"/>
    <dgm:cxn modelId="{0E0D6690-C174-451A-8393-949CA1F7C21D}" type="presOf" srcId="{DA0FF371-32DF-457F-AB13-CD8ACD81951F}" destId="{53814BE0-70BC-4FE9-9389-CA5EBE963926}" srcOrd="0" destOrd="0" presId="urn:microsoft.com/office/officeart/2005/8/layout/process5"/>
    <dgm:cxn modelId="{A0764698-23A2-484E-9037-F0B4A710BC51}" type="presOf" srcId="{997B3C05-3FE0-4157-8302-24E6C1CF9C0B}" destId="{D61634DA-BD0C-4CB2-BB10-09D8CD67C4E9}" srcOrd="0" destOrd="0" presId="urn:microsoft.com/office/officeart/2005/8/layout/process5"/>
    <dgm:cxn modelId="{EB0445B4-60BF-4EFB-939B-C65BC0E1E428}" type="presOf" srcId="{ACCE45A1-A137-4C1F-AC31-45DD53A6CC43}" destId="{D98862B0-B305-48FF-8A13-C6E843FA21CD}" srcOrd="0" destOrd="0" presId="urn:microsoft.com/office/officeart/2005/8/layout/process5"/>
    <dgm:cxn modelId="{1CF868C6-1DC2-48D7-BDD8-12AE36A628CC}" type="presOf" srcId="{ACCE45A1-A137-4C1F-AC31-45DD53A6CC43}" destId="{6409162D-F188-46FB-A4DE-480FCE9D6ECB}" srcOrd="1" destOrd="0" presId="urn:microsoft.com/office/officeart/2005/8/layout/process5"/>
    <dgm:cxn modelId="{60B8B4C7-7C6A-4439-B263-19588B702CAE}" type="presOf" srcId="{527AD058-D66B-4A84-A209-3BF040523164}" destId="{FF15BF43-EDF7-4E3C-AD71-6BFFE174E479}" srcOrd="0" destOrd="0" presId="urn:microsoft.com/office/officeart/2005/8/layout/process5"/>
    <dgm:cxn modelId="{87B4EEC8-12F9-4D2B-A891-F3359AD5E4EF}" type="presOf" srcId="{3D252876-DAB1-4D73-B40E-4EC99557F6D8}" destId="{1F029816-EBDD-4C0C-A2A8-8F3E952C2636}" srcOrd="0" destOrd="0" presId="urn:microsoft.com/office/officeart/2005/8/layout/process5"/>
    <dgm:cxn modelId="{0DD92BCB-1998-465A-9AC3-DC53B58F39C8}" type="presOf" srcId="{F711B11F-9B4A-4E11-B782-451034CE6489}" destId="{1666C4B0-F2F9-41D5-9959-78CFBBD20981}" srcOrd="0" destOrd="0" presId="urn:microsoft.com/office/officeart/2005/8/layout/process5"/>
    <dgm:cxn modelId="{9D5182D4-D738-46E5-8115-944046850C31}" type="presParOf" srcId="{89756DFB-0D55-49CA-9E2B-BD34985594C0}" destId="{D61634DA-BD0C-4CB2-BB10-09D8CD67C4E9}" srcOrd="0" destOrd="0" presId="urn:microsoft.com/office/officeart/2005/8/layout/process5"/>
    <dgm:cxn modelId="{B6CFBA74-16DE-488D-80FE-1EF14CB8161E}" type="presParOf" srcId="{89756DFB-0D55-49CA-9E2B-BD34985594C0}" destId="{FF15BF43-EDF7-4E3C-AD71-6BFFE174E479}" srcOrd="1" destOrd="0" presId="urn:microsoft.com/office/officeart/2005/8/layout/process5"/>
    <dgm:cxn modelId="{10297346-9274-4A81-AE6A-0B31E3653238}" type="presParOf" srcId="{FF15BF43-EDF7-4E3C-AD71-6BFFE174E479}" destId="{E23EB7D2-D8F4-4190-844D-255C79AAB5A6}" srcOrd="0" destOrd="0" presId="urn:microsoft.com/office/officeart/2005/8/layout/process5"/>
    <dgm:cxn modelId="{88F61C96-6409-4639-89D1-0DD9BFB63484}" type="presParOf" srcId="{89756DFB-0D55-49CA-9E2B-BD34985594C0}" destId="{1666C4B0-F2F9-41D5-9959-78CFBBD20981}" srcOrd="2" destOrd="0" presId="urn:microsoft.com/office/officeart/2005/8/layout/process5"/>
    <dgm:cxn modelId="{1C538BBB-6A06-4C20-9C90-D50735DEE59E}" type="presParOf" srcId="{89756DFB-0D55-49CA-9E2B-BD34985594C0}" destId="{975FEBFE-05B8-4059-A24C-D7FC00F58ECA}" srcOrd="3" destOrd="0" presId="urn:microsoft.com/office/officeart/2005/8/layout/process5"/>
    <dgm:cxn modelId="{264260C7-DD7E-4FC5-8F09-F0A8BE0D11CB}" type="presParOf" srcId="{975FEBFE-05B8-4059-A24C-D7FC00F58ECA}" destId="{88FF185B-F211-4AB2-9DE5-47A837512B68}" srcOrd="0" destOrd="0" presId="urn:microsoft.com/office/officeart/2005/8/layout/process5"/>
    <dgm:cxn modelId="{E27ED4A5-201C-4379-9639-14F0F7DBCECB}" type="presParOf" srcId="{89756DFB-0D55-49CA-9E2B-BD34985594C0}" destId="{39FD4006-7E77-4DA0-A456-A93BD31BF375}" srcOrd="4" destOrd="0" presId="urn:microsoft.com/office/officeart/2005/8/layout/process5"/>
    <dgm:cxn modelId="{B0E90A00-F477-4B87-A161-EACFBBD39ACD}" type="presParOf" srcId="{89756DFB-0D55-49CA-9E2B-BD34985594C0}" destId="{53814BE0-70BC-4FE9-9389-CA5EBE963926}" srcOrd="5" destOrd="0" presId="urn:microsoft.com/office/officeart/2005/8/layout/process5"/>
    <dgm:cxn modelId="{7882237A-6D9B-471B-B25C-011C6E7D1455}" type="presParOf" srcId="{53814BE0-70BC-4FE9-9389-CA5EBE963926}" destId="{00970758-6E91-414C-B974-7ED6D4D8CC4B}" srcOrd="0" destOrd="0" presId="urn:microsoft.com/office/officeart/2005/8/layout/process5"/>
    <dgm:cxn modelId="{DD834EA0-BB73-436A-972A-9A3219B8E6C2}" type="presParOf" srcId="{89756DFB-0D55-49CA-9E2B-BD34985594C0}" destId="{3E292BA4-08ED-46F4-9215-91814EA29BE7}" srcOrd="6" destOrd="0" presId="urn:microsoft.com/office/officeart/2005/8/layout/process5"/>
    <dgm:cxn modelId="{3DD8D51D-7353-4D8F-ABAE-8DBA76410400}" type="presParOf" srcId="{89756DFB-0D55-49CA-9E2B-BD34985594C0}" destId="{D98862B0-B305-48FF-8A13-C6E843FA21CD}" srcOrd="7" destOrd="0" presId="urn:microsoft.com/office/officeart/2005/8/layout/process5"/>
    <dgm:cxn modelId="{4080F554-2CB0-4C14-982F-315052181008}" type="presParOf" srcId="{D98862B0-B305-48FF-8A13-C6E843FA21CD}" destId="{6409162D-F188-46FB-A4DE-480FCE9D6ECB}" srcOrd="0" destOrd="0" presId="urn:microsoft.com/office/officeart/2005/8/layout/process5"/>
    <dgm:cxn modelId="{A8A0562C-8CDB-4F65-814C-E2AC615C2867}" type="presParOf" srcId="{89756DFB-0D55-49CA-9E2B-BD34985594C0}" destId="{1F029816-EBDD-4C0C-A2A8-8F3E952C2636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1634DA-BD0C-4CB2-BB10-09D8CD67C4E9}">
      <dsp:nvSpPr>
        <dsp:cNvPr id="0" name=""/>
        <dsp:cNvSpPr/>
      </dsp:nvSpPr>
      <dsp:spPr>
        <a:xfrm>
          <a:off x="8453" y="25430"/>
          <a:ext cx="2526638" cy="15159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Helps explain how loss and stress affect young people.</a:t>
          </a:r>
          <a:endParaRPr lang="en-US" sz="2200" kern="1200"/>
        </a:p>
      </dsp:txBody>
      <dsp:txXfrm>
        <a:off x="52855" y="69832"/>
        <a:ext cx="2437834" cy="1427179"/>
      </dsp:txXfrm>
    </dsp:sp>
    <dsp:sp modelId="{FF15BF43-EDF7-4E3C-AD71-6BFFE174E479}">
      <dsp:nvSpPr>
        <dsp:cNvPr id="0" name=""/>
        <dsp:cNvSpPr/>
      </dsp:nvSpPr>
      <dsp:spPr>
        <a:xfrm>
          <a:off x="2757436" y="470118"/>
          <a:ext cx="535647" cy="626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2757436" y="595439"/>
        <a:ext cx="374953" cy="375964"/>
      </dsp:txXfrm>
    </dsp:sp>
    <dsp:sp modelId="{1666C4B0-F2F9-41D5-9959-78CFBBD20981}">
      <dsp:nvSpPr>
        <dsp:cNvPr id="0" name=""/>
        <dsp:cNvSpPr/>
      </dsp:nvSpPr>
      <dsp:spPr>
        <a:xfrm>
          <a:off x="3545747" y="25430"/>
          <a:ext cx="2526638" cy="15159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Importance of stable , supportive relationships.</a:t>
          </a:r>
          <a:endParaRPr lang="en-US" sz="2200" kern="1200"/>
        </a:p>
      </dsp:txBody>
      <dsp:txXfrm>
        <a:off x="3590149" y="69832"/>
        <a:ext cx="2437834" cy="1427179"/>
      </dsp:txXfrm>
    </dsp:sp>
    <dsp:sp modelId="{975FEBFE-05B8-4059-A24C-D7FC00F58ECA}">
      <dsp:nvSpPr>
        <dsp:cNvPr id="0" name=""/>
        <dsp:cNvSpPr/>
      </dsp:nvSpPr>
      <dsp:spPr>
        <a:xfrm>
          <a:off x="6294729" y="470118"/>
          <a:ext cx="535647" cy="626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6294729" y="595439"/>
        <a:ext cx="374953" cy="375964"/>
      </dsp:txXfrm>
    </dsp:sp>
    <dsp:sp modelId="{39FD4006-7E77-4DA0-A456-A93BD31BF375}">
      <dsp:nvSpPr>
        <dsp:cNvPr id="0" name=""/>
        <dsp:cNvSpPr/>
      </dsp:nvSpPr>
      <dsp:spPr>
        <a:xfrm>
          <a:off x="7083041" y="25430"/>
          <a:ext cx="2526638" cy="151598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Useful for planning emotional and practical support.</a:t>
          </a:r>
          <a:endParaRPr lang="en-US" sz="2200" kern="1200"/>
        </a:p>
      </dsp:txBody>
      <dsp:txXfrm>
        <a:off x="7127443" y="69832"/>
        <a:ext cx="2437834" cy="1427179"/>
      </dsp:txXfrm>
    </dsp:sp>
    <dsp:sp modelId="{53814BE0-70BC-4FE9-9389-CA5EBE963926}">
      <dsp:nvSpPr>
        <dsp:cNvPr id="0" name=""/>
        <dsp:cNvSpPr/>
      </dsp:nvSpPr>
      <dsp:spPr>
        <a:xfrm rot="5400000">
          <a:off x="8078536" y="1718278"/>
          <a:ext cx="535647" cy="626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8158378" y="1763757"/>
        <a:ext cx="375964" cy="374953"/>
      </dsp:txXfrm>
    </dsp:sp>
    <dsp:sp modelId="{3E292BA4-08ED-46F4-9215-91814EA29BE7}">
      <dsp:nvSpPr>
        <dsp:cNvPr id="0" name=""/>
        <dsp:cNvSpPr/>
      </dsp:nvSpPr>
      <dsp:spPr>
        <a:xfrm>
          <a:off x="7083041" y="2552068"/>
          <a:ext cx="2526638" cy="15159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Helps identity how caring role may affect attachment.</a:t>
          </a:r>
          <a:endParaRPr lang="en-US" sz="2200" kern="1200"/>
        </a:p>
      </dsp:txBody>
      <dsp:txXfrm>
        <a:off x="7127443" y="2596470"/>
        <a:ext cx="2437834" cy="1427179"/>
      </dsp:txXfrm>
    </dsp:sp>
    <dsp:sp modelId="{D98862B0-B305-48FF-8A13-C6E843FA21CD}">
      <dsp:nvSpPr>
        <dsp:cNvPr id="0" name=""/>
        <dsp:cNvSpPr/>
      </dsp:nvSpPr>
      <dsp:spPr>
        <a:xfrm rot="10800000">
          <a:off x="6325049" y="2996757"/>
          <a:ext cx="535647" cy="626606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10800000">
        <a:off x="6485743" y="3122078"/>
        <a:ext cx="374953" cy="375964"/>
      </dsp:txXfrm>
    </dsp:sp>
    <dsp:sp modelId="{1F029816-EBDD-4C0C-A2A8-8F3E952C2636}">
      <dsp:nvSpPr>
        <dsp:cNvPr id="0" name=""/>
        <dsp:cNvSpPr/>
      </dsp:nvSpPr>
      <dsp:spPr>
        <a:xfrm>
          <a:off x="3545747" y="2552068"/>
          <a:ext cx="2526638" cy="151598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Bowlby (1969-1988)</a:t>
          </a:r>
          <a:endParaRPr lang="en-US" sz="2200" kern="1200"/>
        </a:p>
      </dsp:txBody>
      <dsp:txXfrm>
        <a:off x="3590149" y="2596470"/>
        <a:ext cx="2437834" cy="14271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2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2259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161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128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85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6707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775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670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926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399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241496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599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988953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9752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8164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4912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D600CE-6751-4BB7-A27A-16DA399D698F}" type="datetimeFigureOut">
              <a:rPr lang="en-GB" smtClean="0"/>
              <a:t>13/03/2026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340B43AB-C2E2-44A2-9690-11D263A33E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7569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" TargetMode="External"/><Relationship Id="rId7" Type="http://schemas.openxmlformats.org/officeDocument/2006/relationships/hyperlink" Target="https://www.england.nhs.uk/commitment-to-carers/supporting-young-carers-guidance-for-gps-and-staff/" TargetMode="External"/><Relationship Id="rId2" Type="http://schemas.openxmlformats.org/officeDocument/2006/relationships/hyperlink" Target="https://doi.org/10.1177/026101831772452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5b16487ee5274a18fa9d390c/carers-action-plan-2018-2020.pdf" TargetMode="External"/><Relationship Id="rId5" Type="http://schemas.openxmlformats.org/officeDocument/2006/relationships/hyperlink" Target="https://www.guilford.com/books/Handbook-of-Attachment/Cassidy-Shaver/9781462536641" TargetMode="External"/><Relationship Id="rId4" Type="http://schemas.openxmlformats.org/officeDocument/2006/relationships/hyperlink" Target="https://doi.org/10.4324/97802034408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5" name="Group 54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Isosceles Triangle 59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2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3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4" name="Isosceles Triangle 63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5" name="Isosceles Triangle 64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27AD3F9-FE1D-6664-C02A-4B3865279B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US" sz="3600"/>
          </a:p>
        </p:txBody>
      </p:sp>
      <p:pic>
        <p:nvPicPr>
          <p:cNvPr id="4" name="Picture 1" descr="A close-up of a sign&#10;&#10;AI-generated content may be incorrect.">
            <a:extLst>
              <a:ext uri="{FF2B5EF4-FFF2-40B4-BE49-F238E27FC236}">
                <a16:creationId xmlns:a16="http://schemas.microsoft.com/office/drawing/2014/main" id="{CB1F1767-E753-1914-DAEF-888E175BBF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7474" y="2159331"/>
            <a:ext cx="5283289" cy="2351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5E50D236-3FDD-BD64-4854-6B56602438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39" y="2160589"/>
            <a:ext cx="2927185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90000"/>
              </a:lnSpc>
              <a:buFont typeface="Wingdings 3" charset="2"/>
              <a:buChar char=""/>
            </a:pPr>
            <a:endParaRPr lang="en-US" altLang="en-US" sz="1200" i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0" algn="l" fontAlgn="base">
              <a:lnSpc>
                <a:spcPct val="90000"/>
              </a:lnSpc>
              <a:buFont typeface="Wingdings 3" charset="2"/>
              <a:buChar char=""/>
            </a:pPr>
            <a:r>
              <a:rPr lang="en-US" altLang="en-US" sz="1200" b="1">
                <a:solidFill>
                  <a:schemeClr val="tx1">
                    <a:lumMod val="75000"/>
                    <a:lumOff val="25000"/>
                  </a:schemeClr>
                </a:solidFill>
              </a:rPr>
              <a:t>Name</a:t>
            </a:r>
            <a:r>
              <a:rPr lang="en-US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: Nancy Kanon</a:t>
            </a:r>
          </a:p>
          <a:p>
            <a:pPr lvl="0" algn="l" fontAlgn="base">
              <a:lnSpc>
                <a:spcPct val="90000"/>
              </a:lnSpc>
              <a:buFont typeface="Wingdings 3" charset="2"/>
              <a:buChar char=""/>
            </a:pPr>
            <a:endParaRPr lang="en-US" alt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0" algn="l" fontAlgn="base">
              <a:lnSpc>
                <a:spcPct val="90000"/>
              </a:lnSpc>
              <a:buFont typeface="Wingdings 3" charset="2"/>
              <a:buChar char=""/>
            </a:pPr>
            <a:r>
              <a:rPr lang="en-US" altLang="en-US" sz="1200" b="1">
                <a:solidFill>
                  <a:schemeClr val="tx1">
                    <a:lumMod val="75000"/>
                    <a:lumOff val="25000"/>
                  </a:schemeClr>
                </a:solidFill>
              </a:rPr>
              <a:t>Student ID</a:t>
            </a:r>
            <a:r>
              <a:rPr lang="en-US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: 2441707</a:t>
            </a:r>
          </a:p>
          <a:p>
            <a:pPr lvl="0" algn="l" fontAlgn="base">
              <a:lnSpc>
                <a:spcPct val="90000"/>
              </a:lnSpc>
              <a:buFont typeface="Wingdings 3" charset="2"/>
              <a:buChar char=""/>
            </a:pPr>
            <a:endParaRPr lang="en-US" alt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0" algn="l" fontAlgn="base">
              <a:lnSpc>
                <a:spcPct val="90000"/>
              </a:lnSpc>
              <a:buFont typeface="Wingdings 3" charset="2"/>
              <a:buChar char=""/>
            </a:pPr>
            <a:r>
              <a:rPr lang="en-US" altLang="en-US" sz="1200" b="1">
                <a:solidFill>
                  <a:schemeClr val="tx1">
                    <a:lumMod val="75000"/>
                    <a:lumOff val="25000"/>
                  </a:schemeClr>
                </a:solidFill>
              </a:rPr>
              <a:t>Module:</a:t>
            </a:r>
            <a:r>
              <a:rPr lang="en-US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Psychology in health and social care</a:t>
            </a:r>
          </a:p>
          <a:p>
            <a:pPr lvl="0" algn="l" fontAlgn="base">
              <a:lnSpc>
                <a:spcPct val="90000"/>
              </a:lnSpc>
              <a:buFont typeface="Wingdings 3" charset="2"/>
              <a:buChar char=""/>
            </a:pPr>
            <a:endParaRPr lang="en-US" alt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0" algn="l" fontAlgn="base">
              <a:lnSpc>
                <a:spcPct val="90000"/>
              </a:lnSpc>
              <a:buFont typeface="Wingdings 3" charset="2"/>
              <a:buChar char=""/>
            </a:pPr>
            <a:r>
              <a:rPr lang="en-US" altLang="en-US" sz="1200" b="1">
                <a:solidFill>
                  <a:schemeClr val="tx1">
                    <a:lumMod val="75000"/>
                    <a:lumOff val="25000"/>
                  </a:schemeClr>
                </a:solidFill>
              </a:rPr>
              <a:t>Module Code</a:t>
            </a:r>
            <a:r>
              <a:rPr lang="en-US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: LCHS4010</a:t>
            </a:r>
          </a:p>
          <a:p>
            <a:pPr lvl="0" algn="l" fontAlgn="base">
              <a:lnSpc>
                <a:spcPct val="90000"/>
              </a:lnSpc>
              <a:buFont typeface="Wingdings 3" charset="2"/>
              <a:buChar char=""/>
            </a:pPr>
            <a:endParaRPr lang="en-US" alt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0" algn="l" fontAlgn="base">
              <a:lnSpc>
                <a:spcPct val="90000"/>
              </a:lnSpc>
              <a:buFont typeface="Wingdings 3" charset="2"/>
              <a:buChar char=""/>
            </a:pPr>
            <a:r>
              <a:rPr lang="en-US" altLang="en-US" sz="1200" b="1">
                <a:solidFill>
                  <a:schemeClr val="tx1">
                    <a:lumMod val="75000"/>
                    <a:lumOff val="25000"/>
                  </a:schemeClr>
                </a:solidFill>
              </a:rPr>
              <a:t>Lecturer:</a:t>
            </a:r>
            <a:r>
              <a:rPr lang="en-US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 Farah Wilita</a:t>
            </a:r>
          </a:p>
          <a:p>
            <a:pPr lvl="0" algn="l" fontAlgn="base">
              <a:lnSpc>
                <a:spcPct val="90000"/>
              </a:lnSpc>
              <a:buFont typeface="Wingdings 3" charset="2"/>
              <a:buChar char=""/>
            </a:pPr>
            <a:endParaRPr lang="en-US" alt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lvl="0" algn="l" fontAlgn="base">
              <a:lnSpc>
                <a:spcPct val="90000"/>
              </a:lnSpc>
              <a:buFont typeface="Wingdings 3" charset="2"/>
              <a:buChar char=""/>
            </a:pPr>
            <a:r>
              <a:rPr lang="en-US" altLang="en-US" sz="1200" b="1">
                <a:solidFill>
                  <a:schemeClr val="tx1">
                    <a:lumMod val="75000"/>
                    <a:lumOff val="25000"/>
                  </a:schemeClr>
                </a:solidFill>
              </a:rPr>
              <a:t>Assignment Title: Assessment1:</a:t>
            </a:r>
            <a:r>
              <a:rPr lang="en-US" altLang="en-US" sz="1200">
                <a:solidFill>
                  <a:schemeClr val="tx1">
                    <a:lumMod val="75000"/>
                    <a:lumOff val="25000"/>
                  </a:schemeClr>
                </a:solidFill>
              </a:rPr>
              <a:t>Individual Presentation</a:t>
            </a:r>
            <a:endParaRPr lang="en-US" altLang="en-US" sz="1200" i="1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endParaRPr lang="en-US" sz="120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68762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EA0C5DA-2573-A99D-E59D-AC955F84B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                  </a:t>
            </a:r>
            <a:r>
              <a:rPr lang="en-GB"/>
              <a:t>Declaration of use of AI or declaration of non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079AE9-3E8E-A099-E92B-86AE0DED2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endParaRPr lang="en-GB" dirty="0"/>
          </a:p>
          <a:p>
            <a:r>
              <a:rPr lang="en-GB" dirty="0"/>
              <a:t>I used AI to correct most of the mistakes that’s all  </a:t>
            </a:r>
          </a:p>
        </p:txBody>
      </p:sp>
    </p:spTree>
    <p:extLst>
      <p:ext uri="{BB962C8B-B14F-4D97-AF65-F5344CB8AC3E}">
        <p14:creationId xmlns:p14="http://schemas.microsoft.com/office/powerpoint/2010/main" val="13909256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9F55A-D96F-9A0E-834C-C17DD5BEF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/>
              <a:t>                      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F186B-62E9-F26E-D540-7E42479E3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Jenny is 16 years old young supporting her mother since her father died.</a:t>
            </a:r>
          </a:p>
          <a:p>
            <a:pPr>
              <a:lnSpc>
                <a:spcPct val="90000"/>
              </a:lnSpc>
            </a:pPr>
            <a:r>
              <a:rPr lang="en-GB"/>
              <a:t>Jenny manages everyday tasks at home and helps her mother with memory and mood difficulties.</a:t>
            </a:r>
          </a:p>
          <a:p>
            <a:pPr>
              <a:lnSpc>
                <a:spcPct val="90000"/>
              </a:lnSpc>
            </a:pPr>
            <a:r>
              <a:rPr lang="en-GB"/>
              <a:t>These responsibilities may have affected her emotional and social development.</a:t>
            </a:r>
          </a:p>
          <a:p>
            <a:pPr>
              <a:lnSpc>
                <a:spcPct val="90000"/>
              </a:lnSpc>
            </a:pPr>
            <a:r>
              <a:rPr lang="en-GB"/>
              <a:t>This presentation uses Bowlby’s attachment theory to understand the impact on Jenny and guide a support plan for her wellbeing.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  <p:pic>
        <p:nvPicPr>
          <p:cNvPr id="2050" name="Picture 2" descr="Daughter supporting her mother Stock Photo - Alamy">
            <a:extLst>
              <a:ext uri="{FF2B5EF4-FFF2-40B4-BE49-F238E27FC236}">
                <a16:creationId xmlns:a16="http://schemas.microsoft.com/office/drawing/2014/main" id="{BB411252-8FF8-F0AD-17A4-BFD39FBE3F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07" r="25820"/>
          <a:stretch>
            <a:fillRect/>
          </a:stretch>
        </p:blipFill>
        <p:spPr bwMode="auto"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Isosceles Triangle 205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899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50B6B08-5C71-3CC1-08FF-F498E7115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/>
              <a:t>Psychological lifespan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08FD9-8828-7FCE-CB6F-2A57BA0DC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Jenny relationships shape emotional and social development.</a:t>
            </a:r>
          </a:p>
          <a:p>
            <a:r>
              <a:rPr lang="en-GB" dirty="0"/>
              <a:t>Children need stable, consistent care to feel safe.</a:t>
            </a:r>
          </a:p>
          <a:p>
            <a:r>
              <a:rPr lang="en-GB" dirty="0"/>
              <a:t>Early loss, stress or inconsistent care can affect confidence, trust and coping.</a:t>
            </a:r>
          </a:p>
          <a:p>
            <a:r>
              <a:rPr lang="en-GB" dirty="0"/>
              <a:t>Bowlby’s-(1950- 1980)</a:t>
            </a:r>
          </a:p>
        </p:txBody>
      </p:sp>
    </p:spTree>
    <p:extLst>
      <p:ext uri="{BB962C8B-B14F-4D97-AF65-F5344CB8AC3E}">
        <p14:creationId xmlns:p14="http://schemas.microsoft.com/office/powerpoint/2010/main" val="2418581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FAE48D3-EFAD-DAE0-6812-BBC1F9B04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b="1" dirty="0"/>
              <a:t> Lifespan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E25CB-8AE9-F36A-35DE-8DE4BF189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Secure attachment :develops with warm , reliable care.</a:t>
            </a:r>
          </a:p>
          <a:p>
            <a:r>
              <a:rPr lang="en-GB" dirty="0"/>
              <a:t>Insecure attachment: develops when care is inconsistent or emotionally unavailable.</a:t>
            </a:r>
          </a:p>
          <a:p>
            <a:r>
              <a:rPr lang="en-GB" dirty="0"/>
              <a:t>Internal Working model: beliefs about self and other formed from early care.</a:t>
            </a:r>
          </a:p>
          <a:p>
            <a:r>
              <a:rPr lang="en-GB" dirty="0"/>
              <a:t>Impact of loss: separation or stress can affect emotional development.</a:t>
            </a:r>
          </a:p>
          <a:p>
            <a:r>
              <a:rPr lang="en-GB" dirty="0"/>
              <a:t>Bowlby ( 1969-1980)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12590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BB50CCB-439A-BB70-926F-018F13E37B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2" r="12965" b="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52793C2-55E8-1E17-44F9-70DE72B4D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/>
              <a:t>Jenny’s experiences and situation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AEB10-6B72-D620-B771-72E084180D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GB" dirty="0"/>
              <a:t>Lost her father at age 11year old</a:t>
            </a:r>
          </a:p>
          <a:p>
            <a:r>
              <a:rPr lang="en-GB" dirty="0"/>
              <a:t>Became a young carer for her mother.</a:t>
            </a:r>
          </a:p>
          <a:p>
            <a:r>
              <a:rPr lang="en-GB" dirty="0"/>
              <a:t>Mother ‘s illness may limit emotional support.</a:t>
            </a:r>
          </a:p>
          <a:p>
            <a:r>
              <a:rPr lang="en-GB" dirty="0"/>
              <a:t>Long-term stress may affect her confidence, trust and wellbeing.</a:t>
            </a:r>
          </a:p>
          <a:p>
            <a:r>
              <a:rPr lang="en-GB" dirty="0"/>
              <a:t>Bowlby (1969-1980)</a:t>
            </a:r>
          </a:p>
          <a:p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071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37F3B-69F3-4DB2-133A-3A4FA92214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Impact of Jenny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459EB-BA9B-0D08-7150-1DD5E2450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Feel responsible for her mother’s  illness.</a:t>
            </a:r>
          </a:p>
          <a:p>
            <a:r>
              <a:rPr lang="en-GB" dirty="0"/>
              <a:t>Grow up too quickly.</a:t>
            </a:r>
          </a:p>
          <a:p>
            <a:r>
              <a:rPr lang="en-GB" dirty="0"/>
              <a:t>Social life and education may have been affected.</a:t>
            </a:r>
          </a:p>
          <a:p>
            <a:r>
              <a:rPr lang="en-GB" dirty="0"/>
              <a:t>She has to face everything alone.</a:t>
            </a:r>
          </a:p>
          <a:p>
            <a:r>
              <a:rPr lang="en-GB" dirty="0"/>
              <a:t>she may developed mental health</a:t>
            </a:r>
          </a:p>
          <a:p>
            <a:r>
              <a:rPr lang="en-GB" dirty="0"/>
              <a:t>Bowlby (1950-1980)</a:t>
            </a:r>
          </a:p>
          <a:p>
            <a:endParaRPr lang="en-GB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60ACF8FB-9493-D3E0-380F-D7F00C2ACC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999" r="24897" b="-1"/>
          <a:stretch>
            <a:fillRect/>
          </a:stretch>
        </p:blipFill>
        <p:spPr bwMode="auto"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9" name="Isosceles Triangle 307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16879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B060FAD-791E-73EC-579B-8384B8258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/>
              <a:t>Practical strategies or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DD6F4-54D5-26B2-E3E0-DC8296A04B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Provide a consistent young carer support worker.</a:t>
            </a:r>
          </a:p>
          <a:p>
            <a:r>
              <a:rPr lang="en-GB" dirty="0"/>
              <a:t>Offer support to people experience stress.</a:t>
            </a:r>
          </a:p>
          <a:p>
            <a:r>
              <a:rPr lang="en-GB" dirty="0"/>
              <a:t>Reduce caring load with home care support for mother.</a:t>
            </a:r>
          </a:p>
          <a:p>
            <a:r>
              <a:rPr lang="en-GB" dirty="0"/>
              <a:t>Support school attendance and social activity.</a:t>
            </a:r>
          </a:p>
          <a:p>
            <a:r>
              <a:rPr lang="en-GB" dirty="0"/>
              <a:t>Encourage positive, stable relationships with trusted adult.</a:t>
            </a:r>
          </a:p>
          <a:p>
            <a:r>
              <a:rPr lang="en-GB" dirty="0"/>
              <a:t>Bowlby(1950-1980)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77016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9ED6590E-C09A-DE59-5AE7-6A870EE39D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Nature and Nurture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56AC5-69EA-A99B-74FC-AD33AB93B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Nature (Biological)</a:t>
            </a:r>
          </a:p>
          <a:p>
            <a:r>
              <a:rPr lang="en-GB" dirty="0"/>
              <a:t>Nature : temperament, resilience ,stress respond </a:t>
            </a:r>
          </a:p>
          <a:p>
            <a:r>
              <a:rPr lang="en-GB" dirty="0"/>
              <a:t>Nuture:( environment)</a:t>
            </a:r>
          </a:p>
          <a:p>
            <a:r>
              <a:rPr lang="en-GB" dirty="0"/>
              <a:t>Loss of father, mother’s illness, caring responsible.</a:t>
            </a:r>
          </a:p>
          <a:p>
            <a:r>
              <a:rPr lang="en-GB" dirty="0"/>
              <a:t>Bowlby,(1969-1980)</a:t>
            </a:r>
          </a:p>
        </p:txBody>
      </p:sp>
    </p:spTree>
    <p:extLst>
      <p:ext uri="{BB962C8B-B14F-4D97-AF65-F5344CB8AC3E}">
        <p14:creationId xmlns:p14="http://schemas.microsoft.com/office/powerpoint/2010/main" val="10100361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8612BC-F84E-5115-1BA3-1CB7C8780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Strengths of Bowlby’s theory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A7A1A1-8D80-2F5D-5853-57BAEFCB2C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446198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83397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5595B94-E560-5F1C-F16E-7809749C8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Limitations of Bowlby’s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F2884-E8B0-2E50-9C33-4B20AB8597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Concentrates on early childhood.</a:t>
            </a:r>
          </a:p>
          <a:p>
            <a:r>
              <a:rPr lang="en-GB" dirty="0"/>
              <a:t>Practical issues are not fully explained.</a:t>
            </a:r>
          </a:p>
          <a:p>
            <a:r>
              <a:rPr lang="en-GB" dirty="0"/>
              <a:t>Young people can for secure attachment with many people not just parents.</a:t>
            </a:r>
          </a:p>
          <a:p>
            <a:r>
              <a:rPr lang="en-GB" dirty="0"/>
              <a:t>Cultural difference in family roles not fully considered.</a:t>
            </a:r>
          </a:p>
        </p:txBody>
      </p:sp>
    </p:spTree>
    <p:extLst>
      <p:ext uri="{BB962C8B-B14F-4D97-AF65-F5344CB8AC3E}">
        <p14:creationId xmlns:p14="http://schemas.microsoft.com/office/powerpoint/2010/main" val="9216524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781DB39-9EB5-0E27-ED52-F7E685749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58230D-CAB8-17FA-3E5A-5907A41D59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/>
              <a:t>Aldridge, J. (2018). Where are we now? Twenty-five years of research, policy and practice on young carers. </a:t>
            </a:r>
            <a:r>
              <a:rPr lang="en-US" sz="1400" i="1"/>
              <a:t>Critical Social Policy</a:t>
            </a:r>
            <a:r>
              <a:rPr lang="en-US" sz="1400"/>
              <a:t>, [online] 38(1), pp.155–165. </a:t>
            </a:r>
            <a:r>
              <a:rPr lang="en-US" sz="1400" err="1"/>
              <a:t>doi:</a:t>
            </a:r>
            <a:r>
              <a:rPr lang="en-US" sz="1400" err="1">
                <a:hlinkClick r:id="rId2"/>
              </a:rPr>
              <a:t>https</a:t>
            </a:r>
            <a:r>
              <a:rPr lang="en-US" sz="1400">
                <a:hlinkClick r:id="rId2"/>
              </a:rPr>
              <a:t>://doi.org/10.1177/0261018317724525</a:t>
            </a:r>
            <a:r>
              <a:rPr lang="en-US" sz="1400"/>
              <a:t>.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US" sz="1400"/>
              <a:t>Bing (2000). </a:t>
            </a:r>
            <a:r>
              <a:rPr lang="en-US" sz="1400" i="1"/>
              <a:t>Bing</a:t>
            </a:r>
            <a:r>
              <a:rPr lang="en-US" sz="1400"/>
              <a:t>. [online] Bing.com. Available at: </a:t>
            </a:r>
            <a:r>
              <a:rPr lang="en-US" sz="1400">
                <a:hlinkClick r:id="rId3"/>
              </a:rPr>
              <a:t>https://www.bing.com/</a:t>
            </a:r>
            <a:r>
              <a:rPr lang="en-US" sz="1400"/>
              <a:t> [Accessed 14 Mar. 2026].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US" sz="1400"/>
              <a:t>Bowlby, J. (2005). </a:t>
            </a:r>
            <a:r>
              <a:rPr lang="en-US" sz="1400" i="1"/>
              <a:t>A Secure Base</a:t>
            </a:r>
            <a:r>
              <a:rPr lang="en-US" sz="1400"/>
              <a:t>. 1st Edition ed. Routledge. </a:t>
            </a:r>
            <a:r>
              <a:rPr lang="en-US" sz="1400" err="1"/>
              <a:t>doi:</a:t>
            </a:r>
            <a:r>
              <a:rPr lang="en-US" sz="1400" err="1">
                <a:hlinkClick r:id="rId4"/>
              </a:rPr>
              <a:t>https</a:t>
            </a:r>
            <a:r>
              <a:rPr lang="en-US" sz="1400">
                <a:hlinkClick r:id="rId4"/>
              </a:rPr>
              <a:t>://doi.org/10.4324/9780203440841</a:t>
            </a:r>
            <a:endParaRPr lang="en-US" sz="1400"/>
          </a:p>
          <a:p>
            <a:pPr>
              <a:lnSpc>
                <a:spcPct val="90000"/>
              </a:lnSpc>
            </a:pPr>
            <a:r>
              <a:rPr lang="en-GB" sz="1400">
                <a:hlinkClick r:id="rId5"/>
              </a:rPr>
              <a:t>Handbook of Attachment: Third Edition: Theory, Research, and Clinical Applications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US" sz="1400"/>
              <a:t>I, D. of H. and S.C. (2018). </a:t>
            </a:r>
            <a:r>
              <a:rPr lang="en-US" sz="1400" i="1"/>
              <a:t>Supporting carers today</a:t>
            </a:r>
            <a:r>
              <a:rPr lang="en-US" sz="1400"/>
              <a:t>. [online] Available at: </a:t>
            </a:r>
            <a:r>
              <a:rPr lang="en-US" sz="1400">
                <a:hlinkClick r:id="rId6"/>
              </a:rPr>
              <a:t>https://assets.publishing.service.gov.uk/media/5b16487ee5274a18fa9d390c/carers-action-plan-2018-2020.pdf</a:t>
            </a:r>
            <a:r>
              <a:rPr lang="en-US" sz="1400"/>
              <a:t>.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US" sz="1400"/>
              <a:t>England, N. (2025). </a:t>
            </a:r>
            <a:r>
              <a:rPr lang="en-US" sz="1400" i="1"/>
              <a:t>NHS England» Supporting young carers – guidance for GPs and staff</a:t>
            </a:r>
            <a:r>
              <a:rPr lang="en-US" sz="1400"/>
              <a:t>. [online] England.nhs.uk. Available at: </a:t>
            </a:r>
            <a:r>
              <a:rPr lang="en-US" sz="1400">
                <a:hlinkClick r:id="rId7"/>
              </a:rPr>
              <a:t>https://www.england.nhs.uk/commitment-to-carers/supporting-young-carers-guidance-for-gps-and-staff/</a:t>
            </a:r>
            <a:r>
              <a:rPr lang="en-US" sz="1400"/>
              <a:t> [Accessed 14 Mar. 2026].</a:t>
            </a:r>
            <a:endParaRPr lang="en-GB" sz="1400"/>
          </a:p>
          <a:p>
            <a:pPr>
              <a:lnSpc>
                <a:spcPct val="90000"/>
              </a:lnSpc>
            </a:pPr>
            <a:endParaRPr lang="en-GB" sz="140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DE96A42-B220-99F6-7CC4-03885BCFC4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61637"/>
            <a:ext cx="184731" cy="72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5EAAC342-772B-7A2F-D984-F740B97FDA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-209237"/>
            <a:ext cx="248786" cy="723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864029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3694</TotalTime>
  <Words>679</Words>
  <Application>Microsoft Office PowerPoint</Application>
  <PresentationFormat>Widescreen</PresentationFormat>
  <Paragraphs>76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PowerPoint Presentation</vt:lpstr>
      <vt:lpstr>                  Declaration of use of AI or declaration of non use of AI</vt:lpstr>
      <vt:lpstr>                      Introduction </vt:lpstr>
      <vt:lpstr>Psychological lifespan theory</vt:lpstr>
      <vt:lpstr> Lifespan theory</vt:lpstr>
      <vt:lpstr>Jenny’s experiences and situation</vt:lpstr>
      <vt:lpstr>Impact of Jenny experience</vt:lpstr>
      <vt:lpstr>Practical strategies or interventions</vt:lpstr>
      <vt:lpstr>Nature and Nurture</vt:lpstr>
      <vt:lpstr>Strengths of Bowlby’s theory</vt:lpstr>
      <vt:lpstr>Limitations of Bowlby’s theory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nancy kanon</dc:creator>
  <cp:lastModifiedBy>nancy kanon</cp:lastModifiedBy>
  <cp:revision>1</cp:revision>
  <dcterms:created xsi:type="dcterms:W3CDTF">2026-03-13T10:29:21Z</dcterms:created>
  <dcterms:modified xsi:type="dcterms:W3CDTF">2026-03-16T00:04:04Z</dcterms:modified>
</cp:coreProperties>
</file>