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348" r:id="rId3"/>
    <p:sldId id="291" r:id="rId4"/>
    <p:sldId id="326" r:id="rId5"/>
    <p:sldId id="349" r:id="rId6"/>
    <p:sldId id="350" r:id="rId7"/>
    <p:sldId id="327" r:id="rId8"/>
    <p:sldId id="351" r:id="rId9"/>
    <p:sldId id="352" r:id="rId10"/>
    <p:sldId id="353" r:id="rId11"/>
    <p:sldId id="354" r:id="rId12"/>
    <p:sldId id="355" r:id="rId13"/>
    <p:sldId id="356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77"/>
    <p:restoredTop sz="93214"/>
  </p:normalViewPr>
  <p:slideViewPr>
    <p:cSldViewPr>
      <p:cViewPr>
        <p:scale>
          <a:sx n="68" d="100"/>
          <a:sy n="68" d="100"/>
        </p:scale>
        <p:origin x="219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420888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Soft Tissue Release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Outcomes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understand the technique and theory behind soft tissue release</a:t>
            </a:r>
          </a:p>
          <a:p>
            <a:r>
              <a:rPr lang="en-US" dirty="0" smtClean="0"/>
              <a:t>To demonstrate and apply a STR technique on areas of the body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9403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Soft Tissue Release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7427168" cy="5256584"/>
          </a:xfrm>
        </p:spPr>
        <p:txBody>
          <a:bodyPr>
            <a:normAutofit/>
          </a:bodyPr>
          <a:lstStyle/>
          <a:p>
            <a:r>
              <a:rPr lang="en-US" sz="2400" dirty="0" smtClean="0"/>
              <a:t>New </a:t>
            </a:r>
            <a:r>
              <a:rPr lang="en-US" sz="2400" dirty="0"/>
              <a:t>technique (origins in </a:t>
            </a:r>
            <a:r>
              <a:rPr lang="en-US" sz="2400" dirty="0" smtClean="0"/>
              <a:t>osteopathy)</a:t>
            </a:r>
            <a:endParaRPr lang="en-US" sz="2400" dirty="0"/>
          </a:p>
          <a:p>
            <a:r>
              <a:rPr lang="en-US" sz="2400" dirty="0" smtClean="0"/>
              <a:t>Advanced </a:t>
            </a:r>
            <a:r>
              <a:rPr lang="en-US" sz="2400" dirty="0"/>
              <a:t>massage </a:t>
            </a:r>
            <a:r>
              <a:rPr lang="en-US" sz="2400" dirty="0" smtClean="0"/>
              <a:t>technique</a:t>
            </a:r>
            <a:endParaRPr lang="en-US" sz="2400" dirty="0"/>
          </a:p>
          <a:p>
            <a:r>
              <a:rPr lang="en-US" sz="2400" dirty="0" smtClean="0"/>
              <a:t>Used </a:t>
            </a:r>
            <a:r>
              <a:rPr lang="en-US" sz="2400" dirty="0"/>
              <a:t>to relieve areas of severe soft tissue tension </a:t>
            </a:r>
          </a:p>
          <a:p>
            <a:r>
              <a:rPr lang="en-US" sz="2400" dirty="0" smtClean="0"/>
              <a:t>Hybrid </a:t>
            </a:r>
            <a:r>
              <a:rPr lang="en-US" sz="2400" dirty="0"/>
              <a:t>of several techniques </a:t>
            </a:r>
            <a:endParaRPr lang="en-US" sz="2400" dirty="0" smtClean="0">
              <a:latin typeface="Wingdings" charset="2"/>
            </a:endParaRPr>
          </a:p>
          <a:p>
            <a:pPr lvl="1"/>
            <a:r>
              <a:rPr lang="en-US" sz="2200" dirty="0" smtClean="0"/>
              <a:t>Frictions </a:t>
            </a:r>
            <a:r>
              <a:rPr lang="en-US" sz="2200" dirty="0"/>
              <a:t>(break </a:t>
            </a:r>
            <a:r>
              <a:rPr lang="en-US" sz="2200" dirty="0" smtClean="0"/>
              <a:t>adhesions)</a:t>
            </a:r>
            <a:endParaRPr lang="en-US" sz="2200" dirty="0"/>
          </a:p>
          <a:p>
            <a:pPr lvl="1"/>
            <a:r>
              <a:rPr lang="en-US" sz="2200" dirty="0" smtClean="0"/>
              <a:t>Stretch</a:t>
            </a:r>
            <a:endParaRPr lang="en-US" sz="2200" dirty="0"/>
          </a:p>
          <a:p>
            <a:pPr lvl="1"/>
            <a:r>
              <a:rPr lang="en-US" sz="2200" dirty="0" smtClean="0"/>
              <a:t>Neuromuscular </a:t>
            </a:r>
            <a:endParaRPr lang="en-US" sz="2200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Involves applying deep pressure to a muscle while simultaneously performing a controlled muscle lengthening by moving the corresponding joint either passively or actively. </a:t>
            </a:r>
          </a:p>
          <a:p>
            <a:r>
              <a:rPr lang="en-US" dirty="0" smtClean="0"/>
              <a:t>Unlike </a:t>
            </a:r>
            <a:r>
              <a:rPr lang="en-US" dirty="0"/>
              <a:t>many other massage techniques, STR provides a method of manipulating deep tissues throughout the full joint range of motion (Sanderson, 2002).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30710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Targeted Stretch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Passive stretching only gives a global stretch to the area </a:t>
            </a:r>
          </a:p>
          <a:p>
            <a:r>
              <a:rPr lang="en-US" dirty="0" smtClean="0"/>
              <a:t>This </a:t>
            </a:r>
            <a:r>
              <a:rPr lang="en-US" dirty="0"/>
              <a:t>is often inadequate as areas of healthy tissue ‘take up the slack’ and compensate for areas of immobility and poor mobility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7674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269480" cy="936104"/>
          </a:xfrm>
        </p:spPr>
        <p:txBody>
          <a:bodyPr/>
          <a:lstStyle/>
          <a:p>
            <a:r>
              <a:rPr lang="en-GB" dirty="0" smtClean="0"/>
              <a:t>Need to localise stretch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61219"/>
            <a:ext cx="6446520" cy="4351337"/>
          </a:xfrm>
        </p:spPr>
        <p:txBody>
          <a:bodyPr/>
          <a:lstStyle/>
          <a:p>
            <a:r>
              <a:rPr lang="en-US" smtClean="0"/>
              <a:t>Create </a:t>
            </a:r>
            <a:r>
              <a:rPr lang="en-US"/>
              <a:t>a false insertion point by ‘fixing’ the area of tightness </a:t>
            </a:r>
            <a:endParaRPr lang="en-US">
              <a:latin typeface="Wingdings" charset="2"/>
            </a:endParaRPr>
          </a:p>
          <a:p>
            <a:r>
              <a:rPr lang="en-US" dirty="0" smtClean="0"/>
              <a:t>‘Lock</a:t>
            </a:r>
            <a:r>
              <a:rPr lang="en-US" dirty="0"/>
              <a:t>’ – prevent some parts of the muscle moving </a:t>
            </a:r>
          </a:p>
          <a:p>
            <a:r>
              <a:rPr lang="en-US" dirty="0" smtClean="0"/>
              <a:t>‘</a:t>
            </a:r>
            <a:r>
              <a:rPr lang="en-US" dirty="0"/>
              <a:t>take up the slack’ and compensate for areas of immobility and poor mobility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8894" y="185639"/>
            <a:ext cx="1714631" cy="73702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290" y="2904056"/>
            <a:ext cx="7346682" cy="3953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635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Application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76333"/>
            <a:ext cx="6446520" cy="5481762"/>
          </a:xfrm>
        </p:spPr>
        <p:txBody>
          <a:bodyPr>
            <a:normAutofit/>
          </a:bodyPr>
          <a:lstStyle/>
          <a:p>
            <a:r>
              <a:rPr lang="en-US" dirty="0" smtClean="0"/>
              <a:t>Can </a:t>
            </a:r>
            <a:r>
              <a:rPr lang="en-US" dirty="0"/>
              <a:t>be applied </a:t>
            </a:r>
            <a:r>
              <a:rPr lang="en-US" dirty="0" smtClean="0"/>
              <a:t>anywhere</a:t>
            </a:r>
            <a:endParaRPr lang="en-US" dirty="0"/>
          </a:p>
          <a:p>
            <a:r>
              <a:rPr lang="en-US" dirty="0" smtClean="0"/>
              <a:t>Slow </a:t>
            </a:r>
            <a:r>
              <a:rPr lang="en-US" dirty="0"/>
              <a:t>and </a:t>
            </a:r>
            <a:r>
              <a:rPr lang="en-US" dirty="0" smtClean="0"/>
              <a:t>conscientiously</a:t>
            </a:r>
            <a:endParaRPr lang="en-US" dirty="0"/>
          </a:p>
          <a:p>
            <a:r>
              <a:rPr lang="en-US" dirty="0" smtClean="0"/>
              <a:t>Before</a:t>
            </a:r>
            <a:r>
              <a:rPr lang="en-US" dirty="0"/>
              <a:t>, during or after sports massage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As </a:t>
            </a:r>
            <a:r>
              <a:rPr lang="en-US" dirty="0"/>
              <a:t>a Rx in its own right </a:t>
            </a:r>
          </a:p>
          <a:p>
            <a:r>
              <a:rPr lang="en-US" dirty="0" smtClean="0"/>
              <a:t>Use</a:t>
            </a:r>
            <a:endParaRPr lang="en-US" dirty="0"/>
          </a:p>
          <a:p>
            <a:pPr lvl="1"/>
            <a:r>
              <a:rPr lang="en-US" dirty="0" smtClean="0"/>
              <a:t>Elbow</a:t>
            </a:r>
          </a:p>
          <a:p>
            <a:pPr lvl="1"/>
            <a:r>
              <a:rPr lang="en-US" dirty="0" smtClean="0"/>
              <a:t>Forearm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Fist</a:t>
            </a:r>
            <a:endParaRPr lang="en-US" dirty="0"/>
          </a:p>
          <a:p>
            <a:pPr lvl="1"/>
            <a:r>
              <a:rPr lang="en-US" dirty="0" smtClean="0"/>
              <a:t>Palm</a:t>
            </a:r>
            <a:endParaRPr lang="en-US" dirty="0"/>
          </a:p>
          <a:p>
            <a:pPr lvl="1"/>
            <a:r>
              <a:rPr lang="en-US" dirty="0"/>
              <a:t>G</a:t>
            </a:r>
            <a:r>
              <a:rPr lang="en-US" dirty="0" smtClean="0"/>
              <a:t>rip </a:t>
            </a:r>
          </a:p>
          <a:p>
            <a:pPr lvl="1"/>
            <a:r>
              <a:rPr lang="en-US" dirty="0" smtClean="0"/>
              <a:t>Reinforced thumbs</a:t>
            </a:r>
          </a:p>
          <a:p>
            <a:pPr lvl="1"/>
            <a:r>
              <a:rPr lang="en-US" dirty="0" smtClean="0"/>
              <a:t>Fingers</a:t>
            </a:r>
            <a:endParaRPr lang="en-US" dirty="0"/>
          </a:p>
          <a:p>
            <a:pPr lvl="1"/>
            <a:r>
              <a:rPr lang="en-US" dirty="0" smtClean="0"/>
              <a:t>Knuckles</a:t>
            </a:r>
            <a:endParaRPr lang="en-US" dirty="0"/>
          </a:p>
          <a:p>
            <a:pPr lvl="1"/>
            <a:r>
              <a:rPr lang="en-US" dirty="0" smtClean="0"/>
              <a:t>Instrument </a:t>
            </a:r>
            <a:r>
              <a:rPr lang="en-US" dirty="0"/>
              <a:t>assisted </a:t>
            </a:r>
          </a:p>
          <a:p>
            <a:pPr lvl="1"/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7212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Benefits of STR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76333"/>
            <a:ext cx="6446520" cy="5481762"/>
          </a:xfrm>
        </p:spPr>
        <p:txBody>
          <a:bodyPr>
            <a:normAutofit/>
          </a:bodyPr>
          <a:lstStyle/>
          <a:p>
            <a:r>
              <a:rPr lang="en-US" dirty="0" smtClean="0"/>
              <a:t>Local </a:t>
            </a:r>
            <a:r>
              <a:rPr lang="en-US" dirty="0"/>
              <a:t>soft tissue </a:t>
            </a:r>
            <a:r>
              <a:rPr lang="en-US" dirty="0" smtClean="0"/>
              <a:t>stretch</a:t>
            </a:r>
            <a:endParaRPr lang="en-US" dirty="0"/>
          </a:p>
          <a:p>
            <a:r>
              <a:rPr lang="en-US" dirty="0" smtClean="0"/>
              <a:t>Increased flexibility</a:t>
            </a:r>
            <a:endParaRPr lang="en-US" dirty="0"/>
          </a:p>
          <a:p>
            <a:r>
              <a:rPr lang="en-US" dirty="0" smtClean="0"/>
              <a:t>Improved </a:t>
            </a:r>
            <a:r>
              <a:rPr lang="en-US" dirty="0"/>
              <a:t>posture </a:t>
            </a:r>
            <a:r>
              <a:rPr lang="en-US" dirty="0" smtClean="0"/>
              <a:t>(?)</a:t>
            </a:r>
            <a:endParaRPr lang="en-US" dirty="0"/>
          </a:p>
          <a:p>
            <a:r>
              <a:rPr lang="en-US" dirty="0" smtClean="0"/>
              <a:t>Reduced </a:t>
            </a:r>
            <a:r>
              <a:rPr lang="en-US" dirty="0"/>
              <a:t>muscle </a:t>
            </a:r>
            <a:r>
              <a:rPr lang="en-US" dirty="0" smtClean="0"/>
              <a:t>tension/tone</a:t>
            </a:r>
            <a:endParaRPr lang="en-US" dirty="0"/>
          </a:p>
          <a:p>
            <a:r>
              <a:rPr lang="en-US" dirty="0" smtClean="0"/>
              <a:t>Reduction </a:t>
            </a:r>
            <a:r>
              <a:rPr lang="en-US" dirty="0"/>
              <a:t>is stretch induced pain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Treatment </a:t>
            </a:r>
            <a:r>
              <a:rPr lang="en-US" dirty="0"/>
              <a:t>of </a:t>
            </a:r>
            <a:r>
              <a:rPr lang="en-US" dirty="0" err="1"/>
              <a:t>TrP</a:t>
            </a:r>
            <a:r>
              <a:rPr lang="en-US" dirty="0"/>
              <a:t> </a:t>
            </a:r>
          </a:p>
          <a:p>
            <a:pPr lvl="1"/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7618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Contraindications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76333"/>
            <a:ext cx="6446520" cy="5481762"/>
          </a:xfrm>
        </p:spPr>
        <p:txBody>
          <a:bodyPr>
            <a:normAutofit/>
          </a:bodyPr>
          <a:lstStyle/>
          <a:p>
            <a:r>
              <a:rPr lang="en-US" dirty="0" smtClean="0"/>
              <a:t>Usual </a:t>
            </a:r>
            <a:r>
              <a:rPr lang="en-US" dirty="0"/>
              <a:t>massage contraindications apply. </a:t>
            </a:r>
          </a:p>
          <a:p>
            <a:r>
              <a:rPr lang="en-US" dirty="0" smtClean="0"/>
              <a:t>In </a:t>
            </a:r>
            <a:r>
              <a:rPr lang="en-US" dirty="0"/>
              <a:t>addition, caution should be used when using STR to treat clients who are known to bruise easily. </a:t>
            </a:r>
          </a:p>
          <a:p>
            <a:r>
              <a:rPr lang="en-US" dirty="0" smtClean="0"/>
              <a:t>The </a:t>
            </a:r>
            <a:r>
              <a:rPr lang="en-US" dirty="0"/>
              <a:t>sensation should be comfortable for the client and should never be painful. </a:t>
            </a:r>
          </a:p>
          <a:p>
            <a:r>
              <a:rPr lang="en-US" dirty="0" smtClean="0"/>
              <a:t>Stop </a:t>
            </a:r>
            <a:r>
              <a:rPr lang="en-US" dirty="0"/>
              <a:t>if the client experiences pain. </a:t>
            </a:r>
          </a:p>
          <a:p>
            <a:pPr lvl="1"/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361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STR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989408"/>
            <a:ext cx="1555652" cy="66868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871621"/>
              </p:ext>
            </p:extLst>
          </p:nvPr>
        </p:nvGraphicFramePr>
        <p:xfrm>
          <a:off x="946404" y="1052736"/>
          <a:ext cx="6446838" cy="484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3419"/>
                <a:gridCol w="3223419"/>
              </a:tblGrid>
              <a:tr h="308824">
                <a:tc>
                  <a:txBody>
                    <a:bodyPr/>
                    <a:lstStyle/>
                    <a:p>
                      <a:r>
                        <a:rPr lang="en-US" dirty="0" smtClean="0"/>
                        <a:t>Indication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Applications</a:t>
                      </a:r>
                      <a:endParaRPr lang="en-US" dirty="0"/>
                    </a:p>
                  </a:txBody>
                  <a:tcPr/>
                </a:tc>
              </a:tr>
              <a:tr h="308824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8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Hypomobility</a:t>
                      </a:r>
                      <a:endParaRPr lang="en-US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AutoNum type="arabicPeriod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Mechanical breakdown of scar tissue Neuromuscular technique (Compressions/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TrP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Contraindications INFLAMMATION </a:t>
                      </a:r>
                      <a:endParaRPr lang="en-US" dirty="0" smtClean="0">
                        <a:effectLst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Put muscle actively into contraction </a:t>
                      </a:r>
                      <a:endParaRPr lang="en-US" dirty="0" smtClean="0">
                        <a:effectLst/>
                      </a:endParaRPr>
                    </a:p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 Apply compressive force </a:t>
                      </a:r>
                      <a:endParaRPr lang="en-US" dirty="0" smtClean="0">
                        <a:effectLst/>
                      </a:endParaRPr>
                    </a:p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 Continue to apply</a:t>
                      </a:r>
                      <a:r>
                        <a:rPr lang="en-US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compression as muscle relaxes </a:t>
                      </a:r>
                      <a:endParaRPr lang="en-US" dirty="0" smtClean="0">
                        <a:effectLst/>
                      </a:endParaRPr>
                    </a:p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 Remove pressure at end of movement and reposition in to contraction 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416024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Mechanism</a:t>
                      </a:r>
                      <a:endParaRPr lang="en-US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AKA </a:t>
                      </a:r>
                      <a:endParaRPr lang="en-US" b="1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1224136"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• Autogenic inhibition Can be done actively or </a:t>
                      </a:r>
                      <a:endParaRPr lang="en-US" dirty="0" smtClean="0">
                        <a:effectLst/>
                      </a:endParaRPr>
                    </a:p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passively ! </a:t>
                      </a:r>
                      <a:endParaRPr lang="en-US" dirty="0" smtClean="0">
                        <a:effectLst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 Shorten </a:t>
                      </a:r>
                    </a:p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 Lock</a:t>
                      </a:r>
                      <a:b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 Lengthen </a:t>
                      </a:r>
                      <a:endParaRPr lang="en-US" dirty="0" smtClean="0">
                        <a:effectLst/>
                      </a:endParaRP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732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Passive STR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989408"/>
            <a:ext cx="1555652" cy="66868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9"/>
            <a:ext cx="6446520" cy="483937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Put </a:t>
            </a:r>
            <a:r>
              <a:rPr lang="en-US" dirty="0"/>
              <a:t>muscle passively into shortened </a:t>
            </a:r>
            <a:r>
              <a:rPr lang="en-US" dirty="0" smtClean="0"/>
              <a:t>position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Apply </a:t>
            </a:r>
            <a:r>
              <a:rPr lang="en-US" dirty="0"/>
              <a:t>compressive </a:t>
            </a:r>
            <a:r>
              <a:rPr lang="en-US" dirty="0" smtClean="0"/>
              <a:t>force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Continue </a:t>
            </a:r>
            <a:r>
              <a:rPr lang="en-US" dirty="0"/>
              <a:t>to apply compression muscle is taken passively in </a:t>
            </a:r>
            <a:r>
              <a:rPr lang="en-US" dirty="0" smtClean="0"/>
              <a:t>to </a:t>
            </a:r>
            <a:r>
              <a:rPr lang="en-US" dirty="0"/>
              <a:t>a lengthened </a:t>
            </a:r>
            <a:r>
              <a:rPr lang="en-US" dirty="0" smtClean="0"/>
              <a:t>position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Remove </a:t>
            </a:r>
            <a:r>
              <a:rPr lang="en-US" dirty="0"/>
              <a:t>pressure at end of movement and reposition in to </a:t>
            </a:r>
            <a:r>
              <a:rPr lang="en-US" dirty="0" smtClean="0"/>
              <a:t>shortened </a:t>
            </a:r>
            <a:r>
              <a:rPr lang="en-US" dirty="0"/>
              <a:t>length </a:t>
            </a:r>
            <a:endParaRPr lang="en-US" dirty="0" smtClean="0"/>
          </a:p>
          <a:p>
            <a:r>
              <a:rPr lang="en-US" dirty="0" smtClean="0"/>
              <a:t>AKA</a:t>
            </a:r>
            <a:endParaRPr lang="en-US" dirty="0"/>
          </a:p>
          <a:p>
            <a:pPr lvl="1"/>
            <a:r>
              <a:rPr lang="en-US" dirty="0" smtClean="0"/>
              <a:t>Shorten</a:t>
            </a:r>
          </a:p>
          <a:p>
            <a:pPr lvl="1"/>
            <a:r>
              <a:rPr lang="en-US" dirty="0" smtClean="0"/>
              <a:t>Lock </a:t>
            </a:r>
          </a:p>
          <a:p>
            <a:pPr lvl="1"/>
            <a:r>
              <a:rPr lang="en-US" dirty="0" smtClean="0"/>
              <a:t>Lengthen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39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Active STR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989408"/>
            <a:ext cx="1555652" cy="66868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9"/>
            <a:ext cx="6446520" cy="483937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Put muscle actively into shortened </a:t>
            </a:r>
            <a:r>
              <a:rPr lang="en-US" dirty="0" smtClean="0"/>
              <a:t>position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Apply </a:t>
            </a:r>
            <a:r>
              <a:rPr lang="en-US" dirty="0"/>
              <a:t>compressive </a:t>
            </a:r>
            <a:r>
              <a:rPr lang="en-US" dirty="0" smtClean="0"/>
              <a:t>force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Continue </a:t>
            </a:r>
            <a:r>
              <a:rPr lang="en-US" dirty="0"/>
              <a:t>to apply compression muscle is </a:t>
            </a:r>
            <a:r>
              <a:rPr lang="en-US"/>
              <a:t>taken </a:t>
            </a:r>
            <a:r>
              <a:rPr lang="en-US" smtClean="0"/>
              <a:t>actively </a:t>
            </a:r>
            <a:r>
              <a:rPr lang="en-US" dirty="0"/>
              <a:t>in </a:t>
            </a:r>
            <a:r>
              <a:rPr lang="en-US" dirty="0" smtClean="0"/>
              <a:t>to </a:t>
            </a:r>
            <a:r>
              <a:rPr lang="en-US" dirty="0"/>
              <a:t>a lengthened </a:t>
            </a:r>
            <a:r>
              <a:rPr lang="en-US" dirty="0" smtClean="0"/>
              <a:t>position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Remove </a:t>
            </a:r>
            <a:r>
              <a:rPr lang="en-US" dirty="0"/>
              <a:t>pressure at end of movement and reposition in to </a:t>
            </a:r>
            <a:r>
              <a:rPr lang="en-US" dirty="0" smtClean="0"/>
              <a:t>shortened </a:t>
            </a:r>
            <a:r>
              <a:rPr lang="en-US" dirty="0"/>
              <a:t>length </a:t>
            </a:r>
            <a:endParaRPr lang="en-US" dirty="0" smtClean="0"/>
          </a:p>
          <a:p>
            <a:r>
              <a:rPr lang="en-US" dirty="0" smtClean="0"/>
              <a:t>AKA</a:t>
            </a:r>
            <a:endParaRPr lang="en-US" dirty="0"/>
          </a:p>
          <a:p>
            <a:pPr lvl="1"/>
            <a:r>
              <a:rPr lang="en-US" dirty="0" smtClean="0"/>
              <a:t>Shorten</a:t>
            </a:r>
            <a:endParaRPr lang="en-US" dirty="0"/>
          </a:p>
          <a:p>
            <a:pPr lvl="1"/>
            <a:r>
              <a:rPr lang="en-US" dirty="0" smtClean="0"/>
              <a:t>Lock </a:t>
            </a:r>
          </a:p>
          <a:p>
            <a:pPr lvl="1"/>
            <a:r>
              <a:rPr lang="en-US" dirty="0" smtClean="0"/>
              <a:t>Lengthen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1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Areas of Practice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989408"/>
            <a:ext cx="1555652" cy="66868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069984"/>
            <a:ext cx="3409572" cy="483937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Gastrocnemius</a:t>
            </a:r>
            <a:endParaRPr lang="en-US" dirty="0"/>
          </a:p>
          <a:p>
            <a:r>
              <a:rPr lang="en-US" dirty="0" smtClean="0"/>
              <a:t>Soleus</a:t>
            </a:r>
            <a:endParaRPr lang="en-US" dirty="0"/>
          </a:p>
          <a:p>
            <a:r>
              <a:rPr lang="en-US" dirty="0" smtClean="0"/>
              <a:t>Tibialis </a:t>
            </a:r>
            <a:r>
              <a:rPr lang="en-US" dirty="0"/>
              <a:t>posterior </a:t>
            </a:r>
            <a:endParaRPr lang="en-US" dirty="0">
              <a:latin typeface="Wingdings" charset="2"/>
            </a:endParaRPr>
          </a:p>
          <a:p>
            <a:r>
              <a:rPr lang="en-US" dirty="0" smtClean="0"/>
              <a:t>Tibialis </a:t>
            </a:r>
            <a:r>
              <a:rPr lang="en-US" dirty="0"/>
              <a:t>anterior </a:t>
            </a:r>
            <a:endParaRPr lang="en-US" dirty="0">
              <a:latin typeface="Wingdings" charset="2"/>
            </a:endParaRPr>
          </a:p>
          <a:p>
            <a:r>
              <a:rPr lang="en-US" dirty="0" err="1" smtClean="0"/>
              <a:t>Peroneals</a:t>
            </a:r>
            <a:r>
              <a:rPr lang="en-US" dirty="0" smtClean="0"/>
              <a:t> </a:t>
            </a:r>
          </a:p>
          <a:p>
            <a:r>
              <a:rPr lang="en-US" dirty="0" smtClean="0"/>
              <a:t>Popliteus </a:t>
            </a:r>
          </a:p>
          <a:p>
            <a:r>
              <a:rPr lang="en-US" dirty="0" smtClean="0"/>
              <a:t>Hamstrings </a:t>
            </a:r>
            <a:r>
              <a:rPr lang="en-US" dirty="0"/>
              <a:t>over the knee </a:t>
            </a:r>
            <a:endParaRPr lang="en-US" dirty="0" smtClean="0"/>
          </a:p>
          <a:p>
            <a:r>
              <a:rPr lang="en-US" dirty="0" smtClean="0"/>
              <a:t>Quadriceps </a:t>
            </a:r>
            <a:endParaRPr lang="en-US" dirty="0"/>
          </a:p>
          <a:p>
            <a:r>
              <a:rPr lang="en-US" dirty="0" smtClean="0"/>
              <a:t>Adductors </a:t>
            </a:r>
            <a:endParaRPr lang="en-US" dirty="0"/>
          </a:p>
          <a:p>
            <a:r>
              <a:rPr lang="en-US" dirty="0" smtClean="0"/>
              <a:t>Gluteus </a:t>
            </a:r>
            <a:r>
              <a:rPr lang="en-US" dirty="0"/>
              <a:t>med and min/deep hip rotators </a:t>
            </a:r>
          </a:p>
          <a:p>
            <a:r>
              <a:rPr lang="en-US" dirty="0" smtClean="0"/>
              <a:t>Iliopsoas </a:t>
            </a: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355976" y="1101387"/>
            <a:ext cx="3409572" cy="483937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Pec major</a:t>
            </a:r>
            <a:endParaRPr lang="en-US" dirty="0"/>
          </a:p>
          <a:p>
            <a:r>
              <a:rPr lang="en-US" dirty="0" smtClean="0"/>
              <a:t>Biceps</a:t>
            </a:r>
            <a:endParaRPr lang="en-US" dirty="0"/>
          </a:p>
          <a:p>
            <a:r>
              <a:rPr lang="en-US" dirty="0" smtClean="0"/>
              <a:t>Triceps</a:t>
            </a:r>
            <a:endParaRPr lang="en-US" dirty="0"/>
          </a:p>
          <a:p>
            <a:r>
              <a:rPr lang="en-US" dirty="0" smtClean="0"/>
              <a:t>Upper </a:t>
            </a:r>
            <a:r>
              <a:rPr lang="en-US" sz="1900" dirty="0" err="1"/>
              <a:t>fibres</a:t>
            </a:r>
            <a:r>
              <a:rPr lang="en-US" dirty="0"/>
              <a:t> of </a:t>
            </a:r>
            <a:r>
              <a:rPr lang="en-US" dirty="0" smtClean="0"/>
              <a:t>trapezius</a:t>
            </a:r>
          </a:p>
          <a:p>
            <a:r>
              <a:rPr lang="en-US" dirty="0" err="1" smtClean="0"/>
              <a:t>Levator</a:t>
            </a:r>
            <a:r>
              <a:rPr lang="en-US" dirty="0" smtClean="0"/>
              <a:t> </a:t>
            </a:r>
            <a:r>
              <a:rPr lang="en-US" dirty="0"/>
              <a:t>scapula </a:t>
            </a:r>
            <a:endParaRPr lang="en-US" dirty="0" smtClean="0"/>
          </a:p>
          <a:p>
            <a:r>
              <a:rPr lang="en-US" dirty="0" smtClean="0"/>
              <a:t>SCM</a:t>
            </a:r>
            <a:endParaRPr lang="en-US" dirty="0"/>
          </a:p>
          <a:p>
            <a:r>
              <a:rPr lang="en-US" dirty="0" smtClean="0"/>
              <a:t>Subscapularis</a:t>
            </a:r>
            <a:endParaRPr lang="en-US" dirty="0"/>
          </a:p>
          <a:p>
            <a:r>
              <a:rPr lang="en-US" dirty="0" err="1" smtClean="0"/>
              <a:t>Teres</a:t>
            </a:r>
            <a:r>
              <a:rPr lang="en-US" dirty="0" smtClean="0"/>
              <a:t> </a:t>
            </a:r>
            <a:r>
              <a:rPr lang="en-US" dirty="0"/>
              <a:t>minor and infraspinatus </a:t>
            </a:r>
          </a:p>
          <a:p>
            <a:r>
              <a:rPr lang="en-US" dirty="0" smtClean="0"/>
              <a:t>Erector spinae</a:t>
            </a:r>
            <a:endParaRPr lang="en-US" dirty="0"/>
          </a:p>
          <a:p>
            <a:r>
              <a:rPr lang="en-US" dirty="0" smtClean="0"/>
              <a:t>Quadratus </a:t>
            </a:r>
            <a:r>
              <a:rPr lang="en-US" dirty="0" err="1"/>
              <a:t>lumborum</a:t>
            </a:r>
            <a:r>
              <a:rPr lang="en-US" dirty="0"/>
              <a:t>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9600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1670</TotalTime>
  <Words>461</Words>
  <Application>Microsoft Office PowerPoint</Application>
  <PresentationFormat>On-screen Show (4:3)</PresentationFormat>
  <Paragraphs>106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INTRODUCTION TO SPORTS THERAPY  Practical – Soft Tissue Release</vt:lpstr>
      <vt:lpstr>Learning Outcomes </vt:lpstr>
      <vt:lpstr>PowerPoint Presentation</vt:lpstr>
      <vt:lpstr>STR</vt:lpstr>
      <vt:lpstr>Targeted Stretch</vt:lpstr>
      <vt:lpstr>Need to localise stretch</vt:lpstr>
      <vt:lpstr>Application </vt:lpstr>
      <vt:lpstr>Benefits of STR </vt:lpstr>
      <vt:lpstr>Contraindications </vt:lpstr>
      <vt:lpstr>STR </vt:lpstr>
      <vt:lpstr>Passive STR </vt:lpstr>
      <vt:lpstr>Active STR </vt:lpstr>
      <vt:lpstr>Areas of Practice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83</cp:revision>
  <dcterms:created xsi:type="dcterms:W3CDTF">2016-09-15T12:23:08Z</dcterms:created>
  <dcterms:modified xsi:type="dcterms:W3CDTF">2019-11-24T21:11:13Z</dcterms:modified>
</cp:coreProperties>
</file>