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3"/>
  </p:notesMasterIdLst>
  <p:sldIdLst>
    <p:sldId id="256" r:id="rId2"/>
    <p:sldId id="257" r:id="rId3"/>
    <p:sldId id="258" r:id="rId4"/>
    <p:sldId id="260" r:id="rId5"/>
    <p:sldId id="261" r:id="rId6"/>
    <p:sldId id="265" r:id="rId7"/>
    <p:sldId id="266" r:id="rId8"/>
    <p:sldId id="267" r:id="rId9"/>
    <p:sldId id="263" r:id="rId10"/>
    <p:sldId id="268"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hyperlink" Target="https://digital.nhs.uk/data-and-information/looking-after-information" TargetMode="External"/><Relationship Id="rId2" Type="http://schemas.openxmlformats.org/officeDocument/2006/relationships/hyperlink" Target="https://support.microsoft.com/en-us/onedrive" TargetMode="External"/><Relationship Id="rId1" Type="http://schemas.openxmlformats.org/officeDocument/2006/relationships/hyperlink" Target="https://techcommunity.microsoft.com/blog/onedriveblog/top-5-advantages-of-sharing-with-onedrive/796396?utm_source=chatgpt.com" TargetMode="External"/><Relationship Id="rId4" Type="http://schemas.openxmlformats.org/officeDocument/2006/relationships/hyperlink" Target="https://sharegate.com/blog/what-is-onedrive-for-business-and-what-does-it-do?utm_source=chatgpt.com"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3" Type="http://schemas.openxmlformats.org/officeDocument/2006/relationships/hyperlink" Target="https://digital.nhs.uk/data-and-information/looking-after-information" TargetMode="External"/><Relationship Id="rId2" Type="http://schemas.openxmlformats.org/officeDocument/2006/relationships/hyperlink" Target="https://support.microsoft.com/en-us/onedrive" TargetMode="External"/><Relationship Id="rId1" Type="http://schemas.openxmlformats.org/officeDocument/2006/relationships/hyperlink" Target="https://techcommunity.microsoft.com/blog/onedriveblog/top-5-advantages-of-sharing-with-onedrive/796396?utm_source=chatgpt.com" TargetMode="External"/><Relationship Id="rId4" Type="http://schemas.openxmlformats.org/officeDocument/2006/relationships/hyperlink" Target="https://sharegate.com/blog/what-is-onedrive-for-business-and-what-does-it-do?utm_source=chatgpt.com"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06BEB6-6F25-4C93-A938-99EC340A1D2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54C85F7-264C-42CE-A60B-93A1CA2C1127}">
      <dgm:prSet custT="1"/>
      <dgm:spPr/>
      <dgm:t>
        <a:bodyPr/>
        <a:lstStyle/>
        <a:p>
          <a:r>
            <a:rPr lang="en-US" sz="1800">
              <a:latin typeface="Arial"/>
              <a:cs typeface="Arial"/>
            </a:rPr>
            <a:t>Kirti A. Provided the top 5 advantages on how to use OneDrive safely. </a:t>
          </a:r>
          <a:r>
            <a:rPr lang="en-GB" sz="1800">
              <a:latin typeface="Arial"/>
              <a:cs typeface="Arial"/>
              <a:hlinkClick xmlns:r="http://schemas.openxmlformats.org/officeDocument/2006/relationships" r:id="rId1"/>
            </a:rPr>
            <a:t>https://techcommunity.microsoft.com/blog/onedriveblog/top-5-advantages-of-sharing-with-onedrive/796396?utm_source=chatgpt.com</a:t>
          </a:r>
          <a:r>
            <a:rPr lang="en-GB" sz="1800">
              <a:latin typeface="Arial"/>
              <a:cs typeface="Arial"/>
            </a:rPr>
            <a:t> last accessed (29 October 2025)</a:t>
          </a:r>
          <a:endParaRPr lang="en-US" sz="1800">
            <a:latin typeface="Arial"/>
            <a:cs typeface="Arial"/>
          </a:endParaRPr>
        </a:p>
      </dgm:t>
    </dgm:pt>
    <dgm:pt modelId="{67DAA99A-DBAF-431E-9154-ABD50B0D030F}" type="parTrans" cxnId="{94797D3C-4903-471A-BC1D-5FECCB63A55F}">
      <dgm:prSet/>
      <dgm:spPr/>
      <dgm:t>
        <a:bodyPr/>
        <a:lstStyle/>
        <a:p>
          <a:endParaRPr lang="en-US"/>
        </a:p>
      </dgm:t>
    </dgm:pt>
    <dgm:pt modelId="{07D0F04F-48DB-49FE-9575-348E5567FBFB}" type="sibTrans" cxnId="{94797D3C-4903-471A-BC1D-5FECCB63A55F}">
      <dgm:prSet/>
      <dgm:spPr/>
      <dgm:t>
        <a:bodyPr/>
        <a:lstStyle/>
        <a:p>
          <a:endParaRPr lang="en-US"/>
        </a:p>
      </dgm:t>
    </dgm:pt>
    <dgm:pt modelId="{76EB5FFF-D1EA-473B-AE3D-FA2C326EDB72}">
      <dgm:prSet custT="1"/>
      <dgm:spPr/>
      <dgm:t>
        <a:bodyPr/>
        <a:lstStyle/>
        <a:p>
          <a:r>
            <a:rPr lang="en-US" sz="1800">
              <a:latin typeface="Arial"/>
              <a:cs typeface="Arial"/>
            </a:rPr>
            <a:t>Microsoft (2023) Information about OneDrive is available at </a:t>
          </a:r>
          <a:r>
            <a:rPr lang="en-GB" sz="1800">
              <a:latin typeface="Arial"/>
              <a:cs typeface="Arial"/>
              <a:hlinkClick xmlns:r="http://schemas.openxmlformats.org/officeDocument/2006/relationships" r:id="rId2"/>
            </a:rPr>
            <a:t>https://support.microsoft.com/en-us/onedrive</a:t>
          </a:r>
          <a:r>
            <a:rPr lang="en-GB" sz="1800">
              <a:latin typeface="Arial"/>
              <a:cs typeface="Arial"/>
            </a:rPr>
            <a:t> Last accessed (29 October 2025)</a:t>
          </a:r>
          <a:endParaRPr lang="en-US" sz="1800">
            <a:latin typeface="Arial"/>
            <a:cs typeface="Arial"/>
          </a:endParaRPr>
        </a:p>
      </dgm:t>
    </dgm:pt>
    <dgm:pt modelId="{13A2DAC6-321B-427F-846B-D22EB923F198}" type="parTrans" cxnId="{26FE284D-56F1-4435-A96E-F8A2B40B1048}">
      <dgm:prSet/>
      <dgm:spPr/>
      <dgm:t>
        <a:bodyPr/>
        <a:lstStyle/>
        <a:p>
          <a:endParaRPr lang="en-US"/>
        </a:p>
      </dgm:t>
    </dgm:pt>
    <dgm:pt modelId="{065E7E3D-9E94-4940-B097-766281089097}" type="sibTrans" cxnId="{26FE284D-56F1-4435-A96E-F8A2B40B1048}">
      <dgm:prSet/>
      <dgm:spPr/>
      <dgm:t>
        <a:bodyPr/>
        <a:lstStyle/>
        <a:p>
          <a:endParaRPr lang="en-US"/>
        </a:p>
      </dgm:t>
    </dgm:pt>
    <dgm:pt modelId="{931EC94D-A053-42CA-B620-8ADC8D386845}">
      <dgm:prSet custT="1"/>
      <dgm:spPr/>
      <dgm:t>
        <a:bodyPr/>
        <a:lstStyle/>
        <a:p>
          <a:r>
            <a:rPr lang="en-US" sz="1800">
              <a:latin typeface="Arial"/>
              <a:cs typeface="Arial"/>
            </a:rPr>
            <a:t>NHS Digital. (2024) The information of data protection and governance in social care is available at </a:t>
          </a:r>
          <a:r>
            <a:rPr lang="en-GB" sz="1800">
              <a:latin typeface="Arial"/>
              <a:cs typeface="Arial"/>
              <a:hlinkClick xmlns:r="http://schemas.openxmlformats.org/officeDocument/2006/relationships" r:id="rId3"/>
            </a:rPr>
            <a:t>https://digital.nhs.uk/data-and-information/looking-after-information</a:t>
          </a:r>
          <a:r>
            <a:rPr lang="en-GB" sz="1800">
              <a:latin typeface="Arial"/>
              <a:cs typeface="Arial"/>
            </a:rPr>
            <a:t> last accessed (29 October 2025)</a:t>
          </a:r>
          <a:endParaRPr lang="en-US" sz="1800">
            <a:latin typeface="Arial"/>
            <a:cs typeface="Arial"/>
          </a:endParaRPr>
        </a:p>
      </dgm:t>
    </dgm:pt>
    <dgm:pt modelId="{9A59162B-2497-45D4-8309-3BFBD751E550}" type="parTrans" cxnId="{27AB86A4-3E1A-42E4-870F-506982C698D9}">
      <dgm:prSet/>
      <dgm:spPr/>
      <dgm:t>
        <a:bodyPr/>
        <a:lstStyle/>
        <a:p>
          <a:endParaRPr lang="en-GB"/>
        </a:p>
      </dgm:t>
    </dgm:pt>
    <dgm:pt modelId="{D7455D53-7F38-4E4B-9926-96E9ACB7031E}" type="sibTrans" cxnId="{27AB86A4-3E1A-42E4-870F-506982C698D9}">
      <dgm:prSet/>
      <dgm:spPr/>
      <dgm:t>
        <a:bodyPr/>
        <a:lstStyle/>
        <a:p>
          <a:endParaRPr lang="en-GB"/>
        </a:p>
      </dgm:t>
    </dgm:pt>
    <dgm:pt modelId="{CED019BE-3892-4AEA-A0ED-3D08439A7E9D}">
      <dgm:prSet phldr="0"/>
      <dgm:spPr/>
      <dgm:t>
        <a:bodyPr/>
        <a:lstStyle/>
        <a:p>
          <a:pPr rtl="0"/>
          <a:r>
            <a:rPr lang="en-GB" sz="1800" b="0" i="0">
              <a:latin typeface="Arial"/>
              <a:cs typeface="Arial"/>
            </a:rPr>
            <a:t>Sharegate</a:t>
          </a:r>
          <a:r>
            <a:rPr lang="en-GB" sz="1800" i="0">
              <a:latin typeface="Arial"/>
              <a:cs typeface="Arial"/>
            </a:rPr>
            <a:t> 2025 what is OneDrive for Business and what does it do?  information will be available at: </a:t>
          </a:r>
          <a:r>
            <a:rPr lang="en-GB" sz="1800" i="0">
              <a:latin typeface="Arial"/>
              <a:cs typeface="Arial"/>
              <a:hlinkClick xmlns:r="http://schemas.openxmlformats.org/officeDocument/2006/relationships" r:id="rId4"/>
            </a:rPr>
            <a:t>https://sharegate.com/blog/what-is-onedrive-for-business-and-what-does-it-do?utm_source=chatgpt.com</a:t>
          </a:r>
          <a:r>
            <a:rPr lang="en-GB" sz="1800" i="0">
              <a:latin typeface="Arial"/>
              <a:cs typeface="Arial"/>
            </a:rPr>
            <a:t> last accessed (29 October 2025)</a:t>
          </a:r>
        </a:p>
      </dgm:t>
    </dgm:pt>
    <dgm:pt modelId="{F8BDC5B5-00B9-49E9-AF92-707198BE442B}" type="parTrans" cxnId="{8D6C20ED-48BE-426A-9044-59EF92B31609}">
      <dgm:prSet/>
      <dgm:spPr/>
      <dgm:t>
        <a:bodyPr/>
        <a:lstStyle/>
        <a:p>
          <a:endParaRPr lang="en-GB"/>
        </a:p>
      </dgm:t>
    </dgm:pt>
    <dgm:pt modelId="{4C852D5A-2354-4C53-9878-C903332F1D3E}" type="sibTrans" cxnId="{8D6C20ED-48BE-426A-9044-59EF92B31609}">
      <dgm:prSet/>
      <dgm:spPr/>
      <dgm:t>
        <a:bodyPr/>
        <a:lstStyle/>
        <a:p>
          <a:endParaRPr lang="en-GB"/>
        </a:p>
      </dgm:t>
    </dgm:pt>
    <dgm:pt modelId="{4399C533-BA4B-4E40-BC85-7403D9027F2F}" type="pres">
      <dgm:prSet presAssocID="{AB06BEB6-6F25-4C93-A938-99EC340A1D28}" presName="vert0" presStyleCnt="0">
        <dgm:presLayoutVars>
          <dgm:dir/>
          <dgm:animOne val="branch"/>
          <dgm:animLvl val="lvl"/>
        </dgm:presLayoutVars>
      </dgm:prSet>
      <dgm:spPr/>
    </dgm:pt>
    <dgm:pt modelId="{8A550295-99AD-1F4B-8C83-9D38F790B365}" type="pres">
      <dgm:prSet presAssocID="{C54C85F7-264C-42CE-A60B-93A1CA2C1127}" presName="thickLine" presStyleLbl="alignNode1" presStyleIdx="0" presStyleCnt="4"/>
      <dgm:spPr/>
    </dgm:pt>
    <dgm:pt modelId="{1A3FB6E1-E17E-A646-8408-3D917F3ECB7E}" type="pres">
      <dgm:prSet presAssocID="{C54C85F7-264C-42CE-A60B-93A1CA2C1127}" presName="horz1" presStyleCnt="0"/>
      <dgm:spPr/>
    </dgm:pt>
    <dgm:pt modelId="{F9EA3EE7-81E1-A04E-B23E-97109078201A}" type="pres">
      <dgm:prSet presAssocID="{C54C85F7-264C-42CE-A60B-93A1CA2C1127}" presName="tx1" presStyleLbl="revTx" presStyleIdx="0" presStyleCnt="4" custScaleY="95929"/>
      <dgm:spPr/>
    </dgm:pt>
    <dgm:pt modelId="{6E1D3A60-81C3-6D4D-B472-FB29405F6A1D}" type="pres">
      <dgm:prSet presAssocID="{C54C85F7-264C-42CE-A60B-93A1CA2C1127}" presName="vert1" presStyleCnt="0"/>
      <dgm:spPr/>
    </dgm:pt>
    <dgm:pt modelId="{7AD28E9C-3F9A-EB46-B4E2-C1A4619C249E}" type="pres">
      <dgm:prSet presAssocID="{76EB5FFF-D1EA-473B-AE3D-FA2C326EDB72}" presName="thickLine" presStyleLbl="alignNode1" presStyleIdx="1" presStyleCnt="4"/>
      <dgm:spPr/>
    </dgm:pt>
    <dgm:pt modelId="{1CE53F0E-DD1C-2F41-963B-C210E369CDF9}" type="pres">
      <dgm:prSet presAssocID="{76EB5FFF-D1EA-473B-AE3D-FA2C326EDB72}" presName="horz1" presStyleCnt="0"/>
      <dgm:spPr/>
    </dgm:pt>
    <dgm:pt modelId="{36D90EAD-1B15-AE47-A29F-0A1016B526A7}" type="pres">
      <dgm:prSet presAssocID="{76EB5FFF-D1EA-473B-AE3D-FA2C326EDB72}" presName="tx1" presStyleLbl="revTx" presStyleIdx="1" presStyleCnt="4"/>
      <dgm:spPr/>
    </dgm:pt>
    <dgm:pt modelId="{43B922BF-075E-624A-9E99-0760A973CE17}" type="pres">
      <dgm:prSet presAssocID="{76EB5FFF-D1EA-473B-AE3D-FA2C326EDB72}" presName="vert1" presStyleCnt="0"/>
      <dgm:spPr/>
    </dgm:pt>
    <dgm:pt modelId="{6B002345-0F6A-4502-8922-5F51BCABAF7A}" type="pres">
      <dgm:prSet presAssocID="{931EC94D-A053-42CA-B620-8ADC8D386845}" presName="thickLine" presStyleLbl="alignNode1" presStyleIdx="2" presStyleCnt="4"/>
      <dgm:spPr/>
    </dgm:pt>
    <dgm:pt modelId="{A0982FF0-B5A2-4B40-BF89-CF36B14D7A09}" type="pres">
      <dgm:prSet presAssocID="{931EC94D-A053-42CA-B620-8ADC8D386845}" presName="horz1" presStyleCnt="0"/>
      <dgm:spPr/>
    </dgm:pt>
    <dgm:pt modelId="{010F0FE2-7533-4826-A9B6-0857D6B53EDA}" type="pres">
      <dgm:prSet presAssocID="{931EC94D-A053-42CA-B620-8ADC8D386845}" presName="tx1" presStyleLbl="revTx" presStyleIdx="2" presStyleCnt="4" custScaleY="95929"/>
      <dgm:spPr/>
    </dgm:pt>
    <dgm:pt modelId="{6A98D353-0616-4A2C-8B05-6FBEE7C943CE}" type="pres">
      <dgm:prSet presAssocID="{931EC94D-A053-42CA-B620-8ADC8D386845}" presName="vert1" presStyleCnt="0"/>
      <dgm:spPr/>
    </dgm:pt>
    <dgm:pt modelId="{E11D7031-1DCF-4525-9028-E13DD12F135E}" type="pres">
      <dgm:prSet presAssocID="{CED019BE-3892-4AEA-A0ED-3D08439A7E9D}" presName="thickLine" presStyleLbl="alignNode1" presStyleIdx="3" presStyleCnt="4"/>
      <dgm:spPr/>
    </dgm:pt>
    <dgm:pt modelId="{B560D449-DB07-4E91-9694-D204C4DEAF1B}" type="pres">
      <dgm:prSet presAssocID="{CED019BE-3892-4AEA-A0ED-3D08439A7E9D}" presName="horz1" presStyleCnt="0"/>
      <dgm:spPr/>
    </dgm:pt>
    <dgm:pt modelId="{7F56F1FF-94BF-4AF4-8AB7-E9F049B11359}" type="pres">
      <dgm:prSet presAssocID="{CED019BE-3892-4AEA-A0ED-3D08439A7E9D}" presName="tx1" presStyleLbl="revTx" presStyleIdx="3" presStyleCnt="4"/>
      <dgm:spPr/>
    </dgm:pt>
    <dgm:pt modelId="{49BBCC95-54BB-4888-B8CF-020DF7B54CD5}" type="pres">
      <dgm:prSet presAssocID="{CED019BE-3892-4AEA-A0ED-3D08439A7E9D}" presName="vert1" presStyleCnt="0"/>
      <dgm:spPr/>
    </dgm:pt>
  </dgm:ptLst>
  <dgm:cxnLst>
    <dgm:cxn modelId="{2095662F-E7C9-8845-A85D-74369F09B905}" type="presOf" srcId="{AB06BEB6-6F25-4C93-A938-99EC340A1D28}" destId="{4399C533-BA4B-4E40-BC85-7403D9027F2F}" srcOrd="0" destOrd="0" presId="urn:microsoft.com/office/officeart/2008/layout/LinedList"/>
    <dgm:cxn modelId="{94797D3C-4903-471A-BC1D-5FECCB63A55F}" srcId="{AB06BEB6-6F25-4C93-A938-99EC340A1D28}" destId="{C54C85F7-264C-42CE-A60B-93A1CA2C1127}" srcOrd="0" destOrd="0" parTransId="{67DAA99A-DBAF-431E-9154-ABD50B0D030F}" sibTransId="{07D0F04F-48DB-49FE-9575-348E5567FBFB}"/>
    <dgm:cxn modelId="{26FE284D-56F1-4435-A96E-F8A2B40B1048}" srcId="{AB06BEB6-6F25-4C93-A938-99EC340A1D28}" destId="{76EB5FFF-D1EA-473B-AE3D-FA2C326EDB72}" srcOrd="1" destOrd="0" parTransId="{13A2DAC6-321B-427F-846B-D22EB923F198}" sibTransId="{065E7E3D-9E94-4940-B097-766281089097}"/>
    <dgm:cxn modelId="{B7977E6F-C863-4A18-AD0A-9E4F502358AD}" type="presOf" srcId="{CED019BE-3892-4AEA-A0ED-3D08439A7E9D}" destId="{7F56F1FF-94BF-4AF4-8AB7-E9F049B11359}" srcOrd="0" destOrd="0" presId="urn:microsoft.com/office/officeart/2008/layout/LinedList"/>
    <dgm:cxn modelId="{6CF0898B-B8BC-4872-9E46-78FEAD43C49A}" type="presOf" srcId="{931EC94D-A053-42CA-B620-8ADC8D386845}" destId="{010F0FE2-7533-4826-A9B6-0857D6B53EDA}" srcOrd="0" destOrd="0" presId="urn:microsoft.com/office/officeart/2008/layout/LinedList"/>
    <dgm:cxn modelId="{27AB86A4-3E1A-42E4-870F-506982C698D9}" srcId="{AB06BEB6-6F25-4C93-A938-99EC340A1D28}" destId="{931EC94D-A053-42CA-B620-8ADC8D386845}" srcOrd="2" destOrd="0" parTransId="{9A59162B-2497-45D4-8309-3BFBD751E550}" sibTransId="{D7455D53-7F38-4E4B-9926-96E9ACB7031E}"/>
    <dgm:cxn modelId="{65C0DDAF-721E-BC49-AFBF-AC4ADF150EDC}" type="presOf" srcId="{76EB5FFF-D1EA-473B-AE3D-FA2C326EDB72}" destId="{36D90EAD-1B15-AE47-A29F-0A1016B526A7}" srcOrd="0" destOrd="0" presId="urn:microsoft.com/office/officeart/2008/layout/LinedList"/>
    <dgm:cxn modelId="{A7C700C4-87E6-4D41-B142-E5CD8D649D9B}" type="presOf" srcId="{C54C85F7-264C-42CE-A60B-93A1CA2C1127}" destId="{F9EA3EE7-81E1-A04E-B23E-97109078201A}" srcOrd="0" destOrd="0" presId="urn:microsoft.com/office/officeart/2008/layout/LinedList"/>
    <dgm:cxn modelId="{8D6C20ED-48BE-426A-9044-59EF92B31609}" srcId="{AB06BEB6-6F25-4C93-A938-99EC340A1D28}" destId="{CED019BE-3892-4AEA-A0ED-3D08439A7E9D}" srcOrd="3" destOrd="0" parTransId="{F8BDC5B5-00B9-49E9-AF92-707198BE442B}" sibTransId="{4C852D5A-2354-4C53-9878-C903332F1D3E}"/>
    <dgm:cxn modelId="{EAF77091-6868-8240-B228-BD185AA672E8}" type="presParOf" srcId="{4399C533-BA4B-4E40-BC85-7403D9027F2F}" destId="{8A550295-99AD-1F4B-8C83-9D38F790B365}" srcOrd="0" destOrd="0" presId="urn:microsoft.com/office/officeart/2008/layout/LinedList"/>
    <dgm:cxn modelId="{1379536E-152E-E34E-9B1A-1D63187C20C8}" type="presParOf" srcId="{4399C533-BA4B-4E40-BC85-7403D9027F2F}" destId="{1A3FB6E1-E17E-A646-8408-3D917F3ECB7E}" srcOrd="1" destOrd="0" presId="urn:microsoft.com/office/officeart/2008/layout/LinedList"/>
    <dgm:cxn modelId="{F09B9A7E-6196-1043-BF0D-EE48EB48FE20}" type="presParOf" srcId="{1A3FB6E1-E17E-A646-8408-3D917F3ECB7E}" destId="{F9EA3EE7-81E1-A04E-B23E-97109078201A}" srcOrd="0" destOrd="0" presId="urn:microsoft.com/office/officeart/2008/layout/LinedList"/>
    <dgm:cxn modelId="{267F6C1F-2CB4-564B-A332-3BF9238F6CA8}" type="presParOf" srcId="{1A3FB6E1-E17E-A646-8408-3D917F3ECB7E}" destId="{6E1D3A60-81C3-6D4D-B472-FB29405F6A1D}" srcOrd="1" destOrd="0" presId="urn:microsoft.com/office/officeart/2008/layout/LinedList"/>
    <dgm:cxn modelId="{B3B28B4F-97F4-D642-8338-43C5DF4C1CB5}" type="presParOf" srcId="{4399C533-BA4B-4E40-BC85-7403D9027F2F}" destId="{7AD28E9C-3F9A-EB46-B4E2-C1A4619C249E}" srcOrd="2" destOrd="0" presId="urn:microsoft.com/office/officeart/2008/layout/LinedList"/>
    <dgm:cxn modelId="{4848544F-42AF-1443-B6A4-E7A4192EABA9}" type="presParOf" srcId="{4399C533-BA4B-4E40-BC85-7403D9027F2F}" destId="{1CE53F0E-DD1C-2F41-963B-C210E369CDF9}" srcOrd="3" destOrd="0" presId="urn:microsoft.com/office/officeart/2008/layout/LinedList"/>
    <dgm:cxn modelId="{2402B286-69E2-BD4D-82B7-DEBF37642CBD}" type="presParOf" srcId="{1CE53F0E-DD1C-2F41-963B-C210E369CDF9}" destId="{36D90EAD-1B15-AE47-A29F-0A1016B526A7}" srcOrd="0" destOrd="0" presId="urn:microsoft.com/office/officeart/2008/layout/LinedList"/>
    <dgm:cxn modelId="{A18AFB44-9CA5-0C46-A5B7-9074BE8F0ACD}" type="presParOf" srcId="{1CE53F0E-DD1C-2F41-963B-C210E369CDF9}" destId="{43B922BF-075E-624A-9E99-0760A973CE17}" srcOrd="1" destOrd="0" presId="urn:microsoft.com/office/officeart/2008/layout/LinedList"/>
    <dgm:cxn modelId="{05E8ED20-09A3-4AA0-94BD-32C69FEEE2D0}" type="presParOf" srcId="{4399C533-BA4B-4E40-BC85-7403D9027F2F}" destId="{6B002345-0F6A-4502-8922-5F51BCABAF7A}" srcOrd="4" destOrd="0" presId="urn:microsoft.com/office/officeart/2008/layout/LinedList"/>
    <dgm:cxn modelId="{20C675E3-0EDD-4AEC-9F60-546F566C0111}" type="presParOf" srcId="{4399C533-BA4B-4E40-BC85-7403D9027F2F}" destId="{A0982FF0-B5A2-4B40-BF89-CF36B14D7A09}" srcOrd="5" destOrd="0" presId="urn:microsoft.com/office/officeart/2008/layout/LinedList"/>
    <dgm:cxn modelId="{2EBDB03E-60F8-423C-A37F-AF30E30E2DFE}" type="presParOf" srcId="{A0982FF0-B5A2-4B40-BF89-CF36B14D7A09}" destId="{010F0FE2-7533-4826-A9B6-0857D6B53EDA}" srcOrd="0" destOrd="0" presId="urn:microsoft.com/office/officeart/2008/layout/LinedList"/>
    <dgm:cxn modelId="{B04CF297-8027-48D5-9552-AA6D70CEC700}" type="presParOf" srcId="{A0982FF0-B5A2-4B40-BF89-CF36B14D7A09}" destId="{6A98D353-0616-4A2C-8B05-6FBEE7C943CE}" srcOrd="1" destOrd="0" presId="urn:microsoft.com/office/officeart/2008/layout/LinedList"/>
    <dgm:cxn modelId="{BEB7C818-8733-4152-858F-34B9A258BE03}" type="presParOf" srcId="{4399C533-BA4B-4E40-BC85-7403D9027F2F}" destId="{E11D7031-1DCF-4525-9028-E13DD12F135E}" srcOrd="6" destOrd="0" presId="urn:microsoft.com/office/officeart/2008/layout/LinedList"/>
    <dgm:cxn modelId="{A1E8F272-D277-4F3B-86A7-7D22C8831EB5}" type="presParOf" srcId="{4399C533-BA4B-4E40-BC85-7403D9027F2F}" destId="{B560D449-DB07-4E91-9694-D204C4DEAF1B}" srcOrd="7" destOrd="0" presId="urn:microsoft.com/office/officeart/2008/layout/LinedList"/>
    <dgm:cxn modelId="{E26E51AC-6D03-45AB-A7B4-85FDD5911E23}" type="presParOf" srcId="{B560D449-DB07-4E91-9694-D204C4DEAF1B}" destId="{7F56F1FF-94BF-4AF4-8AB7-E9F049B11359}" srcOrd="0" destOrd="0" presId="urn:microsoft.com/office/officeart/2008/layout/LinedList"/>
    <dgm:cxn modelId="{94EF5216-54E3-4DB1-8852-07C22AA91578}" type="presParOf" srcId="{B560D449-DB07-4E91-9694-D204C4DEAF1B}" destId="{49BBCC95-54BB-4888-B8CF-020DF7B54C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5855FA-8A1A-4EC4-AB80-C7751E31420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F9DC1F9-3C45-4ADE-BC18-DD8736CF5CC7}">
      <dgm:prSet custT="1"/>
      <dgm:spPr/>
      <dgm:t>
        <a:bodyPr/>
        <a:lstStyle/>
        <a:p>
          <a:pPr>
            <a:lnSpc>
              <a:spcPct val="100000"/>
            </a:lnSpc>
          </a:pPr>
          <a:r>
            <a:rPr lang="en-US" sz="1800">
              <a:latin typeface="Arial" panose="020B0604020202020204" pitchFamily="34" charset="0"/>
              <a:cs typeface="Arial" panose="020B0604020202020204" pitchFamily="34" charset="0"/>
            </a:rPr>
            <a:t>Device Security </a:t>
          </a:r>
        </a:p>
      </dgm:t>
    </dgm:pt>
    <dgm:pt modelId="{574FFA2E-5471-41A8-A008-6C736D2E1569}" type="parTrans" cxnId="{16BB60CD-7477-4F2C-83E0-5E299DEFEE01}">
      <dgm:prSet/>
      <dgm:spPr/>
      <dgm:t>
        <a:bodyPr/>
        <a:lstStyle/>
        <a:p>
          <a:endParaRPr lang="en-US"/>
        </a:p>
      </dgm:t>
    </dgm:pt>
    <dgm:pt modelId="{5B888FC3-E5FF-451D-B9E7-EA68B4353D31}" type="sibTrans" cxnId="{16BB60CD-7477-4F2C-83E0-5E299DEFEE01}">
      <dgm:prSet/>
      <dgm:spPr/>
      <dgm:t>
        <a:bodyPr/>
        <a:lstStyle/>
        <a:p>
          <a:endParaRPr lang="en-US"/>
        </a:p>
      </dgm:t>
    </dgm:pt>
    <dgm:pt modelId="{2740D9C1-BBFE-4E3C-80F3-8AFB7676D97C}">
      <dgm:prSet custT="1"/>
      <dgm:spPr/>
      <dgm:t>
        <a:bodyPr/>
        <a:lstStyle/>
        <a:p>
          <a:pPr>
            <a:lnSpc>
              <a:spcPct val="100000"/>
            </a:lnSpc>
          </a:pPr>
          <a:r>
            <a:rPr lang="en-US" sz="2000">
              <a:latin typeface="Arial" panose="020B0604020202020204" pitchFamily="34" charset="0"/>
              <a:cs typeface="Arial" panose="020B0604020202020204" pitchFamily="34" charset="0"/>
            </a:rPr>
            <a:t>Patient Confidentiality </a:t>
          </a:r>
        </a:p>
      </dgm:t>
    </dgm:pt>
    <dgm:pt modelId="{1C15249C-781E-437F-967B-EACB52DA44C7}" type="parTrans" cxnId="{85071DB8-B2E2-42F4-90C4-146602002E2C}">
      <dgm:prSet/>
      <dgm:spPr/>
      <dgm:t>
        <a:bodyPr/>
        <a:lstStyle/>
        <a:p>
          <a:endParaRPr lang="en-US"/>
        </a:p>
      </dgm:t>
    </dgm:pt>
    <dgm:pt modelId="{3C539A87-00C5-4B71-A827-83901F7DFB57}" type="sibTrans" cxnId="{85071DB8-B2E2-42F4-90C4-146602002E2C}">
      <dgm:prSet/>
      <dgm:spPr/>
      <dgm:t>
        <a:bodyPr/>
        <a:lstStyle/>
        <a:p>
          <a:endParaRPr lang="en-US"/>
        </a:p>
      </dgm:t>
    </dgm:pt>
    <dgm:pt modelId="{29A0A46F-4E28-4F16-8F9B-645DCB501942}">
      <dgm:prSet custT="1"/>
      <dgm:spPr/>
      <dgm:t>
        <a:bodyPr/>
        <a:lstStyle/>
        <a:p>
          <a:pPr>
            <a:lnSpc>
              <a:spcPct val="100000"/>
            </a:lnSpc>
          </a:pPr>
          <a:r>
            <a:rPr lang="en-US" sz="1800">
              <a:latin typeface="Arial" panose="020B0604020202020204" pitchFamily="34" charset="0"/>
              <a:cs typeface="Arial" panose="020B0604020202020204" pitchFamily="34" charset="0"/>
            </a:rPr>
            <a:t>Secure Log in </a:t>
          </a:r>
        </a:p>
      </dgm:t>
    </dgm:pt>
    <dgm:pt modelId="{450AEE71-6D7C-4AAC-A650-FD8B7518BB3D}" type="parTrans" cxnId="{EDB1B034-5A5C-4946-9828-8C4D25F29DE3}">
      <dgm:prSet/>
      <dgm:spPr/>
      <dgm:t>
        <a:bodyPr/>
        <a:lstStyle/>
        <a:p>
          <a:endParaRPr lang="en-US"/>
        </a:p>
      </dgm:t>
    </dgm:pt>
    <dgm:pt modelId="{199C64B2-3285-4179-9DDF-49BE1194C06E}" type="sibTrans" cxnId="{EDB1B034-5A5C-4946-9828-8C4D25F29DE3}">
      <dgm:prSet/>
      <dgm:spPr/>
      <dgm:t>
        <a:bodyPr/>
        <a:lstStyle/>
        <a:p>
          <a:endParaRPr lang="en-US"/>
        </a:p>
      </dgm:t>
    </dgm:pt>
    <dgm:pt modelId="{11E61721-8CE1-42CE-84B4-207EDC707C10}">
      <dgm:prSet custT="1"/>
      <dgm:spPr/>
      <dgm:t>
        <a:bodyPr/>
        <a:lstStyle/>
        <a:p>
          <a:pPr>
            <a:lnSpc>
              <a:spcPct val="100000"/>
            </a:lnSpc>
          </a:pPr>
          <a:r>
            <a:rPr lang="en-US" sz="1800">
              <a:latin typeface="Arial" panose="020B0604020202020204" pitchFamily="34" charset="0"/>
              <a:cs typeface="Arial" panose="020B0604020202020204" pitchFamily="34" charset="0"/>
            </a:rPr>
            <a:t>Email Safety </a:t>
          </a:r>
        </a:p>
      </dgm:t>
    </dgm:pt>
    <dgm:pt modelId="{E046CB86-3B0C-4F02-AA4E-C74C8B8788FD}" type="parTrans" cxnId="{B86AE2B7-5063-4649-BA51-38D85D7EDF71}">
      <dgm:prSet/>
      <dgm:spPr/>
      <dgm:t>
        <a:bodyPr/>
        <a:lstStyle/>
        <a:p>
          <a:endParaRPr lang="en-US"/>
        </a:p>
      </dgm:t>
    </dgm:pt>
    <dgm:pt modelId="{DE4BBC22-D8E4-4727-BE71-FA9EC62795A8}" type="sibTrans" cxnId="{B86AE2B7-5063-4649-BA51-38D85D7EDF71}">
      <dgm:prSet/>
      <dgm:spPr/>
      <dgm:t>
        <a:bodyPr/>
        <a:lstStyle/>
        <a:p>
          <a:endParaRPr lang="en-US"/>
        </a:p>
      </dgm:t>
    </dgm:pt>
    <dgm:pt modelId="{17797896-6E7A-465F-8938-99FEF4AC4AA9}">
      <dgm:prSet custT="1"/>
      <dgm:spPr/>
      <dgm:t>
        <a:bodyPr/>
        <a:lstStyle/>
        <a:p>
          <a:pPr>
            <a:lnSpc>
              <a:spcPct val="100000"/>
            </a:lnSpc>
          </a:pPr>
          <a:br>
            <a:rPr lang="en-US" sz="1100"/>
          </a:br>
          <a:br>
            <a:rPr lang="en-US" sz="1400"/>
          </a:br>
          <a:endParaRPr lang="en-US" sz="1400">
            <a:latin typeface="Arial" panose="020B0604020202020204" pitchFamily="34" charset="0"/>
            <a:cs typeface="Arial" panose="020B0604020202020204" pitchFamily="34" charset="0"/>
          </a:endParaRPr>
        </a:p>
      </dgm:t>
    </dgm:pt>
    <dgm:pt modelId="{1890E098-3F1E-41BA-94F5-BD0C3664A0A6}" type="parTrans" cxnId="{7037BE6F-74BE-4313-A6D7-D504A9BB9ADB}">
      <dgm:prSet/>
      <dgm:spPr/>
      <dgm:t>
        <a:bodyPr/>
        <a:lstStyle/>
        <a:p>
          <a:endParaRPr lang="en-US"/>
        </a:p>
      </dgm:t>
    </dgm:pt>
    <dgm:pt modelId="{5B691980-BE9B-4EF0-AE6B-878E6CBED7D7}" type="sibTrans" cxnId="{7037BE6F-74BE-4313-A6D7-D504A9BB9ADB}">
      <dgm:prSet/>
      <dgm:spPr/>
      <dgm:t>
        <a:bodyPr/>
        <a:lstStyle/>
        <a:p>
          <a:endParaRPr lang="en-US"/>
        </a:p>
      </dgm:t>
    </dgm:pt>
    <dgm:pt modelId="{0D620C0E-909D-4EDA-A4D1-55BDAD98D03E}" type="pres">
      <dgm:prSet presAssocID="{DA5855FA-8A1A-4EC4-AB80-C7751E31420C}" presName="root" presStyleCnt="0">
        <dgm:presLayoutVars>
          <dgm:dir/>
          <dgm:resizeHandles val="exact"/>
        </dgm:presLayoutVars>
      </dgm:prSet>
      <dgm:spPr/>
    </dgm:pt>
    <dgm:pt modelId="{3B039D7B-CCDA-47FE-8D08-99E8F2022615}" type="pres">
      <dgm:prSet presAssocID="{2F9DC1F9-3C45-4ADE-BC18-DD8736CF5CC7}" presName="compNode" presStyleCnt="0"/>
      <dgm:spPr/>
    </dgm:pt>
    <dgm:pt modelId="{9B583115-2FC8-41A0-8510-7C798A5B103D}" type="pres">
      <dgm:prSet presAssocID="{2F9DC1F9-3C45-4ADE-BC18-DD8736CF5CC7}" presName="iconRect" presStyleLbl="node1" presStyleIdx="0" presStyleCnt="5" custLinFactNeighborX="8237" custLinFactNeighborY="2578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FB250277-01A2-4D5D-850C-5B8E8E887848}" type="pres">
      <dgm:prSet presAssocID="{2F9DC1F9-3C45-4ADE-BC18-DD8736CF5CC7}" presName="spaceRect" presStyleCnt="0"/>
      <dgm:spPr/>
    </dgm:pt>
    <dgm:pt modelId="{BF978571-DB5A-45B8-A49A-9859A1B59012}" type="pres">
      <dgm:prSet presAssocID="{2F9DC1F9-3C45-4ADE-BC18-DD8736CF5CC7}" presName="textRect" presStyleLbl="revTx" presStyleIdx="0" presStyleCnt="5" custScaleY="100000" custLinFactNeighborX="-2797" custLinFactNeighborY="13285">
        <dgm:presLayoutVars>
          <dgm:chMax val="1"/>
          <dgm:chPref val="1"/>
        </dgm:presLayoutVars>
      </dgm:prSet>
      <dgm:spPr/>
    </dgm:pt>
    <dgm:pt modelId="{06D99CB5-21CE-4F64-A9AB-39D7A970E863}" type="pres">
      <dgm:prSet presAssocID="{5B888FC3-E5FF-451D-B9E7-EA68B4353D31}" presName="sibTrans" presStyleCnt="0"/>
      <dgm:spPr/>
    </dgm:pt>
    <dgm:pt modelId="{9A322BA2-48D0-45CB-9C85-8EB3BB440740}" type="pres">
      <dgm:prSet presAssocID="{2740D9C1-BBFE-4E3C-80F3-8AFB7676D97C}" presName="compNode" presStyleCnt="0"/>
      <dgm:spPr/>
    </dgm:pt>
    <dgm:pt modelId="{B148EA40-CCD6-4984-B1BC-ED36C18F817C}" type="pres">
      <dgm:prSet presAssocID="{2740D9C1-BBFE-4E3C-80F3-8AFB7676D9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32C4908F-FD58-49C9-9E0F-0ABD4ED71EC1}" type="pres">
      <dgm:prSet presAssocID="{2740D9C1-BBFE-4E3C-80F3-8AFB7676D97C}" presName="spaceRect" presStyleCnt="0"/>
      <dgm:spPr/>
    </dgm:pt>
    <dgm:pt modelId="{96DA6ED2-D479-4BEC-A65D-6AE5984CED1B}" type="pres">
      <dgm:prSet presAssocID="{2740D9C1-BBFE-4E3C-80F3-8AFB7676D97C}" presName="textRect" presStyleLbl="revTx" presStyleIdx="1" presStyleCnt="5" custScaleX="102991">
        <dgm:presLayoutVars>
          <dgm:chMax val="1"/>
          <dgm:chPref val="1"/>
        </dgm:presLayoutVars>
      </dgm:prSet>
      <dgm:spPr/>
    </dgm:pt>
    <dgm:pt modelId="{4CEAC815-BE3F-400F-901E-BC39686BDA38}" type="pres">
      <dgm:prSet presAssocID="{3C539A87-00C5-4B71-A827-83901F7DFB57}" presName="sibTrans" presStyleCnt="0"/>
      <dgm:spPr/>
    </dgm:pt>
    <dgm:pt modelId="{CB4663EA-1A6F-4259-A427-A6CB62C40FB2}" type="pres">
      <dgm:prSet presAssocID="{29A0A46F-4E28-4F16-8F9B-645DCB501942}" presName="compNode" presStyleCnt="0"/>
      <dgm:spPr/>
    </dgm:pt>
    <dgm:pt modelId="{0C3FC6D4-8C79-46EF-BA01-219A0BF295EE}" type="pres">
      <dgm:prSet presAssocID="{29A0A46F-4E28-4F16-8F9B-645DCB501942}" presName="iconRect" presStyleLbl="node1" presStyleIdx="2" presStyleCnt="5" custLinFactNeighborX="40033" custLinFactNeighborY="326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94457A45-4D2A-49BE-A55C-1DE4B306F678}" type="pres">
      <dgm:prSet presAssocID="{29A0A46F-4E28-4F16-8F9B-645DCB501942}" presName="spaceRect" presStyleCnt="0"/>
      <dgm:spPr/>
    </dgm:pt>
    <dgm:pt modelId="{2DAB5529-6E22-4E85-A500-1D0FC0C31F33}" type="pres">
      <dgm:prSet presAssocID="{29A0A46F-4E28-4F16-8F9B-645DCB501942}" presName="textRect" presStyleLbl="revTx" presStyleIdx="2" presStyleCnt="5" custScaleX="111204" custLinFactNeighborX="12591" custLinFactNeighborY="17819">
        <dgm:presLayoutVars>
          <dgm:chMax val="1"/>
          <dgm:chPref val="1"/>
        </dgm:presLayoutVars>
      </dgm:prSet>
      <dgm:spPr/>
    </dgm:pt>
    <dgm:pt modelId="{3BFE1071-BCA4-4E64-B96B-ED9458F6B21C}" type="pres">
      <dgm:prSet presAssocID="{199C64B2-3285-4179-9DDF-49BE1194C06E}" presName="sibTrans" presStyleCnt="0"/>
      <dgm:spPr/>
    </dgm:pt>
    <dgm:pt modelId="{0DECB9E0-464B-46C2-8FD3-8DCDCD93B1AE}" type="pres">
      <dgm:prSet presAssocID="{11E61721-8CE1-42CE-84B4-207EDC707C10}" presName="compNode" presStyleCnt="0"/>
      <dgm:spPr/>
    </dgm:pt>
    <dgm:pt modelId="{AF343927-1D1B-4134-8D59-B5519A5CE6C5}" type="pres">
      <dgm:prSet presAssocID="{11E61721-8CE1-42CE-84B4-207EDC707C10}" presName="iconRect" presStyleLbl="node1" presStyleIdx="3" presStyleCnt="5" custLinFactNeighborX="45509" custLinFactNeighborY="-182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ail"/>
        </a:ext>
      </dgm:extLst>
    </dgm:pt>
    <dgm:pt modelId="{71774F67-E5D9-4B0C-9925-C870FACE46C9}" type="pres">
      <dgm:prSet presAssocID="{11E61721-8CE1-42CE-84B4-207EDC707C10}" presName="spaceRect" presStyleCnt="0"/>
      <dgm:spPr/>
    </dgm:pt>
    <dgm:pt modelId="{0B22A038-D051-4A87-854D-7A80B93A2295}" type="pres">
      <dgm:prSet presAssocID="{11E61721-8CE1-42CE-84B4-207EDC707C10}" presName="textRect" presStyleLbl="revTx" presStyleIdx="3" presStyleCnt="5" custScaleY="41154" custLinFactNeighborX="18164" custLinFactNeighborY="-17889">
        <dgm:presLayoutVars>
          <dgm:chMax val="1"/>
          <dgm:chPref val="1"/>
        </dgm:presLayoutVars>
      </dgm:prSet>
      <dgm:spPr/>
    </dgm:pt>
    <dgm:pt modelId="{09B2B412-95C2-4F7A-BF15-2C4962302574}" type="pres">
      <dgm:prSet presAssocID="{DE4BBC22-D8E4-4727-BE71-FA9EC62795A8}" presName="sibTrans" presStyleCnt="0"/>
      <dgm:spPr/>
    </dgm:pt>
    <dgm:pt modelId="{4CA134FF-A5AE-4C1E-8139-AA0858572721}" type="pres">
      <dgm:prSet presAssocID="{17797896-6E7A-465F-8938-99FEF4AC4AA9}" presName="compNode" presStyleCnt="0"/>
      <dgm:spPr/>
    </dgm:pt>
    <dgm:pt modelId="{F985F0B9-5299-48AF-8FCA-F34C4BEAB37F}" type="pres">
      <dgm:prSet presAssocID="{17797896-6E7A-465F-8938-99FEF4AC4AA9}" presName="iconRect" presStyleLbl="node1" presStyleIdx="4" presStyleCnt="5" custLinFactNeighborX="15516" custLinFactNeighborY="3490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ols"/>
        </a:ext>
      </dgm:extLst>
    </dgm:pt>
    <dgm:pt modelId="{8874E19C-1A34-430B-BE11-637B5D3D2E7D}" type="pres">
      <dgm:prSet presAssocID="{17797896-6E7A-465F-8938-99FEF4AC4AA9}" presName="spaceRect" presStyleCnt="0"/>
      <dgm:spPr/>
    </dgm:pt>
    <dgm:pt modelId="{1E8340E8-855A-41F5-9C85-BBF2D8973CD8}" type="pres">
      <dgm:prSet presAssocID="{17797896-6E7A-465F-8938-99FEF4AC4AA9}" presName="textRect" presStyleLbl="revTx" presStyleIdx="4" presStyleCnt="5" custScaleX="184021" custScaleY="148533" custLinFactX="-100000" custLinFactY="7732" custLinFactNeighborX="-156593" custLinFactNeighborY="100000">
        <dgm:presLayoutVars>
          <dgm:chMax val="1"/>
          <dgm:chPref val="1"/>
        </dgm:presLayoutVars>
      </dgm:prSet>
      <dgm:spPr/>
    </dgm:pt>
  </dgm:ptLst>
  <dgm:cxnLst>
    <dgm:cxn modelId="{EDB1B034-5A5C-4946-9828-8C4D25F29DE3}" srcId="{DA5855FA-8A1A-4EC4-AB80-C7751E31420C}" destId="{29A0A46F-4E28-4F16-8F9B-645DCB501942}" srcOrd="2" destOrd="0" parTransId="{450AEE71-6D7C-4AAC-A650-FD8B7518BB3D}" sibTransId="{199C64B2-3285-4179-9DDF-49BE1194C06E}"/>
    <dgm:cxn modelId="{88669944-89CA-4B7D-9CFF-9EB28C259078}" type="presOf" srcId="{DA5855FA-8A1A-4EC4-AB80-C7751E31420C}" destId="{0D620C0E-909D-4EDA-A4D1-55BDAD98D03E}" srcOrd="0" destOrd="0" presId="urn:microsoft.com/office/officeart/2018/2/layout/IconLabelList"/>
    <dgm:cxn modelId="{9A02CC5D-D184-4958-B3CE-0E94D21599F3}" type="presOf" srcId="{29A0A46F-4E28-4F16-8F9B-645DCB501942}" destId="{2DAB5529-6E22-4E85-A500-1D0FC0C31F33}" srcOrd="0" destOrd="0" presId="urn:microsoft.com/office/officeart/2018/2/layout/IconLabelList"/>
    <dgm:cxn modelId="{7037BE6F-74BE-4313-A6D7-D504A9BB9ADB}" srcId="{DA5855FA-8A1A-4EC4-AB80-C7751E31420C}" destId="{17797896-6E7A-465F-8938-99FEF4AC4AA9}" srcOrd="4" destOrd="0" parTransId="{1890E098-3F1E-41BA-94F5-BD0C3664A0A6}" sibTransId="{5B691980-BE9B-4EF0-AE6B-878E6CBED7D7}"/>
    <dgm:cxn modelId="{1B030E97-CE20-4DF2-8593-10A7E921E3B9}" type="presOf" srcId="{11E61721-8CE1-42CE-84B4-207EDC707C10}" destId="{0B22A038-D051-4A87-854D-7A80B93A2295}" srcOrd="0" destOrd="0" presId="urn:microsoft.com/office/officeart/2018/2/layout/IconLabelList"/>
    <dgm:cxn modelId="{B86AE2B7-5063-4649-BA51-38D85D7EDF71}" srcId="{DA5855FA-8A1A-4EC4-AB80-C7751E31420C}" destId="{11E61721-8CE1-42CE-84B4-207EDC707C10}" srcOrd="3" destOrd="0" parTransId="{E046CB86-3B0C-4F02-AA4E-C74C8B8788FD}" sibTransId="{DE4BBC22-D8E4-4727-BE71-FA9EC62795A8}"/>
    <dgm:cxn modelId="{85071DB8-B2E2-42F4-90C4-146602002E2C}" srcId="{DA5855FA-8A1A-4EC4-AB80-C7751E31420C}" destId="{2740D9C1-BBFE-4E3C-80F3-8AFB7676D97C}" srcOrd="1" destOrd="0" parTransId="{1C15249C-781E-437F-967B-EACB52DA44C7}" sibTransId="{3C539A87-00C5-4B71-A827-83901F7DFB57}"/>
    <dgm:cxn modelId="{122C38C9-4E4C-4F98-98E1-9FF7208E4F01}" type="presOf" srcId="{17797896-6E7A-465F-8938-99FEF4AC4AA9}" destId="{1E8340E8-855A-41F5-9C85-BBF2D8973CD8}" srcOrd="0" destOrd="0" presId="urn:microsoft.com/office/officeart/2018/2/layout/IconLabelList"/>
    <dgm:cxn modelId="{16BB60CD-7477-4F2C-83E0-5E299DEFEE01}" srcId="{DA5855FA-8A1A-4EC4-AB80-C7751E31420C}" destId="{2F9DC1F9-3C45-4ADE-BC18-DD8736CF5CC7}" srcOrd="0" destOrd="0" parTransId="{574FFA2E-5471-41A8-A008-6C736D2E1569}" sibTransId="{5B888FC3-E5FF-451D-B9E7-EA68B4353D31}"/>
    <dgm:cxn modelId="{FA0F58D8-FA40-4EB2-817B-5F6A3977FF1A}" type="presOf" srcId="{2740D9C1-BBFE-4E3C-80F3-8AFB7676D97C}" destId="{96DA6ED2-D479-4BEC-A65D-6AE5984CED1B}" srcOrd="0" destOrd="0" presId="urn:microsoft.com/office/officeart/2018/2/layout/IconLabelList"/>
    <dgm:cxn modelId="{87AAEBDB-EA0F-4D96-B6C0-6871DF4350D0}" type="presOf" srcId="{2F9DC1F9-3C45-4ADE-BC18-DD8736CF5CC7}" destId="{BF978571-DB5A-45B8-A49A-9859A1B59012}" srcOrd="0" destOrd="0" presId="urn:microsoft.com/office/officeart/2018/2/layout/IconLabelList"/>
    <dgm:cxn modelId="{4E12B0ED-B94B-4F3A-B3D3-E626032DB083}" type="presParOf" srcId="{0D620C0E-909D-4EDA-A4D1-55BDAD98D03E}" destId="{3B039D7B-CCDA-47FE-8D08-99E8F2022615}" srcOrd="0" destOrd="0" presId="urn:microsoft.com/office/officeart/2018/2/layout/IconLabelList"/>
    <dgm:cxn modelId="{098906FE-A140-463F-85D5-F68CBFE4479A}" type="presParOf" srcId="{3B039D7B-CCDA-47FE-8D08-99E8F2022615}" destId="{9B583115-2FC8-41A0-8510-7C798A5B103D}" srcOrd="0" destOrd="0" presId="urn:microsoft.com/office/officeart/2018/2/layout/IconLabelList"/>
    <dgm:cxn modelId="{3E7CB02A-0D0B-4EBA-B26C-9DC6F403460A}" type="presParOf" srcId="{3B039D7B-CCDA-47FE-8D08-99E8F2022615}" destId="{FB250277-01A2-4D5D-850C-5B8E8E887848}" srcOrd="1" destOrd="0" presId="urn:microsoft.com/office/officeart/2018/2/layout/IconLabelList"/>
    <dgm:cxn modelId="{57252D41-41CE-4733-A96B-1B0CABA26554}" type="presParOf" srcId="{3B039D7B-CCDA-47FE-8D08-99E8F2022615}" destId="{BF978571-DB5A-45B8-A49A-9859A1B59012}" srcOrd="2" destOrd="0" presId="urn:microsoft.com/office/officeart/2018/2/layout/IconLabelList"/>
    <dgm:cxn modelId="{9CCAC7E2-EFB0-4DDB-931C-8C65B561902A}" type="presParOf" srcId="{0D620C0E-909D-4EDA-A4D1-55BDAD98D03E}" destId="{06D99CB5-21CE-4F64-A9AB-39D7A970E863}" srcOrd="1" destOrd="0" presId="urn:microsoft.com/office/officeart/2018/2/layout/IconLabelList"/>
    <dgm:cxn modelId="{85D4A6B1-FBA5-4834-A4D8-63AEEDA67789}" type="presParOf" srcId="{0D620C0E-909D-4EDA-A4D1-55BDAD98D03E}" destId="{9A322BA2-48D0-45CB-9C85-8EB3BB440740}" srcOrd="2" destOrd="0" presId="urn:microsoft.com/office/officeart/2018/2/layout/IconLabelList"/>
    <dgm:cxn modelId="{28A47694-C8A9-4455-9B0B-530CBA328146}" type="presParOf" srcId="{9A322BA2-48D0-45CB-9C85-8EB3BB440740}" destId="{B148EA40-CCD6-4984-B1BC-ED36C18F817C}" srcOrd="0" destOrd="0" presId="urn:microsoft.com/office/officeart/2018/2/layout/IconLabelList"/>
    <dgm:cxn modelId="{80DD3B22-2CF4-4B3E-B598-813650EF9AED}" type="presParOf" srcId="{9A322BA2-48D0-45CB-9C85-8EB3BB440740}" destId="{32C4908F-FD58-49C9-9E0F-0ABD4ED71EC1}" srcOrd="1" destOrd="0" presId="urn:microsoft.com/office/officeart/2018/2/layout/IconLabelList"/>
    <dgm:cxn modelId="{66E81DB8-4E57-4A20-A3CA-6B393F03EB4A}" type="presParOf" srcId="{9A322BA2-48D0-45CB-9C85-8EB3BB440740}" destId="{96DA6ED2-D479-4BEC-A65D-6AE5984CED1B}" srcOrd="2" destOrd="0" presId="urn:microsoft.com/office/officeart/2018/2/layout/IconLabelList"/>
    <dgm:cxn modelId="{9FC8DA17-16FC-4287-9B34-5396A1E32FEB}" type="presParOf" srcId="{0D620C0E-909D-4EDA-A4D1-55BDAD98D03E}" destId="{4CEAC815-BE3F-400F-901E-BC39686BDA38}" srcOrd="3" destOrd="0" presId="urn:microsoft.com/office/officeart/2018/2/layout/IconLabelList"/>
    <dgm:cxn modelId="{B06FE6B1-119D-4178-82FF-30BA185A8361}" type="presParOf" srcId="{0D620C0E-909D-4EDA-A4D1-55BDAD98D03E}" destId="{CB4663EA-1A6F-4259-A427-A6CB62C40FB2}" srcOrd="4" destOrd="0" presId="urn:microsoft.com/office/officeart/2018/2/layout/IconLabelList"/>
    <dgm:cxn modelId="{C1054EBC-79F9-4F94-B729-904CDA549F5E}" type="presParOf" srcId="{CB4663EA-1A6F-4259-A427-A6CB62C40FB2}" destId="{0C3FC6D4-8C79-46EF-BA01-219A0BF295EE}" srcOrd="0" destOrd="0" presId="urn:microsoft.com/office/officeart/2018/2/layout/IconLabelList"/>
    <dgm:cxn modelId="{490DC871-2FB2-4163-8C39-E5A713350D53}" type="presParOf" srcId="{CB4663EA-1A6F-4259-A427-A6CB62C40FB2}" destId="{94457A45-4D2A-49BE-A55C-1DE4B306F678}" srcOrd="1" destOrd="0" presId="urn:microsoft.com/office/officeart/2018/2/layout/IconLabelList"/>
    <dgm:cxn modelId="{61D6DBBA-7A85-4E9D-839A-13FFB92A1FD2}" type="presParOf" srcId="{CB4663EA-1A6F-4259-A427-A6CB62C40FB2}" destId="{2DAB5529-6E22-4E85-A500-1D0FC0C31F33}" srcOrd="2" destOrd="0" presId="urn:microsoft.com/office/officeart/2018/2/layout/IconLabelList"/>
    <dgm:cxn modelId="{E2371FCC-F345-49AA-B85E-47C141D65BD8}" type="presParOf" srcId="{0D620C0E-909D-4EDA-A4D1-55BDAD98D03E}" destId="{3BFE1071-BCA4-4E64-B96B-ED9458F6B21C}" srcOrd="5" destOrd="0" presId="urn:microsoft.com/office/officeart/2018/2/layout/IconLabelList"/>
    <dgm:cxn modelId="{BCDA9012-83A4-404A-9006-BA4B20EC8E3F}" type="presParOf" srcId="{0D620C0E-909D-4EDA-A4D1-55BDAD98D03E}" destId="{0DECB9E0-464B-46C2-8FD3-8DCDCD93B1AE}" srcOrd="6" destOrd="0" presId="urn:microsoft.com/office/officeart/2018/2/layout/IconLabelList"/>
    <dgm:cxn modelId="{A9FEBF5A-62F3-4FA0-B5FD-35F4D9F69361}" type="presParOf" srcId="{0DECB9E0-464B-46C2-8FD3-8DCDCD93B1AE}" destId="{AF343927-1D1B-4134-8D59-B5519A5CE6C5}" srcOrd="0" destOrd="0" presId="urn:microsoft.com/office/officeart/2018/2/layout/IconLabelList"/>
    <dgm:cxn modelId="{0DD994E8-552E-4F64-945D-ED71166B0738}" type="presParOf" srcId="{0DECB9E0-464B-46C2-8FD3-8DCDCD93B1AE}" destId="{71774F67-E5D9-4B0C-9925-C870FACE46C9}" srcOrd="1" destOrd="0" presId="urn:microsoft.com/office/officeart/2018/2/layout/IconLabelList"/>
    <dgm:cxn modelId="{D4257F67-2C0F-45A6-B1B5-8878751064E2}" type="presParOf" srcId="{0DECB9E0-464B-46C2-8FD3-8DCDCD93B1AE}" destId="{0B22A038-D051-4A87-854D-7A80B93A2295}" srcOrd="2" destOrd="0" presId="urn:microsoft.com/office/officeart/2018/2/layout/IconLabelList"/>
    <dgm:cxn modelId="{DDE20E5D-81DE-412E-92E2-6C752D6B031A}" type="presParOf" srcId="{0D620C0E-909D-4EDA-A4D1-55BDAD98D03E}" destId="{09B2B412-95C2-4F7A-BF15-2C4962302574}" srcOrd="7" destOrd="0" presId="urn:microsoft.com/office/officeart/2018/2/layout/IconLabelList"/>
    <dgm:cxn modelId="{E3DE9337-F020-4C38-93D6-F0485C693F73}" type="presParOf" srcId="{0D620C0E-909D-4EDA-A4D1-55BDAD98D03E}" destId="{4CA134FF-A5AE-4C1E-8139-AA0858572721}" srcOrd="8" destOrd="0" presId="urn:microsoft.com/office/officeart/2018/2/layout/IconLabelList"/>
    <dgm:cxn modelId="{449E026C-895F-4197-A4BF-4426AD53C380}" type="presParOf" srcId="{4CA134FF-A5AE-4C1E-8139-AA0858572721}" destId="{F985F0B9-5299-48AF-8FCA-F34C4BEAB37F}" srcOrd="0" destOrd="0" presId="urn:microsoft.com/office/officeart/2018/2/layout/IconLabelList"/>
    <dgm:cxn modelId="{BE1DB703-EB3F-4B54-B661-52E1FE3C6DC7}" type="presParOf" srcId="{4CA134FF-A5AE-4C1E-8139-AA0858572721}" destId="{8874E19C-1A34-430B-BE11-637B5D3D2E7D}" srcOrd="1" destOrd="0" presId="urn:microsoft.com/office/officeart/2018/2/layout/IconLabelList"/>
    <dgm:cxn modelId="{82918B39-7BE0-488D-87C3-08D068FA0E0A}" type="presParOf" srcId="{4CA134FF-A5AE-4C1E-8139-AA0858572721}" destId="{1E8340E8-855A-41F5-9C85-BBF2D8973CD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550295-99AD-1F4B-8C83-9D38F790B365}">
      <dsp:nvSpPr>
        <dsp:cNvPr id="0" name=""/>
        <dsp:cNvSpPr/>
      </dsp:nvSpPr>
      <dsp:spPr>
        <a:xfrm>
          <a:off x="0" y="3397"/>
          <a:ext cx="751737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EA3EE7-81E1-A04E-B23E-97109078201A}">
      <dsp:nvSpPr>
        <dsp:cNvPr id="0" name=""/>
        <dsp:cNvSpPr/>
      </dsp:nvSpPr>
      <dsp:spPr>
        <a:xfrm>
          <a:off x="0" y="3397"/>
          <a:ext cx="7517374" cy="136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Arial"/>
              <a:cs typeface="Arial"/>
            </a:rPr>
            <a:t>Kirti A. Provided the top 5 advantages on how to use OneDrive safely. </a:t>
          </a:r>
          <a:r>
            <a:rPr lang="en-GB" sz="1800" kern="1200">
              <a:latin typeface="Arial"/>
              <a:cs typeface="Arial"/>
              <a:hlinkClick xmlns:r="http://schemas.openxmlformats.org/officeDocument/2006/relationships" r:id="rId1"/>
            </a:rPr>
            <a:t>https://techcommunity.microsoft.com/blog/onedriveblog/top-5-advantages-of-sharing-with-onedrive/796396?utm_source=chatgpt.com</a:t>
          </a:r>
          <a:r>
            <a:rPr lang="en-GB" sz="1800" kern="1200">
              <a:latin typeface="Arial"/>
              <a:cs typeface="Arial"/>
            </a:rPr>
            <a:t> last accessed (29 October 2025)</a:t>
          </a:r>
          <a:endParaRPr lang="en-US" sz="1800" kern="1200">
            <a:latin typeface="Arial"/>
            <a:cs typeface="Arial"/>
          </a:endParaRPr>
        </a:p>
      </dsp:txBody>
      <dsp:txXfrm>
        <a:off x="0" y="3397"/>
        <a:ext cx="7517374" cy="1360446"/>
      </dsp:txXfrm>
    </dsp:sp>
    <dsp:sp modelId="{7AD28E9C-3F9A-EB46-B4E2-C1A4619C249E}">
      <dsp:nvSpPr>
        <dsp:cNvPr id="0" name=""/>
        <dsp:cNvSpPr/>
      </dsp:nvSpPr>
      <dsp:spPr>
        <a:xfrm>
          <a:off x="0" y="1363844"/>
          <a:ext cx="7517374" cy="0"/>
        </a:xfrm>
        <a:prstGeom prst="line">
          <a:avLst/>
        </a:prstGeom>
        <a:solidFill>
          <a:schemeClr val="accent2">
            <a:hueOff val="2357366"/>
            <a:satOff val="-8879"/>
            <a:lumOff val="7451"/>
            <a:alphaOff val="0"/>
          </a:schemeClr>
        </a:solidFill>
        <a:ln w="12700" cap="flat" cmpd="sng" algn="ctr">
          <a:solidFill>
            <a:schemeClr val="accent2">
              <a:hueOff val="2357366"/>
              <a:satOff val="-8879"/>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90EAD-1B15-AE47-A29F-0A1016B526A7}">
      <dsp:nvSpPr>
        <dsp:cNvPr id="0" name=""/>
        <dsp:cNvSpPr/>
      </dsp:nvSpPr>
      <dsp:spPr>
        <a:xfrm>
          <a:off x="0" y="1363844"/>
          <a:ext cx="7517374" cy="1418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Arial"/>
              <a:cs typeface="Arial"/>
            </a:rPr>
            <a:t>Microsoft (2023) Information about OneDrive is available at </a:t>
          </a:r>
          <a:r>
            <a:rPr lang="en-GB" sz="1800" kern="1200">
              <a:latin typeface="Arial"/>
              <a:cs typeface="Arial"/>
              <a:hlinkClick xmlns:r="http://schemas.openxmlformats.org/officeDocument/2006/relationships" r:id="rId2"/>
            </a:rPr>
            <a:t>https://support.microsoft.com/en-us/onedrive</a:t>
          </a:r>
          <a:r>
            <a:rPr lang="en-GB" sz="1800" kern="1200">
              <a:latin typeface="Arial"/>
              <a:cs typeface="Arial"/>
            </a:rPr>
            <a:t> Last accessed (29 October 2025)</a:t>
          </a:r>
          <a:endParaRPr lang="en-US" sz="1800" kern="1200">
            <a:latin typeface="Arial"/>
            <a:cs typeface="Arial"/>
          </a:endParaRPr>
        </a:p>
      </dsp:txBody>
      <dsp:txXfrm>
        <a:off x="0" y="1363844"/>
        <a:ext cx="7517374" cy="1418180"/>
      </dsp:txXfrm>
    </dsp:sp>
    <dsp:sp modelId="{6B002345-0F6A-4502-8922-5F51BCABAF7A}">
      <dsp:nvSpPr>
        <dsp:cNvPr id="0" name=""/>
        <dsp:cNvSpPr/>
      </dsp:nvSpPr>
      <dsp:spPr>
        <a:xfrm>
          <a:off x="0" y="2782025"/>
          <a:ext cx="7517374" cy="0"/>
        </a:xfrm>
        <a:prstGeom prst="line">
          <a:avLst/>
        </a:prstGeom>
        <a:solidFill>
          <a:schemeClr val="accent2">
            <a:hueOff val="4714731"/>
            <a:satOff val="-17759"/>
            <a:lumOff val="14902"/>
            <a:alphaOff val="0"/>
          </a:schemeClr>
        </a:solidFill>
        <a:ln w="12700" cap="flat" cmpd="sng" algn="ctr">
          <a:solidFill>
            <a:schemeClr val="accent2">
              <a:hueOff val="4714731"/>
              <a:satOff val="-17759"/>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0F0FE2-7533-4826-A9B6-0857D6B53EDA}">
      <dsp:nvSpPr>
        <dsp:cNvPr id="0" name=""/>
        <dsp:cNvSpPr/>
      </dsp:nvSpPr>
      <dsp:spPr>
        <a:xfrm>
          <a:off x="0" y="2782025"/>
          <a:ext cx="7517374" cy="136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Arial"/>
              <a:cs typeface="Arial"/>
            </a:rPr>
            <a:t>NHS Digital. (2024) The information of data protection and governance in social care is available at </a:t>
          </a:r>
          <a:r>
            <a:rPr lang="en-GB" sz="1800" kern="1200">
              <a:latin typeface="Arial"/>
              <a:cs typeface="Arial"/>
              <a:hlinkClick xmlns:r="http://schemas.openxmlformats.org/officeDocument/2006/relationships" r:id="rId3"/>
            </a:rPr>
            <a:t>https://digital.nhs.uk/data-and-information/looking-after-information</a:t>
          </a:r>
          <a:r>
            <a:rPr lang="en-GB" sz="1800" kern="1200">
              <a:latin typeface="Arial"/>
              <a:cs typeface="Arial"/>
            </a:rPr>
            <a:t> last accessed (29 October 2025)</a:t>
          </a:r>
          <a:endParaRPr lang="en-US" sz="1800" kern="1200">
            <a:latin typeface="Arial"/>
            <a:cs typeface="Arial"/>
          </a:endParaRPr>
        </a:p>
      </dsp:txBody>
      <dsp:txXfrm>
        <a:off x="0" y="2782025"/>
        <a:ext cx="7517374" cy="1360446"/>
      </dsp:txXfrm>
    </dsp:sp>
    <dsp:sp modelId="{E11D7031-1DCF-4525-9028-E13DD12F135E}">
      <dsp:nvSpPr>
        <dsp:cNvPr id="0" name=""/>
        <dsp:cNvSpPr/>
      </dsp:nvSpPr>
      <dsp:spPr>
        <a:xfrm>
          <a:off x="0" y="4142471"/>
          <a:ext cx="7517374"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56F1FF-94BF-4AF4-8AB7-E9F049B11359}">
      <dsp:nvSpPr>
        <dsp:cNvPr id="0" name=""/>
        <dsp:cNvSpPr/>
      </dsp:nvSpPr>
      <dsp:spPr>
        <a:xfrm>
          <a:off x="0" y="4142471"/>
          <a:ext cx="7517374" cy="1418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0" i="0" kern="1200">
              <a:latin typeface="Arial"/>
              <a:cs typeface="Arial"/>
            </a:rPr>
            <a:t>Sharegate</a:t>
          </a:r>
          <a:r>
            <a:rPr lang="en-GB" sz="1900" i="0" kern="1200">
              <a:latin typeface="Arial"/>
              <a:cs typeface="Arial"/>
            </a:rPr>
            <a:t> 2025 what is OneDrive for Business and what does it do?  information will be available at: </a:t>
          </a:r>
          <a:r>
            <a:rPr lang="en-GB" sz="1900" i="0" kern="1200">
              <a:latin typeface="Arial"/>
              <a:cs typeface="Arial"/>
              <a:hlinkClick xmlns:r="http://schemas.openxmlformats.org/officeDocument/2006/relationships" r:id="rId4"/>
            </a:rPr>
            <a:t>https://sharegate.com/blog/what-is-onedrive-for-business-and-what-does-it-do?utm_source=chatgpt.com</a:t>
          </a:r>
          <a:r>
            <a:rPr lang="en-GB" sz="1900" i="0" kern="1200">
              <a:latin typeface="Arial"/>
              <a:cs typeface="Arial"/>
            </a:rPr>
            <a:t> last accessed (29 October 2025)</a:t>
          </a:r>
        </a:p>
      </dsp:txBody>
      <dsp:txXfrm>
        <a:off x="0" y="4142471"/>
        <a:ext cx="7517374" cy="1418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83115-2FC8-41A0-8510-7C798A5B103D}">
      <dsp:nvSpPr>
        <dsp:cNvPr id="0" name=""/>
        <dsp:cNvSpPr/>
      </dsp:nvSpPr>
      <dsp:spPr>
        <a:xfrm>
          <a:off x="527774" y="842153"/>
          <a:ext cx="759375" cy="75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978571-DB5A-45B8-A49A-9859A1B59012}">
      <dsp:nvSpPr>
        <dsp:cNvPr id="0" name=""/>
        <dsp:cNvSpPr/>
      </dsp:nvSpPr>
      <dsp:spPr>
        <a:xfrm>
          <a:off x="0" y="1748595"/>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Device Security </a:t>
          </a:r>
        </a:p>
      </dsp:txBody>
      <dsp:txXfrm>
        <a:off x="0" y="1748595"/>
        <a:ext cx="1687500" cy="675000"/>
      </dsp:txXfrm>
    </dsp:sp>
    <dsp:sp modelId="{B148EA40-CCD6-4984-B1BC-ED36C18F817C}">
      <dsp:nvSpPr>
        <dsp:cNvPr id="0" name=""/>
        <dsp:cNvSpPr/>
      </dsp:nvSpPr>
      <dsp:spPr>
        <a:xfrm>
          <a:off x="2473273" y="646341"/>
          <a:ext cx="759375" cy="75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DA6ED2-D479-4BEC-A65D-6AE5984CED1B}">
      <dsp:nvSpPr>
        <dsp:cNvPr id="0" name=""/>
        <dsp:cNvSpPr/>
      </dsp:nvSpPr>
      <dsp:spPr>
        <a:xfrm>
          <a:off x="1983974" y="1658921"/>
          <a:ext cx="1737973"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latin typeface="Arial" panose="020B0604020202020204" pitchFamily="34" charset="0"/>
              <a:cs typeface="Arial" panose="020B0604020202020204" pitchFamily="34" charset="0"/>
            </a:rPr>
            <a:t>Patient Confidentiality </a:t>
          </a:r>
        </a:p>
      </dsp:txBody>
      <dsp:txXfrm>
        <a:off x="1983974" y="1658921"/>
        <a:ext cx="1737973" cy="675000"/>
      </dsp:txXfrm>
    </dsp:sp>
    <dsp:sp modelId="{0C3FC6D4-8C79-46EF-BA01-219A0BF295EE}">
      <dsp:nvSpPr>
        <dsp:cNvPr id="0" name=""/>
        <dsp:cNvSpPr/>
      </dsp:nvSpPr>
      <dsp:spPr>
        <a:xfrm>
          <a:off x="4879856" y="671134"/>
          <a:ext cx="759375" cy="75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AB5529-6E22-4E85-A500-1D0FC0C31F33}">
      <dsp:nvSpPr>
        <dsp:cNvPr id="0" name=""/>
        <dsp:cNvSpPr/>
      </dsp:nvSpPr>
      <dsp:spPr>
        <a:xfrm>
          <a:off x="4229733" y="1779200"/>
          <a:ext cx="1876567"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Secure Log in </a:t>
          </a:r>
        </a:p>
      </dsp:txBody>
      <dsp:txXfrm>
        <a:off x="4229733" y="1779200"/>
        <a:ext cx="1876567" cy="675000"/>
      </dsp:txXfrm>
    </dsp:sp>
    <dsp:sp modelId="{AF343927-1D1B-4134-8D59-B5519A5CE6C5}">
      <dsp:nvSpPr>
        <dsp:cNvPr id="0" name=""/>
        <dsp:cNvSpPr/>
      </dsp:nvSpPr>
      <dsp:spPr>
        <a:xfrm>
          <a:off x="6998786" y="731785"/>
          <a:ext cx="759375" cy="759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22A038-D051-4A87-854D-7A80B93A2295}">
      <dsp:nvSpPr>
        <dsp:cNvPr id="0" name=""/>
        <dsp:cNvSpPr/>
      </dsp:nvSpPr>
      <dsp:spPr>
        <a:xfrm>
          <a:off x="6495657" y="1836079"/>
          <a:ext cx="1687500" cy="27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Email Safety </a:t>
          </a:r>
        </a:p>
      </dsp:txBody>
      <dsp:txXfrm>
        <a:off x="6495657" y="1836079"/>
        <a:ext cx="1687500" cy="277789"/>
      </dsp:txXfrm>
    </dsp:sp>
    <dsp:sp modelId="{F985F0B9-5299-48AF-8FCA-F34C4BEAB37F}">
      <dsp:nvSpPr>
        <dsp:cNvPr id="0" name=""/>
        <dsp:cNvSpPr/>
      </dsp:nvSpPr>
      <dsp:spPr>
        <a:xfrm>
          <a:off x="9462766" y="829493"/>
          <a:ext cx="759375" cy="759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340E8-855A-41F5-9C85-BBF2D8973CD8}">
      <dsp:nvSpPr>
        <dsp:cNvPr id="0" name=""/>
        <dsp:cNvSpPr/>
      </dsp:nvSpPr>
      <dsp:spPr>
        <a:xfrm>
          <a:off x="3841945" y="1977665"/>
          <a:ext cx="3105354" cy="1002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br>
            <a:rPr lang="en-US" sz="1100" kern="1200"/>
          </a:br>
          <a:br>
            <a:rPr lang="en-US" sz="1400" kern="1200"/>
          </a:br>
          <a:endParaRPr lang="en-US" sz="1400" kern="1200">
            <a:latin typeface="Arial" panose="020B0604020202020204" pitchFamily="34" charset="0"/>
            <a:cs typeface="Arial" panose="020B0604020202020204" pitchFamily="34" charset="0"/>
          </a:endParaRPr>
        </a:p>
      </dsp:txBody>
      <dsp:txXfrm>
        <a:off x="3841945" y="1977665"/>
        <a:ext cx="3105354" cy="10025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E89FA4-D1B4-5B44-B634-9BB7191B0BA6}" type="datetimeFigureOut">
              <a:rPr lang="en-US" smtClean="0"/>
              <a:t>11/9/25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79F3C7-BDB6-034A-97A8-D4C481A7B53D}" type="slidenum">
              <a:rPr lang="en-US" smtClean="0"/>
              <a:t>‹#›</a:t>
            </a:fld>
            <a:endParaRPr lang="en-US"/>
          </a:p>
        </p:txBody>
      </p:sp>
    </p:spTree>
    <p:extLst>
      <p:ext uri="{BB962C8B-B14F-4D97-AF65-F5344CB8AC3E}">
        <p14:creationId xmlns:p14="http://schemas.microsoft.com/office/powerpoint/2010/main" val="18254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79F3C7-BDB6-034A-97A8-D4C481A7B53D}" type="slidenum">
              <a:rPr lang="en-US" smtClean="0"/>
              <a:t>5</a:t>
            </a:fld>
            <a:endParaRPr lang="en-US"/>
          </a:p>
        </p:txBody>
      </p:sp>
    </p:spTree>
    <p:extLst>
      <p:ext uri="{BB962C8B-B14F-4D97-AF65-F5344CB8AC3E}">
        <p14:creationId xmlns:p14="http://schemas.microsoft.com/office/powerpoint/2010/main" val="3302265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79F3C7-BDB6-034A-97A8-D4C481A7B53D}" type="slidenum">
              <a:rPr lang="en-US" smtClean="0"/>
              <a:t>8</a:t>
            </a:fld>
            <a:endParaRPr lang="en-US"/>
          </a:p>
        </p:txBody>
      </p:sp>
    </p:spTree>
    <p:extLst>
      <p:ext uri="{BB962C8B-B14F-4D97-AF65-F5344CB8AC3E}">
        <p14:creationId xmlns:p14="http://schemas.microsoft.com/office/powerpoint/2010/main" val="430198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11/9/25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5987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11/9/25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31920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11/9/25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713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11/9/25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70135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11/9/25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86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11/9/25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7805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11/9/25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1603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11/9/25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0018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11/9/25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1001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11/9/25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93519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11/9/25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288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11/9/25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214757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mailto:sunrisecarehome@org.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431EC938-24D6-131E-0A9F-D6B6F67072A2}"/>
              </a:ext>
            </a:extLst>
          </p:cNvPr>
          <p:cNvSpPr txBox="1">
            <a:spLocks/>
          </p:cNvSpPr>
          <p:nvPr/>
        </p:nvSpPr>
        <p:spPr>
          <a:xfrm>
            <a:off x="7556526" y="927429"/>
            <a:ext cx="4656244" cy="1428360"/>
          </a:xfrm>
          <a:prstGeom prst="rect">
            <a:avLst/>
          </a:prstGeom>
          <a:solidFill>
            <a:schemeClr val="accent1">
              <a:lumMod val="60000"/>
              <a:lumOff val="40000"/>
            </a:schemeClr>
          </a:solidFill>
        </p:spPr>
        <p:txBody>
          <a:bodyPr vert="horz" lIns="91440" tIns="45720" rIns="91440" bIns="45720" rtlCol="0" anchor="b">
            <a:noAutofit/>
          </a:bodyPr>
          <a:lst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a:lstStyle>
          <a:p>
            <a:r>
              <a:rPr lang="en-US" sz="2800">
                <a:latin typeface="Arial" panose="020B0604020202020204" pitchFamily="34" charset="0"/>
                <a:cs typeface="Arial" panose="020B0604020202020204" pitchFamily="34" charset="0"/>
              </a:rPr>
              <a:t>Sunrise </a:t>
            </a:r>
          </a:p>
          <a:p>
            <a:r>
              <a:rPr lang="en-US" sz="2800">
                <a:latin typeface="Arial" panose="020B0604020202020204" pitchFamily="34" charset="0"/>
                <a:cs typeface="Arial" panose="020B0604020202020204" pitchFamily="34" charset="0"/>
              </a:rPr>
              <a:t>Home Care</a:t>
            </a:r>
          </a:p>
          <a:p>
            <a:endParaRPr lang="en-US" sz="900">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4B747B43-587E-3DAC-FEB1-85E6ED1497E0}"/>
              </a:ext>
            </a:extLst>
          </p:cNvPr>
          <p:cNvCxnSpPr>
            <a:cxnSpLocks/>
          </p:cNvCxnSpPr>
          <p:nvPr/>
        </p:nvCxnSpPr>
        <p:spPr>
          <a:xfrm>
            <a:off x="7535756" y="4711578"/>
            <a:ext cx="4656244"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E270550B-7715-8232-FF1F-F4FDC6FA731E}"/>
              </a:ext>
            </a:extLst>
          </p:cNvPr>
          <p:cNvSpPr txBox="1"/>
          <p:nvPr/>
        </p:nvSpPr>
        <p:spPr>
          <a:xfrm>
            <a:off x="7525708" y="5173302"/>
            <a:ext cx="4408300" cy="1477328"/>
          </a:xfrm>
          <a:prstGeom prst="rect">
            <a:avLst/>
          </a:prstGeom>
          <a:noFill/>
        </p:spPr>
        <p:txBody>
          <a:bodyPr wrap="square" rtlCol="0">
            <a:spAutoFit/>
          </a:bodyPr>
          <a:lstStyle/>
          <a:p>
            <a:r>
              <a:rPr lang="en-GB" b="1" err="1">
                <a:latin typeface="Arial" panose="020B0604020202020204" pitchFamily="34" charset="0"/>
                <a:cs typeface="Arial" panose="020B0604020202020204" pitchFamily="34" charset="0"/>
              </a:rPr>
              <a:t>Galaus</a:t>
            </a:r>
            <a:r>
              <a:rPr lang="en-GB" b="1">
                <a:latin typeface="Arial" panose="020B0604020202020204" pitchFamily="34" charset="0"/>
                <a:cs typeface="Arial" panose="020B0604020202020204" pitchFamily="34" charset="0"/>
              </a:rPr>
              <a:t> A</a:t>
            </a:r>
            <a:r>
              <a:rPr lang="en-US" b="1" err="1">
                <a:latin typeface="Arial" panose="020B0604020202020204" pitchFamily="34" charset="0"/>
                <a:cs typeface="Arial" panose="020B0604020202020204" pitchFamily="34" charset="0"/>
              </a:rPr>
              <a:t>nniever</a:t>
            </a:r>
            <a:r>
              <a:rPr lang="en-GB" b="1">
                <a:latin typeface="Arial" panose="020B0604020202020204" pitchFamily="34" charset="0"/>
                <a:cs typeface="Arial" panose="020B0604020202020204" pitchFamily="34" charset="0"/>
              </a:rPr>
              <a:t> Malibiran </a:t>
            </a:r>
            <a:r>
              <a:rPr lang="en-US" b="1">
                <a:latin typeface="Arial" panose="020B0604020202020204" pitchFamily="34" charset="0"/>
                <a:cs typeface="Arial" panose="020B0604020202020204" pitchFamily="34" charset="0"/>
              </a:rPr>
              <a:t> (2508028)</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Brenda </a:t>
            </a:r>
            <a:r>
              <a:rPr lang="en-GB" b="1">
                <a:latin typeface="Arial" panose="020B0604020202020204" pitchFamily="34" charset="0"/>
                <a:cs typeface="Arial" panose="020B0604020202020204" pitchFamily="34" charset="0"/>
              </a:rPr>
              <a:t>Da S R Marciano </a:t>
            </a:r>
            <a:r>
              <a:rPr lang="en-US" b="1">
                <a:latin typeface="Arial" panose="020B0604020202020204" pitchFamily="34" charset="0"/>
                <a:cs typeface="Arial" panose="020B0604020202020204" pitchFamily="34" charset="0"/>
              </a:rPr>
              <a:t>(2509114)</a:t>
            </a:r>
            <a:br>
              <a:rPr lang="en-US" b="1">
                <a:latin typeface="Arial" panose="020B0604020202020204" pitchFamily="34" charset="0"/>
                <a:cs typeface="Arial" panose="020B0604020202020204" pitchFamily="34" charset="0"/>
              </a:rPr>
            </a:br>
            <a:r>
              <a:rPr lang="en-US" b="1" err="1">
                <a:latin typeface="Arial" panose="020B0604020202020204" pitchFamily="34" charset="0"/>
                <a:cs typeface="Arial" panose="020B0604020202020204" pitchFamily="34" charset="0"/>
              </a:rPr>
              <a:t>Fabiula</a:t>
            </a:r>
            <a:r>
              <a:rPr lang="en-GB" b="1">
                <a:latin typeface="Arial" panose="020B0604020202020204" pitchFamily="34" charset="0"/>
                <a:cs typeface="Arial" panose="020B0604020202020204" pitchFamily="34" charset="0"/>
              </a:rPr>
              <a:t> Dos Reis </a:t>
            </a:r>
            <a:r>
              <a:rPr lang="en-US" b="1">
                <a:latin typeface="Arial" panose="020B0604020202020204" pitchFamily="34" charset="0"/>
                <a:cs typeface="Arial" panose="020B0604020202020204" pitchFamily="34" charset="0"/>
              </a:rPr>
              <a:t> (2513854)</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Gracielle</a:t>
            </a:r>
            <a:r>
              <a:rPr lang="en-GB" b="1">
                <a:latin typeface="Arial" panose="020B0604020202020204" pitchFamily="34" charset="0"/>
                <a:cs typeface="Arial" panose="020B0604020202020204" pitchFamily="34" charset="0"/>
              </a:rPr>
              <a:t> R Silva </a:t>
            </a:r>
            <a:r>
              <a:rPr lang="en-US" b="1">
                <a:latin typeface="Arial" panose="020B0604020202020204" pitchFamily="34" charset="0"/>
                <a:cs typeface="Arial" panose="020B0604020202020204" pitchFamily="34" charset="0"/>
              </a:rPr>
              <a:t> (2516014)</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Umma</a:t>
            </a:r>
            <a:r>
              <a:rPr lang="en-GB" b="1">
                <a:latin typeface="Arial" panose="020B0604020202020204" pitchFamily="34" charset="0"/>
                <a:cs typeface="Arial" panose="020B0604020202020204" pitchFamily="34" charset="0"/>
              </a:rPr>
              <a:t> Kulsum</a:t>
            </a:r>
            <a:r>
              <a:rPr lang="en-US" b="1">
                <a:latin typeface="Arial" panose="020B0604020202020204" pitchFamily="34" charset="0"/>
                <a:cs typeface="Arial" panose="020B0604020202020204" pitchFamily="34" charset="0"/>
              </a:rPr>
              <a:t> (2513410)</a:t>
            </a:r>
          </a:p>
        </p:txBody>
      </p:sp>
      <p:pic>
        <p:nvPicPr>
          <p:cNvPr id="1028" name="Picture 4" descr="Comprehensive Assessment and Review for Long-Term Care Services (CARES ...">
            <a:extLst>
              <a:ext uri="{FF2B5EF4-FFF2-40B4-BE49-F238E27FC236}">
                <a16:creationId xmlns:a16="http://schemas.microsoft.com/office/drawing/2014/main" id="{CF631D20-73E3-2257-21D0-91EA679408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30"/>
          <a:stretch>
            <a:fillRect/>
          </a:stretch>
        </p:blipFill>
        <p:spPr bwMode="auto">
          <a:xfrm>
            <a:off x="0" y="0"/>
            <a:ext cx="7535756"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2224994-E149-6346-A200-D64F955DAF29}"/>
              </a:ext>
            </a:extLst>
          </p:cNvPr>
          <p:cNvSpPr txBox="1"/>
          <p:nvPr/>
        </p:nvSpPr>
        <p:spPr>
          <a:xfrm>
            <a:off x="10688770" y="334547"/>
            <a:ext cx="1573276" cy="378789"/>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Arif Ahmed</a:t>
            </a:r>
          </a:p>
        </p:txBody>
      </p:sp>
      <p:sp>
        <p:nvSpPr>
          <p:cNvPr id="3" name="TextBox 2">
            <a:extLst>
              <a:ext uri="{FF2B5EF4-FFF2-40B4-BE49-F238E27FC236}">
                <a16:creationId xmlns:a16="http://schemas.microsoft.com/office/drawing/2014/main" id="{215034DB-9AED-15D4-5CE6-BDFA1A1098F3}"/>
              </a:ext>
            </a:extLst>
          </p:cNvPr>
          <p:cNvSpPr txBox="1"/>
          <p:nvPr/>
        </p:nvSpPr>
        <p:spPr>
          <a:xfrm>
            <a:off x="7525708" y="3069125"/>
            <a:ext cx="3949700" cy="646331"/>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Digital Skills and research Methods ‘LCHS4007_LON’</a:t>
            </a:r>
          </a:p>
        </p:txBody>
      </p:sp>
    </p:spTree>
    <p:extLst>
      <p:ext uri="{BB962C8B-B14F-4D97-AF65-F5344CB8AC3E}">
        <p14:creationId xmlns:p14="http://schemas.microsoft.com/office/powerpoint/2010/main" val="2509804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1D8DD-B313-6D02-C38D-BEA96EF6901F}"/>
              </a:ext>
            </a:extLst>
          </p:cNvPr>
          <p:cNvSpPr>
            <a:spLocks noGrp="1"/>
          </p:cNvSpPr>
          <p:nvPr>
            <p:ph type="title"/>
          </p:nvPr>
        </p:nvSpPr>
        <p:spPr>
          <a:xfrm>
            <a:off x="640080" y="914399"/>
            <a:ext cx="10847494" cy="1171069"/>
          </a:xfrm>
        </p:spPr>
        <p:txBody>
          <a:bodyPr anchor="t">
            <a:normAutofit/>
          </a:bodyPr>
          <a:lstStyle/>
          <a:p>
            <a:r>
              <a:rPr lang="en-US" sz="2800">
                <a:latin typeface="Arial" panose="020B0604020202020204" pitchFamily="34" charset="0"/>
                <a:cs typeface="Arial" panose="020B0604020202020204" pitchFamily="34" charset="0"/>
              </a:rPr>
              <a:t>SUNRISE HOMECARE INTRODUCTION</a:t>
            </a:r>
          </a:p>
        </p:txBody>
      </p:sp>
      <p:pic>
        <p:nvPicPr>
          <p:cNvPr id="4" name="Picture 3">
            <a:extLst>
              <a:ext uri="{FF2B5EF4-FFF2-40B4-BE49-F238E27FC236}">
                <a16:creationId xmlns:a16="http://schemas.microsoft.com/office/drawing/2014/main" id="{268CEC10-477F-36E3-73F0-FFA1DCA94F36}"/>
              </a:ext>
            </a:extLst>
          </p:cNvPr>
          <p:cNvPicPr>
            <a:picLocks noChangeAspect="1"/>
          </p:cNvPicPr>
          <p:nvPr/>
        </p:nvPicPr>
        <p:blipFill>
          <a:blip r:embed="rId2"/>
          <a:stretch>
            <a:fillRect/>
          </a:stretch>
        </p:blipFill>
        <p:spPr>
          <a:xfrm>
            <a:off x="713232" y="2256287"/>
            <a:ext cx="5315136" cy="3760459"/>
          </a:xfrm>
          <a:prstGeom prst="rect">
            <a:avLst/>
          </a:prstGeom>
        </p:spPr>
      </p:pic>
      <p:sp>
        <p:nvSpPr>
          <p:cNvPr id="3" name="Content Placeholder 2">
            <a:extLst>
              <a:ext uri="{FF2B5EF4-FFF2-40B4-BE49-F238E27FC236}">
                <a16:creationId xmlns:a16="http://schemas.microsoft.com/office/drawing/2014/main" id="{25C081ED-8E00-AFCE-A354-5CEA15E71742}"/>
              </a:ext>
            </a:extLst>
          </p:cNvPr>
          <p:cNvSpPr>
            <a:spLocks noGrp="1"/>
          </p:cNvSpPr>
          <p:nvPr>
            <p:ph idx="1"/>
          </p:nvPr>
        </p:nvSpPr>
        <p:spPr>
          <a:xfrm>
            <a:off x="6163632" y="2256287"/>
            <a:ext cx="5723568" cy="3874685"/>
          </a:xfrm>
        </p:spPr>
        <p:txBody>
          <a:bodyPr anchor="t">
            <a:normAutofit/>
          </a:bodyPr>
          <a:lstStyle/>
          <a:p>
            <a:pPr fontAlgn="base"/>
            <a:r>
              <a:rPr lang="en-US" sz="1800">
                <a:latin typeface="Arial" panose="020B0604020202020204" pitchFamily="34" charset="0"/>
                <a:cs typeface="Arial" panose="020B0604020202020204" pitchFamily="34" charset="0"/>
              </a:rPr>
              <a:t>We are Sunrise Residential Care Home provides carers, nurses as well as administrator to give a long-term care especially designated for the elderly, particularly those who have dementia and chronic diseases moreover with special needs.​</a:t>
            </a:r>
          </a:p>
          <a:p>
            <a:pPr fontAlgn="base"/>
            <a:r>
              <a:rPr lang="en-US" sz="1800">
                <a:solidFill>
                  <a:schemeClr val="tx1">
                    <a:lumMod val="85000"/>
                    <a:lumOff val="15000"/>
                  </a:schemeClr>
                </a:solidFill>
                <a:latin typeface="Arial" panose="020B0604020202020204" pitchFamily="34" charset="0"/>
                <a:cs typeface="Arial" panose="020B0604020202020204" pitchFamily="34" charset="0"/>
              </a:rPr>
              <a:t>Sunrise Home Care needs digital tools to help improve the work of the carers to run a smooth and more effective administration for staff and patients</a:t>
            </a:r>
            <a:r>
              <a:rPr lang="en-US" sz="1800">
                <a:solidFill>
                  <a:srgbClr val="FF0000"/>
                </a:solidFill>
                <a:latin typeface="Arial" panose="020B0604020202020204" pitchFamily="34" charset="0"/>
                <a:cs typeface="Arial" panose="020B0604020202020204" pitchFamily="34" charset="0"/>
              </a:rPr>
              <a:t>.</a:t>
            </a:r>
          </a:p>
        </p:txBody>
      </p:sp>
      <p:cxnSp>
        <p:nvCxnSpPr>
          <p:cNvPr id="17" name="Straight Connector 16">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4495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88694-5F44-7C03-29A3-543572F4B221}"/>
              </a:ext>
            </a:extLst>
          </p:cNvPr>
          <p:cNvSpPr>
            <a:spLocks noGrp="1"/>
          </p:cNvSpPr>
          <p:nvPr>
            <p:ph type="title"/>
          </p:nvPr>
        </p:nvSpPr>
        <p:spPr>
          <a:xfrm>
            <a:off x="1692094" y="817961"/>
            <a:ext cx="5737859" cy="1097280"/>
          </a:xfrm>
        </p:spPr>
        <p:txBody>
          <a:bodyPr>
            <a:normAutofit/>
          </a:bodyPr>
          <a:lstStyle/>
          <a:p>
            <a:pPr>
              <a:lnSpc>
                <a:spcPct val="90000"/>
              </a:lnSpc>
            </a:pPr>
            <a:r>
              <a:rPr lang="en-US" sz="2400">
                <a:latin typeface="Arial" panose="020B0604020202020204" pitchFamily="34" charset="0"/>
                <a:cs typeface="Arial" panose="020B0604020202020204" pitchFamily="34" charset="0"/>
              </a:rPr>
              <a:t>Chosen </a:t>
            </a:r>
            <a:r>
              <a:rPr lang="en-US" sz="2800">
                <a:latin typeface="Arial" panose="020B0604020202020204" pitchFamily="34" charset="0"/>
                <a:cs typeface="Arial" panose="020B0604020202020204" pitchFamily="34" charset="0"/>
              </a:rPr>
              <a:t>Application</a:t>
            </a:r>
            <a:r>
              <a:rPr lang="en-US" sz="2400">
                <a:latin typeface="Arial" panose="020B0604020202020204" pitchFamily="34" charset="0"/>
                <a:cs typeface="Arial" panose="020B0604020202020204" pitchFamily="34" charset="0"/>
              </a:rPr>
              <a:t>: Microsoft Word</a:t>
            </a:r>
          </a:p>
        </p:txBody>
      </p:sp>
      <p:cxnSp>
        <p:nvCxnSpPr>
          <p:cNvPr id="19" name="Straight Connector 1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B32A70-4A9E-7D0F-19A6-593E7BB2DBE2}"/>
              </a:ext>
            </a:extLst>
          </p:cNvPr>
          <p:cNvSpPr>
            <a:spLocks noGrp="1"/>
          </p:cNvSpPr>
          <p:nvPr>
            <p:ph idx="1"/>
          </p:nvPr>
        </p:nvSpPr>
        <p:spPr>
          <a:xfrm>
            <a:off x="727343" y="1426548"/>
            <a:ext cx="6789874" cy="4961735"/>
          </a:xfrm>
        </p:spPr>
        <p:txBody>
          <a:bodyPr vert="horz" lIns="91440" tIns="45720" rIns="91440" bIns="45720" rtlCol="0" anchor="t">
            <a:normAutofit fontScale="25000" lnSpcReduction="20000"/>
          </a:bodyPr>
          <a:lstStyle/>
          <a:p>
            <a:r>
              <a:rPr lang="en-US" sz="5600">
                <a:latin typeface="Arial" panose="020B0604020202020204" pitchFamily="34" charset="0"/>
                <a:ea typeface="+mn-lt"/>
                <a:cs typeface="Arial" panose="020B0604020202020204" pitchFamily="34" charset="0"/>
              </a:rPr>
              <a:t>To be used to make daily notes and updates on care plans and IRF or incident report form.​ </a:t>
            </a:r>
            <a:endParaRPr lang="en-US" sz="5600">
              <a:latin typeface="Arial" panose="020B0604020202020204" pitchFamily="34" charset="0"/>
              <a:cs typeface="Arial" panose="020B0604020202020204" pitchFamily="34" charset="0"/>
            </a:endParaRPr>
          </a:p>
          <a:p>
            <a:r>
              <a:rPr lang="en-US" sz="5600">
                <a:latin typeface="Arial" panose="020B0604020202020204" pitchFamily="34" charset="0"/>
                <a:ea typeface="+mn-lt"/>
                <a:cs typeface="Arial" panose="020B0604020202020204" pitchFamily="34" charset="0"/>
              </a:rPr>
              <a:t>It’s efficient on making it standard and readable.​</a:t>
            </a:r>
            <a:endParaRPr lang="en-US" sz="5600">
              <a:latin typeface="Arial" panose="020B0604020202020204" pitchFamily="34" charset="0"/>
              <a:cs typeface="Arial" panose="020B0604020202020204" pitchFamily="34" charset="0"/>
            </a:endParaRPr>
          </a:p>
          <a:p>
            <a:pPr marL="0" indent="0">
              <a:buNone/>
            </a:pPr>
            <a:r>
              <a:rPr lang="en-US" sz="5600" b="1">
                <a:latin typeface="Arial" panose="020B0604020202020204" pitchFamily="34" charset="0"/>
                <a:ea typeface="+mn-lt"/>
                <a:cs typeface="Arial" panose="020B0604020202020204" pitchFamily="34" charset="0"/>
              </a:rPr>
              <a:t>Benefit:</a:t>
            </a:r>
            <a:r>
              <a:rPr lang="en-US" sz="5600">
                <a:latin typeface="Arial" panose="020B0604020202020204" pitchFamily="34" charset="0"/>
                <a:ea typeface="+mn-lt"/>
                <a:cs typeface="Arial" panose="020B0604020202020204" pitchFamily="34" charset="0"/>
              </a:rPr>
              <a:t>​</a:t>
            </a:r>
            <a:endParaRPr lang="en-US" sz="5600">
              <a:latin typeface="Arial" panose="020B0604020202020204" pitchFamily="34" charset="0"/>
              <a:cs typeface="Arial" panose="020B0604020202020204" pitchFamily="34" charset="0"/>
            </a:endParaRPr>
          </a:p>
          <a:p>
            <a:r>
              <a:rPr lang="en-US" sz="5600">
                <a:solidFill>
                  <a:srgbClr val="000000"/>
                </a:solidFill>
                <a:latin typeface="Arial" panose="020B0604020202020204" pitchFamily="34" charset="0"/>
                <a:ea typeface="+mn-lt"/>
                <a:cs typeface="Arial" panose="020B0604020202020204" pitchFamily="34" charset="0"/>
              </a:rPr>
              <a:t>Microsoft Word is widely </a:t>
            </a:r>
            <a:r>
              <a:rPr lang="en-US" sz="5600" err="1">
                <a:solidFill>
                  <a:srgbClr val="000000"/>
                </a:solidFill>
                <a:latin typeface="Arial" panose="020B0604020202020204" pitchFamily="34" charset="0"/>
                <a:ea typeface="+mn-lt"/>
                <a:cs typeface="Arial" panose="020B0604020202020204" pitchFamily="34" charset="0"/>
              </a:rPr>
              <a:t>utilised</a:t>
            </a:r>
            <a:r>
              <a:rPr lang="en-US" sz="5600">
                <a:solidFill>
                  <a:srgbClr val="000000"/>
                </a:solidFill>
                <a:latin typeface="Arial" panose="020B0604020202020204" pitchFamily="34" charset="0"/>
                <a:ea typeface="+mn-lt"/>
                <a:cs typeface="Arial" panose="020B0604020202020204" pitchFamily="34" charset="0"/>
              </a:rPr>
              <a:t> in healthcare for various documentation tasks, offering numerous benefits. One key advantage is integration and consistency, as Word templates help ensure that clinical and administrative documents include all required fields and remain uniform. (</a:t>
            </a:r>
            <a:r>
              <a:rPr lang="en-US" sz="5600" err="1">
                <a:solidFill>
                  <a:srgbClr val="000000"/>
                </a:solidFill>
                <a:latin typeface="Arial" panose="020B0604020202020204" pitchFamily="34" charset="0"/>
                <a:ea typeface="+mn-lt"/>
                <a:cs typeface="Arial" panose="020B0604020202020204" pitchFamily="34" charset="0"/>
              </a:rPr>
              <a:t>Softwareg</a:t>
            </a:r>
            <a:r>
              <a:rPr lang="en-US" sz="5600">
                <a:solidFill>
                  <a:srgbClr val="000000"/>
                </a:solidFill>
                <a:latin typeface="Arial" panose="020B0604020202020204" pitchFamily="34" charset="0"/>
                <a:ea typeface="+mn-lt"/>
                <a:cs typeface="Arial" panose="020B0604020202020204" pitchFamily="34" charset="0"/>
              </a:rPr>
              <a:t>, 2025) </a:t>
            </a:r>
          </a:p>
          <a:p>
            <a:r>
              <a:rPr lang="en-GB" sz="5600" b="1">
                <a:latin typeface="Arial" panose="020B0604020202020204" pitchFamily="34" charset="0"/>
                <a:ea typeface="+mn-lt"/>
                <a:cs typeface="Arial" panose="020B0604020202020204" pitchFamily="34" charset="0"/>
              </a:rPr>
              <a:t>The </a:t>
            </a:r>
            <a:r>
              <a:rPr lang="en-US" sz="5600" b="1">
                <a:latin typeface="Arial" panose="020B0604020202020204" pitchFamily="34" charset="0"/>
                <a:ea typeface="+mn-lt"/>
                <a:cs typeface="Arial" panose="020B0604020202020204" pitchFamily="34" charset="0"/>
              </a:rPr>
              <a:t>review</a:t>
            </a:r>
            <a:r>
              <a:rPr lang="en-US" sz="5600">
                <a:latin typeface="Arial" panose="020B0604020202020204" pitchFamily="34" charset="0"/>
                <a:ea typeface="+mn-lt"/>
                <a:cs typeface="Arial" panose="020B0604020202020204" pitchFamily="34" charset="0"/>
              </a:rPr>
              <a:t> are simplified because multiple healthcare professionals can edit, comment, and track changes in the same document, ensuring accurate and </a:t>
            </a:r>
            <a:r>
              <a:rPr lang="en-GB" sz="5600">
                <a:latin typeface="Arial" panose="020B0604020202020204" pitchFamily="34" charset="0"/>
                <a:ea typeface="+mn-lt"/>
                <a:cs typeface="Arial" panose="020B0604020202020204" pitchFamily="34" charset="0"/>
              </a:rPr>
              <a:t>clear </a:t>
            </a:r>
            <a:r>
              <a:rPr lang="en-US" sz="5600">
                <a:latin typeface="Arial" panose="020B0604020202020204" pitchFamily="34" charset="0"/>
                <a:ea typeface="+mn-lt"/>
                <a:cs typeface="Arial" panose="020B0604020202020204" pitchFamily="34" charset="0"/>
              </a:rPr>
              <a:t>revisions (Nürnberg, 2023).</a:t>
            </a:r>
          </a:p>
          <a:p>
            <a:r>
              <a:rPr lang="en-US" sz="5600">
                <a:latin typeface="Arial" panose="020B0604020202020204" pitchFamily="34" charset="0"/>
                <a:ea typeface="+mn-lt"/>
                <a:cs typeface="Arial" panose="020B0604020202020204" pitchFamily="34" charset="0"/>
              </a:rPr>
              <a:t>Microsoft Word further allows integration with other systems, such as Electronic Health Records (EHRs), enabling easy sharing, exporting, and importing of documents across platforms (</a:t>
            </a:r>
            <a:r>
              <a:rPr lang="en-US" sz="5600" err="1">
                <a:latin typeface="Arial" panose="020B0604020202020204" pitchFamily="34" charset="0"/>
                <a:ea typeface="+mn-lt"/>
                <a:cs typeface="Arial" panose="020B0604020202020204" pitchFamily="34" charset="0"/>
              </a:rPr>
              <a:t>UMATEchnology</a:t>
            </a:r>
            <a:r>
              <a:rPr lang="en-US" sz="5600">
                <a:latin typeface="Arial" panose="020B0604020202020204" pitchFamily="34" charset="0"/>
                <a:ea typeface="+mn-lt"/>
                <a:cs typeface="Arial" panose="020B0604020202020204" pitchFamily="34" charset="0"/>
              </a:rPr>
              <a:t>, 2024).</a:t>
            </a:r>
          </a:p>
          <a:p>
            <a:pPr marL="0" indent="0">
              <a:buNone/>
            </a:pPr>
            <a:r>
              <a:rPr lang="en-US" sz="5600" b="1">
                <a:latin typeface="Arial" panose="020B0604020202020204" pitchFamily="34" charset="0"/>
                <a:ea typeface="+mn-lt"/>
                <a:cs typeface="Arial" panose="020B0604020202020204" pitchFamily="34" charset="0"/>
              </a:rPr>
              <a:t>Limitation:</a:t>
            </a:r>
            <a:r>
              <a:rPr lang="en-US" sz="5600">
                <a:latin typeface="Arial" panose="020B0604020202020204" pitchFamily="34" charset="0"/>
                <a:ea typeface="+mn-lt"/>
                <a:cs typeface="Arial" panose="020B0604020202020204" pitchFamily="34" charset="0"/>
              </a:rPr>
              <a:t>​</a:t>
            </a:r>
            <a:endParaRPr lang="en-US" sz="5600">
              <a:latin typeface="Arial" panose="020B0604020202020204" pitchFamily="34" charset="0"/>
              <a:cs typeface="Arial" panose="020B0604020202020204" pitchFamily="34" charset="0"/>
            </a:endParaRPr>
          </a:p>
          <a:p>
            <a:r>
              <a:rPr lang="en-GB" sz="5600" b="1" err="1">
                <a:latin typeface="Arial" panose="020B0604020202020204" pitchFamily="34" charset="0"/>
                <a:ea typeface="+mn-lt"/>
                <a:cs typeface="Arial" panose="020B0604020202020204" pitchFamily="34" charset="0"/>
              </a:rPr>
              <a:t>Limition</a:t>
            </a:r>
            <a:r>
              <a:rPr lang="en-GB" sz="5600" b="1">
                <a:latin typeface="Arial" panose="020B0604020202020204" pitchFamily="34" charset="0"/>
                <a:ea typeface="+mn-lt"/>
                <a:cs typeface="Arial" panose="020B0604020202020204" pitchFamily="34" charset="0"/>
              </a:rPr>
              <a:t> </a:t>
            </a:r>
            <a:r>
              <a:rPr lang="en-US" sz="5600">
                <a:latin typeface="Arial" panose="020B0604020202020204" pitchFamily="34" charset="0"/>
                <a:ea typeface="+mn-lt"/>
                <a:cs typeface="Arial" panose="020B0604020202020204" pitchFamily="34" charset="0"/>
              </a:rPr>
              <a:t> for large healthcare institutions, as Word is not designed for managing </a:t>
            </a:r>
            <a:r>
              <a:rPr lang="en-GB" sz="5600">
                <a:latin typeface="Arial" panose="020B0604020202020204" pitchFamily="34" charset="0"/>
                <a:ea typeface="+mn-lt"/>
                <a:cs typeface="Arial" panose="020B0604020202020204" pitchFamily="34" charset="0"/>
              </a:rPr>
              <a:t>many </a:t>
            </a:r>
            <a:r>
              <a:rPr lang="en-US" sz="5600">
                <a:latin typeface="Arial" panose="020B0604020202020204" pitchFamily="34" charset="0"/>
                <a:ea typeface="+mn-lt"/>
                <a:cs typeface="Arial" panose="020B0604020202020204" pitchFamily="34" charset="0"/>
              </a:rPr>
              <a:t>volumes of patient records efficiently (</a:t>
            </a:r>
            <a:r>
              <a:rPr lang="en-US" sz="5600" err="1">
                <a:latin typeface="Arial" panose="020B0604020202020204" pitchFamily="34" charset="0"/>
                <a:ea typeface="+mn-lt"/>
                <a:cs typeface="Arial" panose="020B0604020202020204" pitchFamily="34" charset="0"/>
              </a:rPr>
              <a:t>UMATEchnology</a:t>
            </a:r>
            <a:r>
              <a:rPr lang="en-US" sz="5600">
                <a:latin typeface="Arial" panose="020B0604020202020204" pitchFamily="34" charset="0"/>
                <a:ea typeface="+mn-lt"/>
                <a:cs typeface="Arial" panose="020B0604020202020204" pitchFamily="34" charset="0"/>
              </a:rPr>
              <a:t>, 2024).</a:t>
            </a:r>
            <a:endParaRPr lang="en-US" sz="5600">
              <a:latin typeface="Arial" panose="020B0604020202020204" pitchFamily="34" charset="0"/>
              <a:cs typeface="Arial" panose="020B0604020202020204" pitchFamily="34" charset="0"/>
            </a:endParaRPr>
          </a:p>
          <a:p>
            <a:r>
              <a:rPr lang="en-US" sz="5600">
                <a:latin typeface="Arial" panose="020B0604020202020204" pitchFamily="34" charset="0"/>
                <a:ea typeface="+mn-lt"/>
                <a:cs typeface="Arial" panose="020B0604020202020204" pitchFamily="34" charset="0"/>
              </a:rPr>
              <a:t>The data privacy can be shared. ​</a:t>
            </a:r>
            <a:endParaRPr lang="en-US" sz="5600">
              <a:latin typeface="Arial" panose="020B0604020202020204" pitchFamily="34" charset="0"/>
              <a:cs typeface="Arial" panose="020B0604020202020204" pitchFamily="34" charset="0"/>
            </a:endParaRPr>
          </a:p>
          <a:p>
            <a:pPr>
              <a:lnSpc>
                <a:spcPct val="110000"/>
              </a:lnSpc>
            </a:pPr>
            <a:endParaRPr lang="en-US" sz="5600">
              <a:latin typeface="Arial" panose="020B0604020202020204" pitchFamily="34" charset="0"/>
              <a:ea typeface="+mn-lt"/>
              <a:cs typeface="Arial" panose="020B0604020202020204" pitchFamily="34" charset="0"/>
            </a:endParaRPr>
          </a:p>
          <a:p>
            <a:pPr>
              <a:lnSpc>
                <a:spcPct val="110000"/>
              </a:lnSpc>
            </a:pPr>
            <a:endParaRPr lang="en-US" sz="1400">
              <a:latin typeface="Grandview Display"/>
              <a:cs typeface="Arial"/>
            </a:endParaRPr>
          </a:p>
        </p:txBody>
      </p:sp>
      <p:pic>
        <p:nvPicPr>
          <p:cNvPr id="14" name="Graphic 13" descr="Document">
            <a:extLst>
              <a:ext uri="{FF2B5EF4-FFF2-40B4-BE49-F238E27FC236}">
                <a16:creationId xmlns:a16="http://schemas.microsoft.com/office/drawing/2014/main" id="{0009EB2E-8C5A-B883-810C-8AD3631598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7579" y="1573973"/>
            <a:ext cx="4375829" cy="4375829"/>
          </a:xfrm>
          <a:prstGeom prst="rect">
            <a:avLst/>
          </a:prstGeom>
        </p:spPr>
      </p:pic>
    </p:spTree>
    <p:extLst>
      <p:ext uri="{BB962C8B-B14F-4D97-AF65-F5344CB8AC3E}">
        <p14:creationId xmlns:p14="http://schemas.microsoft.com/office/powerpoint/2010/main" val="4053143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18506-AFB2-C5B5-5947-B2EE142D7FE4}"/>
              </a:ext>
            </a:extLst>
          </p:cNvPr>
          <p:cNvSpPr>
            <a:spLocks noGrp="1"/>
          </p:cNvSpPr>
          <p:nvPr>
            <p:ph type="title"/>
          </p:nvPr>
        </p:nvSpPr>
        <p:spPr>
          <a:xfrm>
            <a:off x="1692094" y="817961"/>
            <a:ext cx="7434537" cy="1097280"/>
          </a:xfrm>
        </p:spPr>
        <p:txBody>
          <a:bodyPr>
            <a:normAutofit/>
          </a:bodyPr>
          <a:lstStyle/>
          <a:p>
            <a:pPr>
              <a:lnSpc>
                <a:spcPct val="90000"/>
              </a:lnSpc>
            </a:pPr>
            <a:r>
              <a:rPr lang="en-US" sz="2800">
                <a:latin typeface="Arial" panose="020B0604020202020204" pitchFamily="34" charset="0"/>
                <a:cs typeface="Arial" panose="020B0604020202020204" pitchFamily="34" charset="0"/>
              </a:rPr>
              <a:t>COMMUNICATION TOOL: ONE DRIVE</a:t>
            </a:r>
          </a:p>
        </p:txBody>
      </p:sp>
      <p:cxnSp>
        <p:nvCxnSpPr>
          <p:cNvPr id="27" name="Straight Connector 26">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D79CF2-9B34-50D3-C8CA-079756E99EEA}"/>
              </a:ext>
            </a:extLst>
          </p:cNvPr>
          <p:cNvSpPr>
            <a:spLocks noGrp="1"/>
          </p:cNvSpPr>
          <p:nvPr>
            <p:ph idx="1"/>
          </p:nvPr>
        </p:nvSpPr>
        <p:spPr>
          <a:xfrm>
            <a:off x="646880" y="1588786"/>
            <a:ext cx="6354405" cy="4931934"/>
          </a:xfrm>
        </p:spPr>
        <p:txBody>
          <a:bodyPr vert="horz" lIns="91440" tIns="45720" rIns="91440" bIns="45720" rtlCol="0" anchor="t">
            <a:normAutofit/>
          </a:bodyPr>
          <a:lstStyle/>
          <a:p>
            <a:pPr marL="0" indent="0" fontAlgn="base">
              <a:buNone/>
            </a:pPr>
            <a:r>
              <a:rPr lang="en-US" sz="1800" b="1">
                <a:latin typeface="Arial" panose="020B0604020202020204" pitchFamily="34" charset="0"/>
                <a:cs typeface="Arial" panose="020B0604020202020204" pitchFamily="34" charset="0"/>
              </a:rPr>
              <a:t>BENEFITS:</a:t>
            </a:r>
          </a:p>
          <a:p>
            <a:r>
              <a:rPr lang="en-US" sz="1800">
                <a:latin typeface="Arial" panose="020B0604020202020204" pitchFamily="34" charset="0"/>
                <a:cs typeface="Arial" panose="020B0604020202020204" pitchFamily="34" charset="0"/>
              </a:rPr>
              <a:t>Productive and Stay connected</a:t>
            </a:r>
          </a:p>
          <a:p>
            <a:pPr fontAlgn="base"/>
            <a:r>
              <a:rPr lang="en-US" sz="1800">
                <a:latin typeface="Arial" panose="020B0604020202020204" pitchFamily="34" charset="0"/>
                <a:cs typeface="Arial" panose="020B0604020202020204" pitchFamily="34" charset="0"/>
              </a:rPr>
              <a:t>Storage</a:t>
            </a:r>
          </a:p>
          <a:p>
            <a:r>
              <a:rPr lang="en-US" sz="1800">
                <a:latin typeface="Arial" panose="020B0604020202020204" pitchFamily="34" charset="0"/>
                <a:cs typeface="Arial" panose="020B0604020202020204" pitchFamily="34" charset="0"/>
              </a:rPr>
              <a:t>Access files and folder from outside</a:t>
            </a:r>
          </a:p>
          <a:p>
            <a:pPr fontAlgn="base"/>
            <a:r>
              <a:rPr lang="en-US" sz="1800">
                <a:latin typeface="Arial" panose="020B0604020202020204" pitchFamily="34" charset="0"/>
                <a:cs typeface="Arial" panose="020B0604020202020204" pitchFamily="34" charset="0"/>
              </a:rPr>
              <a:t>Monitors your files and sync action</a:t>
            </a:r>
          </a:p>
          <a:p>
            <a:r>
              <a:rPr lang="en-US" sz="1800">
                <a:solidFill>
                  <a:srgbClr val="1E1E1E"/>
                </a:solidFill>
                <a:latin typeface="Arial" panose="020B0604020202020204" pitchFamily="34" charset="0"/>
                <a:cs typeface="Arial" panose="020B0604020202020204" pitchFamily="34" charset="0"/>
              </a:rPr>
              <a:t>Control who can access</a:t>
            </a:r>
            <a:endParaRPr lang="en-US" sz="1800">
              <a:solidFill>
                <a:srgbClr val="000000"/>
              </a:solidFill>
              <a:latin typeface="Arial" panose="020B0604020202020204" pitchFamily="34" charset="0"/>
              <a:cs typeface="Arial" panose="020B0604020202020204" pitchFamily="34" charset="0"/>
            </a:endParaRPr>
          </a:p>
          <a:p>
            <a:pPr marL="0" indent="0" fontAlgn="base">
              <a:buNone/>
            </a:pPr>
            <a:r>
              <a:rPr lang="en-US" sz="1800" b="1">
                <a:latin typeface="Arial" panose="020B0604020202020204" pitchFamily="34" charset="0"/>
                <a:cs typeface="Arial" panose="020B0604020202020204" pitchFamily="34" charset="0"/>
              </a:rPr>
              <a:t>LIMITATION:</a:t>
            </a:r>
          </a:p>
          <a:p>
            <a:pPr fontAlgn="base"/>
            <a:r>
              <a:rPr lang="en-US" sz="1800">
                <a:latin typeface="Arial" panose="020B0604020202020204" pitchFamily="34" charset="0"/>
                <a:cs typeface="Arial" panose="020B0604020202020204" pitchFamily="34" charset="0"/>
              </a:rPr>
              <a:t>Internet dependent</a:t>
            </a:r>
          </a:p>
          <a:p>
            <a:pPr fontAlgn="base"/>
            <a:r>
              <a:rPr lang="en-US" sz="1800">
                <a:latin typeface="Arial" panose="020B0604020202020204" pitchFamily="34" charset="0"/>
                <a:cs typeface="Arial" panose="020B0604020202020204" pitchFamily="34" charset="0"/>
              </a:rPr>
              <a:t>Limited integration to non-Microsoft application</a:t>
            </a:r>
          </a:p>
          <a:p>
            <a:pPr fontAlgn="base"/>
            <a:r>
              <a:rPr lang="en-US" sz="1800">
                <a:latin typeface="Arial" panose="020B0604020202020204" pitchFamily="34" charset="0"/>
                <a:cs typeface="Arial" panose="020B0604020202020204" pitchFamily="34" charset="0"/>
              </a:rPr>
              <a:t>Version Conflicts</a:t>
            </a:r>
          </a:p>
          <a:p>
            <a:pPr marL="0" indent="0" fontAlgn="base">
              <a:buNone/>
            </a:pPr>
            <a:endParaRPr lang="en-US"/>
          </a:p>
        </p:txBody>
      </p:sp>
      <p:pic>
        <p:nvPicPr>
          <p:cNvPr id="28" name="Graphic 27" descr="User Network">
            <a:extLst>
              <a:ext uri="{FF2B5EF4-FFF2-40B4-BE49-F238E27FC236}">
                <a16:creationId xmlns:a16="http://schemas.microsoft.com/office/drawing/2014/main" id="{5349A81C-EB40-ABCD-4953-A9FA031239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80" y="1664210"/>
            <a:ext cx="4375829" cy="4375829"/>
          </a:xfrm>
          <a:prstGeom prst="rect">
            <a:avLst/>
          </a:prstGeom>
        </p:spPr>
      </p:pic>
    </p:spTree>
    <p:extLst>
      <p:ext uri="{BB962C8B-B14F-4D97-AF65-F5344CB8AC3E}">
        <p14:creationId xmlns:p14="http://schemas.microsoft.com/office/powerpoint/2010/main" val="1463417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2C9FC-FA47-593F-C054-96CC1FFDD0E1}"/>
              </a:ext>
            </a:extLst>
          </p:cNvPr>
          <p:cNvSpPr>
            <a:spLocks noGrp="1"/>
          </p:cNvSpPr>
          <p:nvPr>
            <p:ph type="title"/>
          </p:nvPr>
        </p:nvSpPr>
        <p:spPr>
          <a:xfrm>
            <a:off x="654733" y="914398"/>
            <a:ext cx="3322972" cy="4942387"/>
          </a:xfrm>
        </p:spPr>
        <p:txBody>
          <a:bodyPr anchor="t">
            <a:normAutofit/>
          </a:bodyPr>
          <a:lstStyle/>
          <a:p>
            <a:r>
              <a:rPr lang="en-US" sz="2800">
                <a:latin typeface="Arial"/>
                <a:cs typeface="Arial"/>
              </a:rPr>
              <a:t>MORE INFORMANATION</a:t>
            </a:r>
            <a:br>
              <a:rPr lang="en-US" sz="2800">
                <a:latin typeface="Arial"/>
                <a:cs typeface="Arial"/>
              </a:rPr>
            </a:br>
            <a:r>
              <a:rPr lang="en-US" sz="2800">
                <a:latin typeface="Arial"/>
                <a:cs typeface="Arial"/>
              </a:rPr>
              <a:t>FOR ONE DRIVE:</a:t>
            </a:r>
            <a:br>
              <a:rPr lang="en-US" sz="2800">
                <a:latin typeface="Arial"/>
                <a:cs typeface="Arial"/>
              </a:rPr>
            </a:br>
            <a:endParaRPr lang="en-US" sz="2800">
              <a:latin typeface="Arial"/>
              <a:cs typeface="Arial"/>
            </a:endParaRPr>
          </a:p>
        </p:txBody>
      </p:sp>
      <p:cxnSp>
        <p:nvCxnSpPr>
          <p:cNvPr id="15" name="Straight Connector 14">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2C855FFA-BCD2-7055-4FE3-C89A78C8C17D}"/>
              </a:ext>
            </a:extLst>
          </p:cNvPr>
          <p:cNvGraphicFramePr>
            <a:graphicFrameLocks noGrp="1"/>
          </p:cNvGraphicFramePr>
          <p:nvPr>
            <p:ph idx="1"/>
            <p:extLst>
              <p:ext uri="{D42A27DB-BD31-4B8C-83A1-F6EECF244321}">
                <p14:modId xmlns:p14="http://schemas.microsoft.com/office/powerpoint/2010/main" val="1943148038"/>
              </p:ext>
            </p:extLst>
          </p:nvPr>
        </p:nvGraphicFramePr>
        <p:xfrm>
          <a:off x="4002374" y="431800"/>
          <a:ext cx="7517374" cy="5564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3090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9D52-68A9-E2DF-9825-6B650AD7F6DE}"/>
              </a:ext>
            </a:extLst>
          </p:cNvPr>
          <p:cNvSpPr>
            <a:spLocks noGrp="1"/>
          </p:cNvSpPr>
          <p:nvPr>
            <p:ph type="title"/>
          </p:nvPr>
        </p:nvSpPr>
        <p:spPr>
          <a:xfrm>
            <a:off x="1400593" y="382809"/>
            <a:ext cx="9917487" cy="1097280"/>
          </a:xfrm>
        </p:spPr>
        <p:txBody>
          <a:bodyPr>
            <a:normAutofit/>
          </a:bodyPr>
          <a:lstStyle/>
          <a:p>
            <a:r>
              <a:rPr lang="en-GB" sz="2800">
                <a:latin typeface="Arial" panose="020B0604020202020204" pitchFamily="34" charset="0"/>
                <a:cs typeface="Arial" panose="020B0604020202020204" pitchFamily="34" charset="0"/>
              </a:rPr>
              <a:t>How Sunrise Care Home Staff will access the One Drive</a:t>
            </a:r>
            <a:r>
              <a:rPr lang="en-GB" sz="2800" b="0">
                <a:latin typeface="Arial" panose="020B0604020202020204" pitchFamily="34" charset="0"/>
                <a:cs typeface="Arial" panose="020B0604020202020204" pitchFamily="34" charset="0"/>
              </a:rPr>
              <a:t>​</a:t>
            </a:r>
            <a:endParaRPr lang="en-US" sz="28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453AEF-BBA8-352F-8CBF-96B73A7391CA}"/>
              </a:ext>
            </a:extLst>
          </p:cNvPr>
          <p:cNvSpPr>
            <a:spLocks noGrp="1"/>
          </p:cNvSpPr>
          <p:nvPr>
            <p:ph idx="1"/>
          </p:nvPr>
        </p:nvSpPr>
        <p:spPr>
          <a:xfrm>
            <a:off x="361406" y="2508069"/>
            <a:ext cx="5734594" cy="2724798"/>
          </a:xfrm>
        </p:spPr>
        <p:txBody>
          <a:bodyPr>
            <a:normAutofit/>
          </a:bodyPr>
          <a:lstStyle/>
          <a:p>
            <a:pPr lvl="1" fontAlgn="base"/>
            <a:r>
              <a:rPr lang="en-GB">
                <a:latin typeface="Arial" panose="020B0604020202020204" pitchFamily="34" charset="0"/>
                <a:cs typeface="Arial" panose="020B0604020202020204" pitchFamily="34" charset="0"/>
              </a:rPr>
              <a:t>Training will be provided.</a:t>
            </a:r>
          </a:p>
          <a:p>
            <a:pPr lvl="1" fontAlgn="base"/>
            <a:r>
              <a:rPr lang="en-GB">
                <a:latin typeface="Arial" panose="020B0604020202020204" pitchFamily="34" charset="0"/>
                <a:cs typeface="Arial" panose="020B0604020202020204" pitchFamily="34" charset="0"/>
              </a:rPr>
              <a:t>Easily accessible by any device.​</a:t>
            </a:r>
          </a:p>
          <a:p>
            <a:pPr lvl="1" fontAlgn="base"/>
            <a:r>
              <a:rPr lang="en-GB">
                <a:latin typeface="Arial" panose="020B0604020202020204" pitchFamily="34" charset="0"/>
                <a:cs typeface="Arial" panose="020B0604020202020204" pitchFamily="34" charset="0"/>
              </a:rPr>
              <a:t>Our email is: </a:t>
            </a:r>
            <a:r>
              <a:rPr lang="en-GB" u="sng">
                <a:latin typeface="Arial" panose="020B0604020202020204" pitchFamily="34" charset="0"/>
                <a:cs typeface="Arial" panose="020B0604020202020204" pitchFamily="34" charset="0"/>
                <a:hlinkClick r:id="rId2"/>
              </a:rPr>
              <a:t>sunrisecarehome@org.uk</a:t>
            </a:r>
            <a:r>
              <a:rPr lang="en-GB">
                <a:latin typeface="Arial" panose="020B0604020202020204" pitchFamily="34" charset="0"/>
                <a:cs typeface="Arial" panose="020B0604020202020204" pitchFamily="34" charset="0"/>
              </a:rPr>
              <a:t>.​</a:t>
            </a:r>
          </a:p>
          <a:p>
            <a:pPr lvl="1" fontAlgn="base"/>
            <a:r>
              <a:rPr lang="en-GB">
                <a:latin typeface="Arial" panose="020B0604020202020204" pitchFamily="34" charset="0"/>
                <a:cs typeface="Arial" panose="020B0604020202020204" pitchFamily="34" charset="0"/>
              </a:rPr>
              <a:t>Password: London... </a:t>
            </a:r>
          </a:p>
          <a:p>
            <a:pPr lvl="1" fontAlgn="base"/>
            <a:r>
              <a:rPr lang="en-GB">
                <a:latin typeface="Arial" panose="020B0604020202020204" pitchFamily="34" charset="0"/>
                <a:cs typeface="Arial" panose="020B0604020202020204" pitchFamily="34" charset="0"/>
              </a:rPr>
              <a:t>Offline access.​</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endParaRPr lang="en-US"/>
          </a:p>
        </p:txBody>
      </p:sp>
      <p:pic>
        <p:nvPicPr>
          <p:cNvPr id="5" name="Picture 4" descr="A screenshot of a computer&#10;&#10;AI-generated content may be incorrect.">
            <a:extLst>
              <a:ext uri="{FF2B5EF4-FFF2-40B4-BE49-F238E27FC236}">
                <a16:creationId xmlns:a16="http://schemas.microsoft.com/office/drawing/2014/main" id="{1F5E5681-8521-24DA-0F83-B00B305A6E86}"/>
              </a:ext>
            </a:extLst>
          </p:cNvPr>
          <p:cNvPicPr>
            <a:picLocks noChangeAspect="1"/>
          </p:cNvPicPr>
          <p:nvPr/>
        </p:nvPicPr>
        <p:blipFill>
          <a:blip r:embed="rId3"/>
          <a:stretch>
            <a:fillRect/>
          </a:stretch>
        </p:blipFill>
        <p:spPr>
          <a:xfrm>
            <a:off x="6556766" y="1106904"/>
            <a:ext cx="4234641" cy="4962470"/>
          </a:xfrm>
          <a:prstGeom prst="rect">
            <a:avLst/>
          </a:prstGeom>
        </p:spPr>
      </p:pic>
    </p:spTree>
    <p:extLst>
      <p:ext uri="{BB962C8B-B14F-4D97-AF65-F5344CB8AC3E}">
        <p14:creationId xmlns:p14="http://schemas.microsoft.com/office/powerpoint/2010/main" val="3901431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A1AC-852C-6C56-E70E-EE7FB14DB94D}"/>
              </a:ext>
            </a:extLst>
          </p:cNvPr>
          <p:cNvSpPr>
            <a:spLocks noGrp="1"/>
          </p:cNvSpPr>
          <p:nvPr>
            <p:ph type="title"/>
          </p:nvPr>
        </p:nvSpPr>
        <p:spPr>
          <a:xfrm>
            <a:off x="2118741" y="574765"/>
            <a:ext cx="10890929" cy="1097280"/>
          </a:xfrm>
        </p:spPr>
        <p:txBody>
          <a:bodyPr>
            <a:normAutofit/>
          </a:bodyPr>
          <a:lstStyle/>
          <a:p>
            <a:r>
              <a:rPr lang="en-US" sz="2800">
                <a:latin typeface="Arial" panose="020B0604020202020204" pitchFamily="34" charset="0"/>
                <a:cs typeface="Arial" panose="020B0604020202020204" pitchFamily="34" charset="0"/>
              </a:rPr>
              <a:t>How to create one drive (1)</a:t>
            </a:r>
          </a:p>
        </p:txBody>
      </p:sp>
      <p:pic>
        <p:nvPicPr>
          <p:cNvPr id="19" name="Content Placeholder 18" descr="A screenshot of a computer login&#10;&#10;AI-generated content may be incorrect.">
            <a:extLst>
              <a:ext uri="{FF2B5EF4-FFF2-40B4-BE49-F238E27FC236}">
                <a16:creationId xmlns:a16="http://schemas.microsoft.com/office/drawing/2014/main" id="{5210B672-56BD-BB56-9C0E-A0783FFA20E8}"/>
              </a:ext>
            </a:extLst>
          </p:cNvPr>
          <p:cNvPicPr>
            <a:picLocks noGrp="1" noChangeAspect="1"/>
          </p:cNvPicPr>
          <p:nvPr>
            <p:ph idx="1"/>
          </p:nvPr>
        </p:nvPicPr>
        <p:blipFill>
          <a:blip r:embed="rId2"/>
          <a:stretch>
            <a:fillRect/>
          </a:stretch>
        </p:blipFill>
        <p:spPr>
          <a:xfrm>
            <a:off x="466442" y="2138989"/>
            <a:ext cx="2583326" cy="2460576"/>
          </a:xfrm>
        </p:spPr>
      </p:pic>
      <p:pic>
        <p:nvPicPr>
          <p:cNvPr id="21" name="Picture 20" descr="A screenshot of a computer&#10;&#10;AI-generated content may be incorrect.">
            <a:extLst>
              <a:ext uri="{FF2B5EF4-FFF2-40B4-BE49-F238E27FC236}">
                <a16:creationId xmlns:a16="http://schemas.microsoft.com/office/drawing/2014/main" id="{D1B37629-3F36-7E9A-4069-1DAAC9DBB534}"/>
              </a:ext>
            </a:extLst>
          </p:cNvPr>
          <p:cNvPicPr>
            <a:picLocks noChangeAspect="1"/>
          </p:cNvPicPr>
          <p:nvPr/>
        </p:nvPicPr>
        <p:blipFill>
          <a:blip r:embed="rId3"/>
          <a:stretch>
            <a:fillRect/>
          </a:stretch>
        </p:blipFill>
        <p:spPr>
          <a:xfrm>
            <a:off x="3512674" y="2138989"/>
            <a:ext cx="2590377" cy="2460576"/>
          </a:xfrm>
          <a:prstGeom prst="rect">
            <a:avLst/>
          </a:prstGeom>
        </p:spPr>
      </p:pic>
      <p:pic>
        <p:nvPicPr>
          <p:cNvPr id="23" name="Picture 22" descr="A screenshot of a computer security&#10;&#10;AI-generated content may be incorrect.">
            <a:extLst>
              <a:ext uri="{FF2B5EF4-FFF2-40B4-BE49-F238E27FC236}">
                <a16:creationId xmlns:a16="http://schemas.microsoft.com/office/drawing/2014/main" id="{37702A04-977C-18DF-0463-37101350CB24}"/>
              </a:ext>
            </a:extLst>
          </p:cNvPr>
          <p:cNvPicPr>
            <a:picLocks noChangeAspect="1"/>
          </p:cNvPicPr>
          <p:nvPr/>
        </p:nvPicPr>
        <p:blipFill>
          <a:blip r:embed="rId4"/>
          <a:stretch>
            <a:fillRect/>
          </a:stretch>
        </p:blipFill>
        <p:spPr>
          <a:xfrm>
            <a:off x="6244563" y="2138989"/>
            <a:ext cx="2952797" cy="2438632"/>
          </a:xfrm>
          <a:prstGeom prst="rect">
            <a:avLst/>
          </a:prstGeom>
        </p:spPr>
      </p:pic>
      <p:pic>
        <p:nvPicPr>
          <p:cNvPr id="25" name="Picture 24" descr="A screenshot of a computer&#10;&#10;AI-generated content may be incorrect.">
            <a:extLst>
              <a:ext uri="{FF2B5EF4-FFF2-40B4-BE49-F238E27FC236}">
                <a16:creationId xmlns:a16="http://schemas.microsoft.com/office/drawing/2014/main" id="{A763D99E-DA5A-ABA5-BEEB-DF6A619C1725}"/>
              </a:ext>
            </a:extLst>
          </p:cNvPr>
          <p:cNvPicPr>
            <a:picLocks noChangeAspect="1"/>
          </p:cNvPicPr>
          <p:nvPr/>
        </p:nvPicPr>
        <p:blipFill>
          <a:blip r:embed="rId5"/>
          <a:stretch>
            <a:fillRect/>
          </a:stretch>
        </p:blipFill>
        <p:spPr>
          <a:xfrm>
            <a:off x="9391600" y="2120251"/>
            <a:ext cx="2602314" cy="2460576"/>
          </a:xfrm>
          <a:prstGeom prst="rect">
            <a:avLst/>
          </a:prstGeom>
        </p:spPr>
      </p:pic>
      <p:sp>
        <p:nvSpPr>
          <p:cNvPr id="5" name="TextBox 4">
            <a:extLst>
              <a:ext uri="{FF2B5EF4-FFF2-40B4-BE49-F238E27FC236}">
                <a16:creationId xmlns:a16="http://schemas.microsoft.com/office/drawing/2014/main" id="{6542DE01-F222-D829-2D4B-B6C2819BCC8C}"/>
              </a:ext>
            </a:extLst>
          </p:cNvPr>
          <p:cNvSpPr txBox="1"/>
          <p:nvPr/>
        </p:nvSpPr>
        <p:spPr>
          <a:xfrm>
            <a:off x="581643" y="4881843"/>
            <a:ext cx="2736259" cy="369332"/>
          </a:xfrm>
          <a:prstGeom prst="rect">
            <a:avLst/>
          </a:prstGeom>
          <a:noFill/>
        </p:spPr>
        <p:txBody>
          <a:bodyPr wrap="square" rtlCol="0">
            <a:spAutoFit/>
          </a:bodyPr>
          <a:lstStyle/>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Secure Login</a:t>
            </a:r>
          </a:p>
        </p:txBody>
      </p:sp>
      <p:sp>
        <p:nvSpPr>
          <p:cNvPr id="6" name="TextBox 5">
            <a:extLst>
              <a:ext uri="{FF2B5EF4-FFF2-40B4-BE49-F238E27FC236}">
                <a16:creationId xmlns:a16="http://schemas.microsoft.com/office/drawing/2014/main" id="{C353E78B-43D8-D6BE-0F40-C7BCCFB24C45}"/>
              </a:ext>
            </a:extLst>
          </p:cNvPr>
          <p:cNvSpPr txBox="1"/>
          <p:nvPr/>
        </p:nvSpPr>
        <p:spPr>
          <a:xfrm>
            <a:off x="3814467" y="4881843"/>
            <a:ext cx="1986789" cy="646331"/>
          </a:xfrm>
          <a:prstGeom prst="rect">
            <a:avLst/>
          </a:prstGeom>
          <a:noFill/>
        </p:spPr>
        <p:txBody>
          <a:bodyPr wrap="square" rtlCol="0">
            <a:spAutoFit/>
          </a:bodyPr>
          <a:lstStyle/>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Device Security                                      </a:t>
            </a:r>
          </a:p>
        </p:txBody>
      </p:sp>
      <p:sp>
        <p:nvSpPr>
          <p:cNvPr id="7" name="TextBox 6">
            <a:extLst>
              <a:ext uri="{FF2B5EF4-FFF2-40B4-BE49-F238E27FC236}">
                <a16:creationId xmlns:a16="http://schemas.microsoft.com/office/drawing/2014/main" id="{8074260A-05FF-04ED-9D2B-FF3DDD293088}"/>
              </a:ext>
            </a:extLst>
          </p:cNvPr>
          <p:cNvSpPr txBox="1"/>
          <p:nvPr/>
        </p:nvSpPr>
        <p:spPr>
          <a:xfrm>
            <a:off x="6627483" y="4881843"/>
            <a:ext cx="1873443" cy="640256"/>
          </a:xfrm>
          <a:prstGeom prst="rect">
            <a:avLst/>
          </a:prstGeom>
          <a:noFill/>
        </p:spPr>
        <p:txBody>
          <a:bodyPr wrap="square" rtlCol="0">
            <a:spAutoFit/>
          </a:bodyPr>
          <a:lstStyle/>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Encryption</a:t>
            </a:r>
            <a:r>
              <a:rPr lang="en-GB"/>
              <a:t> </a:t>
            </a:r>
            <a:r>
              <a:rPr lang="en-GB" b="1">
                <a:latin typeface="Arial" panose="020B0604020202020204" pitchFamily="34" charset="0"/>
                <a:cs typeface="Arial" panose="020B0604020202020204" pitchFamily="34" charset="0"/>
              </a:rPr>
              <a:t>Use</a:t>
            </a:r>
          </a:p>
        </p:txBody>
      </p:sp>
      <p:sp>
        <p:nvSpPr>
          <p:cNvPr id="8" name="TextBox 7">
            <a:extLst>
              <a:ext uri="{FF2B5EF4-FFF2-40B4-BE49-F238E27FC236}">
                <a16:creationId xmlns:a16="http://schemas.microsoft.com/office/drawing/2014/main" id="{86C6FCEC-8CC4-E69A-9434-9BB227B95503}"/>
              </a:ext>
            </a:extLst>
          </p:cNvPr>
          <p:cNvSpPr txBox="1"/>
          <p:nvPr/>
        </p:nvSpPr>
        <p:spPr>
          <a:xfrm>
            <a:off x="9766300" y="4881843"/>
            <a:ext cx="1873443" cy="923330"/>
          </a:xfrm>
          <a:prstGeom prst="rect">
            <a:avLst/>
          </a:prstGeom>
          <a:noFill/>
        </p:spPr>
        <p:txBody>
          <a:bodyPr wrap="square" rtlCol="0">
            <a:spAutoFit/>
          </a:bodyPr>
          <a:lstStyle/>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Central Secure Storage</a:t>
            </a:r>
          </a:p>
        </p:txBody>
      </p:sp>
    </p:spTree>
    <p:extLst>
      <p:ext uri="{BB962C8B-B14F-4D97-AF65-F5344CB8AC3E}">
        <p14:creationId xmlns:p14="http://schemas.microsoft.com/office/powerpoint/2010/main" val="1901700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CEA2C-7102-713E-32ED-C383234FDC2D}"/>
              </a:ext>
            </a:extLst>
          </p:cNvPr>
          <p:cNvSpPr>
            <a:spLocks noGrp="1"/>
          </p:cNvSpPr>
          <p:nvPr>
            <p:ph type="title"/>
          </p:nvPr>
        </p:nvSpPr>
        <p:spPr>
          <a:xfrm>
            <a:off x="2103119" y="457201"/>
            <a:ext cx="10890929" cy="1097280"/>
          </a:xfrm>
        </p:spPr>
        <p:txBody>
          <a:bodyPr vert="horz" lIns="91440" tIns="45720" rIns="91440" bIns="45720" rtlCol="0" anchor="t">
            <a:normAutofit/>
          </a:bodyPr>
          <a:lstStyle/>
          <a:p>
            <a:r>
              <a:rPr lang="en-US" sz="2800">
                <a:latin typeface="Arial" panose="020B0604020202020204" pitchFamily="34" charset="0"/>
                <a:cs typeface="Arial" panose="020B0604020202020204" pitchFamily="34" charset="0"/>
              </a:rPr>
              <a:t>How to create one drive  (2)</a:t>
            </a:r>
          </a:p>
        </p:txBody>
      </p:sp>
      <p:pic>
        <p:nvPicPr>
          <p:cNvPr id="7" name="Picture 6" descr="A screenshot of a computer&#10;&#10;AI-generated content may be incorrect.">
            <a:extLst>
              <a:ext uri="{FF2B5EF4-FFF2-40B4-BE49-F238E27FC236}">
                <a16:creationId xmlns:a16="http://schemas.microsoft.com/office/drawing/2014/main" id="{A888E293-0DCE-5ADC-C86A-7581A5E62B50}"/>
              </a:ext>
            </a:extLst>
          </p:cNvPr>
          <p:cNvPicPr>
            <a:picLocks noChangeAspect="1"/>
          </p:cNvPicPr>
          <p:nvPr/>
        </p:nvPicPr>
        <p:blipFill>
          <a:blip r:embed="rId3"/>
          <a:stretch>
            <a:fillRect/>
          </a:stretch>
        </p:blipFill>
        <p:spPr>
          <a:xfrm>
            <a:off x="229073" y="1554481"/>
            <a:ext cx="4584227" cy="4645151"/>
          </a:xfrm>
          <a:prstGeom prst="rect">
            <a:avLst/>
          </a:prstGeom>
        </p:spPr>
      </p:pic>
      <p:sp>
        <p:nvSpPr>
          <p:cNvPr id="4" name="Content Placeholder 3">
            <a:extLst>
              <a:ext uri="{FF2B5EF4-FFF2-40B4-BE49-F238E27FC236}">
                <a16:creationId xmlns:a16="http://schemas.microsoft.com/office/drawing/2014/main" id="{A9C1A92D-3158-97C5-BA94-ED0D510A1A55}"/>
              </a:ext>
            </a:extLst>
          </p:cNvPr>
          <p:cNvSpPr>
            <a:spLocks noGrp="1"/>
          </p:cNvSpPr>
          <p:nvPr>
            <p:ph idx="1"/>
          </p:nvPr>
        </p:nvSpPr>
        <p:spPr/>
        <p:txBody>
          <a:bodyPr/>
          <a:lstStyle/>
          <a:p>
            <a:endParaRPr lang="en-GB"/>
          </a:p>
        </p:txBody>
      </p:sp>
      <p:sp>
        <p:nvSpPr>
          <p:cNvPr id="8" name="TextBox 7">
            <a:extLst>
              <a:ext uri="{FF2B5EF4-FFF2-40B4-BE49-F238E27FC236}">
                <a16:creationId xmlns:a16="http://schemas.microsoft.com/office/drawing/2014/main" id="{015FE212-25E9-0217-80DC-78406A5D8077}"/>
              </a:ext>
            </a:extLst>
          </p:cNvPr>
          <p:cNvSpPr txBox="1"/>
          <p:nvPr/>
        </p:nvSpPr>
        <p:spPr>
          <a:xfrm>
            <a:off x="4813300" y="2787926"/>
            <a:ext cx="6616108" cy="923330"/>
          </a:xfrm>
          <a:prstGeom prst="rect">
            <a:avLst/>
          </a:prstGeom>
          <a:noFill/>
        </p:spPr>
        <p:txBody>
          <a:bodyPr wrap="square" rtlCol="0">
            <a:spAutoFit/>
          </a:bodyPr>
          <a:lstStyle/>
          <a:p>
            <a:pPr marL="285750" indent="-285750">
              <a:buFont typeface="Arial" panose="020B0604020202020204" pitchFamily="34" charset="0"/>
              <a:buChar char="•"/>
            </a:pPr>
            <a:r>
              <a:rPr lang="en-GB" b="1">
                <a:latin typeface="Arial" panose="020B0604020202020204" pitchFamily="34" charset="0"/>
                <a:cs typeface="Arial" panose="020B0604020202020204" pitchFamily="34" charset="0"/>
              </a:rPr>
              <a:t>Helps you access all the files in your cloud storage in one drive without having to download them and use storage space on your computer.</a:t>
            </a:r>
          </a:p>
        </p:txBody>
      </p:sp>
    </p:spTree>
    <p:extLst>
      <p:ext uri="{BB962C8B-B14F-4D97-AF65-F5344CB8AC3E}">
        <p14:creationId xmlns:p14="http://schemas.microsoft.com/office/powerpoint/2010/main" val="295937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23573-CB12-C951-F4E0-659A0D6034DA}"/>
              </a:ext>
            </a:extLst>
          </p:cNvPr>
          <p:cNvSpPr>
            <a:spLocks noGrp="1"/>
          </p:cNvSpPr>
          <p:nvPr>
            <p:ph type="title"/>
          </p:nvPr>
        </p:nvSpPr>
        <p:spPr>
          <a:xfrm>
            <a:off x="1593668" y="505623"/>
            <a:ext cx="11123135" cy="1387934"/>
          </a:xfrm>
        </p:spPr>
        <p:txBody>
          <a:bodyPr anchor="b">
            <a:normAutofit/>
          </a:bodyPr>
          <a:lstStyle/>
          <a:p>
            <a:r>
              <a:rPr lang="en-US" sz="2800">
                <a:latin typeface="Arial" panose="020B0604020202020204" pitchFamily="34" charset="0"/>
                <a:cs typeface="Arial" panose="020B0604020202020204" pitchFamily="34" charset="0"/>
              </a:rPr>
              <a:t>Digital Safety Checklist for Sunrise Care Home</a:t>
            </a:r>
          </a:p>
        </p:txBody>
      </p:sp>
      <p:cxnSp>
        <p:nvCxnSpPr>
          <p:cNvPr id="12" name="Straight Connector 11">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BC8B0EED-0A80-8C61-02F2-54F8FBD90FEE}"/>
              </a:ext>
            </a:extLst>
          </p:cNvPr>
          <p:cNvGraphicFramePr>
            <a:graphicFrameLocks noGrp="1"/>
          </p:cNvGraphicFramePr>
          <p:nvPr>
            <p:ph idx="1"/>
            <p:extLst>
              <p:ext uri="{D42A27DB-BD31-4B8C-83A1-F6EECF244321}">
                <p14:modId xmlns:p14="http://schemas.microsoft.com/office/powerpoint/2010/main" val="1300239549"/>
              </p:ext>
            </p:extLst>
          </p:nvPr>
        </p:nvGraphicFramePr>
        <p:xfrm>
          <a:off x="404949" y="2599508"/>
          <a:ext cx="11278469" cy="2980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E0F2AAD-631C-FC1B-EBF9-D07865EC7142}"/>
              </a:ext>
            </a:extLst>
          </p:cNvPr>
          <p:cNvSpPr txBox="1"/>
          <p:nvPr/>
        </p:nvSpPr>
        <p:spPr>
          <a:xfrm>
            <a:off x="9178023" y="4348104"/>
            <a:ext cx="2138766" cy="646331"/>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Document Storage</a:t>
            </a:r>
            <a:endParaRPr lang="en-GB">
              <a:latin typeface="Arial" panose="020B0604020202020204" pitchFamily="34" charset="0"/>
              <a:cs typeface="Arial" panose="020B0604020202020204" pitchFamily="34" charset="0"/>
            </a:endParaRPr>
          </a:p>
          <a:p>
            <a:endParaRPr lang="en-US"/>
          </a:p>
        </p:txBody>
      </p:sp>
      <p:sp>
        <p:nvSpPr>
          <p:cNvPr id="3" name="TextBox 2">
            <a:extLst>
              <a:ext uri="{FF2B5EF4-FFF2-40B4-BE49-F238E27FC236}">
                <a16:creationId xmlns:a16="http://schemas.microsoft.com/office/drawing/2014/main" id="{ADEDE3CF-D0B3-634C-0123-F18B14A72300}"/>
              </a:ext>
            </a:extLst>
          </p:cNvPr>
          <p:cNvSpPr txBox="1"/>
          <p:nvPr/>
        </p:nvSpPr>
        <p:spPr>
          <a:xfrm>
            <a:off x="4619897" y="5117746"/>
            <a:ext cx="2952206" cy="1508105"/>
          </a:xfrm>
          <a:prstGeom prst="rect">
            <a:avLst/>
          </a:prstGeom>
          <a:noFill/>
        </p:spPr>
        <p:txBody>
          <a:bodyPr wrap="square" rtlCol="0">
            <a:spAutoFit/>
          </a:bodyPr>
          <a:lstStyle/>
          <a:p>
            <a:pPr lvl="0" algn="ctr"/>
            <a:r>
              <a:rPr lang="en-US" sz="1400">
                <a:latin typeface="Arial" panose="020B0604020202020204" pitchFamily="34" charset="0"/>
                <a:cs typeface="Arial" panose="020B0604020202020204" pitchFamily="34" charset="0"/>
              </a:rPr>
              <a:t>SOURCE:</a:t>
            </a:r>
            <a:br>
              <a:rPr lang="en-US" sz="1400">
                <a:latin typeface="Arial" panose="020B0604020202020204" pitchFamily="34" charset="0"/>
                <a:cs typeface="Arial" panose="020B0604020202020204" pitchFamily="34" charset="0"/>
              </a:rPr>
            </a:br>
            <a:r>
              <a:rPr lang="en-US" sz="1400">
                <a:latin typeface="Arial" panose="020B0604020202020204" pitchFamily="34" charset="0"/>
                <a:cs typeface="Arial" panose="020B0604020202020204" pitchFamily="34" charset="0"/>
              </a:rPr>
              <a:t>NHS DIGITAL (2022) Data Security &amp; Protection Toolkit is available online at </a:t>
            </a:r>
            <a:r>
              <a:rPr lang="en-US">
                <a:latin typeface="Arial" panose="020B0604020202020204" pitchFamily="34" charset="0"/>
                <a:cs typeface="Arial" panose="020B0604020202020204" pitchFamily="34" charset="0"/>
              </a:rPr>
              <a:t>https://www.dsptoolkit.nhs.uk/</a:t>
            </a:r>
            <a:endParaRPr lang="en-GB"/>
          </a:p>
        </p:txBody>
      </p:sp>
    </p:spTree>
    <p:extLst>
      <p:ext uri="{BB962C8B-B14F-4D97-AF65-F5344CB8AC3E}">
        <p14:creationId xmlns:p14="http://schemas.microsoft.com/office/powerpoint/2010/main" val="3356409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CE2FF-E86B-4571-9FBB-C536A8F9C3A1}"/>
              </a:ext>
            </a:extLst>
          </p:cNvPr>
          <p:cNvSpPr>
            <a:spLocks noGrp="1"/>
          </p:cNvSpPr>
          <p:nvPr>
            <p:ph type="title"/>
          </p:nvPr>
        </p:nvSpPr>
        <p:spPr>
          <a:xfrm>
            <a:off x="759822" y="435430"/>
            <a:ext cx="10890929" cy="1097280"/>
          </a:xfrm>
        </p:spPr>
        <p:txBody>
          <a:bodyPr>
            <a:normAutofit/>
          </a:bodyPr>
          <a:lstStyle/>
          <a:p>
            <a:pPr algn="ctr"/>
            <a:r>
              <a:rPr lang="en-GB" sz="2800">
                <a:latin typeface="Arial" panose="020B0604020202020204" pitchFamily="34" charset="0"/>
                <a:cs typeface="Arial" panose="020B0604020202020204" pitchFamily="34" charset="0"/>
              </a:rPr>
              <a:t>Conclusion​</a:t>
            </a:r>
            <a:endParaRPr lang="en-US" sz="28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70FA71-4BEA-76D1-1980-538B706EFB20}"/>
              </a:ext>
            </a:extLst>
          </p:cNvPr>
          <p:cNvSpPr>
            <a:spLocks noGrp="1"/>
          </p:cNvSpPr>
          <p:nvPr>
            <p:ph idx="1"/>
          </p:nvPr>
        </p:nvSpPr>
        <p:spPr>
          <a:xfrm>
            <a:off x="759822" y="1859282"/>
            <a:ext cx="10890928" cy="3566160"/>
          </a:xfrm>
        </p:spPr>
        <p:txBody>
          <a:bodyPr vert="horz" lIns="91440" tIns="45720" rIns="91440" bIns="45720" rtlCol="0" anchor="t">
            <a:normAutofit/>
          </a:bodyPr>
          <a:lstStyle/>
          <a:p>
            <a:pPr marL="0" indent="0" fontAlgn="base">
              <a:buNone/>
            </a:pPr>
            <a:r>
              <a:rPr lang="en-GB" sz="1800">
                <a:latin typeface="Arial"/>
                <a:cs typeface="Arial"/>
              </a:rPr>
              <a:t>We would like to share our lovely experience doing this project, we have learned many things about this particular care home and how the use of the technology tools can improve and make working life simple however more efficient and professional considering the modern life.</a:t>
            </a:r>
            <a:r>
              <a:rPr lang="en-US" sz="1800">
                <a:latin typeface="Arial"/>
                <a:cs typeface="Arial"/>
              </a:rPr>
              <a:t>​ at</a:t>
            </a:r>
            <a:r>
              <a:rPr lang="en-GB" sz="1800">
                <a:latin typeface="Arial"/>
                <a:cs typeface="Arial"/>
              </a:rPr>
              <a:t> the Sunrise Home care we look after the elderly, mostly dealing with Chronic illnesses such as dementia, Alzheimer etc.</a:t>
            </a:r>
            <a:endParaRPr lang="en-US" sz="1800">
              <a:latin typeface="Arial"/>
              <a:cs typeface="Arial"/>
            </a:endParaRPr>
          </a:p>
          <a:p>
            <a:pPr marL="0" indent="0" fontAlgn="base">
              <a:buNone/>
            </a:pPr>
            <a:r>
              <a:rPr lang="en-GB" sz="1800">
                <a:latin typeface="Arial"/>
                <a:cs typeface="Arial"/>
              </a:rPr>
              <a:t>Nowadays we are aware of the importance of developing and learning technologic skills to be ready for the future.</a:t>
            </a:r>
          </a:p>
          <a:p>
            <a:pPr marL="0" indent="0" fontAlgn="base">
              <a:buNone/>
            </a:pPr>
            <a:r>
              <a:rPr lang="en-GB" sz="1800">
                <a:latin typeface="Arial"/>
                <a:cs typeface="Arial"/>
              </a:rPr>
              <a:t>Challenges we face without digitals Skills and how it impacts on Social and Health care.</a:t>
            </a:r>
          </a:p>
          <a:p>
            <a:pPr marL="0" indent="0" fontAlgn="base">
              <a:buNone/>
            </a:pPr>
            <a:r>
              <a:rPr lang="en-GB" sz="1800">
                <a:latin typeface="Arial"/>
                <a:cs typeface="Arial"/>
              </a:rPr>
              <a:t>Expectations on utilizing Digital technology,</a:t>
            </a:r>
          </a:p>
        </p:txBody>
      </p:sp>
    </p:spTree>
    <p:extLst>
      <p:ext uri="{BB962C8B-B14F-4D97-AF65-F5344CB8AC3E}">
        <p14:creationId xmlns:p14="http://schemas.microsoft.com/office/powerpoint/2010/main" val="1596253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99B42-F0A1-5779-417C-25E60E01F7E0}"/>
              </a:ext>
            </a:extLst>
          </p:cNvPr>
          <p:cNvSpPr>
            <a:spLocks noGrp="1"/>
          </p:cNvSpPr>
          <p:nvPr>
            <p:ph type="title"/>
          </p:nvPr>
        </p:nvSpPr>
        <p:spPr>
          <a:xfrm>
            <a:off x="2416628" y="509451"/>
            <a:ext cx="7315201" cy="763365"/>
          </a:xfrm>
        </p:spPr>
        <p:txBody>
          <a:bodyPr>
            <a:normAutofit/>
          </a:bodyPr>
          <a:lstStyle/>
          <a:p>
            <a:r>
              <a:rPr lang="en-GB" sz="2800">
                <a:latin typeface="Arial" panose="020B0604020202020204" pitchFamily="34" charset="0"/>
                <a:cs typeface="Arial" panose="020B0604020202020204" pitchFamily="34" charset="0"/>
              </a:rPr>
              <a:t>Thank you for listening. </a:t>
            </a:r>
          </a:p>
        </p:txBody>
      </p:sp>
      <p:pic>
        <p:nvPicPr>
          <p:cNvPr id="6" name="Content Placeholder 5">
            <a:extLst>
              <a:ext uri="{FF2B5EF4-FFF2-40B4-BE49-F238E27FC236}">
                <a16:creationId xmlns:a16="http://schemas.microsoft.com/office/drawing/2014/main" id="{13E443A4-8222-4E89-835E-276C567FA11A}"/>
              </a:ext>
            </a:extLst>
          </p:cNvPr>
          <p:cNvPicPr>
            <a:picLocks noGrp="1" noChangeAspect="1"/>
          </p:cNvPicPr>
          <p:nvPr>
            <p:ph idx="1"/>
          </p:nvPr>
        </p:nvPicPr>
        <p:blipFill>
          <a:blip r:embed="rId2"/>
          <a:stretch>
            <a:fillRect/>
          </a:stretch>
        </p:blipFill>
        <p:spPr bwMode="auto">
          <a:xfrm>
            <a:off x="1912826" y="1272816"/>
            <a:ext cx="8366348" cy="5042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954267"/>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2</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PowerPoint Presentation</vt:lpstr>
      <vt:lpstr>SUNRISE HOMECARE INTRODUCTION</vt:lpstr>
      <vt:lpstr>Chosen Application: Microsoft Word</vt:lpstr>
      <vt:lpstr>COMMUNICATION TOOL: ONE DRIVE</vt:lpstr>
      <vt:lpstr>MORE INFORMANATION FOR ONE DRIVE: </vt:lpstr>
      <vt:lpstr>How Sunrise Care Home Staff will access the One Drive​</vt:lpstr>
      <vt:lpstr>How to create one drive (1)</vt:lpstr>
      <vt:lpstr>How to create one drive  (2)</vt:lpstr>
      <vt:lpstr>Digital Safety Checklist for Sunrise Care Home</vt:lpstr>
      <vt:lpstr>Conclusion​</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Galaus Anniever Malibiran (2508028)</dc:creator>
  <cp:lastModifiedBy>Brenda Da Silva Rodrigues Marciano (2509114)</cp:lastModifiedBy>
  <cp:revision>1</cp:revision>
  <dcterms:created xsi:type="dcterms:W3CDTF">2025-10-21T11:21:05Z</dcterms:created>
  <dcterms:modified xsi:type="dcterms:W3CDTF">2025-11-09T14:03:59Z</dcterms:modified>
</cp:coreProperties>
</file>