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1" r:id="rId16"/>
    <p:sldId id="272" r:id="rId17"/>
    <p:sldId id="273" r:id="rId18"/>
    <p:sldId id="274" r:id="rId19"/>
    <p:sldId id="275" r:id="rId20"/>
    <p:sldId id="276" r:id="rId21"/>
    <p:sldId id="280" r:id="rId22"/>
    <p:sldId id="279" r:id="rId23"/>
    <p:sldId id="278" r:id="rId24"/>
    <p:sldId id="281" r:id="rId25"/>
    <p:sldId id="289" r:id="rId26"/>
    <p:sldId id="270" r:id="rId27"/>
    <p:sldId id="282" r:id="rId28"/>
    <p:sldId id="284" r:id="rId29"/>
    <p:sldId id="285" r:id="rId30"/>
    <p:sldId id="286" r:id="rId31"/>
    <p:sldId id="287" r:id="rId32"/>
    <p:sldId id="288" r:id="rId33"/>
    <p:sldId id="283" r:id="rId3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3" autoAdjust="0"/>
    <p:restoredTop sz="94660"/>
  </p:normalViewPr>
  <p:slideViewPr>
    <p:cSldViewPr snapToGrid="0">
      <p:cViewPr varScale="1">
        <p:scale>
          <a:sx n="116" d="100"/>
          <a:sy n="116" d="100"/>
        </p:scale>
        <p:origin x="101" y="1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11/13/2022</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11/13/2022</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11/13/2022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11/13/2022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11/13/2022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11/13/2022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smtClean="0"/>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11/13/2022</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11/13/2022</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11/13/2022</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11/13/2022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11/13/2022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11/13/2022</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11/13/2022</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‘the outdoors’ – Exercise and physical activity.</a:t>
            </a:r>
            <a:endParaRPr lang="en-GB" dirty="0"/>
          </a:p>
        </p:txBody>
      </p:sp>
      <p:sp>
        <p:nvSpPr>
          <p:cNvPr id="3" name="Subtitle 2"/>
          <p:cNvSpPr>
            <a:spLocks noGrp="1"/>
          </p:cNvSpPr>
          <p:nvPr>
            <p:ph type="subTitle" idx="1"/>
          </p:nvPr>
        </p:nvSpPr>
        <p:spPr/>
        <p:txBody>
          <a:bodyPr>
            <a:normAutofit fontScale="92500" lnSpcReduction="10000"/>
          </a:bodyPr>
          <a:lstStyle/>
          <a:p>
            <a:r>
              <a:rPr lang="en-GB" dirty="0" smtClean="0"/>
              <a:t>Week 6 </a:t>
            </a:r>
          </a:p>
          <a:p>
            <a:r>
              <a:rPr lang="en-GB" dirty="0" smtClean="0"/>
              <a:t>BMHN5003</a:t>
            </a:r>
            <a:endParaRPr lang="en-GB" dirty="0"/>
          </a:p>
        </p:txBody>
      </p:sp>
    </p:spTree>
    <p:extLst>
      <p:ext uri="{BB962C8B-B14F-4D97-AF65-F5344CB8AC3E}">
        <p14:creationId xmlns:p14="http://schemas.microsoft.com/office/powerpoint/2010/main" val="353794976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Title 1"/>
          <p:cNvSpPr>
            <a:spLocks noGrp="1"/>
          </p:cNvSpPr>
          <p:nvPr>
            <p:ph type="title"/>
          </p:nvPr>
        </p:nvSpPr>
        <p:spPr/>
        <p:txBody>
          <a:bodyPr>
            <a:normAutofit fontScale="90000"/>
          </a:bodyPr>
          <a:lstStyle/>
          <a:p>
            <a:r>
              <a:rPr lang="en-GB" altLang="en-US" dirty="0" smtClean="0"/>
              <a:t>Task: For your chosen outdoor activity, identify the following:</a:t>
            </a:r>
            <a:endParaRPr lang="en-US" altLang="en-US" dirty="0" smtClean="0"/>
          </a:p>
        </p:txBody>
      </p:sp>
      <p:sp>
        <p:nvSpPr>
          <p:cNvPr id="40962" name="Content Placeholder 2"/>
          <p:cNvSpPr>
            <a:spLocks noGrp="1"/>
          </p:cNvSpPr>
          <p:nvPr>
            <p:ph idx="1"/>
          </p:nvPr>
        </p:nvSpPr>
        <p:spPr/>
        <p:txBody>
          <a:bodyPr/>
          <a:lstStyle/>
          <a:p>
            <a:r>
              <a:rPr lang="en-GB" altLang="en-US" dirty="0" smtClean="0"/>
              <a:t>Activity ____________</a:t>
            </a:r>
          </a:p>
          <a:p>
            <a:r>
              <a:rPr lang="en-GB" altLang="en-US" dirty="0" smtClean="0"/>
              <a:t>What are the physical requirements of the activity? </a:t>
            </a:r>
          </a:p>
          <a:p>
            <a:r>
              <a:rPr lang="en-GB" altLang="en-US" dirty="0" smtClean="0"/>
              <a:t>(e.g. steady paddling for 30 minutes, walking, hard climbing for 20 minutes, rest periods, cycling at steady state – coastal path?)…</a:t>
            </a:r>
          </a:p>
          <a:p>
            <a:endParaRPr lang="en-GB" altLang="en-US" dirty="0"/>
          </a:p>
          <a:p>
            <a:r>
              <a:rPr lang="en-GB" altLang="en-US" dirty="0" smtClean="0"/>
              <a:t>Aerobic components / Anaerobic components.</a:t>
            </a:r>
          </a:p>
          <a:p>
            <a:endParaRPr lang="en-US" altLang="en-US" dirty="0" smtClean="0"/>
          </a:p>
        </p:txBody>
      </p:sp>
    </p:spTree>
    <p:extLst>
      <p:ext uri="{BB962C8B-B14F-4D97-AF65-F5344CB8AC3E}">
        <p14:creationId xmlns:p14="http://schemas.microsoft.com/office/powerpoint/2010/main" val="395694363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1"/>
          <p:cNvSpPr>
            <a:spLocks noGrp="1"/>
          </p:cNvSpPr>
          <p:nvPr>
            <p:ph type="title"/>
          </p:nvPr>
        </p:nvSpPr>
        <p:spPr/>
        <p:txBody>
          <a:bodyPr/>
          <a:lstStyle/>
          <a:p>
            <a:r>
              <a:rPr lang="en-US" altLang="en-US" smtClean="0"/>
              <a:t>Outdoor Specific Research…</a:t>
            </a:r>
          </a:p>
        </p:txBody>
      </p:sp>
      <p:sp>
        <p:nvSpPr>
          <p:cNvPr id="41986" name="Content Placeholder 2"/>
          <p:cNvSpPr>
            <a:spLocks noGrp="1"/>
          </p:cNvSpPr>
          <p:nvPr>
            <p:ph idx="1"/>
          </p:nvPr>
        </p:nvSpPr>
        <p:spPr/>
        <p:txBody>
          <a:bodyPr/>
          <a:lstStyle/>
          <a:p>
            <a:r>
              <a:rPr lang="en-US" altLang="en-US" dirty="0" smtClean="0"/>
              <a:t>Is it just the activity? OR is it the environment as well?</a:t>
            </a:r>
          </a:p>
          <a:p>
            <a:pPr marL="0" indent="0">
              <a:buNone/>
            </a:pPr>
            <a:endParaRPr lang="en-US" altLang="en-US" dirty="0" smtClean="0"/>
          </a:p>
          <a:p>
            <a:r>
              <a:rPr lang="en-US" altLang="en-US" dirty="0" smtClean="0"/>
              <a:t>Other components? Challenge…Fear…Anxiety…Social Interaction.</a:t>
            </a:r>
          </a:p>
          <a:p>
            <a:endParaRPr lang="en-US" altLang="en-US" dirty="0"/>
          </a:p>
          <a:p>
            <a:r>
              <a:rPr lang="en-US" altLang="en-US" dirty="0" smtClean="0"/>
              <a:t>Climbing transcript from last week…</a:t>
            </a:r>
          </a:p>
        </p:txBody>
      </p:sp>
    </p:spTree>
    <p:extLst>
      <p:ext uri="{BB962C8B-B14F-4D97-AF65-F5344CB8AC3E}">
        <p14:creationId xmlns:p14="http://schemas.microsoft.com/office/powerpoint/2010/main" val="8388287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Title 1"/>
          <p:cNvSpPr>
            <a:spLocks noGrp="1"/>
          </p:cNvSpPr>
          <p:nvPr>
            <p:ph type="title"/>
          </p:nvPr>
        </p:nvSpPr>
        <p:spPr/>
        <p:txBody>
          <a:bodyPr/>
          <a:lstStyle/>
          <a:p>
            <a:endParaRPr lang="en-US" altLang="en-US" smtClean="0"/>
          </a:p>
        </p:txBody>
      </p:sp>
      <p:sp>
        <p:nvSpPr>
          <p:cNvPr id="43010" name="Content Placeholder 2"/>
          <p:cNvSpPr>
            <a:spLocks noGrp="1"/>
          </p:cNvSpPr>
          <p:nvPr>
            <p:ph idx="1"/>
          </p:nvPr>
        </p:nvSpPr>
        <p:spPr/>
        <p:txBody>
          <a:bodyPr/>
          <a:lstStyle/>
          <a:p>
            <a:r>
              <a:rPr lang="en-US" altLang="en-US" b="1" smtClean="0"/>
              <a:t>Does Participating in Physical Activity in Outdoor Natural Environments Have a Greater Effect on Physical and Mental Wellbeing than Physical Activity Indoors?</a:t>
            </a:r>
          </a:p>
          <a:p>
            <a:endParaRPr lang="en-US" altLang="en-US" b="1" smtClean="0"/>
          </a:p>
          <a:p>
            <a:r>
              <a:rPr lang="en-US" altLang="en-US" b="1" smtClean="0"/>
              <a:t>Opinions??? </a:t>
            </a:r>
            <a:endParaRPr lang="en-US" altLang="en-US" smtClean="0"/>
          </a:p>
        </p:txBody>
      </p:sp>
    </p:spTree>
    <p:extLst>
      <p:ext uri="{BB962C8B-B14F-4D97-AF65-F5344CB8AC3E}">
        <p14:creationId xmlns:p14="http://schemas.microsoft.com/office/powerpoint/2010/main" val="282894693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p:cNvSpPr>
            <a:spLocks noGrp="1"/>
          </p:cNvSpPr>
          <p:nvPr>
            <p:ph type="title"/>
          </p:nvPr>
        </p:nvSpPr>
        <p:spPr>
          <a:xfrm>
            <a:off x="2286000" y="1341438"/>
            <a:ext cx="7924800" cy="563562"/>
          </a:xfrm>
        </p:spPr>
        <p:txBody>
          <a:bodyPr>
            <a:normAutofit fontScale="90000"/>
          </a:bodyPr>
          <a:lstStyle/>
          <a:p>
            <a:r>
              <a:rPr lang="en-US" altLang="en-US" dirty="0" smtClean="0"/>
              <a:t>Research findings…Systematic review to June 2010.</a:t>
            </a:r>
            <a:br>
              <a:rPr lang="en-US" altLang="en-US" dirty="0" smtClean="0"/>
            </a:br>
            <a:r>
              <a:rPr lang="en-US" altLang="en-US" dirty="0" smtClean="0"/>
              <a:t> </a:t>
            </a:r>
          </a:p>
        </p:txBody>
      </p:sp>
      <p:sp>
        <p:nvSpPr>
          <p:cNvPr id="44034" name="Content Placeholder 2"/>
          <p:cNvSpPr>
            <a:spLocks noGrp="1"/>
          </p:cNvSpPr>
          <p:nvPr>
            <p:ph idx="1"/>
          </p:nvPr>
        </p:nvSpPr>
        <p:spPr/>
        <p:txBody>
          <a:bodyPr/>
          <a:lstStyle/>
          <a:p>
            <a:r>
              <a:rPr lang="en-US" altLang="en-US" smtClean="0"/>
              <a:t>The objective of the research:  Compare effects of participation in physical activity in natural environments compared with physical activity indoors. </a:t>
            </a:r>
          </a:p>
          <a:p>
            <a:r>
              <a:rPr lang="en-US" altLang="en-US" smtClean="0"/>
              <a:t>Examined - mental and physical wellbeing, health related quality of life and long-term adherence to physical activity.</a:t>
            </a:r>
          </a:p>
          <a:p>
            <a:endParaRPr lang="en-US" altLang="en-US" smtClean="0"/>
          </a:p>
        </p:txBody>
      </p:sp>
    </p:spTree>
    <p:extLst>
      <p:ext uri="{BB962C8B-B14F-4D97-AF65-F5344CB8AC3E}">
        <p14:creationId xmlns:p14="http://schemas.microsoft.com/office/powerpoint/2010/main" val="104164395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Content Placeholder 2"/>
          <p:cNvSpPr>
            <a:spLocks noGrp="1"/>
          </p:cNvSpPr>
          <p:nvPr>
            <p:ph idx="4294967295"/>
          </p:nvPr>
        </p:nvSpPr>
        <p:spPr>
          <a:xfrm>
            <a:off x="1093305" y="1544845"/>
            <a:ext cx="10131288" cy="4889500"/>
          </a:xfrm>
        </p:spPr>
        <p:txBody>
          <a:bodyPr/>
          <a:lstStyle/>
          <a:p>
            <a:r>
              <a:rPr lang="en-US" altLang="en-US" sz="2000" dirty="0"/>
              <a:t>Controlled trials (randomized and nonrandomized) were included. </a:t>
            </a:r>
          </a:p>
          <a:p>
            <a:endParaRPr lang="en-US" altLang="en-US" sz="2000" dirty="0"/>
          </a:p>
          <a:p>
            <a:r>
              <a:rPr lang="en-US" altLang="en-US" sz="2000" dirty="0"/>
              <a:t>Eligible trials had to compare the effects of outdoor exercise initiatives with those conducted indoors and report on at least one physical or mental wellbeing outcome in adults or children. </a:t>
            </a:r>
          </a:p>
          <a:p>
            <a:r>
              <a:rPr lang="en-US" altLang="en-US" sz="2000" dirty="0"/>
              <a:t>Eleven trials (833 adults) were included. </a:t>
            </a:r>
          </a:p>
          <a:p>
            <a:r>
              <a:rPr lang="en-US" altLang="en-US" sz="2000" dirty="0"/>
              <a:t>Most participants (6 trials; 523 adults) were young students. </a:t>
            </a:r>
          </a:p>
          <a:p>
            <a:r>
              <a:rPr lang="en-US" altLang="en-US" sz="2000" dirty="0"/>
              <a:t>All interventions consisted of a single episode of walking or running indoors with the same activity at a similar level conducted outdoors on a separate occasion. </a:t>
            </a:r>
          </a:p>
          <a:p>
            <a:r>
              <a:rPr lang="en-US" altLang="en-US" sz="2000" dirty="0"/>
              <a:t>Most trials (</a:t>
            </a:r>
            <a:r>
              <a:rPr lang="en-US" altLang="en-US" sz="2000" i="1" dirty="0"/>
              <a:t>n</a:t>
            </a:r>
            <a:r>
              <a:rPr lang="en-US" altLang="en-US" sz="2000" dirty="0"/>
              <a:t> = 9) showed some improvement in mental wellbeing on one or other of the outcome measures. </a:t>
            </a:r>
          </a:p>
          <a:p>
            <a:endParaRPr lang="en-US" altLang="en-US" dirty="0" smtClean="0"/>
          </a:p>
        </p:txBody>
      </p:sp>
    </p:spTree>
    <p:extLst>
      <p:ext uri="{BB962C8B-B14F-4D97-AF65-F5344CB8AC3E}">
        <p14:creationId xmlns:p14="http://schemas.microsoft.com/office/powerpoint/2010/main" val="204888585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Title 1"/>
          <p:cNvSpPr>
            <a:spLocks noGrp="1"/>
          </p:cNvSpPr>
          <p:nvPr>
            <p:ph type="title"/>
          </p:nvPr>
        </p:nvSpPr>
        <p:spPr/>
        <p:txBody>
          <a:bodyPr/>
          <a:lstStyle/>
          <a:p>
            <a:endParaRPr lang="en-US" altLang="en-US" smtClean="0"/>
          </a:p>
        </p:txBody>
      </p:sp>
      <p:sp>
        <p:nvSpPr>
          <p:cNvPr id="3" name="Content Placeholder 2"/>
          <p:cNvSpPr>
            <a:spLocks noGrp="1"/>
          </p:cNvSpPr>
          <p:nvPr>
            <p:ph idx="1"/>
          </p:nvPr>
        </p:nvSpPr>
        <p:spPr>
          <a:xfrm>
            <a:off x="974034" y="931586"/>
            <a:ext cx="10654747" cy="5681662"/>
          </a:xfrm>
        </p:spPr>
        <p:txBody>
          <a:bodyPr>
            <a:normAutofit/>
          </a:bodyPr>
          <a:lstStyle/>
          <a:p>
            <a:endParaRPr lang="en-US" altLang="en-US" sz="2400" dirty="0"/>
          </a:p>
          <a:p>
            <a:r>
              <a:rPr lang="en-US" altLang="en-US" sz="2400" dirty="0"/>
              <a:t>Compared with exercising indoors, exercising in natural environments was associated with:</a:t>
            </a:r>
          </a:p>
          <a:p>
            <a:pPr>
              <a:buFont typeface="Wingdings" panose="05000000000000000000" pitchFamily="2" charset="2"/>
              <a:buNone/>
            </a:pPr>
            <a:endParaRPr lang="en-US" altLang="en-US" sz="2400" dirty="0"/>
          </a:p>
          <a:p>
            <a:pPr>
              <a:buFont typeface="Wingdings" panose="05000000000000000000" pitchFamily="2" charset="2"/>
              <a:buNone/>
            </a:pPr>
            <a:endParaRPr lang="en-US" altLang="en-US" sz="2400" dirty="0"/>
          </a:p>
          <a:p>
            <a:r>
              <a:rPr lang="en-US" altLang="en-US" sz="2400" dirty="0"/>
              <a:t>Greater feelings of revitalization and positive engagement, </a:t>
            </a:r>
          </a:p>
          <a:p>
            <a:r>
              <a:rPr lang="en-US" altLang="en-US" sz="2400" dirty="0"/>
              <a:t>decreases in tension, confusion, anger, and depression, and increased energy. </a:t>
            </a:r>
          </a:p>
          <a:p>
            <a:r>
              <a:rPr lang="en-US" altLang="en-US" sz="2400" dirty="0"/>
              <a:t>Feelings of calmness may be decreased following outdoor exercise. </a:t>
            </a:r>
          </a:p>
          <a:p>
            <a:r>
              <a:rPr lang="en-US" altLang="en-US" sz="2400" dirty="0"/>
              <a:t>Participants reported </a:t>
            </a:r>
            <a:r>
              <a:rPr lang="en-US" altLang="en-US" sz="2400" dirty="0">
                <a:solidFill>
                  <a:srgbClr val="FFFF00"/>
                </a:solidFill>
              </a:rPr>
              <a:t>greater enjoyment and satisfaction with outdoor activity </a:t>
            </a:r>
            <a:r>
              <a:rPr lang="en-US" altLang="en-US" sz="2400" dirty="0"/>
              <a:t>and declared a greater intent to repeat the activity at a later date. </a:t>
            </a:r>
          </a:p>
          <a:p>
            <a:r>
              <a:rPr lang="en-US" altLang="en-US" dirty="0" smtClean="0"/>
              <a:t>Importance of this…</a:t>
            </a:r>
          </a:p>
        </p:txBody>
      </p:sp>
    </p:spTree>
    <p:extLst>
      <p:ext uri="{BB962C8B-B14F-4D97-AF65-F5344CB8AC3E}">
        <p14:creationId xmlns:p14="http://schemas.microsoft.com/office/powerpoint/2010/main" val="326402320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Title 1"/>
          <p:cNvSpPr>
            <a:spLocks noGrp="1"/>
          </p:cNvSpPr>
          <p:nvPr>
            <p:ph type="title"/>
          </p:nvPr>
        </p:nvSpPr>
        <p:spPr>
          <a:xfrm>
            <a:off x="2756453" y="-43666"/>
            <a:ext cx="8610600" cy="1293028"/>
          </a:xfrm>
        </p:spPr>
        <p:txBody>
          <a:bodyPr/>
          <a:lstStyle/>
          <a:p>
            <a:endParaRPr lang="en-US" altLang="en-US" smtClean="0"/>
          </a:p>
        </p:txBody>
      </p:sp>
      <p:sp>
        <p:nvSpPr>
          <p:cNvPr id="3" name="Content Placeholder 2"/>
          <p:cNvSpPr>
            <a:spLocks noGrp="1"/>
          </p:cNvSpPr>
          <p:nvPr>
            <p:ph idx="1"/>
          </p:nvPr>
        </p:nvSpPr>
        <p:spPr>
          <a:xfrm>
            <a:off x="447261" y="1249362"/>
            <a:ext cx="11208025" cy="5608638"/>
          </a:xfrm>
        </p:spPr>
        <p:txBody>
          <a:bodyPr>
            <a:normAutofit/>
          </a:bodyPr>
          <a:lstStyle/>
          <a:p>
            <a:r>
              <a:rPr lang="en-US" altLang="en-US" sz="2400" dirty="0"/>
              <a:t>None of the identified studies measured the effects of physical activity on physical wellbeing or the effect of natural environments on exercise adherence</a:t>
            </a:r>
            <a:r>
              <a:rPr lang="en-US" altLang="en-US" sz="2400" dirty="0" smtClean="0"/>
              <a:t>.</a:t>
            </a:r>
            <a:endParaRPr lang="en-US" altLang="en-US" sz="2400" dirty="0"/>
          </a:p>
          <a:p>
            <a:pPr>
              <a:buFont typeface="Wingdings" panose="05000000000000000000" pitchFamily="2" charset="2"/>
              <a:buNone/>
            </a:pPr>
            <a:r>
              <a:rPr lang="en-US" altLang="en-US" sz="2400" dirty="0"/>
              <a:t> </a:t>
            </a:r>
          </a:p>
          <a:p>
            <a:r>
              <a:rPr lang="en-US" altLang="en-US" sz="2400" dirty="0"/>
              <a:t>Added beneficial effects to be gained from performing physical activity outdoors in natural environments…Why? More research needed.</a:t>
            </a:r>
          </a:p>
          <a:p>
            <a:r>
              <a:rPr lang="en-US" altLang="en-US" sz="2400" dirty="0"/>
              <a:t>Self-reported mental wellbeing immediately following exercise in nature better than the same exercise indoors. </a:t>
            </a:r>
          </a:p>
          <a:p>
            <a:r>
              <a:rPr lang="en-US" altLang="en-US" sz="2400" dirty="0"/>
              <a:t>Poor methodological quality of the available evidence / Different measures used.</a:t>
            </a:r>
          </a:p>
          <a:p>
            <a:r>
              <a:rPr lang="en-US" altLang="en-US" sz="2400" dirty="0"/>
              <a:t>Large, well designed, longer term trials needed.</a:t>
            </a:r>
          </a:p>
          <a:p>
            <a:r>
              <a:rPr lang="en-US" altLang="en-US" dirty="0" smtClean="0"/>
              <a:t>What is </a:t>
            </a:r>
            <a:r>
              <a:rPr lang="en-US" altLang="en-US" dirty="0" err="1" smtClean="0"/>
              <a:t>is</a:t>
            </a:r>
            <a:r>
              <a:rPr lang="en-US" altLang="en-US" dirty="0" smtClean="0"/>
              <a:t> about the environment that leads to these additional benefits?</a:t>
            </a:r>
          </a:p>
        </p:txBody>
      </p:sp>
    </p:spTree>
    <p:extLst>
      <p:ext uri="{BB962C8B-B14F-4D97-AF65-F5344CB8AC3E}">
        <p14:creationId xmlns:p14="http://schemas.microsoft.com/office/powerpoint/2010/main" val="53672213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Title 1"/>
          <p:cNvSpPr>
            <a:spLocks noGrp="1"/>
          </p:cNvSpPr>
          <p:nvPr>
            <p:ph type="title"/>
          </p:nvPr>
        </p:nvSpPr>
        <p:spPr>
          <a:xfrm>
            <a:off x="954157" y="1142060"/>
            <a:ext cx="10552043" cy="1293028"/>
          </a:xfrm>
        </p:spPr>
        <p:txBody>
          <a:bodyPr>
            <a:normAutofit fontScale="90000"/>
          </a:bodyPr>
          <a:lstStyle/>
          <a:p>
            <a:r>
              <a:rPr lang="en-GB" altLang="en-US" sz="2400" dirty="0"/>
              <a:t>How individuals with self-reported anxiety and depression experienced a combination of individual counselling with an adventurous outdoor experience. </a:t>
            </a:r>
            <a:r>
              <a:rPr lang="en-US" altLang="en-US" sz="2400" dirty="0"/>
              <a:t/>
            </a:r>
            <a:br>
              <a:rPr lang="en-US" altLang="en-US" sz="2400" dirty="0"/>
            </a:br>
            <a:r>
              <a:rPr lang="en-US" altLang="en-US" sz="2400" dirty="0" smtClean="0"/>
              <a:t>(</a:t>
            </a:r>
            <a:r>
              <a:rPr lang="en-US" altLang="en-US" sz="2400" dirty="0" err="1" smtClean="0"/>
              <a:t>Kyriakopoulos</a:t>
            </a:r>
            <a:r>
              <a:rPr lang="en-US" altLang="en-US" sz="2400" dirty="0"/>
              <a:t>, </a:t>
            </a:r>
            <a:r>
              <a:rPr lang="en-GB" altLang="en-US" sz="2400" dirty="0" smtClean="0"/>
              <a:t>2011</a:t>
            </a:r>
            <a:r>
              <a:rPr lang="en-GB" altLang="en-US" sz="2400" dirty="0"/>
              <a:t>)</a:t>
            </a:r>
            <a:endParaRPr lang="en-US" altLang="en-US" sz="2400" dirty="0"/>
          </a:p>
        </p:txBody>
      </p:sp>
      <p:sp>
        <p:nvSpPr>
          <p:cNvPr id="48130" name="Content Placeholder 2"/>
          <p:cNvSpPr>
            <a:spLocks noGrp="1"/>
          </p:cNvSpPr>
          <p:nvPr>
            <p:ph idx="1"/>
          </p:nvPr>
        </p:nvSpPr>
        <p:spPr>
          <a:xfrm>
            <a:off x="685800" y="3049326"/>
            <a:ext cx="10820400" cy="4024125"/>
          </a:xfrm>
        </p:spPr>
        <p:txBody>
          <a:bodyPr/>
          <a:lstStyle/>
          <a:p>
            <a:r>
              <a:rPr lang="en-US" altLang="en-US" sz="2400" dirty="0"/>
              <a:t>Adventure therapy - short-term experiential psychotherapeutic approach that </a:t>
            </a:r>
            <a:r>
              <a:rPr lang="en-US" altLang="en-US" sz="2400" dirty="0" err="1"/>
              <a:t>utilises</a:t>
            </a:r>
            <a:r>
              <a:rPr lang="en-US" altLang="en-US" sz="2400" dirty="0"/>
              <a:t> adventurous activities and being in natural environments in order to facilitate therapeutic change in clients. </a:t>
            </a:r>
          </a:p>
          <a:p>
            <a:r>
              <a:rPr lang="en-US" altLang="en-US" sz="2400" dirty="0"/>
              <a:t>Students with self-reported anxiety and depression experienced intervention combining individual therapy with an adventurous outdoor experience. </a:t>
            </a:r>
          </a:p>
          <a:p>
            <a:r>
              <a:rPr lang="en-US" altLang="en-US" sz="2400" dirty="0"/>
              <a:t>10-15 counselling sessions prior to the AT</a:t>
            </a:r>
          </a:p>
        </p:txBody>
      </p:sp>
    </p:spTree>
    <p:extLst>
      <p:ext uri="{BB962C8B-B14F-4D97-AF65-F5344CB8AC3E}">
        <p14:creationId xmlns:p14="http://schemas.microsoft.com/office/powerpoint/2010/main" val="138536130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Title 1"/>
          <p:cNvSpPr>
            <a:spLocks noGrp="1"/>
          </p:cNvSpPr>
          <p:nvPr>
            <p:ph type="title"/>
          </p:nvPr>
        </p:nvSpPr>
        <p:spPr>
          <a:xfrm>
            <a:off x="-3220279" y="-209663"/>
            <a:ext cx="10512287" cy="1640897"/>
          </a:xfrm>
        </p:spPr>
        <p:txBody>
          <a:bodyPr>
            <a:normAutofit/>
          </a:bodyPr>
          <a:lstStyle/>
          <a:p>
            <a:r>
              <a:rPr lang="en-GB" altLang="en-US" sz="1800" dirty="0"/>
              <a:t/>
            </a:r>
            <a:br>
              <a:rPr lang="en-GB" altLang="en-US" sz="1800" dirty="0"/>
            </a:br>
            <a:r>
              <a:rPr lang="en-GB" altLang="en-US" sz="1800" dirty="0"/>
              <a:t/>
            </a:r>
            <a:br>
              <a:rPr lang="en-GB" altLang="en-US" sz="1800" dirty="0"/>
            </a:br>
            <a:r>
              <a:rPr lang="en-US" altLang="en-US" dirty="0" smtClean="0"/>
              <a:t>Findings…</a:t>
            </a:r>
          </a:p>
        </p:txBody>
      </p:sp>
      <p:sp>
        <p:nvSpPr>
          <p:cNvPr id="49154" name="Content Placeholder 2"/>
          <p:cNvSpPr>
            <a:spLocks noGrp="1"/>
          </p:cNvSpPr>
          <p:nvPr>
            <p:ph idx="1"/>
          </p:nvPr>
        </p:nvSpPr>
        <p:spPr>
          <a:xfrm>
            <a:off x="685800" y="1431235"/>
            <a:ext cx="10820400" cy="4899992"/>
          </a:xfrm>
        </p:spPr>
        <p:txBody>
          <a:bodyPr>
            <a:normAutofit/>
          </a:bodyPr>
          <a:lstStyle/>
          <a:p>
            <a:r>
              <a:rPr lang="en-GB" altLang="en-US" sz="2400" dirty="0"/>
              <a:t>Support ideas that positive changes in </a:t>
            </a:r>
            <a:r>
              <a:rPr lang="en-GB" altLang="en-US" sz="2400" dirty="0" smtClean="0"/>
              <a:t>self-concept </a:t>
            </a:r>
            <a:r>
              <a:rPr lang="en-GB" altLang="en-US" sz="2400" dirty="0"/>
              <a:t>and sense of wellbeing can be brought about by participating in adventurous outdoor experiences (e.g. </a:t>
            </a:r>
            <a:r>
              <a:rPr lang="en-GB" altLang="en-US" sz="2400" dirty="0" err="1"/>
              <a:t>Brendtro</a:t>
            </a:r>
            <a:r>
              <a:rPr lang="en-GB" altLang="en-US" sz="2400" dirty="0"/>
              <a:t> &amp; </a:t>
            </a:r>
            <a:r>
              <a:rPr lang="en-GB" altLang="en-US" sz="2400" dirty="0" err="1"/>
              <a:t>Strother</a:t>
            </a:r>
            <a:r>
              <a:rPr lang="en-GB" altLang="en-US" sz="2400" dirty="0"/>
              <a:t>, 2007; Gillen &amp; </a:t>
            </a:r>
            <a:r>
              <a:rPr lang="en-GB" altLang="en-US" sz="2400" dirty="0" err="1"/>
              <a:t>Balkin</a:t>
            </a:r>
            <a:r>
              <a:rPr lang="en-GB" altLang="en-US" sz="2400" dirty="0"/>
              <a:t>, 2006; Pryor, Carpenter, &amp; Townsend, 2005). </a:t>
            </a:r>
          </a:p>
          <a:p>
            <a:endParaRPr lang="en-GB" altLang="en-US" sz="2400" dirty="0"/>
          </a:p>
          <a:p>
            <a:r>
              <a:rPr lang="en-GB" altLang="en-US" sz="2400" dirty="0"/>
              <a:t>The clients’ positive self-perceptions, which were initially developed during the individual therapy sessions, were reinforced through the outdoor experience.  </a:t>
            </a:r>
          </a:p>
          <a:p>
            <a:endParaRPr lang="en-GB" altLang="en-US" sz="2400" dirty="0"/>
          </a:p>
          <a:p>
            <a:r>
              <a:rPr lang="en-GB" altLang="en-US" sz="2400" dirty="0"/>
              <a:t>Supporting Richards and Peel (2005)  </a:t>
            </a:r>
          </a:p>
          <a:p>
            <a:endParaRPr lang="en-US" altLang="en-US" sz="2400" dirty="0" smtClean="0"/>
          </a:p>
        </p:txBody>
      </p:sp>
    </p:spTree>
    <p:extLst>
      <p:ext uri="{BB962C8B-B14F-4D97-AF65-F5344CB8AC3E}">
        <p14:creationId xmlns:p14="http://schemas.microsoft.com/office/powerpoint/2010/main" val="2811005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Title 1"/>
          <p:cNvSpPr>
            <a:spLocks noGrp="1"/>
          </p:cNvSpPr>
          <p:nvPr>
            <p:ph type="title"/>
          </p:nvPr>
        </p:nvSpPr>
        <p:spPr/>
        <p:txBody>
          <a:bodyPr/>
          <a:lstStyle/>
          <a:p>
            <a:endParaRPr lang="en-US" altLang="en-US" smtClean="0"/>
          </a:p>
        </p:txBody>
      </p:sp>
      <p:sp>
        <p:nvSpPr>
          <p:cNvPr id="50178" name="Content Placeholder 2"/>
          <p:cNvSpPr>
            <a:spLocks noGrp="1"/>
          </p:cNvSpPr>
          <p:nvPr>
            <p:ph idx="1"/>
          </p:nvPr>
        </p:nvSpPr>
        <p:spPr>
          <a:xfrm>
            <a:off x="685800" y="2194560"/>
            <a:ext cx="10820400" cy="4663440"/>
          </a:xfrm>
        </p:spPr>
        <p:txBody>
          <a:bodyPr/>
          <a:lstStyle/>
          <a:p>
            <a:r>
              <a:rPr lang="en-US" altLang="en-US" sz="2400" dirty="0"/>
              <a:t>F</a:t>
            </a:r>
            <a:r>
              <a:rPr lang="en-GB" altLang="en-US" sz="2400" dirty="0" err="1"/>
              <a:t>indings</a:t>
            </a:r>
            <a:r>
              <a:rPr lang="en-GB" altLang="en-US" sz="2400" dirty="0"/>
              <a:t> highlight that being in a natural environment associated with a sense of escape from the stresses, characterising modern urban environments (e.g. buildings, uncomfortable noises). </a:t>
            </a:r>
            <a:endParaRPr lang="en-GB" altLang="en-US" sz="2400" dirty="0" smtClean="0"/>
          </a:p>
          <a:p>
            <a:pPr marL="0" indent="0">
              <a:buNone/>
            </a:pPr>
            <a:endParaRPr lang="en-GB" altLang="en-US" sz="2400" dirty="0"/>
          </a:p>
          <a:p>
            <a:r>
              <a:rPr lang="en-GB" altLang="en-US" sz="2400" dirty="0"/>
              <a:t>According to Gilbert, </a:t>
            </a:r>
            <a:r>
              <a:rPr lang="en-GB" altLang="en-US" sz="2400" dirty="0" err="1"/>
              <a:t>Gilsdorf</a:t>
            </a:r>
            <a:r>
              <a:rPr lang="en-GB" altLang="en-US" sz="2400" dirty="0"/>
              <a:t>, and Ringer (2004) </a:t>
            </a:r>
            <a:r>
              <a:rPr lang="en-US" altLang="en-US" sz="2400" dirty="0"/>
              <a:t>–</a:t>
            </a:r>
            <a:r>
              <a:rPr lang="en-GB" altLang="en-US" sz="2400" dirty="0"/>
              <a:t> under-taking an activity based in an natural environment, being in a group, and the inherent sense of adventure, provided a ‘rich source of healing potential which in a number of ways goes beyond what therapy has to offer in a more conventional setting’ (p. 31). </a:t>
            </a:r>
          </a:p>
          <a:p>
            <a:endParaRPr lang="en-US" altLang="en-US" dirty="0" smtClean="0"/>
          </a:p>
        </p:txBody>
      </p:sp>
    </p:spTree>
    <p:extLst>
      <p:ext uri="{BB962C8B-B14F-4D97-AF65-F5344CB8AC3E}">
        <p14:creationId xmlns:p14="http://schemas.microsoft.com/office/powerpoint/2010/main" val="257804425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Title 1"/>
          <p:cNvSpPr>
            <a:spLocks noGrp="1"/>
          </p:cNvSpPr>
          <p:nvPr>
            <p:ph type="title"/>
          </p:nvPr>
        </p:nvSpPr>
        <p:spPr>
          <a:xfrm>
            <a:off x="1063488" y="1291147"/>
            <a:ext cx="10532165" cy="1293028"/>
          </a:xfrm>
        </p:spPr>
        <p:txBody>
          <a:bodyPr>
            <a:normAutofit fontScale="90000"/>
          </a:bodyPr>
          <a:lstStyle/>
          <a:p>
            <a:r>
              <a:rPr lang="en-GB" altLang="en-US" dirty="0" smtClean="0"/>
              <a:t>The meaning of adventurous activities for ‘women in the outdoors’ (</a:t>
            </a:r>
            <a:r>
              <a:rPr lang="en-GB" altLang="en-US" dirty="0" err="1" smtClean="0"/>
              <a:t>Bonniface</a:t>
            </a:r>
            <a:r>
              <a:rPr lang="en-GB" altLang="en-US" dirty="0" smtClean="0"/>
              <a:t>, 2007)</a:t>
            </a:r>
            <a:endParaRPr lang="en-US" altLang="en-US" dirty="0" smtClean="0"/>
          </a:p>
        </p:txBody>
      </p:sp>
      <p:sp>
        <p:nvSpPr>
          <p:cNvPr id="3" name="Content Placeholder 2"/>
          <p:cNvSpPr>
            <a:spLocks noGrp="1"/>
          </p:cNvSpPr>
          <p:nvPr>
            <p:ph idx="1"/>
          </p:nvPr>
        </p:nvSpPr>
        <p:spPr>
          <a:xfrm>
            <a:off x="685800" y="3059265"/>
            <a:ext cx="10820400" cy="4024125"/>
          </a:xfrm>
        </p:spPr>
        <p:txBody>
          <a:bodyPr/>
          <a:lstStyle/>
          <a:p>
            <a:pPr>
              <a:buFont typeface="Wingdings" charset="0"/>
              <a:buChar char="l"/>
              <a:defRPr/>
            </a:pPr>
            <a:r>
              <a:rPr lang="en-GB" i="1" dirty="0" smtClean="0">
                <a:ea typeface="ＭＳ Ｐゴシック" charset="0"/>
              </a:rPr>
              <a:t>Non</a:t>
            </a:r>
            <a:r>
              <a:rPr lang="en-GB" i="1" dirty="0">
                <a:ea typeface="ＭＳ Ｐゴシック" charset="0"/>
              </a:rPr>
              <a:t>-participants find it difficult to understand what motivates people to seek out situations in which there is an element of danger and risk. </a:t>
            </a:r>
            <a:endParaRPr lang="en-GB" i="1" dirty="0" smtClean="0">
              <a:ea typeface="ＭＳ Ｐゴシック" charset="0"/>
            </a:endParaRPr>
          </a:p>
          <a:p>
            <a:pPr>
              <a:buFont typeface="Wingdings" charset="0"/>
              <a:buChar char="l"/>
              <a:defRPr/>
            </a:pPr>
            <a:r>
              <a:rPr lang="en-GB" i="1" dirty="0" smtClean="0">
                <a:ea typeface="ＭＳ Ｐゴシック" charset="0"/>
              </a:rPr>
              <a:t>Research examined </a:t>
            </a:r>
            <a:r>
              <a:rPr lang="en-GB" i="1" dirty="0">
                <a:ea typeface="ＭＳ Ｐゴシック" charset="0"/>
              </a:rPr>
              <a:t>the meanings of long-term participation in outdoor adventure for women working in education. </a:t>
            </a:r>
            <a:endParaRPr lang="en-GB" i="1" dirty="0" smtClean="0">
              <a:ea typeface="ＭＳ Ｐゴシック" charset="0"/>
            </a:endParaRPr>
          </a:p>
          <a:p>
            <a:pPr marL="0" indent="0">
              <a:buNone/>
              <a:defRPr/>
            </a:pPr>
            <a:endParaRPr lang="en-GB" i="1" dirty="0" smtClean="0">
              <a:ea typeface="ＭＳ Ｐゴシック" charset="0"/>
            </a:endParaRPr>
          </a:p>
          <a:p>
            <a:pPr marL="0" indent="0">
              <a:buNone/>
              <a:defRPr/>
            </a:pPr>
            <a:r>
              <a:rPr lang="en-GB" i="1" dirty="0" smtClean="0">
                <a:ea typeface="ＭＳ Ｐゴシック" charset="0"/>
              </a:rPr>
              <a:t>Life </a:t>
            </a:r>
            <a:r>
              <a:rPr lang="en-GB" i="1" dirty="0">
                <a:ea typeface="ＭＳ Ｐゴシック" charset="0"/>
              </a:rPr>
              <a:t>story interviews </a:t>
            </a:r>
            <a:r>
              <a:rPr lang="en-GB" i="1" dirty="0" smtClean="0">
                <a:ea typeface="ＭＳ Ｐゴシック" charset="0"/>
              </a:rPr>
              <a:t>- nature </a:t>
            </a:r>
            <a:r>
              <a:rPr lang="en-GB" i="1" dirty="0">
                <a:ea typeface="ＭＳ Ｐゴシック" charset="0"/>
              </a:rPr>
              <a:t>and impact of the women's adventure participation. </a:t>
            </a:r>
            <a:endParaRPr lang="en-GB" i="1" dirty="0" smtClean="0">
              <a:ea typeface="ＭＳ Ｐゴシック" charset="0"/>
            </a:endParaRPr>
          </a:p>
          <a:p>
            <a:pPr>
              <a:buFont typeface="Wingdings" charset="0"/>
              <a:buChar char="l"/>
              <a:defRPr/>
            </a:pPr>
            <a:endParaRPr lang="en-US" dirty="0">
              <a:ea typeface="ＭＳ Ｐゴシック" charset="0"/>
            </a:endParaRPr>
          </a:p>
        </p:txBody>
      </p:sp>
    </p:spTree>
    <p:extLst>
      <p:ext uri="{BB962C8B-B14F-4D97-AF65-F5344CB8AC3E}">
        <p14:creationId xmlns:p14="http://schemas.microsoft.com/office/powerpoint/2010/main" val="190360019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Title 1"/>
          <p:cNvSpPr>
            <a:spLocks noGrp="1"/>
          </p:cNvSpPr>
          <p:nvPr>
            <p:ph type="title"/>
          </p:nvPr>
        </p:nvSpPr>
        <p:spPr>
          <a:xfrm>
            <a:off x="1341783" y="764373"/>
            <a:ext cx="10164417" cy="1293028"/>
          </a:xfrm>
        </p:spPr>
        <p:txBody>
          <a:bodyPr/>
          <a:lstStyle/>
          <a:p>
            <a:r>
              <a:rPr lang="en-GB" altLang="en-US" sz="2000" i="1" dirty="0"/>
              <a:t>Key themes focused on the significance of adventurous activities, experiences of fear, and relationships in the outdoors. </a:t>
            </a:r>
            <a:endParaRPr lang="en-US" altLang="en-US" sz="2000" dirty="0"/>
          </a:p>
        </p:txBody>
      </p:sp>
      <p:sp>
        <p:nvSpPr>
          <p:cNvPr id="52226" name="Content Placeholder 2"/>
          <p:cNvSpPr>
            <a:spLocks noGrp="1"/>
          </p:cNvSpPr>
          <p:nvPr>
            <p:ph idx="1"/>
          </p:nvPr>
        </p:nvSpPr>
        <p:spPr>
          <a:xfrm>
            <a:off x="685800" y="2621942"/>
            <a:ext cx="10820400" cy="4024125"/>
          </a:xfrm>
        </p:spPr>
        <p:txBody>
          <a:bodyPr/>
          <a:lstStyle/>
          <a:p>
            <a:r>
              <a:rPr lang="en-GB" altLang="en-US" sz="2000" i="1" dirty="0"/>
              <a:t>The women in this research emphasised the benefits, values and importance of adventurous activities, and influence on their lives. </a:t>
            </a:r>
          </a:p>
          <a:p>
            <a:r>
              <a:rPr lang="en-GB" altLang="en-US" sz="2000" i="1" dirty="0"/>
              <a:t>Placed significance on time for themselves away from everyday life - associated with feelings of rejuvenation and calm. </a:t>
            </a:r>
          </a:p>
          <a:p>
            <a:r>
              <a:rPr lang="en-GB" altLang="en-US" sz="2000" i="1" dirty="0"/>
              <a:t>When describing their experiences in the outdoors the women reported unusually high levels of fear.</a:t>
            </a:r>
          </a:p>
          <a:p>
            <a:r>
              <a:rPr lang="en-GB" altLang="en-US" sz="2000" i="1" dirty="0"/>
              <a:t>Value placed on shared experiences which often overshadowed aspects such as physical challenge.</a:t>
            </a:r>
            <a:endParaRPr lang="en-GB" altLang="en-US" sz="2000" dirty="0"/>
          </a:p>
          <a:p>
            <a:endParaRPr lang="en-US" altLang="en-US" dirty="0" smtClean="0"/>
          </a:p>
        </p:txBody>
      </p:sp>
    </p:spTree>
    <p:extLst>
      <p:ext uri="{BB962C8B-B14F-4D97-AF65-F5344CB8AC3E}">
        <p14:creationId xmlns:p14="http://schemas.microsoft.com/office/powerpoint/2010/main" val="55361175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33261" y="267416"/>
            <a:ext cx="8772939" cy="1293028"/>
          </a:xfrm>
        </p:spPr>
        <p:txBody>
          <a:bodyPr>
            <a:normAutofit/>
          </a:bodyPr>
          <a:lstStyle/>
          <a:p>
            <a:pPr algn="l"/>
            <a:r>
              <a:rPr lang="en-GB" dirty="0" smtClean="0"/>
              <a:t>Task: Article - Simulated Green exercise</a:t>
            </a:r>
            <a:endParaRPr lang="en-GB" sz="2000" dirty="0"/>
          </a:p>
        </p:txBody>
      </p:sp>
      <p:sp>
        <p:nvSpPr>
          <p:cNvPr id="3" name="Content Placeholder 2"/>
          <p:cNvSpPr>
            <a:spLocks noGrp="1"/>
          </p:cNvSpPr>
          <p:nvPr>
            <p:ph idx="1"/>
          </p:nvPr>
        </p:nvSpPr>
        <p:spPr>
          <a:xfrm>
            <a:off x="685800" y="1709530"/>
            <a:ext cx="10820400" cy="4509155"/>
          </a:xfrm>
        </p:spPr>
        <p:txBody>
          <a:bodyPr>
            <a:normAutofit fontScale="92500" lnSpcReduction="10000"/>
          </a:bodyPr>
          <a:lstStyle/>
          <a:p>
            <a:pPr marL="0" indent="0">
              <a:buNone/>
            </a:pPr>
            <a:r>
              <a:rPr lang="en-GB" sz="2400" dirty="0"/>
              <a:t>(</a:t>
            </a:r>
            <a:r>
              <a:rPr lang="en-GB" sz="2400" dirty="0" err="1"/>
              <a:t>Wooller</a:t>
            </a:r>
            <a:r>
              <a:rPr lang="en-GB" sz="2400" dirty="0"/>
              <a:t> et al., 2018)</a:t>
            </a:r>
          </a:p>
          <a:p>
            <a:pPr marL="0" indent="0">
              <a:buNone/>
            </a:pPr>
            <a:endParaRPr lang="en-GB" dirty="0" smtClean="0"/>
          </a:p>
          <a:p>
            <a:pPr marL="457200" indent="-457200">
              <a:buFont typeface="+mj-lt"/>
              <a:buAutoNum type="arabicPeriod"/>
            </a:pPr>
            <a:r>
              <a:rPr lang="en-GB" dirty="0" smtClean="0"/>
              <a:t>Look at the structure of the introduction – outline a couple of words to describe the general content of each paragraph. p.2</a:t>
            </a:r>
          </a:p>
          <a:p>
            <a:pPr marL="0" indent="0">
              <a:buNone/>
            </a:pPr>
            <a:r>
              <a:rPr lang="en-GB" dirty="0" smtClean="0"/>
              <a:t>Psychological stress – definitions and discussion</a:t>
            </a:r>
          </a:p>
          <a:p>
            <a:pPr marL="0" indent="0">
              <a:buNone/>
            </a:pPr>
            <a:r>
              <a:rPr lang="en-GB" dirty="0" smtClean="0"/>
              <a:t>Mental health – scale of the problem and issues caused by this</a:t>
            </a:r>
          </a:p>
          <a:p>
            <a:pPr marL="0" indent="0">
              <a:buNone/>
            </a:pPr>
            <a:r>
              <a:rPr lang="en-GB" dirty="0" smtClean="0"/>
              <a:t>Nature and green environments – links with physical and mental health</a:t>
            </a:r>
          </a:p>
          <a:p>
            <a:pPr marL="0" indent="0">
              <a:buNone/>
            </a:pPr>
            <a:r>
              <a:rPr lang="en-GB" dirty="0" smtClean="0"/>
              <a:t>Connectedness with nature – humans – positive impact of natural environments</a:t>
            </a:r>
          </a:p>
          <a:p>
            <a:pPr marL="0" indent="0">
              <a:buNone/>
            </a:pPr>
            <a:r>
              <a:rPr lang="en-GB" dirty="0" smtClean="0"/>
              <a:t>Direct contact with nature not necessarily needed for benefits – intro to virtual reality </a:t>
            </a:r>
          </a:p>
          <a:p>
            <a:pPr marL="0" indent="0">
              <a:buNone/>
            </a:pPr>
            <a:r>
              <a:rPr lang="en-GB" dirty="0" smtClean="0"/>
              <a:t>Exercise in conjunction with nature – role of the senses – links to virtual reality research being lacking</a:t>
            </a:r>
          </a:p>
          <a:p>
            <a:pPr marL="0" indent="0">
              <a:buNone/>
            </a:pPr>
            <a:r>
              <a:rPr lang="en-GB" dirty="0" smtClean="0"/>
              <a:t>Purpose of the study</a:t>
            </a:r>
          </a:p>
          <a:p>
            <a:pPr marL="0" indent="0">
              <a:buNone/>
            </a:pPr>
            <a:endParaRPr lang="en-GB" dirty="0" smtClean="0"/>
          </a:p>
          <a:p>
            <a:pPr marL="0" indent="0">
              <a:buNone/>
            </a:pPr>
            <a:endParaRPr lang="en-GB" dirty="0" smtClean="0"/>
          </a:p>
          <a:p>
            <a:endParaRPr lang="en-GB" dirty="0"/>
          </a:p>
        </p:txBody>
      </p:sp>
    </p:spTree>
    <p:extLst>
      <p:ext uri="{BB962C8B-B14F-4D97-AF65-F5344CB8AC3E}">
        <p14:creationId xmlns:p14="http://schemas.microsoft.com/office/powerpoint/2010/main" val="356974987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33261" y="267416"/>
            <a:ext cx="8772939" cy="1293028"/>
          </a:xfrm>
        </p:spPr>
        <p:txBody>
          <a:bodyPr>
            <a:normAutofit/>
          </a:bodyPr>
          <a:lstStyle/>
          <a:p>
            <a:pPr algn="l"/>
            <a:r>
              <a:rPr lang="en-GB" dirty="0" smtClean="0"/>
              <a:t>Task: Article - Simulated Green exercise</a:t>
            </a:r>
            <a:endParaRPr lang="en-GB" sz="2000" dirty="0"/>
          </a:p>
        </p:txBody>
      </p:sp>
      <p:sp>
        <p:nvSpPr>
          <p:cNvPr id="3" name="Content Placeholder 2"/>
          <p:cNvSpPr>
            <a:spLocks noGrp="1"/>
          </p:cNvSpPr>
          <p:nvPr>
            <p:ph idx="1"/>
          </p:nvPr>
        </p:nvSpPr>
        <p:spPr>
          <a:xfrm>
            <a:off x="685800" y="1709530"/>
            <a:ext cx="10820400" cy="4509155"/>
          </a:xfrm>
        </p:spPr>
        <p:txBody>
          <a:bodyPr>
            <a:normAutofit/>
          </a:bodyPr>
          <a:lstStyle/>
          <a:p>
            <a:pPr marL="0" indent="0">
              <a:buNone/>
            </a:pPr>
            <a:r>
              <a:rPr lang="en-GB" sz="2400" dirty="0"/>
              <a:t>(</a:t>
            </a:r>
            <a:r>
              <a:rPr lang="en-GB" sz="2400" dirty="0" err="1"/>
              <a:t>Wooller</a:t>
            </a:r>
            <a:r>
              <a:rPr lang="en-GB" sz="2400" dirty="0"/>
              <a:t> et al., 2018)</a:t>
            </a:r>
          </a:p>
          <a:p>
            <a:pPr marL="0" indent="0">
              <a:buNone/>
            </a:pPr>
            <a:endParaRPr lang="en-GB" dirty="0" smtClean="0"/>
          </a:p>
          <a:p>
            <a:pPr marL="457200" indent="-457200">
              <a:buFont typeface="+mj-lt"/>
              <a:buAutoNum type="arabicPeriod"/>
            </a:pPr>
            <a:r>
              <a:rPr lang="en-GB" dirty="0" smtClean="0"/>
              <a:t>Look at the structure of the introduction – outline a couple of words to describe the general content of each paragraph. p.2</a:t>
            </a:r>
          </a:p>
          <a:p>
            <a:pPr marL="457200" indent="-457200">
              <a:buFont typeface="+mj-lt"/>
              <a:buAutoNum type="arabicPeriod"/>
            </a:pPr>
            <a:r>
              <a:rPr lang="en-GB" dirty="0" smtClean="0"/>
              <a:t>What is the purpose of this section (introduction)? </a:t>
            </a:r>
          </a:p>
          <a:p>
            <a:r>
              <a:rPr lang="en-GB" dirty="0" smtClean="0"/>
              <a:t>General to specific</a:t>
            </a:r>
          </a:p>
          <a:p>
            <a:r>
              <a:rPr lang="en-GB" dirty="0" smtClean="0"/>
              <a:t>Rationale for the study of the topic – from the literature </a:t>
            </a:r>
          </a:p>
          <a:p>
            <a:r>
              <a:rPr lang="en-GB" dirty="0" smtClean="0"/>
              <a:t>Highlights the importance of the study and areas where research  is lacking</a:t>
            </a:r>
          </a:p>
          <a:p>
            <a:r>
              <a:rPr lang="en-GB" dirty="0" smtClean="0"/>
              <a:t>Sets the context</a:t>
            </a:r>
          </a:p>
          <a:p>
            <a:r>
              <a:rPr lang="en-GB" dirty="0" smtClean="0"/>
              <a:t>Outlines the aims of the study</a:t>
            </a:r>
          </a:p>
          <a:p>
            <a:endParaRPr lang="en-GB" dirty="0"/>
          </a:p>
        </p:txBody>
      </p:sp>
    </p:spTree>
    <p:extLst>
      <p:ext uri="{BB962C8B-B14F-4D97-AF65-F5344CB8AC3E}">
        <p14:creationId xmlns:p14="http://schemas.microsoft.com/office/powerpoint/2010/main" val="223230127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33261" y="267416"/>
            <a:ext cx="8772939" cy="1293028"/>
          </a:xfrm>
        </p:spPr>
        <p:txBody>
          <a:bodyPr>
            <a:normAutofit/>
          </a:bodyPr>
          <a:lstStyle/>
          <a:p>
            <a:pPr algn="l"/>
            <a:r>
              <a:rPr lang="en-GB" dirty="0" smtClean="0"/>
              <a:t>Task: Article - Simulated Green exercise</a:t>
            </a:r>
            <a:endParaRPr lang="en-GB" sz="2000" dirty="0"/>
          </a:p>
        </p:txBody>
      </p:sp>
      <p:sp>
        <p:nvSpPr>
          <p:cNvPr id="3" name="Content Placeholder 2"/>
          <p:cNvSpPr>
            <a:spLocks noGrp="1"/>
          </p:cNvSpPr>
          <p:nvPr>
            <p:ph idx="1"/>
          </p:nvPr>
        </p:nvSpPr>
        <p:spPr>
          <a:xfrm>
            <a:off x="685800" y="1709530"/>
            <a:ext cx="10820400" cy="4509155"/>
          </a:xfrm>
        </p:spPr>
        <p:txBody>
          <a:bodyPr>
            <a:normAutofit/>
          </a:bodyPr>
          <a:lstStyle/>
          <a:p>
            <a:pPr marL="0" indent="0">
              <a:buNone/>
            </a:pPr>
            <a:r>
              <a:rPr lang="en-GB" sz="2400" dirty="0"/>
              <a:t>(</a:t>
            </a:r>
            <a:r>
              <a:rPr lang="en-GB" sz="2400" dirty="0" err="1"/>
              <a:t>Wooller</a:t>
            </a:r>
            <a:r>
              <a:rPr lang="en-GB" sz="2400" dirty="0"/>
              <a:t> et al., 2018)</a:t>
            </a:r>
          </a:p>
          <a:p>
            <a:pPr marL="0" indent="0">
              <a:buNone/>
            </a:pPr>
            <a:endParaRPr lang="en-GB" dirty="0" smtClean="0"/>
          </a:p>
          <a:p>
            <a:pPr marL="0" indent="0">
              <a:buNone/>
            </a:pPr>
            <a:r>
              <a:rPr lang="en-GB" dirty="0" smtClean="0"/>
              <a:t>3. What does the article suggest the benefits of green exercise are? p.2</a:t>
            </a:r>
          </a:p>
          <a:p>
            <a:r>
              <a:rPr lang="en-GB" dirty="0"/>
              <a:t>Exercise performed in conjunction with exposure to </a:t>
            </a:r>
            <a:r>
              <a:rPr lang="en-GB" dirty="0" smtClean="0"/>
              <a:t>nature is </a:t>
            </a:r>
            <a:r>
              <a:rPr lang="en-GB" dirty="0"/>
              <a:t>known as green exercise (Pretty et al., 2005) and has </a:t>
            </a:r>
            <a:r>
              <a:rPr lang="en-GB" dirty="0" smtClean="0"/>
              <a:t>been associated </a:t>
            </a:r>
            <a:r>
              <a:rPr lang="en-GB" dirty="0"/>
              <a:t>with a variety of psychological and </a:t>
            </a:r>
            <a:r>
              <a:rPr lang="en-GB" dirty="0" smtClean="0"/>
              <a:t>physiological benefits </a:t>
            </a:r>
            <a:r>
              <a:rPr lang="en-GB" dirty="0"/>
              <a:t>(White et al., 2013; </a:t>
            </a:r>
            <a:r>
              <a:rPr lang="en-GB" dirty="0" err="1"/>
              <a:t>Weng</a:t>
            </a:r>
            <a:r>
              <a:rPr lang="en-GB" dirty="0"/>
              <a:t> and Chiang, 2014). </a:t>
            </a:r>
            <a:endParaRPr lang="en-GB" dirty="0" smtClean="0"/>
          </a:p>
          <a:p>
            <a:r>
              <a:rPr lang="en-GB" dirty="0" smtClean="0"/>
              <a:t>Green exercise </a:t>
            </a:r>
            <a:r>
              <a:rPr lang="en-GB" dirty="0"/>
              <a:t>improves mood, attention and physiological </a:t>
            </a:r>
            <a:r>
              <a:rPr lang="en-GB" dirty="0" smtClean="0"/>
              <a:t>markers such </a:t>
            </a:r>
            <a:r>
              <a:rPr lang="en-GB" dirty="0"/>
              <a:t>as </a:t>
            </a:r>
            <a:r>
              <a:rPr lang="en-GB" dirty="0">
                <a:solidFill>
                  <a:srgbClr val="FFFF00"/>
                </a:solidFill>
              </a:rPr>
              <a:t>heart rate, blood pressure and cortisol compared </a:t>
            </a:r>
            <a:r>
              <a:rPr lang="en-GB" dirty="0" smtClean="0">
                <a:solidFill>
                  <a:srgbClr val="FFFF00"/>
                </a:solidFill>
              </a:rPr>
              <a:t>to exercise </a:t>
            </a:r>
            <a:r>
              <a:rPr lang="en-GB" dirty="0">
                <a:solidFill>
                  <a:srgbClr val="FFFF00"/>
                </a:solidFill>
              </a:rPr>
              <a:t>in built man-made environments </a:t>
            </a:r>
            <a:r>
              <a:rPr lang="en-GB" dirty="0"/>
              <a:t>(</a:t>
            </a:r>
            <a:r>
              <a:rPr lang="en-GB" dirty="0" err="1"/>
              <a:t>Focht</a:t>
            </a:r>
            <a:r>
              <a:rPr lang="en-GB" dirty="0"/>
              <a:t>, 2009; Li et al</a:t>
            </a:r>
            <a:r>
              <a:rPr lang="en-GB" dirty="0" smtClean="0"/>
              <a:t>., 2011</a:t>
            </a:r>
            <a:r>
              <a:rPr lang="en-GB" dirty="0"/>
              <a:t>; Thompson Coon et al., 2011; Rogerson and </a:t>
            </a:r>
            <a:r>
              <a:rPr lang="en-GB" dirty="0" smtClean="0"/>
              <a:t>Barton, 2015</a:t>
            </a:r>
            <a:r>
              <a:rPr lang="en-GB" dirty="0"/>
              <a:t>).</a:t>
            </a:r>
            <a:endParaRPr lang="en-GB" dirty="0" smtClean="0"/>
          </a:p>
          <a:p>
            <a:endParaRPr lang="en-GB" dirty="0"/>
          </a:p>
        </p:txBody>
      </p:sp>
    </p:spTree>
    <p:extLst>
      <p:ext uri="{BB962C8B-B14F-4D97-AF65-F5344CB8AC3E}">
        <p14:creationId xmlns:p14="http://schemas.microsoft.com/office/powerpoint/2010/main" val="352833453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33261" y="267416"/>
            <a:ext cx="8772939" cy="1293028"/>
          </a:xfrm>
        </p:spPr>
        <p:txBody>
          <a:bodyPr>
            <a:normAutofit/>
          </a:bodyPr>
          <a:lstStyle/>
          <a:p>
            <a:pPr algn="l"/>
            <a:r>
              <a:rPr lang="en-GB" dirty="0" smtClean="0"/>
              <a:t>Task: Article - Simulated Green exercise</a:t>
            </a:r>
            <a:endParaRPr lang="en-GB" sz="2000" dirty="0"/>
          </a:p>
        </p:txBody>
      </p:sp>
      <p:sp>
        <p:nvSpPr>
          <p:cNvPr id="3" name="Content Placeholder 2"/>
          <p:cNvSpPr>
            <a:spLocks noGrp="1"/>
          </p:cNvSpPr>
          <p:nvPr>
            <p:ph idx="1"/>
          </p:nvPr>
        </p:nvSpPr>
        <p:spPr>
          <a:xfrm>
            <a:off x="685800" y="1709530"/>
            <a:ext cx="10820400" cy="4509155"/>
          </a:xfrm>
        </p:spPr>
        <p:txBody>
          <a:bodyPr>
            <a:normAutofit/>
          </a:bodyPr>
          <a:lstStyle/>
          <a:p>
            <a:pPr marL="0" indent="0">
              <a:buNone/>
            </a:pPr>
            <a:r>
              <a:rPr lang="en-GB" sz="2400" dirty="0"/>
              <a:t>(</a:t>
            </a:r>
            <a:r>
              <a:rPr lang="en-GB" sz="2400" dirty="0" err="1"/>
              <a:t>Wooller</a:t>
            </a:r>
            <a:r>
              <a:rPr lang="en-GB" sz="2400" dirty="0"/>
              <a:t> et al., 2018)</a:t>
            </a:r>
          </a:p>
          <a:p>
            <a:pPr marL="0" indent="0">
              <a:buNone/>
            </a:pPr>
            <a:endParaRPr lang="en-GB" dirty="0" smtClean="0"/>
          </a:p>
          <a:p>
            <a:pPr marL="0" indent="0">
              <a:buNone/>
            </a:pPr>
            <a:r>
              <a:rPr lang="en-GB" dirty="0" smtClean="0"/>
              <a:t>4. What was the aim of the study? p.2</a:t>
            </a:r>
          </a:p>
          <a:p>
            <a:r>
              <a:rPr lang="en-GB" dirty="0"/>
              <a:t>The purpose of this exploratory study was to </a:t>
            </a:r>
            <a:r>
              <a:rPr lang="en-GB" dirty="0">
                <a:solidFill>
                  <a:srgbClr val="FFFF00"/>
                </a:solidFill>
              </a:rPr>
              <a:t>investigate </a:t>
            </a:r>
            <a:r>
              <a:rPr lang="en-GB" dirty="0" smtClean="0">
                <a:solidFill>
                  <a:srgbClr val="FFFF00"/>
                </a:solidFill>
              </a:rPr>
              <a:t>the effects </a:t>
            </a:r>
            <a:r>
              <a:rPr lang="en-GB" dirty="0">
                <a:solidFill>
                  <a:srgbClr val="FFFF00"/>
                </a:solidFill>
              </a:rPr>
              <a:t>of simulated green exercise used as a recovery </a:t>
            </a:r>
            <a:r>
              <a:rPr lang="en-GB" dirty="0" smtClean="0">
                <a:solidFill>
                  <a:srgbClr val="FFFF00"/>
                </a:solidFill>
              </a:rPr>
              <a:t>intervention following </a:t>
            </a:r>
            <a:r>
              <a:rPr lang="en-GB" dirty="0">
                <a:solidFill>
                  <a:srgbClr val="FFFF00"/>
                </a:solidFill>
              </a:rPr>
              <a:t>exposure to acute mental stress</a:t>
            </a:r>
            <a:r>
              <a:rPr lang="en-GB" dirty="0"/>
              <a:t> on immediate </a:t>
            </a:r>
            <a:r>
              <a:rPr lang="en-GB" dirty="0" smtClean="0"/>
              <a:t>mood and </a:t>
            </a:r>
            <a:r>
              <a:rPr lang="en-GB" dirty="0"/>
              <a:t>stress levels and whether any recovery effects </a:t>
            </a:r>
            <a:r>
              <a:rPr lang="en-GB" dirty="0" smtClean="0"/>
              <a:t>persisted following </a:t>
            </a:r>
            <a:r>
              <a:rPr lang="en-GB" dirty="0"/>
              <a:t>a further 10 min of rest. </a:t>
            </a:r>
            <a:endParaRPr lang="en-GB" dirty="0" smtClean="0"/>
          </a:p>
          <a:p>
            <a:r>
              <a:rPr lang="en-GB" dirty="0" smtClean="0"/>
              <a:t>Additionally</a:t>
            </a:r>
            <a:r>
              <a:rPr lang="en-GB" dirty="0"/>
              <a:t>, to </a:t>
            </a:r>
            <a:r>
              <a:rPr lang="en-GB" dirty="0" smtClean="0"/>
              <a:t>explore the </a:t>
            </a:r>
            <a:r>
              <a:rPr lang="en-GB" dirty="0"/>
              <a:t>influence of </a:t>
            </a:r>
            <a:r>
              <a:rPr lang="en-GB" dirty="0">
                <a:solidFill>
                  <a:srgbClr val="FFFF00"/>
                </a:solidFill>
              </a:rPr>
              <a:t>visual and auditory senses</a:t>
            </a:r>
            <a:r>
              <a:rPr lang="en-GB" dirty="0"/>
              <a:t>, these senses </a:t>
            </a:r>
            <a:r>
              <a:rPr lang="en-GB" dirty="0" smtClean="0"/>
              <a:t>were manipulated </a:t>
            </a:r>
            <a:r>
              <a:rPr lang="en-GB" dirty="0"/>
              <a:t>to allow sight or sound to be the main </a:t>
            </a:r>
            <a:r>
              <a:rPr lang="en-GB" dirty="0" smtClean="0"/>
              <a:t>contributing sense </a:t>
            </a:r>
            <a:r>
              <a:rPr lang="en-GB" dirty="0"/>
              <a:t>during the green exercise simulation.</a:t>
            </a:r>
            <a:endParaRPr lang="en-GB" dirty="0" smtClean="0"/>
          </a:p>
          <a:p>
            <a:endParaRPr lang="en-GB" dirty="0"/>
          </a:p>
        </p:txBody>
      </p:sp>
    </p:spTree>
    <p:extLst>
      <p:ext uri="{BB962C8B-B14F-4D97-AF65-F5344CB8AC3E}">
        <p14:creationId xmlns:p14="http://schemas.microsoft.com/office/powerpoint/2010/main" val="317273987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33261" y="267416"/>
            <a:ext cx="8772939" cy="1293028"/>
          </a:xfrm>
        </p:spPr>
        <p:txBody>
          <a:bodyPr>
            <a:normAutofit/>
          </a:bodyPr>
          <a:lstStyle/>
          <a:p>
            <a:pPr algn="l"/>
            <a:r>
              <a:rPr lang="en-GB" dirty="0" smtClean="0"/>
              <a:t>Task: Article - Simulated Green exercise</a:t>
            </a:r>
            <a:endParaRPr lang="en-GB" sz="2000" dirty="0"/>
          </a:p>
        </p:txBody>
      </p:sp>
      <p:sp>
        <p:nvSpPr>
          <p:cNvPr id="3" name="Content Placeholder 2"/>
          <p:cNvSpPr>
            <a:spLocks noGrp="1"/>
          </p:cNvSpPr>
          <p:nvPr>
            <p:ph idx="1"/>
          </p:nvPr>
        </p:nvSpPr>
        <p:spPr>
          <a:xfrm>
            <a:off x="685800" y="1709530"/>
            <a:ext cx="10820400" cy="4763633"/>
          </a:xfrm>
        </p:spPr>
        <p:txBody>
          <a:bodyPr>
            <a:normAutofit fontScale="77500" lnSpcReduction="20000"/>
          </a:bodyPr>
          <a:lstStyle/>
          <a:p>
            <a:pPr marL="0" indent="0">
              <a:buNone/>
            </a:pPr>
            <a:r>
              <a:rPr lang="en-GB" sz="2400" dirty="0"/>
              <a:t>(</a:t>
            </a:r>
            <a:r>
              <a:rPr lang="en-GB" sz="2400" dirty="0" err="1"/>
              <a:t>Wooller</a:t>
            </a:r>
            <a:r>
              <a:rPr lang="en-GB" sz="2400" dirty="0"/>
              <a:t> et al., 2018)</a:t>
            </a:r>
          </a:p>
          <a:p>
            <a:pPr marL="0" indent="0">
              <a:buNone/>
            </a:pPr>
            <a:endParaRPr lang="en-GB" dirty="0" smtClean="0"/>
          </a:p>
          <a:p>
            <a:pPr marL="0" indent="0">
              <a:buNone/>
            </a:pPr>
            <a:r>
              <a:rPr lang="en-GB" dirty="0" smtClean="0"/>
              <a:t>5. How was the study set up? p.3</a:t>
            </a:r>
          </a:p>
          <a:p>
            <a:r>
              <a:rPr lang="en-GB" dirty="0"/>
              <a:t>Fifty healthy participants were recruited for this study (</a:t>
            </a:r>
            <a:r>
              <a:rPr lang="en-GB" dirty="0" smtClean="0"/>
              <a:t>Age 27.2  </a:t>
            </a:r>
            <a:r>
              <a:rPr lang="en-GB" dirty="0"/>
              <a:t>10.2 </a:t>
            </a:r>
            <a:r>
              <a:rPr lang="en-GB" dirty="0" smtClean="0"/>
              <a:t>years)</a:t>
            </a:r>
          </a:p>
          <a:p>
            <a:r>
              <a:rPr lang="en-GB" dirty="0"/>
              <a:t>A between-subjects experimental design was used in </a:t>
            </a:r>
            <a:r>
              <a:rPr lang="en-GB" dirty="0" smtClean="0"/>
              <a:t>which participants </a:t>
            </a:r>
            <a:r>
              <a:rPr lang="en-GB" dirty="0"/>
              <a:t>attended the laboratory on two occasions. </a:t>
            </a:r>
            <a:endParaRPr lang="en-GB" dirty="0" smtClean="0"/>
          </a:p>
          <a:p>
            <a:r>
              <a:rPr lang="en-GB" dirty="0" smtClean="0"/>
              <a:t>The first visit </a:t>
            </a:r>
            <a:r>
              <a:rPr lang="en-GB" dirty="0"/>
              <a:t>was to establish participants estimated peak power </a:t>
            </a:r>
            <a:r>
              <a:rPr lang="en-GB" dirty="0" smtClean="0"/>
              <a:t>output.</a:t>
            </a:r>
          </a:p>
          <a:p>
            <a:r>
              <a:rPr lang="en-GB" dirty="0" smtClean="0"/>
              <a:t>On </a:t>
            </a:r>
            <a:r>
              <a:rPr lang="en-GB" dirty="0"/>
              <a:t>the second visit participants were </a:t>
            </a:r>
            <a:r>
              <a:rPr lang="en-GB" dirty="0" smtClean="0"/>
              <a:t>randomly allocated </a:t>
            </a:r>
            <a:r>
              <a:rPr lang="en-GB" dirty="0"/>
              <a:t>to one of five stress recovery groups: (</a:t>
            </a:r>
            <a:r>
              <a:rPr lang="en-GB" dirty="0" err="1"/>
              <a:t>i</a:t>
            </a:r>
            <a:r>
              <a:rPr lang="en-GB" dirty="0"/>
              <a:t>) Rest, (</a:t>
            </a:r>
            <a:r>
              <a:rPr lang="en-GB" dirty="0" smtClean="0"/>
              <a:t>ii) Cycling </a:t>
            </a:r>
            <a:r>
              <a:rPr lang="en-GB" dirty="0"/>
              <a:t>without nature simulation, (iii) Cycling with </a:t>
            </a:r>
            <a:r>
              <a:rPr lang="en-GB" dirty="0" smtClean="0"/>
              <a:t>simulated nature </a:t>
            </a:r>
            <a:r>
              <a:rPr lang="en-GB" dirty="0"/>
              <a:t>sounds, (iv) Cycling with simulated nature video, </a:t>
            </a:r>
            <a:r>
              <a:rPr lang="en-GB" dirty="0" smtClean="0"/>
              <a:t>or (v</a:t>
            </a:r>
            <a:r>
              <a:rPr lang="en-GB" dirty="0"/>
              <a:t>) Cycling with simulated nature sounds and video combined.</a:t>
            </a:r>
          </a:p>
          <a:p>
            <a:r>
              <a:rPr lang="en-GB" dirty="0" smtClean="0"/>
              <a:t>Participants </a:t>
            </a:r>
            <a:r>
              <a:rPr lang="en-GB" dirty="0"/>
              <a:t>were not </a:t>
            </a:r>
            <a:r>
              <a:rPr lang="en-GB" dirty="0" smtClean="0"/>
              <a:t>aware of </a:t>
            </a:r>
            <a:r>
              <a:rPr lang="en-GB" dirty="0"/>
              <a:t>their grouping prior to the recovery intervention. </a:t>
            </a:r>
            <a:r>
              <a:rPr lang="en-GB" dirty="0" smtClean="0"/>
              <a:t>Further, the </a:t>
            </a:r>
            <a:r>
              <a:rPr lang="en-GB" dirty="0"/>
              <a:t>tester inducing the stress was not aware of the group </a:t>
            </a:r>
            <a:r>
              <a:rPr lang="en-GB" dirty="0" smtClean="0"/>
              <a:t>the participant </a:t>
            </a:r>
            <a:r>
              <a:rPr lang="en-GB" dirty="0"/>
              <a:t>was in.</a:t>
            </a:r>
          </a:p>
          <a:p>
            <a:r>
              <a:rPr lang="en-GB" dirty="0"/>
              <a:t>During the second visit, participants carried out a </a:t>
            </a:r>
            <a:r>
              <a:rPr lang="en-GB" dirty="0" smtClean="0"/>
              <a:t>stress induction </a:t>
            </a:r>
            <a:r>
              <a:rPr lang="en-GB" dirty="0"/>
              <a:t>task </a:t>
            </a:r>
            <a:r>
              <a:rPr lang="en-GB" dirty="0" smtClean="0"/>
              <a:t>(maths (counting backwards in 13’s) and English tasks 9spelling long words backwards)) </a:t>
            </a:r>
            <a:r>
              <a:rPr lang="en-GB" dirty="0"/>
              <a:t>followed by 5 </a:t>
            </a:r>
            <a:r>
              <a:rPr lang="en-GB" dirty="0" smtClean="0"/>
              <a:t>min of </a:t>
            </a:r>
            <a:r>
              <a:rPr lang="en-GB" dirty="0"/>
              <a:t>moderate intensity cycling under the simulated green </a:t>
            </a:r>
            <a:r>
              <a:rPr lang="en-GB" dirty="0" smtClean="0"/>
              <a:t>exercise conditions </a:t>
            </a:r>
            <a:r>
              <a:rPr lang="en-GB" dirty="0"/>
              <a:t>associated with the condition they had been </a:t>
            </a:r>
            <a:r>
              <a:rPr lang="en-GB" dirty="0" smtClean="0"/>
              <a:t>assigned to (above).</a:t>
            </a:r>
          </a:p>
          <a:p>
            <a:r>
              <a:rPr lang="en-GB" dirty="0" smtClean="0"/>
              <a:t>Nature </a:t>
            </a:r>
            <a:r>
              <a:rPr lang="en-GB" dirty="0"/>
              <a:t>sounds and images were taken from a </a:t>
            </a:r>
            <a:r>
              <a:rPr lang="en-GB" dirty="0" smtClean="0"/>
              <a:t>commercially available </a:t>
            </a:r>
            <a:r>
              <a:rPr lang="en-GB" dirty="0"/>
              <a:t>exercise DVD (Fitness Journeys – through the </a:t>
            </a:r>
            <a:r>
              <a:rPr lang="en-GB" dirty="0" smtClean="0"/>
              <a:t>forest) </a:t>
            </a:r>
            <a:r>
              <a:rPr lang="en-GB" dirty="0"/>
              <a:t>and projected onto </a:t>
            </a:r>
            <a:r>
              <a:rPr lang="en-GB" dirty="0" smtClean="0"/>
              <a:t>a large </a:t>
            </a:r>
            <a:r>
              <a:rPr lang="en-GB" dirty="0"/>
              <a:t>screen positioned approximately 150 cm in front of </a:t>
            </a:r>
            <a:r>
              <a:rPr lang="en-GB" dirty="0" smtClean="0"/>
              <a:t>the participant</a:t>
            </a:r>
            <a:r>
              <a:rPr lang="en-GB" dirty="0"/>
              <a:t>.</a:t>
            </a:r>
            <a:endParaRPr lang="en-GB" dirty="0" smtClean="0"/>
          </a:p>
        </p:txBody>
      </p:sp>
    </p:spTree>
    <p:extLst>
      <p:ext uri="{BB962C8B-B14F-4D97-AF65-F5344CB8AC3E}">
        <p14:creationId xmlns:p14="http://schemas.microsoft.com/office/powerpoint/2010/main" val="166292674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33261" y="267416"/>
            <a:ext cx="8772939" cy="1293028"/>
          </a:xfrm>
        </p:spPr>
        <p:txBody>
          <a:bodyPr>
            <a:normAutofit/>
          </a:bodyPr>
          <a:lstStyle/>
          <a:p>
            <a:pPr algn="l"/>
            <a:r>
              <a:rPr lang="en-GB" dirty="0" smtClean="0"/>
              <a:t>Task: Article - Simulated Green exercise</a:t>
            </a:r>
            <a:endParaRPr lang="en-GB" sz="2000" dirty="0"/>
          </a:p>
        </p:txBody>
      </p:sp>
      <p:sp>
        <p:nvSpPr>
          <p:cNvPr id="3" name="Content Placeholder 2"/>
          <p:cNvSpPr>
            <a:spLocks noGrp="1"/>
          </p:cNvSpPr>
          <p:nvPr>
            <p:ph idx="1"/>
          </p:nvPr>
        </p:nvSpPr>
        <p:spPr>
          <a:xfrm>
            <a:off x="685800" y="1709530"/>
            <a:ext cx="10820400" cy="4509155"/>
          </a:xfrm>
        </p:spPr>
        <p:txBody>
          <a:bodyPr>
            <a:normAutofit/>
          </a:bodyPr>
          <a:lstStyle/>
          <a:p>
            <a:pPr marL="0" indent="0">
              <a:buNone/>
            </a:pPr>
            <a:r>
              <a:rPr lang="en-GB" sz="2400" dirty="0"/>
              <a:t>(</a:t>
            </a:r>
            <a:r>
              <a:rPr lang="en-GB" sz="2400" dirty="0" err="1"/>
              <a:t>Wooller</a:t>
            </a:r>
            <a:r>
              <a:rPr lang="en-GB" sz="2400" dirty="0"/>
              <a:t> et al., 2018)</a:t>
            </a:r>
          </a:p>
          <a:p>
            <a:pPr marL="0" indent="0">
              <a:buNone/>
            </a:pPr>
            <a:endParaRPr lang="en-GB" dirty="0" smtClean="0"/>
          </a:p>
          <a:p>
            <a:pPr marL="0" indent="0">
              <a:buNone/>
            </a:pPr>
            <a:r>
              <a:rPr lang="en-GB" dirty="0" smtClean="0"/>
              <a:t>6. What measures did they use? p.5</a:t>
            </a:r>
          </a:p>
          <a:p>
            <a:r>
              <a:rPr lang="en-GB" dirty="0"/>
              <a:t>A variety of dependent variables were recorded including mood, perceived stress, heart rate and blood pressure. </a:t>
            </a:r>
            <a:endParaRPr lang="en-GB" dirty="0" smtClean="0"/>
          </a:p>
          <a:p>
            <a:r>
              <a:rPr lang="en-GB" dirty="0" smtClean="0"/>
              <a:t>All </a:t>
            </a:r>
            <a:r>
              <a:rPr lang="en-GB" dirty="0"/>
              <a:t>measurements were taken before and after the stress induction task. Mood </a:t>
            </a:r>
            <a:r>
              <a:rPr lang="en-GB" dirty="0" smtClean="0"/>
              <a:t>(POMS) and </a:t>
            </a:r>
            <a:r>
              <a:rPr lang="en-GB" dirty="0"/>
              <a:t>perceived stress </a:t>
            </a:r>
            <a:r>
              <a:rPr lang="en-GB" dirty="0" smtClean="0"/>
              <a:t>(PSS) were </a:t>
            </a:r>
            <a:r>
              <a:rPr lang="en-GB" dirty="0"/>
              <a:t>also taken immediately after the green exercise cycling task, and 10 min after resting recovery. </a:t>
            </a:r>
          </a:p>
          <a:p>
            <a:endParaRPr lang="en-GB" dirty="0"/>
          </a:p>
        </p:txBody>
      </p:sp>
    </p:spTree>
    <p:extLst>
      <p:ext uri="{BB962C8B-B14F-4D97-AF65-F5344CB8AC3E}">
        <p14:creationId xmlns:p14="http://schemas.microsoft.com/office/powerpoint/2010/main" val="190531606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1709530"/>
            <a:ext cx="10820400" cy="4509155"/>
          </a:xfrm>
        </p:spPr>
        <p:txBody>
          <a:bodyPr>
            <a:normAutofit/>
          </a:bodyPr>
          <a:lstStyle/>
          <a:p>
            <a:pPr marL="0" indent="0">
              <a:buNone/>
            </a:pPr>
            <a:endParaRPr lang="en-GB" dirty="0" smtClean="0"/>
          </a:p>
          <a:p>
            <a:pPr marL="0" indent="0">
              <a:buNone/>
            </a:pPr>
            <a:endParaRPr lang="en-GB" dirty="0" smtClean="0"/>
          </a:p>
        </p:txBody>
      </p:sp>
      <p:pic>
        <p:nvPicPr>
          <p:cNvPr id="4" name="Picture 3"/>
          <p:cNvPicPr>
            <a:picLocks noChangeAspect="1"/>
          </p:cNvPicPr>
          <p:nvPr/>
        </p:nvPicPr>
        <p:blipFill>
          <a:blip r:embed="rId2"/>
          <a:stretch>
            <a:fillRect/>
          </a:stretch>
        </p:blipFill>
        <p:spPr>
          <a:xfrm>
            <a:off x="3222156" y="92098"/>
            <a:ext cx="8678201" cy="6624466"/>
          </a:xfrm>
          <a:prstGeom prst="rect">
            <a:avLst/>
          </a:prstGeom>
        </p:spPr>
      </p:pic>
      <p:sp>
        <p:nvSpPr>
          <p:cNvPr id="5" name="Title 4"/>
          <p:cNvSpPr>
            <a:spLocks noGrp="1"/>
          </p:cNvSpPr>
          <p:nvPr>
            <p:ph type="title"/>
          </p:nvPr>
        </p:nvSpPr>
        <p:spPr>
          <a:xfrm>
            <a:off x="0" y="1310381"/>
            <a:ext cx="2709211" cy="1293028"/>
          </a:xfrm>
        </p:spPr>
        <p:txBody>
          <a:bodyPr>
            <a:normAutofit fontScale="90000"/>
          </a:bodyPr>
          <a:lstStyle/>
          <a:p>
            <a:r>
              <a:rPr lang="en-GB" dirty="0"/>
              <a:t>7. What were the results? Figure p.4 and Table p.6?</a:t>
            </a:r>
            <a:br>
              <a:rPr lang="en-GB" dirty="0"/>
            </a:br>
            <a:endParaRPr lang="en-GB" dirty="0"/>
          </a:p>
        </p:txBody>
      </p:sp>
    </p:spTree>
    <p:extLst>
      <p:ext uri="{BB962C8B-B14F-4D97-AF65-F5344CB8AC3E}">
        <p14:creationId xmlns:p14="http://schemas.microsoft.com/office/powerpoint/2010/main" val="88825142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1283" y="267416"/>
            <a:ext cx="11104917" cy="903542"/>
          </a:xfrm>
        </p:spPr>
        <p:txBody>
          <a:bodyPr>
            <a:normAutofit/>
          </a:bodyPr>
          <a:lstStyle/>
          <a:p>
            <a:pPr algn="l"/>
            <a:r>
              <a:rPr lang="en-GB" dirty="0" smtClean="0"/>
              <a:t>Task: Article - Simulated Green exercise</a:t>
            </a:r>
            <a:endParaRPr lang="en-GB" sz="2000" dirty="0"/>
          </a:p>
        </p:txBody>
      </p:sp>
      <p:sp>
        <p:nvSpPr>
          <p:cNvPr id="3" name="Content Placeholder 2"/>
          <p:cNvSpPr>
            <a:spLocks noGrp="1"/>
          </p:cNvSpPr>
          <p:nvPr>
            <p:ph idx="1"/>
          </p:nvPr>
        </p:nvSpPr>
        <p:spPr>
          <a:xfrm>
            <a:off x="685800" y="1039390"/>
            <a:ext cx="10820400" cy="5179295"/>
          </a:xfrm>
        </p:spPr>
        <p:txBody>
          <a:bodyPr>
            <a:normAutofit/>
          </a:bodyPr>
          <a:lstStyle/>
          <a:p>
            <a:pPr marL="0" indent="0">
              <a:buNone/>
            </a:pPr>
            <a:r>
              <a:rPr lang="en-GB" sz="2400" dirty="0"/>
              <a:t>(</a:t>
            </a:r>
            <a:r>
              <a:rPr lang="en-GB" sz="2400" dirty="0" err="1"/>
              <a:t>Wooller</a:t>
            </a:r>
            <a:r>
              <a:rPr lang="en-GB" sz="2400" dirty="0"/>
              <a:t> et al., 2018</a:t>
            </a:r>
            <a:r>
              <a:rPr lang="en-GB" sz="2400" dirty="0" smtClean="0"/>
              <a:t>)</a:t>
            </a:r>
            <a:endParaRPr lang="en-GB" dirty="0" smtClean="0"/>
          </a:p>
          <a:p>
            <a:pPr marL="0" indent="0">
              <a:buNone/>
            </a:pPr>
            <a:r>
              <a:rPr lang="en-GB" dirty="0" smtClean="0"/>
              <a:t>7. What were the results? Figure p.4 and Table p.6?</a:t>
            </a:r>
          </a:p>
          <a:p>
            <a:endParaRPr lang="en-GB" dirty="0"/>
          </a:p>
        </p:txBody>
      </p:sp>
      <p:pic>
        <p:nvPicPr>
          <p:cNvPr id="4" name="Picture 3"/>
          <p:cNvPicPr>
            <a:picLocks noChangeAspect="1"/>
          </p:cNvPicPr>
          <p:nvPr/>
        </p:nvPicPr>
        <p:blipFill>
          <a:blip r:embed="rId2"/>
          <a:stretch>
            <a:fillRect/>
          </a:stretch>
        </p:blipFill>
        <p:spPr>
          <a:xfrm>
            <a:off x="1277241" y="2097761"/>
            <a:ext cx="9505950" cy="4438650"/>
          </a:xfrm>
          <a:prstGeom prst="rect">
            <a:avLst/>
          </a:prstGeom>
        </p:spPr>
      </p:pic>
    </p:spTree>
    <p:extLst>
      <p:ext uri="{BB962C8B-B14F-4D97-AF65-F5344CB8AC3E}">
        <p14:creationId xmlns:p14="http://schemas.microsoft.com/office/powerpoint/2010/main" val="316293015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33261" y="267416"/>
            <a:ext cx="8772939" cy="1293028"/>
          </a:xfrm>
        </p:spPr>
        <p:txBody>
          <a:bodyPr>
            <a:normAutofit/>
          </a:bodyPr>
          <a:lstStyle/>
          <a:p>
            <a:pPr algn="l"/>
            <a:r>
              <a:rPr lang="en-GB" dirty="0" smtClean="0"/>
              <a:t>Task: Article - Simulated Green exercise</a:t>
            </a:r>
            <a:endParaRPr lang="en-GB" sz="2000" dirty="0"/>
          </a:p>
        </p:txBody>
      </p:sp>
      <p:sp>
        <p:nvSpPr>
          <p:cNvPr id="3" name="Content Placeholder 2"/>
          <p:cNvSpPr>
            <a:spLocks noGrp="1"/>
          </p:cNvSpPr>
          <p:nvPr>
            <p:ph idx="1"/>
          </p:nvPr>
        </p:nvSpPr>
        <p:spPr>
          <a:xfrm>
            <a:off x="685800" y="1709530"/>
            <a:ext cx="10820400" cy="5033348"/>
          </a:xfrm>
        </p:spPr>
        <p:txBody>
          <a:bodyPr>
            <a:normAutofit lnSpcReduction="10000"/>
          </a:bodyPr>
          <a:lstStyle/>
          <a:p>
            <a:pPr marL="0" indent="0">
              <a:buNone/>
            </a:pPr>
            <a:r>
              <a:rPr lang="en-GB" sz="2400" dirty="0"/>
              <a:t>(</a:t>
            </a:r>
            <a:r>
              <a:rPr lang="en-GB" sz="2400" dirty="0" err="1"/>
              <a:t>Wooller</a:t>
            </a:r>
            <a:r>
              <a:rPr lang="en-GB" sz="2400" dirty="0"/>
              <a:t> et al., 2018</a:t>
            </a:r>
            <a:r>
              <a:rPr lang="en-GB" sz="2400" dirty="0" smtClean="0"/>
              <a:t>)</a:t>
            </a:r>
            <a:endParaRPr lang="en-GB" dirty="0" smtClean="0"/>
          </a:p>
          <a:p>
            <a:pPr marL="0" indent="0">
              <a:buNone/>
            </a:pPr>
            <a:r>
              <a:rPr lang="en-GB" dirty="0" smtClean="0"/>
              <a:t>8. What were the main findings? Start of discussion p.6</a:t>
            </a:r>
          </a:p>
          <a:p>
            <a:pPr marL="0" indent="0">
              <a:buNone/>
            </a:pPr>
            <a:r>
              <a:rPr lang="en-GB" dirty="0"/>
              <a:t>A key finding of this exploratory study is that all variations </a:t>
            </a:r>
            <a:r>
              <a:rPr lang="en-GB" dirty="0" smtClean="0"/>
              <a:t>of simulated </a:t>
            </a:r>
            <a:r>
              <a:rPr lang="en-GB" dirty="0"/>
              <a:t>green exercise were more effective than both rest </a:t>
            </a:r>
            <a:r>
              <a:rPr lang="en-GB" dirty="0" smtClean="0"/>
              <a:t>and indoor </a:t>
            </a:r>
            <a:r>
              <a:rPr lang="en-GB" dirty="0"/>
              <a:t>cycling at recovering from an episode of induced </a:t>
            </a:r>
            <a:r>
              <a:rPr lang="en-GB" dirty="0" smtClean="0"/>
              <a:t>acute stress</a:t>
            </a:r>
            <a:r>
              <a:rPr lang="en-GB" dirty="0"/>
              <a:t>. </a:t>
            </a:r>
            <a:endParaRPr lang="en-GB" dirty="0" smtClean="0"/>
          </a:p>
          <a:p>
            <a:pPr marL="0" indent="0">
              <a:buNone/>
            </a:pPr>
            <a:r>
              <a:rPr lang="en-GB" dirty="0" smtClean="0"/>
              <a:t>A </a:t>
            </a:r>
            <a:r>
              <a:rPr lang="en-GB" dirty="0"/>
              <a:t>further, important contribution this study makes, is </a:t>
            </a:r>
            <a:r>
              <a:rPr lang="en-GB" dirty="0" smtClean="0"/>
              <a:t>to extend </a:t>
            </a:r>
            <a:r>
              <a:rPr lang="en-GB" dirty="0"/>
              <a:t>our understanding of the sensory basis of green </a:t>
            </a:r>
            <a:r>
              <a:rPr lang="en-GB" dirty="0" smtClean="0"/>
              <a:t>exercise, a </a:t>
            </a:r>
            <a:r>
              <a:rPr lang="en-GB" dirty="0"/>
              <a:t>critical early step in trying to move toward more </a:t>
            </a:r>
            <a:r>
              <a:rPr lang="en-GB" dirty="0" smtClean="0"/>
              <a:t>explanatory, mechanistic </a:t>
            </a:r>
            <a:r>
              <a:rPr lang="en-GB" dirty="0"/>
              <a:t>models. </a:t>
            </a:r>
            <a:endParaRPr lang="en-GB" dirty="0" smtClean="0"/>
          </a:p>
          <a:p>
            <a:pPr marL="0" indent="0">
              <a:buNone/>
            </a:pPr>
            <a:r>
              <a:rPr lang="en-GB" dirty="0" smtClean="0"/>
              <a:t>Since </a:t>
            </a:r>
            <a:r>
              <a:rPr lang="en-GB" dirty="0"/>
              <a:t>the senses are first in the </a:t>
            </a:r>
            <a:r>
              <a:rPr lang="en-GB" dirty="0" smtClean="0"/>
              <a:t>cognitive information </a:t>
            </a:r>
            <a:r>
              <a:rPr lang="en-GB" dirty="0"/>
              <a:t>processing cascade, an important finding of </a:t>
            </a:r>
            <a:r>
              <a:rPr lang="en-GB" dirty="0" smtClean="0"/>
              <a:t>the present </a:t>
            </a:r>
            <a:r>
              <a:rPr lang="en-GB" dirty="0"/>
              <a:t>study is that green exercise simulations involving </a:t>
            </a:r>
            <a:r>
              <a:rPr lang="en-GB" dirty="0" smtClean="0"/>
              <a:t>visual feedback </a:t>
            </a:r>
            <a:r>
              <a:rPr lang="en-GB" dirty="0"/>
              <a:t>during cycling appear to have the strongest </a:t>
            </a:r>
            <a:r>
              <a:rPr lang="en-GB" dirty="0" smtClean="0"/>
              <a:t>impact on </a:t>
            </a:r>
            <a:r>
              <a:rPr lang="en-GB" dirty="0"/>
              <a:t>mood and perceived stress recovery</a:t>
            </a:r>
            <a:r>
              <a:rPr lang="en-GB" dirty="0" smtClean="0"/>
              <a:t>.</a:t>
            </a:r>
          </a:p>
          <a:p>
            <a:pPr marL="0" indent="0">
              <a:buNone/>
            </a:pPr>
            <a:r>
              <a:rPr lang="en-GB" dirty="0" smtClean="0"/>
              <a:t>It </a:t>
            </a:r>
            <a:r>
              <a:rPr lang="en-GB" dirty="0"/>
              <a:t>was also found </a:t>
            </a:r>
            <a:r>
              <a:rPr lang="en-GB" dirty="0" smtClean="0"/>
              <a:t>that the </a:t>
            </a:r>
            <a:r>
              <a:rPr lang="en-GB" dirty="0"/>
              <a:t>positive states of recovery observed in all green </a:t>
            </a:r>
            <a:r>
              <a:rPr lang="en-GB" dirty="0" smtClean="0"/>
              <a:t>exercise </a:t>
            </a:r>
            <a:r>
              <a:rPr lang="en-GB" dirty="0"/>
              <a:t>conditions, and to a lesser extent in the non-green </a:t>
            </a:r>
            <a:r>
              <a:rPr lang="en-GB" dirty="0" smtClean="0"/>
              <a:t>exercise condition</a:t>
            </a:r>
            <a:r>
              <a:rPr lang="en-GB" dirty="0"/>
              <a:t>, were preserved during a subsequent 10 min </a:t>
            </a:r>
            <a:r>
              <a:rPr lang="en-GB" dirty="0" smtClean="0"/>
              <a:t>rest period</a:t>
            </a:r>
            <a:r>
              <a:rPr lang="en-GB" dirty="0"/>
              <a:t>.</a:t>
            </a:r>
            <a:endParaRPr lang="en-GB" dirty="0" smtClean="0"/>
          </a:p>
          <a:p>
            <a:endParaRPr lang="en-GB" dirty="0"/>
          </a:p>
        </p:txBody>
      </p:sp>
    </p:spTree>
    <p:extLst>
      <p:ext uri="{BB962C8B-B14F-4D97-AF65-F5344CB8AC3E}">
        <p14:creationId xmlns:p14="http://schemas.microsoft.com/office/powerpoint/2010/main" val="107092638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33261" y="267416"/>
            <a:ext cx="8772939" cy="1293028"/>
          </a:xfrm>
        </p:spPr>
        <p:txBody>
          <a:bodyPr>
            <a:normAutofit/>
          </a:bodyPr>
          <a:lstStyle/>
          <a:p>
            <a:pPr algn="l"/>
            <a:r>
              <a:rPr lang="en-GB" dirty="0" smtClean="0"/>
              <a:t>Task: Article - Simulated Green exercise</a:t>
            </a:r>
            <a:endParaRPr lang="en-GB" sz="2000" dirty="0"/>
          </a:p>
        </p:txBody>
      </p:sp>
      <p:sp>
        <p:nvSpPr>
          <p:cNvPr id="3" name="Content Placeholder 2"/>
          <p:cNvSpPr>
            <a:spLocks noGrp="1"/>
          </p:cNvSpPr>
          <p:nvPr>
            <p:ph idx="1"/>
          </p:nvPr>
        </p:nvSpPr>
        <p:spPr>
          <a:xfrm>
            <a:off x="685800" y="1709530"/>
            <a:ext cx="10820400" cy="4509155"/>
          </a:xfrm>
        </p:spPr>
        <p:txBody>
          <a:bodyPr>
            <a:normAutofit fontScale="70000" lnSpcReduction="20000"/>
          </a:bodyPr>
          <a:lstStyle/>
          <a:p>
            <a:pPr marL="0" indent="0">
              <a:buNone/>
            </a:pPr>
            <a:r>
              <a:rPr lang="en-GB" sz="2400" dirty="0"/>
              <a:t>(</a:t>
            </a:r>
            <a:r>
              <a:rPr lang="en-GB" sz="2400" dirty="0" err="1"/>
              <a:t>Wooller</a:t>
            </a:r>
            <a:r>
              <a:rPr lang="en-GB" sz="2400" dirty="0"/>
              <a:t> et al., 2018</a:t>
            </a:r>
            <a:r>
              <a:rPr lang="en-GB" sz="2400" dirty="0" smtClean="0"/>
              <a:t>)</a:t>
            </a:r>
            <a:endParaRPr lang="en-GB" dirty="0" smtClean="0"/>
          </a:p>
          <a:p>
            <a:pPr marL="0" indent="0">
              <a:buNone/>
            </a:pPr>
            <a:r>
              <a:rPr lang="en-GB" dirty="0" smtClean="0"/>
              <a:t>9. What are the future research suggestions? p.8</a:t>
            </a:r>
          </a:p>
          <a:p>
            <a:r>
              <a:rPr lang="en-GB" dirty="0" smtClean="0"/>
              <a:t>The study suggest </a:t>
            </a:r>
            <a:r>
              <a:rPr lang="en-GB" dirty="0"/>
              <a:t>that the use </a:t>
            </a:r>
            <a:r>
              <a:rPr lang="en-GB" dirty="0" smtClean="0"/>
              <a:t>of nature </a:t>
            </a:r>
            <a:r>
              <a:rPr lang="en-GB" dirty="0"/>
              <a:t>sounds and sights in conjunction with exercise may </a:t>
            </a:r>
            <a:r>
              <a:rPr lang="en-GB" dirty="0" smtClean="0"/>
              <a:t>well promote </a:t>
            </a:r>
            <a:r>
              <a:rPr lang="en-GB" dirty="0"/>
              <a:t>the recovery of TMD and PSS after a stressor. </a:t>
            </a:r>
            <a:endParaRPr lang="en-GB" dirty="0" smtClean="0"/>
          </a:p>
          <a:p>
            <a:r>
              <a:rPr lang="en-GB" dirty="0" smtClean="0"/>
              <a:t>This</a:t>
            </a:r>
            <a:r>
              <a:rPr lang="en-GB" dirty="0"/>
              <a:t> </a:t>
            </a:r>
            <a:r>
              <a:rPr lang="en-GB" dirty="0" smtClean="0"/>
              <a:t>could </a:t>
            </a:r>
            <a:r>
              <a:rPr lang="en-GB" dirty="0"/>
              <a:t>aid in the development of cost-effective stress </a:t>
            </a:r>
            <a:r>
              <a:rPr lang="en-GB" dirty="0" smtClean="0"/>
              <a:t>reducing strategies </a:t>
            </a:r>
            <a:r>
              <a:rPr lang="en-GB" dirty="0"/>
              <a:t>both in the workplace and personal life</a:t>
            </a:r>
            <a:r>
              <a:rPr lang="en-GB" dirty="0" smtClean="0"/>
              <a:t>.</a:t>
            </a:r>
          </a:p>
          <a:p>
            <a:r>
              <a:rPr lang="en-GB" dirty="0" smtClean="0"/>
              <a:t>It </a:t>
            </a:r>
            <a:r>
              <a:rPr lang="en-GB" dirty="0"/>
              <a:t>is </a:t>
            </a:r>
            <a:r>
              <a:rPr lang="en-GB" dirty="0" smtClean="0"/>
              <a:t>important, however</a:t>
            </a:r>
            <a:r>
              <a:rPr lang="en-GB" dirty="0"/>
              <a:t>, to establish in future studies how long the </a:t>
            </a:r>
            <a:r>
              <a:rPr lang="en-GB" dirty="0" smtClean="0"/>
              <a:t>effects may </a:t>
            </a:r>
            <a:r>
              <a:rPr lang="en-GB" dirty="0"/>
              <a:t>be sustained, what constitutes the best “stimulus” for </a:t>
            </a:r>
            <a:r>
              <a:rPr lang="en-GB" dirty="0" smtClean="0"/>
              <a:t>stress recovery </a:t>
            </a:r>
            <a:r>
              <a:rPr lang="en-GB" dirty="0"/>
              <a:t>and who might benefit. </a:t>
            </a:r>
            <a:endParaRPr lang="en-GB" dirty="0" smtClean="0"/>
          </a:p>
          <a:p>
            <a:r>
              <a:rPr lang="en-GB" dirty="0" smtClean="0"/>
              <a:t>Future </a:t>
            </a:r>
            <a:r>
              <a:rPr lang="en-GB" dirty="0"/>
              <a:t>study designs </a:t>
            </a:r>
            <a:r>
              <a:rPr lang="en-GB" dirty="0" smtClean="0"/>
              <a:t>should also </a:t>
            </a:r>
            <a:r>
              <a:rPr lang="en-GB" dirty="0"/>
              <a:t>consider the level of connectedness to nature </a:t>
            </a:r>
            <a:r>
              <a:rPr lang="en-GB" dirty="0" smtClean="0"/>
              <a:t>participants have </a:t>
            </a:r>
            <a:r>
              <a:rPr lang="en-GB" dirty="0"/>
              <a:t>prior to starting the study (Mayer and Frantz, </a:t>
            </a:r>
            <a:r>
              <a:rPr lang="en-GB" dirty="0" smtClean="0"/>
              <a:t>2004; </a:t>
            </a:r>
            <a:r>
              <a:rPr lang="en-GB" dirty="0" err="1" smtClean="0"/>
              <a:t>Capaldi</a:t>
            </a:r>
            <a:r>
              <a:rPr lang="en-GB" dirty="0" smtClean="0"/>
              <a:t> </a:t>
            </a:r>
            <a:r>
              <a:rPr lang="en-GB" dirty="0"/>
              <a:t>et al., 2014). </a:t>
            </a:r>
            <a:endParaRPr lang="en-GB" dirty="0" smtClean="0"/>
          </a:p>
          <a:p>
            <a:r>
              <a:rPr lang="en-GB" dirty="0" smtClean="0"/>
              <a:t>This </a:t>
            </a:r>
            <a:r>
              <a:rPr lang="en-GB" dirty="0"/>
              <a:t>would further current </a:t>
            </a:r>
            <a:r>
              <a:rPr lang="en-GB" dirty="0" smtClean="0"/>
              <a:t>understanding of </a:t>
            </a:r>
            <a:r>
              <a:rPr lang="en-GB" dirty="0"/>
              <a:t>how different individuals may benefit from green </a:t>
            </a:r>
            <a:r>
              <a:rPr lang="en-GB" dirty="0" smtClean="0"/>
              <a:t>exercise participation</a:t>
            </a:r>
            <a:r>
              <a:rPr lang="en-GB" dirty="0"/>
              <a:t>. </a:t>
            </a:r>
            <a:endParaRPr lang="en-GB" dirty="0" smtClean="0"/>
          </a:p>
          <a:p>
            <a:r>
              <a:rPr lang="en-GB" dirty="0" smtClean="0"/>
              <a:t>Certainly</a:t>
            </a:r>
            <a:r>
              <a:rPr lang="en-GB" dirty="0"/>
              <a:t>, future green exercise studies </a:t>
            </a:r>
            <a:r>
              <a:rPr lang="en-GB" dirty="0" smtClean="0"/>
              <a:t>should include </a:t>
            </a:r>
            <a:r>
              <a:rPr lang="en-GB" dirty="0"/>
              <a:t>exploration of the use of virtual reality as it can offer </a:t>
            </a:r>
            <a:r>
              <a:rPr lang="en-GB" dirty="0" smtClean="0"/>
              <a:t>more </a:t>
            </a:r>
            <a:r>
              <a:rPr lang="en-GB" dirty="0"/>
              <a:t>immersive experiences than currently achieved within </a:t>
            </a:r>
            <a:r>
              <a:rPr lang="en-GB" dirty="0" smtClean="0"/>
              <a:t>current laboratory </a:t>
            </a:r>
            <a:r>
              <a:rPr lang="en-GB" dirty="0"/>
              <a:t>studies, but still allows control of confounding factors.</a:t>
            </a:r>
          </a:p>
          <a:p>
            <a:r>
              <a:rPr lang="en-GB" dirty="0"/>
              <a:t>Multi-sensory and non-sensory elements should be </a:t>
            </a:r>
            <a:r>
              <a:rPr lang="en-GB" dirty="0" smtClean="0"/>
              <a:t>included where </a:t>
            </a:r>
            <a:r>
              <a:rPr lang="en-GB" dirty="0"/>
              <a:t>possible. Further, green exercise should be </a:t>
            </a:r>
            <a:r>
              <a:rPr lang="en-GB" dirty="0" smtClean="0"/>
              <a:t>conducted in </a:t>
            </a:r>
            <a:r>
              <a:rPr lang="en-GB" dirty="0"/>
              <a:t>“real” natural spaces, with different duration and types </a:t>
            </a:r>
            <a:r>
              <a:rPr lang="en-GB" dirty="0" smtClean="0"/>
              <a:t>of exposure</a:t>
            </a:r>
            <a:r>
              <a:rPr lang="en-GB" dirty="0"/>
              <a:t>, e.g., including level of engagement with nature, in </a:t>
            </a:r>
            <a:r>
              <a:rPr lang="en-GB" dirty="0" smtClean="0"/>
              <a:t>a range </a:t>
            </a:r>
            <a:r>
              <a:rPr lang="en-GB" dirty="0"/>
              <a:t>of different cohorts. </a:t>
            </a:r>
            <a:endParaRPr lang="en-GB" dirty="0" smtClean="0"/>
          </a:p>
          <a:p>
            <a:r>
              <a:rPr lang="en-GB" dirty="0" smtClean="0"/>
              <a:t>Outcome </a:t>
            </a:r>
            <a:r>
              <a:rPr lang="en-GB" dirty="0"/>
              <a:t>measures should be </a:t>
            </a:r>
            <a:r>
              <a:rPr lang="en-GB" dirty="0" smtClean="0"/>
              <a:t>recorded for </a:t>
            </a:r>
            <a:r>
              <a:rPr lang="en-GB" dirty="0"/>
              <a:t>over 24 h</a:t>
            </a:r>
            <a:endParaRPr lang="en-GB" dirty="0" smtClean="0"/>
          </a:p>
          <a:p>
            <a:endParaRPr lang="en-GB" dirty="0"/>
          </a:p>
        </p:txBody>
      </p:sp>
    </p:spTree>
    <p:extLst>
      <p:ext uri="{BB962C8B-B14F-4D97-AF65-F5344CB8AC3E}">
        <p14:creationId xmlns:p14="http://schemas.microsoft.com/office/powerpoint/2010/main" val="330270897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16659" y="0"/>
            <a:ext cx="8610600" cy="1293028"/>
          </a:xfrm>
        </p:spPr>
        <p:txBody>
          <a:bodyPr>
            <a:normAutofit/>
          </a:bodyPr>
          <a:lstStyle/>
          <a:p>
            <a:r>
              <a:rPr lang="en-GB" sz="2400" dirty="0" smtClean="0"/>
              <a:t>Task: Interventions using nature – Links to cost savings for public health and mental wellbeing….</a:t>
            </a:r>
            <a:endParaRPr lang="en-GB" sz="2400" dirty="0"/>
          </a:p>
        </p:txBody>
      </p:sp>
      <p:sp>
        <p:nvSpPr>
          <p:cNvPr id="3" name="Content Placeholder 2"/>
          <p:cNvSpPr>
            <a:spLocks noGrp="1"/>
          </p:cNvSpPr>
          <p:nvPr>
            <p:ph idx="1"/>
          </p:nvPr>
        </p:nvSpPr>
        <p:spPr>
          <a:xfrm>
            <a:off x="685800" y="1243322"/>
            <a:ext cx="10820400" cy="5394302"/>
          </a:xfrm>
        </p:spPr>
        <p:txBody>
          <a:bodyPr>
            <a:normAutofit fontScale="77500" lnSpcReduction="20000"/>
          </a:bodyPr>
          <a:lstStyle/>
          <a:p>
            <a:pPr marL="0" indent="0">
              <a:buNone/>
            </a:pPr>
            <a:r>
              <a:rPr lang="en-GB" sz="2000" b="1" dirty="0" smtClean="0"/>
              <a:t>Choose one of the following articles…</a:t>
            </a:r>
          </a:p>
          <a:p>
            <a:pPr marL="0" indent="0">
              <a:buNone/>
            </a:pPr>
            <a:r>
              <a:rPr lang="en-GB" sz="2000" b="1" dirty="0" smtClean="0"/>
              <a:t>Article 1. Nature-Based </a:t>
            </a:r>
            <a:r>
              <a:rPr lang="en-GB" sz="2000" b="1" dirty="0"/>
              <a:t>Interventions and </a:t>
            </a:r>
            <a:r>
              <a:rPr lang="en-GB" sz="2000" b="1" dirty="0" smtClean="0"/>
              <a:t>Mind–Body Interventions</a:t>
            </a:r>
            <a:r>
              <a:rPr lang="en-GB" sz="2000" b="1" dirty="0"/>
              <a:t>: Saving Public Health Costs </a:t>
            </a:r>
            <a:r>
              <a:rPr lang="en-GB" sz="2000" b="1" dirty="0" smtClean="0"/>
              <a:t>Whilst Increasing </a:t>
            </a:r>
            <a:r>
              <a:rPr lang="en-GB" sz="2000" b="1" dirty="0"/>
              <a:t>Life Satisfaction and </a:t>
            </a:r>
            <a:r>
              <a:rPr lang="en-GB" sz="2000" b="1" dirty="0" smtClean="0"/>
              <a:t>Happiness (</a:t>
            </a:r>
            <a:r>
              <a:rPr lang="en-GB" b="1" dirty="0" smtClean="0"/>
              <a:t>Pretty and Barton, 2020)</a:t>
            </a:r>
            <a:endParaRPr lang="en-GB" sz="2000" b="1" dirty="0" smtClean="0"/>
          </a:p>
          <a:p>
            <a:pPr marL="0" indent="0">
              <a:buNone/>
            </a:pPr>
            <a:r>
              <a:rPr lang="en-GB" dirty="0"/>
              <a:t>A number of countries have begun to adopt prevention pays policies and practices to reduce pressure on health and social care systems. </a:t>
            </a:r>
            <a:endParaRPr lang="en-GB" dirty="0" smtClean="0"/>
          </a:p>
          <a:p>
            <a:pPr marL="0" indent="0">
              <a:buNone/>
            </a:pPr>
            <a:r>
              <a:rPr lang="en-GB" dirty="0" smtClean="0"/>
              <a:t>Most </a:t>
            </a:r>
            <a:r>
              <a:rPr lang="en-GB" dirty="0"/>
              <a:t>affluent countries have seen substantial increases in the incidence and costs of non-communicable diseases. </a:t>
            </a:r>
            <a:endParaRPr lang="en-GB" dirty="0" smtClean="0"/>
          </a:p>
          <a:p>
            <a:pPr marL="0" indent="0">
              <a:buNone/>
            </a:pPr>
            <a:r>
              <a:rPr lang="en-GB" dirty="0" smtClean="0"/>
              <a:t>The </a:t>
            </a:r>
            <a:r>
              <a:rPr lang="en-GB" dirty="0"/>
              <a:t>interest in social models for health has led to the growth in use of social prescribing and psychological therapies. </a:t>
            </a:r>
            <a:r>
              <a:rPr lang="en-GB" dirty="0" smtClean="0"/>
              <a:t>At </a:t>
            </a:r>
            <a:r>
              <a:rPr lang="en-GB" dirty="0"/>
              <a:t>the same time, there has been growth in application of a variety of nature-based and mind–body interventions (NBIs and MBIs) aimed at improving health and longevity. </a:t>
            </a:r>
            <a:endParaRPr lang="en-GB" dirty="0" smtClean="0"/>
          </a:p>
          <a:p>
            <a:pPr marL="0" indent="0">
              <a:buNone/>
            </a:pPr>
            <a:r>
              <a:rPr lang="en-GB" dirty="0" smtClean="0"/>
              <a:t>We </a:t>
            </a:r>
            <a:r>
              <a:rPr lang="en-GB" dirty="0"/>
              <a:t>assess four NBI/MBI programmes (woodland therapy, therapeutic horticulture, </a:t>
            </a:r>
            <a:r>
              <a:rPr lang="en-GB" dirty="0" err="1"/>
              <a:t>ecotherapy</a:t>
            </a:r>
            <a:r>
              <a:rPr lang="en-GB" dirty="0"/>
              <a:t>/green care, and tai chi) on life satisfaction/happiness and costs of use of public services. </a:t>
            </a:r>
            <a:endParaRPr lang="en-GB" dirty="0" smtClean="0"/>
          </a:p>
          <a:p>
            <a:pPr marL="0" indent="0">
              <a:buNone/>
            </a:pPr>
            <a:r>
              <a:rPr lang="en-GB" dirty="0" smtClean="0"/>
              <a:t>These </a:t>
            </a:r>
            <a:r>
              <a:rPr lang="en-GB" dirty="0"/>
              <a:t>interventions produce rises in life satisfaction/happiness of 1.00 pts to 7.29 (</a:t>
            </a:r>
            <a:r>
              <a:rPr lang="en-GB" i="1" dirty="0"/>
              <a:t>n</a:t>
            </a:r>
            <a:r>
              <a:rPr lang="en-GB" dirty="0"/>
              <a:t> = 644; </a:t>
            </a:r>
            <a:r>
              <a:rPr lang="en-GB" i="1" dirty="0">
                <a:solidFill>
                  <a:srgbClr val="FFFF00"/>
                </a:solidFill>
              </a:rPr>
              <a:t>p</a:t>
            </a:r>
            <a:r>
              <a:rPr lang="en-GB" dirty="0">
                <a:solidFill>
                  <a:srgbClr val="FFFF00"/>
                </a:solidFill>
              </a:rPr>
              <a:t> &lt; 0.001</a:t>
            </a:r>
            <a:r>
              <a:rPr lang="en-GB" dirty="0"/>
              <a:t>) (for courses or participation &gt;50 h). </a:t>
            </a:r>
            <a:endParaRPr lang="en-GB" dirty="0" smtClean="0"/>
          </a:p>
          <a:p>
            <a:pPr marL="0" indent="0">
              <a:buNone/>
            </a:pPr>
            <a:r>
              <a:rPr lang="en-GB" dirty="0" smtClean="0"/>
              <a:t>These </a:t>
            </a:r>
            <a:r>
              <a:rPr lang="en-GB" dirty="0"/>
              <a:t>increases are greater than many positive life events (e.g., marriage or a new child); few countries or cities see +1 </a:t>
            </a:r>
            <a:r>
              <a:rPr lang="en-GB" dirty="0" err="1"/>
              <a:t>pt</a:t>
            </a:r>
            <a:r>
              <a:rPr lang="en-GB" dirty="0"/>
              <a:t> increases over a decade. </a:t>
            </a:r>
            <a:endParaRPr lang="en-GB" dirty="0" smtClean="0"/>
          </a:p>
          <a:p>
            <a:pPr marL="0" indent="0">
              <a:buNone/>
            </a:pPr>
            <a:r>
              <a:rPr lang="en-GB" dirty="0" smtClean="0"/>
              <a:t>The </a:t>
            </a:r>
            <a:r>
              <a:rPr lang="en-GB" dirty="0"/>
              <a:t>net present economic benefits per person from reduced public service use are £830–£31,520 (after 1 year) and £6450–£11,980 (after 10 years). We conclude that NBIs and MBIs can play a role in helping to reduce the costs on health systems, while increasing the well-being of participants.</a:t>
            </a:r>
            <a:endParaRPr lang="en-GB" sz="2000" b="1" dirty="0"/>
          </a:p>
        </p:txBody>
      </p:sp>
    </p:spTree>
    <p:extLst>
      <p:ext uri="{BB962C8B-B14F-4D97-AF65-F5344CB8AC3E}">
        <p14:creationId xmlns:p14="http://schemas.microsoft.com/office/powerpoint/2010/main" val="296303777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624950" y="236824"/>
            <a:ext cx="10742556" cy="6157398"/>
          </a:xfrm>
          <a:prstGeom prst="rect">
            <a:avLst/>
          </a:prstGeom>
        </p:spPr>
      </p:pic>
    </p:spTree>
    <p:extLst>
      <p:ext uri="{BB962C8B-B14F-4D97-AF65-F5344CB8AC3E}">
        <p14:creationId xmlns:p14="http://schemas.microsoft.com/office/powerpoint/2010/main" val="27899814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t>Task: Interventions using nature – Links to cost savings for public health and mental wellbeing….</a:t>
            </a:r>
            <a:endParaRPr lang="en-GB" sz="2400" dirty="0"/>
          </a:p>
        </p:txBody>
      </p:sp>
      <p:sp>
        <p:nvSpPr>
          <p:cNvPr id="3" name="Content Placeholder 2"/>
          <p:cNvSpPr>
            <a:spLocks noGrp="1"/>
          </p:cNvSpPr>
          <p:nvPr>
            <p:ph idx="1"/>
          </p:nvPr>
        </p:nvSpPr>
        <p:spPr/>
        <p:txBody>
          <a:bodyPr>
            <a:normAutofit/>
          </a:bodyPr>
          <a:lstStyle/>
          <a:p>
            <a:pPr marL="0" indent="0">
              <a:buNone/>
            </a:pPr>
            <a:r>
              <a:rPr lang="en-GB" sz="2000" b="1" dirty="0" smtClean="0"/>
              <a:t>Choose one of the following articles…</a:t>
            </a:r>
          </a:p>
          <a:p>
            <a:pPr marL="0" indent="0">
              <a:buNone/>
            </a:pPr>
            <a:r>
              <a:rPr lang="en-GB" b="1" dirty="0" smtClean="0"/>
              <a:t>Article 2. Regular </a:t>
            </a:r>
            <a:r>
              <a:rPr lang="en-GB" b="1" dirty="0"/>
              <a:t>Doses of Nature: The </a:t>
            </a:r>
            <a:r>
              <a:rPr lang="en-GB" b="1" dirty="0" smtClean="0"/>
              <a:t>Efficacy </a:t>
            </a:r>
            <a:r>
              <a:rPr lang="en-GB" b="1" dirty="0"/>
              <a:t>of </a:t>
            </a:r>
            <a:r>
              <a:rPr lang="en-GB" b="1" dirty="0" smtClean="0"/>
              <a:t>Green Exercise </a:t>
            </a:r>
            <a:r>
              <a:rPr lang="en-GB" b="1" dirty="0"/>
              <a:t>Interventions for Mental </a:t>
            </a:r>
            <a:r>
              <a:rPr lang="en-GB" b="1" dirty="0" smtClean="0"/>
              <a:t>Wellbeing (Rogerson et al., 2020)</a:t>
            </a:r>
            <a:endParaRPr lang="en-GB" sz="2000" b="1" dirty="0" smtClean="0"/>
          </a:p>
          <a:p>
            <a:pPr marL="0" indent="0">
              <a:buNone/>
            </a:pPr>
            <a:r>
              <a:rPr lang="en-GB" dirty="0"/>
              <a:t>This study investigated the </a:t>
            </a:r>
            <a:r>
              <a:rPr lang="en-GB" dirty="0" smtClean="0"/>
              <a:t>efficacy </a:t>
            </a:r>
            <a:r>
              <a:rPr lang="en-GB" dirty="0"/>
              <a:t>of medium-term Green Exercise (GE; being </a:t>
            </a:r>
            <a:r>
              <a:rPr lang="en-GB" dirty="0" smtClean="0"/>
              <a:t>physically active </a:t>
            </a:r>
            <a:r>
              <a:rPr lang="en-GB" dirty="0"/>
              <a:t>within a natural environment) interventions for improving wellbeing, by pooling data </a:t>
            </a:r>
            <a:r>
              <a:rPr lang="en-GB" dirty="0" smtClean="0"/>
              <a:t>collected at </a:t>
            </a:r>
            <a:r>
              <a:rPr lang="en-GB" dirty="0"/>
              <a:t>the start and end of participants’ engagement with a range of GE interventions. </a:t>
            </a:r>
            <a:endParaRPr lang="en-GB" dirty="0" smtClean="0"/>
          </a:p>
        </p:txBody>
      </p:sp>
    </p:spTree>
    <p:extLst>
      <p:ext uri="{BB962C8B-B14F-4D97-AF65-F5344CB8AC3E}">
        <p14:creationId xmlns:p14="http://schemas.microsoft.com/office/powerpoint/2010/main" val="173317015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94584" y="764373"/>
            <a:ext cx="9611616" cy="1293028"/>
          </a:xfrm>
        </p:spPr>
        <p:txBody>
          <a:bodyPr>
            <a:normAutofit/>
          </a:bodyPr>
          <a:lstStyle/>
          <a:p>
            <a:r>
              <a:rPr lang="en-GB" dirty="0"/>
              <a:t>Project A (n = 13; 10 males, 3 females; aged 37.5 </a:t>
            </a:r>
            <a:r>
              <a:rPr lang="en-GB" dirty="0" smtClean="0"/>
              <a:t>SD. </a:t>
            </a:r>
            <a:r>
              <a:rPr lang="en-GB" dirty="0"/>
              <a:t>11.8 years) </a:t>
            </a:r>
          </a:p>
        </p:txBody>
      </p:sp>
      <p:sp>
        <p:nvSpPr>
          <p:cNvPr id="3" name="Content Placeholder 2"/>
          <p:cNvSpPr>
            <a:spLocks noGrp="1"/>
          </p:cNvSpPr>
          <p:nvPr>
            <p:ph idx="1"/>
          </p:nvPr>
        </p:nvSpPr>
        <p:spPr/>
        <p:txBody>
          <a:bodyPr/>
          <a:lstStyle/>
          <a:p>
            <a:r>
              <a:rPr lang="en-GB" dirty="0"/>
              <a:t>C</a:t>
            </a:r>
            <a:r>
              <a:rPr lang="en-GB" dirty="0" smtClean="0"/>
              <a:t>omprised </a:t>
            </a:r>
            <a:r>
              <a:rPr lang="en-GB" dirty="0"/>
              <a:t>a variety of </a:t>
            </a:r>
            <a:r>
              <a:rPr lang="en-GB" dirty="0" smtClean="0"/>
              <a:t>conservation, </a:t>
            </a:r>
            <a:r>
              <a:rPr lang="en-GB" dirty="0" err="1" smtClean="0"/>
              <a:t>ecotherapy</a:t>
            </a:r>
            <a:r>
              <a:rPr lang="en-GB" dirty="0"/>
              <a:t>, and craft-focused interventions across the UK, that were attended by the general </a:t>
            </a:r>
            <a:r>
              <a:rPr lang="en-GB" dirty="0" smtClean="0"/>
              <a:t>public and </a:t>
            </a:r>
            <a:r>
              <a:rPr lang="en-GB" dirty="0"/>
              <a:t>individuals with defined needs, such as learning disabilities, mental ill-health, recovery </a:t>
            </a:r>
            <a:r>
              <a:rPr lang="en-GB" dirty="0" smtClean="0"/>
              <a:t>from </a:t>
            </a:r>
            <a:r>
              <a:rPr lang="en-GB" dirty="0"/>
              <a:t>hospital stays, low confidence, anxiety, psychiatric disorders, depression and risk behaviours. </a:t>
            </a:r>
            <a:endParaRPr lang="en-GB" dirty="0" smtClean="0"/>
          </a:p>
          <a:p>
            <a:r>
              <a:rPr lang="en-GB" dirty="0" smtClean="0"/>
              <a:t>Project</a:t>
            </a:r>
            <a:r>
              <a:rPr lang="en-GB" dirty="0"/>
              <a:t> </a:t>
            </a:r>
            <a:r>
              <a:rPr lang="en-GB" dirty="0" smtClean="0"/>
              <a:t>A </a:t>
            </a:r>
            <a:r>
              <a:rPr lang="en-GB" dirty="0"/>
              <a:t>ran between February 2016 and February 2017 and was 12 weeks in duration.</a:t>
            </a:r>
          </a:p>
        </p:txBody>
      </p:sp>
    </p:spTree>
    <p:extLst>
      <p:ext uri="{BB962C8B-B14F-4D97-AF65-F5344CB8AC3E}">
        <p14:creationId xmlns:p14="http://schemas.microsoft.com/office/powerpoint/2010/main" val="4369025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8006" y="764373"/>
            <a:ext cx="9618194" cy="1293028"/>
          </a:xfrm>
        </p:spPr>
        <p:txBody>
          <a:bodyPr>
            <a:normAutofit/>
          </a:bodyPr>
          <a:lstStyle/>
          <a:p>
            <a:r>
              <a:rPr lang="en-GB" dirty="0"/>
              <a:t>Project B (n = 20; 7 males; 13 females; aged 39.9 </a:t>
            </a:r>
            <a:r>
              <a:rPr lang="en-GB" dirty="0" smtClean="0"/>
              <a:t>SD. </a:t>
            </a:r>
            <a:r>
              <a:rPr lang="en-GB" dirty="0"/>
              <a:t>7.9 years) </a:t>
            </a:r>
          </a:p>
        </p:txBody>
      </p:sp>
      <p:sp>
        <p:nvSpPr>
          <p:cNvPr id="3" name="Content Placeholder 2"/>
          <p:cNvSpPr>
            <a:spLocks noGrp="1"/>
          </p:cNvSpPr>
          <p:nvPr>
            <p:ph idx="1"/>
          </p:nvPr>
        </p:nvSpPr>
        <p:spPr/>
        <p:txBody>
          <a:bodyPr>
            <a:normAutofit/>
          </a:bodyPr>
          <a:lstStyle/>
          <a:p>
            <a:r>
              <a:rPr lang="en-GB" dirty="0"/>
              <a:t>A</a:t>
            </a:r>
            <a:r>
              <a:rPr lang="en-GB" dirty="0" smtClean="0"/>
              <a:t>imed </a:t>
            </a:r>
            <a:r>
              <a:rPr lang="en-GB" dirty="0"/>
              <a:t>to improve the physical </a:t>
            </a:r>
            <a:r>
              <a:rPr lang="en-GB" dirty="0" smtClean="0"/>
              <a:t>and mental </a:t>
            </a:r>
            <a:r>
              <a:rPr lang="en-GB" dirty="0"/>
              <a:t>wellbeing of vulnerable adults through community gardening and food growing </a:t>
            </a:r>
            <a:r>
              <a:rPr lang="en-GB" dirty="0" smtClean="0"/>
              <a:t>activities within </a:t>
            </a:r>
            <a:r>
              <a:rPr lang="en-GB" dirty="0"/>
              <a:t>a UK city. </a:t>
            </a:r>
            <a:endParaRPr lang="en-GB" dirty="0" smtClean="0"/>
          </a:p>
          <a:p>
            <a:r>
              <a:rPr lang="en-GB" dirty="0" smtClean="0"/>
              <a:t>It </a:t>
            </a:r>
            <a:r>
              <a:rPr lang="en-GB" dirty="0"/>
              <a:t>comprised multiple interventions across the city that were attended by the </a:t>
            </a:r>
            <a:r>
              <a:rPr lang="en-GB" dirty="0" smtClean="0"/>
              <a:t>general public </a:t>
            </a:r>
            <a:r>
              <a:rPr lang="en-GB" dirty="0"/>
              <a:t>and individuals with defined needs such as autism, learning disabilities, mental </a:t>
            </a:r>
            <a:r>
              <a:rPr lang="en-GB" dirty="0" smtClean="0"/>
              <a:t>ill-health, physical </a:t>
            </a:r>
            <a:r>
              <a:rPr lang="en-GB" dirty="0"/>
              <a:t>ill-health or impairments, homelessness, alcohol or substance misuse. </a:t>
            </a:r>
            <a:endParaRPr lang="en-GB" dirty="0" smtClean="0"/>
          </a:p>
          <a:p>
            <a:r>
              <a:rPr lang="en-GB" dirty="0" smtClean="0"/>
              <a:t>Project </a:t>
            </a:r>
            <a:r>
              <a:rPr lang="en-GB" dirty="0"/>
              <a:t>B ran </a:t>
            </a:r>
            <a:r>
              <a:rPr lang="en-GB" dirty="0" smtClean="0"/>
              <a:t>between January </a:t>
            </a:r>
            <a:r>
              <a:rPr lang="en-GB" dirty="0"/>
              <a:t>2015 and September 2017 and was 12 weeks in duration.</a:t>
            </a:r>
          </a:p>
        </p:txBody>
      </p:sp>
    </p:spTree>
    <p:extLst>
      <p:ext uri="{BB962C8B-B14F-4D97-AF65-F5344CB8AC3E}">
        <p14:creationId xmlns:p14="http://schemas.microsoft.com/office/powerpoint/2010/main" val="16945778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78820" y="764373"/>
            <a:ext cx="9927380" cy="1293028"/>
          </a:xfrm>
        </p:spPr>
        <p:txBody>
          <a:bodyPr>
            <a:normAutofit/>
          </a:bodyPr>
          <a:lstStyle/>
          <a:p>
            <a:r>
              <a:rPr lang="en-GB" dirty="0"/>
              <a:t>Project C (n = 7; 3 males; 4 females; aged 20.9 </a:t>
            </a:r>
            <a:r>
              <a:rPr lang="en-GB" dirty="0" smtClean="0"/>
              <a:t>SD. </a:t>
            </a:r>
            <a:r>
              <a:rPr lang="en-GB" dirty="0"/>
              <a:t>1.8 years) </a:t>
            </a:r>
          </a:p>
        </p:txBody>
      </p:sp>
      <p:sp>
        <p:nvSpPr>
          <p:cNvPr id="3" name="Content Placeholder 2"/>
          <p:cNvSpPr>
            <a:spLocks noGrp="1"/>
          </p:cNvSpPr>
          <p:nvPr>
            <p:ph idx="1"/>
          </p:nvPr>
        </p:nvSpPr>
        <p:spPr/>
        <p:txBody>
          <a:bodyPr>
            <a:normAutofit fontScale="92500" lnSpcReduction="10000"/>
          </a:bodyPr>
          <a:lstStyle/>
          <a:p>
            <a:r>
              <a:rPr lang="en-GB" dirty="0"/>
              <a:t>W</a:t>
            </a:r>
            <a:r>
              <a:rPr lang="en-GB" dirty="0" smtClean="0"/>
              <a:t>as </a:t>
            </a:r>
            <a:r>
              <a:rPr lang="en-GB" dirty="0"/>
              <a:t>a wilderness therapy-based </a:t>
            </a:r>
            <a:r>
              <a:rPr lang="en-GB" dirty="0" smtClean="0"/>
              <a:t>project that </a:t>
            </a:r>
            <a:r>
              <a:rPr lang="en-GB" dirty="0"/>
              <a:t>sought to engage and positively change the lives of young people who typically face </a:t>
            </a:r>
            <a:r>
              <a:rPr lang="en-GB" dirty="0" smtClean="0"/>
              <a:t>multiple barriers </a:t>
            </a:r>
            <a:r>
              <a:rPr lang="en-GB" dirty="0"/>
              <a:t>to success. </a:t>
            </a:r>
            <a:endParaRPr lang="en-GB" dirty="0" smtClean="0"/>
          </a:p>
          <a:p>
            <a:r>
              <a:rPr lang="en-GB" dirty="0" smtClean="0"/>
              <a:t>These </a:t>
            </a:r>
            <a:r>
              <a:rPr lang="en-GB" dirty="0"/>
              <a:t>barriers included low self-esteem and mental wellbeing, poverty, </a:t>
            </a:r>
            <a:r>
              <a:rPr lang="en-GB" dirty="0" smtClean="0"/>
              <a:t>abusive or ineffective </a:t>
            </a:r>
            <a:r>
              <a:rPr lang="en-GB" dirty="0"/>
              <a:t>families, drug and alcohol abuse, school failure, and youth </a:t>
            </a:r>
            <a:r>
              <a:rPr lang="en-GB" dirty="0" smtClean="0"/>
              <a:t>offending </a:t>
            </a:r>
            <a:r>
              <a:rPr lang="en-GB" dirty="0"/>
              <a:t>orders. </a:t>
            </a:r>
            <a:endParaRPr lang="en-GB" dirty="0" smtClean="0"/>
          </a:p>
          <a:p>
            <a:r>
              <a:rPr lang="en-GB" dirty="0" smtClean="0"/>
              <a:t>Many</a:t>
            </a:r>
            <a:r>
              <a:rPr lang="en-GB" dirty="0"/>
              <a:t> </a:t>
            </a:r>
            <a:r>
              <a:rPr lang="en-GB" dirty="0" smtClean="0"/>
              <a:t>participants </a:t>
            </a:r>
            <a:r>
              <a:rPr lang="en-GB" dirty="0"/>
              <a:t>had previously experienced significant social, psychological or physical trauma, and </a:t>
            </a:r>
            <a:r>
              <a:rPr lang="en-GB" dirty="0" smtClean="0"/>
              <a:t>some entered </a:t>
            </a:r>
            <a:r>
              <a:rPr lang="en-GB" dirty="0"/>
              <a:t>the programme at a stage where they were self-harming. </a:t>
            </a:r>
            <a:endParaRPr lang="en-GB" dirty="0" smtClean="0"/>
          </a:p>
          <a:p>
            <a:r>
              <a:rPr lang="en-GB" dirty="0" smtClean="0"/>
              <a:t>Project </a:t>
            </a:r>
            <a:r>
              <a:rPr lang="en-GB" dirty="0"/>
              <a:t>C focused particularly </a:t>
            </a:r>
            <a:r>
              <a:rPr lang="en-GB" dirty="0" smtClean="0"/>
              <a:t>on participants</a:t>
            </a:r>
            <a:r>
              <a:rPr lang="en-GB" dirty="0"/>
              <a:t>’ self-esteem and self-worth, because of their strong influences upon many facets of </a:t>
            </a:r>
            <a:r>
              <a:rPr lang="en-GB" dirty="0" smtClean="0"/>
              <a:t>their lives</a:t>
            </a:r>
            <a:r>
              <a:rPr lang="en-GB" dirty="0"/>
              <a:t>. </a:t>
            </a:r>
            <a:endParaRPr lang="en-GB" dirty="0" smtClean="0"/>
          </a:p>
          <a:p>
            <a:r>
              <a:rPr lang="en-GB" dirty="0" smtClean="0"/>
              <a:t>The </a:t>
            </a:r>
            <a:r>
              <a:rPr lang="en-GB" dirty="0"/>
              <a:t>project blended wilderness therapy with other counselling techniques, </a:t>
            </a:r>
            <a:r>
              <a:rPr lang="en-GB" dirty="0" err="1"/>
              <a:t>centered</a:t>
            </a:r>
            <a:r>
              <a:rPr lang="en-GB" dirty="0"/>
              <a:t> </a:t>
            </a:r>
            <a:r>
              <a:rPr lang="en-GB" dirty="0" smtClean="0"/>
              <a:t>around weekend </a:t>
            </a:r>
            <a:r>
              <a:rPr lang="en-GB" dirty="0"/>
              <a:t>and weeklong wilderness expeditions. </a:t>
            </a:r>
            <a:endParaRPr lang="en-GB" dirty="0" smtClean="0"/>
          </a:p>
          <a:p>
            <a:r>
              <a:rPr lang="en-GB" dirty="0" smtClean="0"/>
              <a:t>Project </a:t>
            </a:r>
            <a:r>
              <a:rPr lang="en-GB" dirty="0"/>
              <a:t>C ran between April 2012 and December </a:t>
            </a:r>
            <a:r>
              <a:rPr lang="en-GB" dirty="0" smtClean="0"/>
              <a:t>2016 and </a:t>
            </a:r>
            <a:r>
              <a:rPr lang="en-GB" dirty="0"/>
              <a:t>was 26 weeks induration.</a:t>
            </a:r>
          </a:p>
        </p:txBody>
      </p:sp>
    </p:spTree>
    <p:extLst>
      <p:ext uri="{BB962C8B-B14F-4D97-AF65-F5344CB8AC3E}">
        <p14:creationId xmlns:p14="http://schemas.microsoft.com/office/powerpoint/2010/main" val="4265855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9370" y="764373"/>
            <a:ext cx="10216830" cy="1293028"/>
          </a:xfrm>
        </p:spPr>
        <p:txBody>
          <a:bodyPr>
            <a:normAutofit fontScale="90000"/>
          </a:bodyPr>
          <a:lstStyle/>
          <a:p>
            <a:r>
              <a:rPr lang="en-GB" dirty="0"/>
              <a:t>Project D (n = 12; 8 males; 3 females; 1 did not say; aged 38.5  </a:t>
            </a:r>
            <a:r>
              <a:rPr lang="en-GB" dirty="0" smtClean="0"/>
              <a:t>SD.11.2 </a:t>
            </a:r>
            <a:r>
              <a:rPr lang="en-GB" dirty="0"/>
              <a:t>years) </a:t>
            </a:r>
          </a:p>
        </p:txBody>
      </p:sp>
      <p:sp>
        <p:nvSpPr>
          <p:cNvPr id="3" name="Content Placeholder 2"/>
          <p:cNvSpPr>
            <a:spLocks noGrp="1"/>
          </p:cNvSpPr>
          <p:nvPr>
            <p:ph idx="1"/>
          </p:nvPr>
        </p:nvSpPr>
        <p:spPr/>
        <p:txBody>
          <a:bodyPr>
            <a:normAutofit fontScale="85000" lnSpcReduction="20000"/>
          </a:bodyPr>
          <a:lstStyle/>
          <a:p>
            <a:r>
              <a:rPr lang="en-GB" dirty="0" smtClean="0"/>
              <a:t>was </a:t>
            </a:r>
            <a:r>
              <a:rPr lang="en-GB" dirty="0"/>
              <a:t>a community-based</a:t>
            </a:r>
          </a:p>
          <a:p>
            <a:r>
              <a:rPr lang="en-GB" dirty="0"/>
              <a:t>project for adults experiencing mental health </a:t>
            </a:r>
            <a:r>
              <a:rPr lang="en-GB" dirty="0" err="1"/>
              <a:t>diculties</a:t>
            </a:r>
            <a:r>
              <a:rPr lang="en-GB" dirty="0"/>
              <a:t> that aimed to enable participants to increase</a:t>
            </a:r>
          </a:p>
          <a:p>
            <a:r>
              <a:rPr lang="en-GB" dirty="0"/>
              <a:t>their aspirations, personal responsibility and ability to undertake challenges in their lives. The project</a:t>
            </a:r>
          </a:p>
          <a:p>
            <a:r>
              <a:rPr lang="en-GB" dirty="0"/>
              <a:t>combined elements of wilderness therapy and walking programmes, in the form of weekly, facilitated</a:t>
            </a:r>
          </a:p>
          <a:p>
            <a:r>
              <a:rPr lang="en-GB" dirty="0"/>
              <a:t>walks whereby participants walked together in a group, exploring and learning about countryside and</a:t>
            </a:r>
          </a:p>
          <a:p>
            <a:r>
              <a:rPr lang="en-GB" dirty="0"/>
              <a:t>coastal environments and wildlife. Project D also incorporated opportunities to camp in scenic and</a:t>
            </a:r>
          </a:p>
          <a:p>
            <a:r>
              <a:rPr lang="en-GB" dirty="0"/>
              <a:t>remote natural environments around the UK. Project D ran between January and December 2010 and</a:t>
            </a:r>
          </a:p>
          <a:p>
            <a:r>
              <a:rPr lang="en-GB" dirty="0"/>
              <a:t>was 26 weeks induration.</a:t>
            </a:r>
          </a:p>
        </p:txBody>
      </p:sp>
    </p:spTree>
    <p:extLst>
      <p:ext uri="{BB962C8B-B14F-4D97-AF65-F5344CB8AC3E}">
        <p14:creationId xmlns:p14="http://schemas.microsoft.com/office/powerpoint/2010/main" val="422226259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0449" y="764373"/>
            <a:ext cx="10545751" cy="1293028"/>
          </a:xfrm>
        </p:spPr>
        <p:txBody>
          <a:bodyPr>
            <a:normAutofit fontScale="90000"/>
          </a:bodyPr>
          <a:lstStyle/>
          <a:p>
            <a:r>
              <a:rPr lang="en-GB" dirty="0"/>
              <a:t>Project E (n = 208; 75 males; 118 females; 15 did not say; aged 44.6  16.0 years)</a:t>
            </a:r>
          </a:p>
        </p:txBody>
      </p:sp>
      <p:sp>
        <p:nvSpPr>
          <p:cNvPr id="3" name="Content Placeholder 2"/>
          <p:cNvSpPr>
            <a:spLocks noGrp="1"/>
          </p:cNvSpPr>
          <p:nvPr>
            <p:ph idx="1"/>
          </p:nvPr>
        </p:nvSpPr>
        <p:spPr/>
        <p:txBody>
          <a:bodyPr>
            <a:normAutofit/>
          </a:bodyPr>
          <a:lstStyle/>
          <a:p>
            <a:r>
              <a:rPr lang="en-GB" dirty="0"/>
              <a:t>W</a:t>
            </a:r>
            <a:r>
              <a:rPr lang="en-GB" dirty="0" smtClean="0"/>
              <a:t>as </a:t>
            </a:r>
            <a:r>
              <a:rPr lang="en-GB" dirty="0"/>
              <a:t>a </a:t>
            </a:r>
            <a:r>
              <a:rPr lang="en-GB" dirty="0" smtClean="0"/>
              <a:t>city-based community-wide </a:t>
            </a:r>
            <a:r>
              <a:rPr lang="en-GB" dirty="0"/>
              <a:t>project that comprised a variety of community activities such as community </a:t>
            </a:r>
            <a:r>
              <a:rPr lang="en-GB" dirty="0" smtClean="0"/>
              <a:t>food growing</a:t>
            </a:r>
            <a:r>
              <a:rPr lang="en-GB" dirty="0"/>
              <a:t>, helping vulnerable groups to access nature, reducing the carbon footprint, tree </a:t>
            </a:r>
            <a:r>
              <a:rPr lang="en-GB" dirty="0" smtClean="0"/>
              <a:t>planting, developing </a:t>
            </a:r>
            <a:r>
              <a:rPr lang="en-GB" dirty="0"/>
              <a:t>community and therapeutic gardens and helping the homeless. </a:t>
            </a:r>
            <a:endParaRPr lang="en-GB" dirty="0" smtClean="0"/>
          </a:p>
          <a:p>
            <a:r>
              <a:rPr lang="en-GB" dirty="0" smtClean="0"/>
              <a:t>Its </a:t>
            </a:r>
            <a:r>
              <a:rPr lang="en-GB" dirty="0"/>
              <a:t>aims included </a:t>
            </a:r>
            <a:r>
              <a:rPr lang="en-GB" dirty="0" smtClean="0"/>
              <a:t>supporting communities </a:t>
            </a:r>
            <a:r>
              <a:rPr lang="en-GB" dirty="0"/>
              <a:t>experiencing low wellbeing and PA levels and reducing inequalities in wellbeing </a:t>
            </a:r>
            <a:r>
              <a:rPr lang="en-GB" dirty="0" smtClean="0"/>
              <a:t>across the </a:t>
            </a:r>
            <a:r>
              <a:rPr lang="en-GB" dirty="0"/>
              <a:t>city. </a:t>
            </a:r>
            <a:endParaRPr lang="en-GB" dirty="0" smtClean="0"/>
          </a:p>
          <a:p>
            <a:r>
              <a:rPr lang="en-GB" dirty="0" smtClean="0"/>
              <a:t>Project </a:t>
            </a:r>
            <a:r>
              <a:rPr lang="en-GB" dirty="0"/>
              <a:t>E ran between January and November 2015 and was 26 weeks in duration.</a:t>
            </a:r>
          </a:p>
        </p:txBody>
      </p:sp>
    </p:spTree>
    <p:extLst>
      <p:ext uri="{BB962C8B-B14F-4D97-AF65-F5344CB8AC3E}">
        <p14:creationId xmlns:p14="http://schemas.microsoft.com/office/powerpoint/2010/main" val="39343332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793" y="764373"/>
            <a:ext cx="10894407" cy="1293028"/>
          </a:xfrm>
        </p:spPr>
        <p:txBody>
          <a:bodyPr/>
          <a:lstStyle/>
          <a:p>
            <a:r>
              <a:rPr lang="en-GB" dirty="0"/>
              <a:t>Project F (n = 58; 22 males; 36 females; aged 45.0  </a:t>
            </a:r>
            <a:r>
              <a:rPr lang="en-GB" dirty="0" smtClean="0"/>
              <a:t>SD.15.1 </a:t>
            </a:r>
            <a:r>
              <a:rPr lang="en-GB" dirty="0"/>
              <a:t>years) </a:t>
            </a:r>
          </a:p>
        </p:txBody>
      </p:sp>
      <p:sp>
        <p:nvSpPr>
          <p:cNvPr id="3" name="Content Placeholder 2"/>
          <p:cNvSpPr>
            <a:spLocks noGrp="1"/>
          </p:cNvSpPr>
          <p:nvPr>
            <p:ph idx="1"/>
          </p:nvPr>
        </p:nvSpPr>
        <p:spPr/>
        <p:txBody>
          <a:bodyPr>
            <a:normAutofit/>
          </a:bodyPr>
          <a:lstStyle/>
          <a:p>
            <a:r>
              <a:rPr lang="en-GB" dirty="0"/>
              <a:t>C</a:t>
            </a:r>
            <a:r>
              <a:rPr lang="en-GB" dirty="0" smtClean="0"/>
              <a:t>omprised </a:t>
            </a:r>
            <a:r>
              <a:rPr lang="en-GB" dirty="0"/>
              <a:t>eight </a:t>
            </a:r>
            <a:r>
              <a:rPr lang="en-GB" dirty="0" smtClean="0"/>
              <a:t>different health and </a:t>
            </a:r>
            <a:r>
              <a:rPr lang="en-GB" dirty="0"/>
              <a:t>wellbeing interventions across two cities and other locations in the southwest UK. </a:t>
            </a:r>
            <a:endParaRPr lang="en-GB" dirty="0" smtClean="0"/>
          </a:p>
          <a:p>
            <a:r>
              <a:rPr lang="en-GB" dirty="0" smtClean="0"/>
              <a:t>Interventions were </a:t>
            </a:r>
            <a:r>
              <a:rPr lang="en-GB" dirty="0"/>
              <a:t>partnerships between health </a:t>
            </a:r>
            <a:r>
              <a:rPr lang="en-GB" dirty="0" smtClean="0"/>
              <a:t>staff </a:t>
            </a:r>
            <a:r>
              <a:rPr lang="en-GB" dirty="0"/>
              <a:t>working in primary care, local organisations owning </a:t>
            </a:r>
            <a:r>
              <a:rPr lang="en-GB" dirty="0" smtClean="0"/>
              <a:t>and/or managing </a:t>
            </a:r>
            <a:r>
              <a:rPr lang="en-GB" dirty="0"/>
              <a:t>natural assets, and practitioners; and involved groups of four to ten participants. </a:t>
            </a:r>
            <a:endParaRPr lang="en-GB" dirty="0" smtClean="0"/>
          </a:p>
          <a:p>
            <a:r>
              <a:rPr lang="en-GB" dirty="0" smtClean="0"/>
              <a:t>Each</a:t>
            </a:r>
            <a:r>
              <a:rPr lang="en-GB" dirty="0"/>
              <a:t> </a:t>
            </a:r>
            <a:r>
              <a:rPr lang="en-GB" dirty="0" smtClean="0"/>
              <a:t>weekly </a:t>
            </a:r>
            <a:r>
              <a:rPr lang="en-GB" dirty="0"/>
              <a:t>session included walking and conservation or tasks with silent or meditative elements, </a:t>
            </a:r>
            <a:r>
              <a:rPr lang="en-GB" dirty="0" smtClean="0"/>
              <a:t>and were </a:t>
            </a:r>
            <a:r>
              <a:rPr lang="en-GB" dirty="0"/>
              <a:t>based in woodland areas, coastal zones, countryside dominated by agriculture and </a:t>
            </a:r>
            <a:r>
              <a:rPr lang="en-GB" dirty="0" smtClean="0"/>
              <a:t>greenspace in </a:t>
            </a:r>
            <a:r>
              <a:rPr lang="en-GB" dirty="0"/>
              <a:t>and around urban settlements. </a:t>
            </a:r>
            <a:endParaRPr lang="en-GB" dirty="0" smtClean="0"/>
          </a:p>
          <a:p>
            <a:r>
              <a:rPr lang="en-GB" dirty="0" smtClean="0"/>
              <a:t>Project </a:t>
            </a:r>
            <a:r>
              <a:rPr lang="en-GB" dirty="0"/>
              <a:t>E ran between March 2015 and October 2016 and was </a:t>
            </a:r>
            <a:r>
              <a:rPr lang="en-GB" dirty="0" smtClean="0"/>
              <a:t>12 weeks in duration</a:t>
            </a:r>
            <a:r>
              <a:rPr lang="en-GB" dirty="0"/>
              <a:t>.</a:t>
            </a:r>
          </a:p>
        </p:txBody>
      </p:sp>
    </p:spTree>
    <p:extLst>
      <p:ext uri="{BB962C8B-B14F-4D97-AF65-F5344CB8AC3E}">
        <p14:creationId xmlns:p14="http://schemas.microsoft.com/office/powerpoint/2010/main" val="354715994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98247" y="119688"/>
            <a:ext cx="8610600" cy="1293028"/>
          </a:xfrm>
        </p:spPr>
        <p:txBody>
          <a:bodyPr/>
          <a:lstStyle/>
          <a:p>
            <a:r>
              <a:rPr lang="en-GB" dirty="0" smtClean="0"/>
              <a:t>Findings…</a:t>
            </a:r>
            <a:endParaRPr lang="en-GB" dirty="0"/>
          </a:p>
        </p:txBody>
      </p:sp>
      <p:sp>
        <p:nvSpPr>
          <p:cNvPr id="3" name="Content Placeholder 2"/>
          <p:cNvSpPr>
            <a:spLocks noGrp="1"/>
          </p:cNvSpPr>
          <p:nvPr>
            <p:ph idx="1"/>
          </p:nvPr>
        </p:nvSpPr>
        <p:spPr>
          <a:xfrm>
            <a:off x="685800" y="1664340"/>
            <a:ext cx="10820400" cy="4554345"/>
          </a:xfrm>
        </p:spPr>
        <p:txBody>
          <a:bodyPr>
            <a:normAutofit fontScale="92500" lnSpcReduction="10000"/>
          </a:bodyPr>
          <a:lstStyle/>
          <a:p>
            <a:pPr marL="0" indent="0">
              <a:buNone/>
            </a:pPr>
            <a:r>
              <a:rPr lang="en-GB" dirty="0"/>
              <a:t>Hypotheses were that (</a:t>
            </a:r>
            <a:r>
              <a:rPr lang="en-GB" dirty="0" err="1"/>
              <a:t>i</a:t>
            </a:r>
            <a:r>
              <a:rPr lang="en-GB" dirty="0"/>
              <a:t>) interventions would show good efficacy for improving wellbeing in the overall sample; (ii) compared to participants reporting ‘average to high’ wellbeing at the start of their project, participants with ‘low’ starting wellbeing would report greater improvements post-intervention; and (iii) improvements would significantly differ between age groups. </a:t>
            </a:r>
          </a:p>
          <a:p>
            <a:pPr marL="0" indent="0">
              <a:buNone/>
            </a:pPr>
            <a:r>
              <a:rPr lang="en-GB" dirty="0"/>
              <a:t>The pooled dataset was categorized in line with UK norms (n = 318) and </a:t>
            </a:r>
            <a:r>
              <a:rPr lang="en-GB" dirty="0" err="1"/>
              <a:t>analyzed</a:t>
            </a:r>
            <a:r>
              <a:rPr lang="en-GB" dirty="0"/>
              <a:t> using a standardized meta-analysis approach. Effect size was large: g = 0.812 (95% CI [0.599, 1.025]), and differences in wellbeing changes associated with project duration, age or sex were not statistically significant. </a:t>
            </a:r>
          </a:p>
          <a:p>
            <a:pPr marL="0" indent="0">
              <a:buNone/>
            </a:pPr>
            <a:r>
              <a:rPr lang="en-GB" dirty="0"/>
              <a:t>Compared to those reporting ‘average-high’ starting wellbeing, participants reporting ‘low’ starting wellbeing exhibited greater improvements (</a:t>
            </a:r>
            <a:r>
              <a:rPr lang="en-GB" dirty="0" err="1"/>
              <a:t>BCa</a:t>
            </a:r>
            <a:r>
              <a:rPr lang="en-GB" dirty="0"/>
              <a:t> 95% CI -31.8, -26.5]), with 60.8% moving into the ‘average-high’ wellbeing category. </a:t>
            </a:r>
          </a:p>
          <a:p>
            <a:pPr marL="0" indent="0">
              <a:buNone/>
            </a:pPr>
            <a:r>
              <a:rPr lang="en-GB" dirty="0"/>
              <a:t>GE can play an important role in facilitating wellbeing and can provide alternative pathways for health and social care practice. Public health commissioners should consider integrating such interventions for patients experiencing low wellbeing or associated comorbidities.</a:t>
            </a:r>
            <a:endParaRPr lang="en-GB" sz="2000" dirty="0"/>
          </a:p>
          <a:p>
            <a:endParaRPr lang="en-GB" dirty="0"/>
          </a:p>
        </p:txBody>
      </p:sp>
    </p:spTree>
    <p:extLst>
      <p:ext uri="{BB962C8B-B14F-4D97-AF65-F5344CB8AC3E}">
        <p14:creationId xmlns:p14="http://schemas.microsoft.com/office/powerpoint/2010/main" val="3446276805"/>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emplate>TM04033937[[fn=Vapor Trail]]</Template>
  <TotalTime>742</TotalTime>
  <Words>3364</Words>
  <Application>Microsoft Office PowerPoint</Application>
  <PresentationFormat>Widescreen</PresentationFormat>
  <Paragraphs>191</Paragraphs>
  <Slides>33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ＭＳ Ｐゴシック</vt:lpstr>
      <vt:lpstr>Arial</vt:lpstr>
      <vt:lpstr>Century Gothic</vt:lpstr>
      <vt:lpstr>Wingdings</vt:lpstr>
      <vt:lpstr>Vapor Trail</vt:lpstr>
      <vt:lpstr>‘the outdoors’ – Exercise and physical activity.</vt:lpstr>
      <vt:lpstr>Task: For your chosen outdoor activity, identify the following:</vt:lpstr>
      <vt:lpstr>Outdoor Specific Research…</vt:lpstr>
      <vt:lpstr>PowerPoint Presentation</vt:lpstr>
      <vt:lpstr>Research findings…Systematic review to June 2010.  </vt:lpstr>
      <vt:lpstr>PowerPoint Presentation</vt:lpstr>
      <vt:lpstr>PowerPoint Presentation</vt:lpstr>
      <vt:lpstr>PowerPoint Presentation</vt:lpstr>
      <vt:lpstr>How individuals with self-reported anxiety and depression experienced a combination of individual counselling with an adventurous outdoor experience.  (Kyriakopoulos, 2011)</vt:lpstr>
      <vt:lpstr>  Findings…</vt:lpstr>
      <vt:lpstr>PowerPoint Presentation</vt:lpstr>
      <vt:lpstr>The meaning of adventurous activities for ‘women in the outdoors’ (Bonniface, 2007)</vt:lpstr>
      <vt:lpstr>Key themes focused on the significance of adventurous activities, experiences of fear, and relationships in the outdoors. </vt:lpstr>
      <vt:lpstr>Task: Article - Simulated Green exercise</vt:lpstr>
      <vt:lpstr>Task: Article - Simulated Green exercise</vt:lpstr>
      <vt:lpstr>Task: Article - Simulated Green exercise</vt:lpstr>
      <vt:lpstr>Task: Article - Simulated Green exercise</vt:lpstr>
      <vt:lpstr>Task: Article - Simulated Green exercise</vt:lpstr>
      <vt:lpstr>Task: Article - Simulated Green exercise</vt:lpstr>
      <vt:lpstr>7. What were the results? Figure p.4 and Table p.6? </vt:lpstr>
      <vt:lpstr>Task: Article - Simulated Green exercise</vt:lpstr>
      <vt:lpstr>Task: Article - Simulated Green exercise</vt:lpstr>
      <vt:lpstr>Task: Article - Simulated Green exercise</vt:lpstr>
      <vt:lpstr>Task: Interventions using nature – Links to cost savings for public health and mental wellbeing….</vt:lpstr>
      <vt:lpstr>PowerPoint Presentation</vt:lpstr>
      <vt:lpstr>Task: Interventions using nature – Links to cost savings for public health and mental wellbeing….</vt:lpstr>
      <vt:lpstr>Project A (n = 13; 10 males, 3 females; aged 37.5 SD. 11.8 years) </vt:lpstr>
      <vt:lpstr>Project B (n = 20; 7 males; 13 females; aged 39.9 SD. 7.9 years) </vt:lpstr>
      <vt:lpstr>Project C (n = 7; 3 males; 4 females; aged 20.9 SD. 1.8 years) </vt:lpstr>
      <vt:lpstr>Project D (n = 12; 8 males; 3 females; 1 did not say; aged 38.5  SD.11.2 years) </vt:lpstr>
      <vt:lpstr>Project E (n = 208; 75 males; 118 females; 15 did not say; aged 44.6  16.0 years)</vt:lpstr>
      <vt:lpstr>Project F (n = 58; 22 males; 36 females; aged 45.0  SD.15.1 years) </vt:lpstr>
      <vt:lpstr>Findings…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outdoors’ – Exercise and physical activity.</dc:title>
  <dc:creator>Administrator</dc:creator>
  <cp:lastModifiedBy>Administrator</cp:lastModifiedBy>
  <cp:revision>24</cp:revision>
  <dcterms:created xsi:type="dcterms:W3CDTF">2020-11-09T20:35:45Z</dcterms:created>
  <dcterms:modified xsi:type="dcterms:W3CDTF">2022-11-13T17:47:13Z</dcterms:modified>
</cp:coreProperties>
</file>