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6" r:id="rId11"/>
    <p:sldId id="281" r:id="rId12"/>
    <p:sldId id="282" r:id="rId13"/>
    <p:sldId id="283" r:id="rId14"/>
    <p:sldId id="269" r:id="rId15"/>
    <p:sldId id="284" r:id="rId16"/>
    <p:sldId id="28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484480-7F08-4B42-8120-143C9F6CBCA3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9D823E-8057-44B4-AEB8-C9E795E46EC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42F309E-4907-4866-952C-03DF92F94ED0}" type="datetimeFigureOut">
              <a:rPr lang="en-GB" smtClean="0"/>
              <a:pPr/>
              <a:t>01/02/2013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228E15B-D24D-433D-9056-DD3CA90A01B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60350"/>
            <a:ext cx="9036050" cy="646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059904"/>
            <a:ext cx="8077200" cy="1673352"/>
          </a:xfrm>
        </p:spPr>
        <p:txBody>
          <a:bodyPr>
            <a:normAutofit/>
          </a:bodyPr>
          <a:lstStyle/>
          <a:p>
            <a:r>
              <a:rPr lang="en-GB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Pharaohs, Phoenicians, &amp; Peoples of the Sea</a:t>
            </a:r>
            <a:endParaRPr lang="en-GB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2532856"/>
            <a:ext cx="8077200" cy="149961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Introduction: Early Civilisations of the East Mediterranean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About the module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73936"/>
            <a:ext cx="4608512" cy="4623816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Looking at development of </a:t>
            </a:r>
            <a:r>
              <a:rPr lang="en-GB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complex societies </a:t>
            </a: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the East Mediterranean:</a:t>
            </a:r>
          </a:p>
          <a:p>
            <a:pPr lvl="1"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Urbanised communities</a:t>
            </a:r>
          </a:p>
          <a:p>
            <a:pPr lvl="1"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Literate societies</a:t>
            </a:r>
          </a:p>
          <a:p>
            <a:pPr lvl="1"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States &amp; empires</a:t>
            </a:r>
          </a:p>
          <a:p>
            <a:pPr>
              <a:defRPr/>
            </a:pP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Three regions:</a:t>
            </a:r>
          </a:p>
          <a:p>
            <a:pPr lvl="1"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Egypt</a:t>
            </a:r>
          </a:p>
          <a:p>
            <a:pPr lvl="1"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Levant</a:t>
            </a:r>
          </a:p>
          <a:p>
            <a:pPr lvl="1"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Aegean</a:t>
            </a:r>
          </a:p>
          <a:p>
            <a:pPr>
              <a:defRPr/>
            </a:pP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Time-frame:</a:t>
            </a:r>
          </a:p>
          <a:p>
            <a:pPr lvl="1"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Bronze Age</a:t>
            </a:r>
          </a:p>
          <a:p>
            <a:pPr lvl="1"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Early Iron Age</a:t>
            </a:r>
          </a:p>
        </p:txBody>
      </p:sp>
      <p:pic>
        <p:nvPicPr>
          <p:cNvPr id="6" name="Picture 7" descr="Mediterranian_Se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-12000" contrast="-12000"/>
          </a:blip>
          <a:stretch>
            <a:fillRect/>
          </a:stretch>
        </p:blipFill>
        <p:spPr bwMode="auto">
          <a:xfrm>
            <a:off x="4644008" y="2780928"/>
            <a:ext cx="4038600" cy="270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About the module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330824" cy="4623816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A) Pharaohs (ancient Egypt)</a:t>
            </a:r>
          </a:p>
          <a:p>
            <a:pPr lvl="1">
              <a:defRPr/>
            </a:pPr>
            <a:r>
              <a:rPr lang="en-US" dirty="0" smtClean="0"/>
              <a:t>State formation in Egypt</a:t>
            </a:r>
            <a:endParaRPr lang="en-GB" dirty="0" smtClean="0"/>
          </a:p>
          <a:p>
            <a:pPr lvl="1">
              <a:defRPr/>
            </a:pPr>
            <a:r>
              <a:rPr lang="en-US" dirty="0" smtClean="0"/>
              <a:t>Pharaohs and Pyramids</a:t>
            </a:r>
            <a:endParaRPr lang="en-GB" dirty="0" smtClean="0"/>
          </a:p>
          <a:p>
            <a:pPr lvl="1">
              <a:defRPr/>
            </a:pPr>
            <a:r>
              <a:rPr lang="en-US" dirty="0" smtClean="0"/>
              <a:t>Middle Kingdom Egypt</a:t>
            </a:r>
            <a:endParaRPr lang="en-GB" dirty="0" smtClean="0"/>
          </a:p>
          <a:p>
            <a:pPr lvl="1">
              <a:defRPr/>
            </a:pPr>
            <a:r>
              <a:rPr lang="en-US" dirty="0" smtClean="0"/>
              <a:t>New Kingdom</a:t>
            </a:r>
          </a:p>
          <a:p>
            <a:pPr lvl="1">
              <a:defRPr/>
            </a:pPr>
            <a:r>
              <a:rPr lang="en-US" dirty="0" smtClean="0"/>
              <a:t>Amarna Period</a:t>
            </a:r>
          </a:p>
          <a:p>
            <a:pPr lvl="1">
              <a:defRPr/>
            </a:pPr>
            <a:r>
              <a:rPr lang="en-US" dirty="0" err="1" smtClean="0"/>
              <a:t>Ramesside</a:t>
            </a:r>
            <a:r>
              <a:rPr lang="en-US" dirty="0" smtClean="0"/>
              <a:t> Egypt</a:t>
            </a:r>
            <a:endParaRPr lang="en-GB" dirty="0" smtClean="0"/>
          </a:p>
          <a:p>
            <a:pPr lvl="1">
              <a:defRPr/>
            </a:pPr>
            <a:r>
              <a:rPr lang="en-US" dirty="0" smtClean="0"/>
              <a:t>Third Intermediate Period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6" name="Picture 2" descr="C:\Documents and Settings\sw003\Local Settings\Temporary Internet Files\Content.IE5\OK3NZCIS\MP900403229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-6000" contrast="-6000"/>
          </a:blip>
          <a:stretch>
            <a:fillRect/>
          </a:stretch>
        </p:blipFill>
        <p:spPr bwMode="auto">
          <a:xfrm>
            <a:off x="5220072" y="2708920"/>
            <a:ext cx="3534544" cy="2355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About the module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4244280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B) Phoenicians (ancient Near East)</a:t>
            </a:r>
          </a:p>
          <a:p>
            <a:pPr lvl="1">
              <a:defRPr/>
            </a:pPr>
            <a:r>
              <a:rPr lang="en-GB" dirty="0" smtClean="0"/>
              <a:t>First towns in the East</a:t>
            </a:r>
          </a:p>
          <a:p>
            <a:pPr lvl="1">
              <a:defRPr/>
            </a:pPr>
            <a:r>
              <a:rPr lang="en-GB" dirty="0" smtClean="0"/>
              <a:t>Palaces: Mari and Ebla</a:t>
            </a:r>
          </a:p>
          <a:p>
            <a:pPr lvl="1">
              <a:defRPr/>
            </a:pPr>
            <a:r>
              <a:rPr lang="en-GB" dirty="0" smtClean="0"/>
              <a:t>The Middle Bronze Age Levant</a:t>
            </a:r>
          </a:p>
          <a:p>
            <a:pPr lvl="1">
              <a:defRPr/>
            </a:pPr>
            <a:r>
              <a:rPr lang="en-GB" dirty="0" smtClean="0"/>
              <a:t>The Late Bronze Age Levant</a:t>
            </a:r>
          </a:p>
          <a:p>
            <a:pPr lvl="1">
              <a:defRPr/>
            </a:pPr>
            <a:r>
              <a:rPr lang="en-GB" dirty="0" smtClean="0"/>
              <a:t>Late Bronze Age Cyprus</a:t>
            </a:r>
          </a:p>
          <a:p>
            <a:pPr lvl="1">
              <a:defRPr/>
            </a:pPr>
            <a:r>
              <a:rPr lang="en-GB" dirty="0" smtClean="0"/>
              <a:t>Early Phoenician Colonies</a:t>
            </a:r>
          </a:p>
          <a:p>
            <a:endParaRPr lang="en-GB" dirty="0"/>
          </a:p>
        </p:txBody>
      </p:sp>
      <p:pic>
        <p:nvPicPr>
          <p:cNvPr id="5" name="Content Placeholder 4" descr="ByblosObeliskTemple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lum bright="-4000" contrast="-4000"/>
          </a:blip>
          <a:srcRect/>
          <a:stretch>
            <a:fillRect/>
          </a:stretch>
        </p:blipFill>
        <p:spPr bwMode="auto">
          <a:xfrm>
            <a:off x="4716016" y="2492896"/>
            <a:ext cx="4038600" cy="3032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About the module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4536504" cy="4623816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en-GB" dirty="0" smtClean="0"/>
              <a:t>C) Peoples of the Sea (ancient Aegean)</a:t>
            </a:r>
          </a:p>
          <a:p>
            <a:pPr lvl="1">
              <a:defRPr/>
            </a:pPr>
            <a:r>
              <a:rPr lang="en-GB" dirty="0" smtClean="0"/>
              <a:t>EBA Cyclades</a:t>
            </a:r>
          </a:p>
          <a:p>
            <a:pPr lvl="1">
              <a:defRPr/>
            </a:pPr>
            <a:r>
              <a:rPr lang="en-GB" dirty="0" smtClean="0"/>
              <a:t>Minoan palaces</a:t>
            </a:r>
          </a:p>
          <a:p>
            <a:pPr lvl="1">
              <a:defRPr/>
            </a:pPr>
            <a:r>
              <a:rPr lang="en-GB" dirty="0" smtClean="0"/>
              <a:t>Kingship in Mycenaean Greece</a:t>
            </a:r>
          </a:p>
          <a:p>
            <a:pPr lvl="1">
              <a:defRPr/>
            </a:pPr>
            <a:r>
              <a:rPr lang="en-GB" dirty="0" smtClean="0"/>
              <a:t>The Trojan War</a:t>
            </a:r>
          </a:p>
          <a:p>
            <a:pPr lvl="1">
              <a:defRPr/>
            </a:pPr>
            <a:r>
              <a:rPr lang="en-GB" dirty="0" smtClean="0"/>
              <a:t>Philistines</a:t>
            </a:r>
          </a:p>
          <a:p>
            <a:pPr lvl="1">
              <a:defRPr/>
            </a:pPr>
            <a:r>
              <a:rPr lang="en-GB" dirty="0" smtClean="0"/>
              <a:t>Geometric Burials</a:t>
            </a:r>
          </a:p>
          <a:p>
            <a:pPr lvl="1">
              <a:defRPr/>
            </a:pPr>
            <a:r>
              <a:rPr lang="en-GB" dirty="0" err="1" smtClean="0"/>
              <a:t>Lefkandi</a:t>
            </a:r>
            <a:r>
              <a:rPr lang="en-GB" dirty="0" smtClean="0"/>
              <a:t>, Crete &amp; Cyprus: emergence from the Dark Ages</a:t>
            </a:r>
          </a:p>
          <a:p>
            <a:endParaRPr lang="en-GB" dirty="0"/>
          </a:p>
        </p:txBody>
      </p:sp>
      <p:pic>
        <p:nvPicPr>
          <p:cNvPr id="6" name="Picture 2" descr="philistine pot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-4000" contrast="-4000"/>
          </a:blip>
          <a:srcRect/>
          <a:stretch>
            <a:fillRect/>
          </a:stretch>
        </p:blipFill>
        <p:spPr bwMode="auto">
          <a:xfrm>
            <a:off x="4860032" y="2276872"/>
            <a:ext cx="4038600" cy="2675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MPj04393820000[1]"/>
          <p:cNvPicPr>
            <a:picLocks noChangeAspect="1" noChangeArrowheads="1"/>
          </p:cNvPicPr>
          <p:nvPr/>
        </p:nvPicPr>
        <p:blipFill>
          <a:blip r:embed="rId2" cstate="print">
            <a:lum bright="-16000" contrast="-16000"/>
          </a:blip>
          <a:srcRect/>
          <a:stretch>
            <a:fillRect/>
          </a:stretch>
        </p:blipFill>
        <p:spPr bwMode="auto">
          <a:xfrm>
            <a:off x="0" y="-31750"/>
            <a:ext cx="98298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99792" y="1412776"/>
            <a:ext cx="6984776" cy="4896544"/>
          </a:xfrm>
        </p:spPr>
        <p:txBody>
          <a:bodyPr>
            <a:normAutofit/>
          </a:bodyPr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Portfolio (50%) 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DUE 29</a:t>
            </a:r>
            <a:r>
              <a:rPr lang="en-GB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March:</a:t>
            </a:r>
          </a:p>
          <a:p>
            <a:pPr lvl="1"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1000-word object analysis</a:t>
            </a:r>
          </a:p>
          <a:p>
            <a:pPr lvl="1"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1000-word site report</a:t>
            </a:r>
          </a:p>
          <a:p>
            <a:pPr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2-hour exam</a:t>
            </a:r>
          </a:p>
          <a:p>
            <a:pPr>
              <a:defRPr/>
            </a:pP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Fieldtrip to the </a:t>
            </a:r>
            <a:r>
              <a:rPr lang="en-GB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Ashmolean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Museum</a:t>
            </a:r>
          </a:p>
          <a:p>
            <a:pPr lvl="1">
              <a:defRPr/>
            </a:pP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Saturday 9</a:t>
            </a:r>
            <a:r>
              <a:rPr lang="en-GB" baseline="30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March</a:t>
            </a:r>
          </a:p>
          <a:p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Early Civilisations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844824"/>
            <a:ext cx="4608512" cy="4623816"/>
          </a:xfrm>
        </p:spPr>
        <p:txBody>
          <a:bodyPr/>
          <a:lstStyle/>
          <a:p>
            <a:pPr>
              <a:defRPr/>
            </a:pPr>
            <a:r>
              <a:rPr lang="en-GB" sz="2800" dirty="0" smtClean="0"/>
              <a:t>Defining civilisations…</a:t>
            </a:r>
          </a:p>
          <a:p>
            <a:pPr>
              <a:defRPr/>
            </a:pPr>
            <a:r>
              <a:rPr lang="en-GB" sz="2800" dirty="0" smtClean="0"/>
              <a:t>“‘Early civilization’ is undeniably an evolutionary concept” (Trigger 2003: 40)</a:t>
            </a:r>
          </a:p>
          <a:p>
            <a:pPr lvl="1">
              <a:defRPr/>
            </a:pPr>
            <a:r>
              <a:rPr lang="en-GB" sz="2400" dirty="0" smtClean="0"/>
              <a:t>Assumes less complex societies evolve into more complex ones</a:t>
            </a:r>
          </a:p>
          <a:p>
            <a:pPr lvl="1">
              <a:defRPr/>
            </a:pPr>
            <a:r>
              <a:rPr lang="en-GB" sz="2400" dirty="0" smtClean="0">
                <a:solidFill>
                  <a:srgbClr val="FFC000"/>
                </a:solidFill>
              </a:rPr>
              <a:t>How do we define complexity?</a:t>
            </a:r>
          </a:p>
        </p:txBody>
      </p:sp>
      <p:pic>
        <p:nvPicPr>
          <p:cNvPr id="6" name="Picture 2" descr="C:\Documents and Settings\sw003\Local Settings\Temporary Internet Files\Content.IE5\N5RFM9CF\MP900400794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-10000" contrast="-10000"/>
          </a:blip>
          <a:srcRect/>
          <a:stretch>
            <a:fillRect/>
          </a:stretch>
        </p:blipFill>
        <p:spPr bwMode="auto">
          <a:xfrm>
            <a:off x="4853880" y="2469991"/>
            <a:ext cx="4038600" cy="3230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sw003\Local Settings\Temporary Internet Files\Content.IE5\N5RFM9CF\MP900400794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-10000" contrast="-10000"/>
          </a:blip>
          <a:srcRect/>
          <a:stretch>
            <a:fillRect/>
          </a:stretch>
        </p:blipFill>
        <p:spPr bwMode="auto">
          <a:xfrm>
            <a:off x="4932040" y="2132856"/>
            <a:ext cx="4038600" cy="3230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Early Civilisations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251520" y="1772816"/>
            <a:ext cx="4896544" cy="4624936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 smtClean="0"/>
              <a:t>Hierarchical organisation</a:t>
            </a:r>
          </a:p>
          <a:p>
            <a:pPr lvl="1">
              <a:defRPr/>
            </a:pPr>
            <a:r>
              <a:rPr lang="en-GB" dirty="0" smtClean="0"/>
              <a:t>Unequal divisions of power, wealth &amp; social prestige</a:t>
            </a:r>
          </a:p>
          <a:p>
            <a:pPr>
              <a:defRPr/>
            </a:pPr>
            <a:r>
              <a:rPr lang="en-GB" dirty="0" smtClean="0"/>
              <a:t>Small ruling class </a:t>
            </a:r>
            <a:r>
              <a:rPr lang="en-GB" dirty="0" smtClean="0">
                <a:solidFill>
                  <a:srgbClr val="FFC000"/>
                </a:solidFill>
              </a:rPr>
              <a:t>(the elite): </a:t>
            </a:r>
          </a:p>
          <a:p>
            <a:pPr lvl="1">
              <a:defRPr/>
            </a:pPr>
            <a:r>
              <a:rPr lang="en-GB" dirty="0" smtClean="0"/>
              <a:t>Controls resources</a:t>
            </a:r>
          </a:p>
          <a:p>
            <a:pPr lvl="1">
              <a:defRPr/>
            </a:pPr>
            <a:r>
              <a:rPr lang="en-GB" dirty="0" smtClean="0"/>
              <a:t>Manipulates ideology to maintain position</a:t>
            </a:r>
          </a:p>
          <a:p>
            <a:pPr>
              <a:defRPr/>
            </a:pPr>
            <a:r>
              <a:rPr lang="en-GB" dirty="0" smtClean="0"/>
              <a:t>Full-time specialists (who serve ruling group)</a:t>
            </a:r>
          </a:p>
          <a:p>
            <a:pPr>
              <a:defRPr/>
            </a:pPr>
            <a:r>
              <a:rPr lang="en-GB" dirty="0" smtClean="0">
                <a:solidFill>
                  <a:srgbClr val="FFC000"/>
                </a:solidFill>
              </a:rPr>
              <a:t>Class</a:t>
            </a:r>
            <a:r>
              <a:rPr lang="en-GB" dirty="0" smtClean="0"/>
              <a:t> displaces </a:t>
            </a:r>
            <a:r>
              <a:rPr lang="en-GB" dirty="0" smtClean="0">
                <a:solidFill>
                  <a:srgbClr val="FFC000"/>
                </a:solidFill>
              </a:rPr>
              <a:t>kinship</a:t>
            </a:r>
            <a:r>
              <a:rPr lang="en-GB" dirty="0" smtClean="0"/>
              <a:t> as main organising principle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Evolution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474840" cy="46238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GB" dirty="0" err="1" smtClean="0"/>
              <a:t>Tylor</a:t>
            </a:r>
            <a:r>
              <a:rPr lang="en-GB" dirty="0" smtClean="0"/>
              <a:t> </a:t>
            </a:r>
            <a:r>
              <a:rPr lang="en-GB" smtClean="0"/>
              <a:t>(</a:t>
            </a:r>
            <a:r>
              <a:rPr lang="en-GB" smtClean="0"/>
              <a:t>1871</a:t>
            </a:r>
            <a:r>
              <a:rPr lang="en-GB" dirty="0" smtClean="0"/>
              <a:t>: </a:t>
            </a:r>
            <a:r>
              <a:rPr lang="en-GB" i="1" dirty="0" smtClean="0"/>
              <a:t>Primitive Culture</a:t>
            </a:r>
            <a:r>
              <a:rPr lang="en-GB" dirty="0" smtClean="0"/>
              <a:t>) different contemporary societies were at different stages of evolution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 smtClean="0"/>
              <a:t>“simpler” contemporary societies were thought to resemble ancient societies</a:t>
            </a:r>
          </a:p>
        </p:txBody>
      </p:sp>
      <p:pic>
        <p:nvPicPr>
          <p:cNvPr id="8" name="Content Placeholder 4" descr="john-white0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772816"/>
            <a:ext cx="2710848" cy="462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Evolution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474840" cy="46238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GB" dirty="0" smtClean="0"/>
              <a:t>Morgan (1877 </a:t>
            </a:r>
            <a:r>
              <a:rPr lang="en-GB" i="1" dirty="0" smtClean="0"/>
              <a:t>Ancient Society</a:t>
            </a:r>
            <a:r>
              <a:rPr lang="en-GB" dirty="0" smtClean="0"/>
              <a:t>) divided human culture into three separated stages:</a:t>
            </a:r>
          </a:p>
          <a:p>
            <a:pPr lvl="1">
              <a:lnSpc>
                <a:spcPct val="90000"/>
              </a:lnSpc>
              <a:defRPr/>
            </a:pPr>
            <a:r>
              <a:rPr lang="en-GB" sz="2600" dirty="0" smtClean="0">
                <a:solidFill>
                  <a:srgbClr val="FFC000"/>
                </a:solidFill>
              </a:rPr>
              <a:t>Savagery</a:t>
            </a:r>
          </a:p>
          <a:p>
            <a:pPr lvl="1">
              <a:lnSpc>
                <a:spcPct val="90000"/>
              </a:lnSpc>
              <a:defRPr/>
            </a:pPr>
            <a:r>
              <a:rPr lang="en-GB" sz="2600" dirty="0" smtClean="0">
                <a:solidFill>
                  <a:srgbClr val="FFC000"/>
                </a:solidFill>
              </a:rPr>
              <a:t>Barbarism</a:t>
            </a:r>
          </a:p>
          <a:p>
            <a:pPr lvl="1">
              <a:lnSpc>
                <a:spcPct val="90000"/>
              </a:lnSpc>
              <a:defRPr/>
            </a:pPr>
            <a:r>
              <a:rPr lang="en-GB" sz="2600" dirty="0" smtClean="0">
                <a:solidFill>
                  <a:srgbClr val="FFC000"/>
                </a:solidFill>
              </a:rPr>
              <a:t>Civilisation</a:t>
            </a:r>
          </a:p>
        </p:txBody>
      </p:sp>
      <p:pic>
        <p:nvPicPr>
          <p:cNvPr id="6" name="Picture 8" descr="scan000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364088" y="1700808"/>
            <a:ext cx="3337560" cy="491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Neo-Evolutionism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44824"/>
            <a:ext cx="7715200" cy="4625609"/>
          </a:xfrm>
        </p:spPr>
        <p:txBody>
          <a:bodyPr/>
          <a:lstStyle/>
          <a:p>
            <a:pPr>
              <a:defRPr/>
            </a:pPr>
            <a:r>
              <a:rPr lang="en-GB" sz="2800" dirty="0" smtClean="0"/>
              <a:t>Elman Service: (1962: </a:t>
            </a:r>
            <a:r>
              <a:rPr lang="en-GB" sz="2800" i="1" dirty="0" smtClean="0"/>
              <a:t>Primitive Social Organisation</a:t>
            </a:r>
            <a:r>
              <a:rPr lang="en-GB" sz="2800" dirty="0" smtClean="0"/>
              <a:t>)</a:t>
            </a:r>
          </a:p>
          <a:p>
            <a:pPr lvl="1">
              <a:defRPr/>
            </a:pPr>
            <a:r>
              <a:rPr lang="en-GB" sz="2400" dirty="0" smtClean="0">
                <a:solidFill>
                  <a:srgbClr val="FFC000"/>
                </a:solidFill>
                <a:cs typeface="Times New Roman" pitchFamily="18" charset="0"/>
              </a:rPr>
              <a:t>Bands:</a:t>
            </a:r>
            <a:r>
              <a:rPr lang="en-GB" sz="2400" dirty="0" smtClean="0">
                <a:cs typeface="Times New Roman" pitchFamily="18" charset="0"/>
              </a:rPr>
              <a:t> hunter-gatherers</a:t>
            </a:r>
          </a:p>
          <a:p>
            <a:pPr lvl="1">
              <a:defRPr/>
            </a:pPr>
            <a:r>
              <a:rPr lang="en-GB" sz="2400" dirty="0" err="1" smtClean="0">
                <a:solidFill>
                  <a:srgbClr val="FFC000"/>
                </a:solidFill>
              </a:rPr>
              <a:t>Segmentary</a:t>
            </a:r>
            <a:r>
              <a:rPr lang="en-GB" sz="2400" dirty="0" smtClean="0">
                <a:solidFill>
                  <a:srgbClr val="FFC000"/>
                </a:solidFill>
              </a:rPr>
              <a:t> society: </a:t>
            </a:r>
            <a:r>
              <a:rPr lang="en-GB" sz="2400" dirty="0" smtClean="0"/>
              <a:t>early Neolithic communities &amp; nomadic pastoralists</a:t>
            </a:r>
          </a:p>
          <a:p>
            <a:pPr lvl="1">
              <a:defRPr/>
            </a:pPr>
            <a:r>
              <a:rPr lang="en-GB" sz="2400" dirty="0" smtClean="0">
                <a:solidFill>
                  <a:srgbClr val="FFC000"/>
                </a:solidFill>
              </a:rPr>
              <a:t>Chiefdoms:</a:t>
            </a:r>
            <a:r>
              <a:rPr lang="en-GB" sz="2400" dirty="0" smtClean="0"/>
              <a:t> ranked societies with ceremonial/ritual centres</a:t>
            </a:r>
          </a:p>
          <a:p>
            <a:pPr lvl="1">
              <a:defRPr/>
            </a:pPr>
            <a:r>
              <a:rPr lang="en-GB" sz="2400" dirty="0" smtClean="0">
                <a:solidFill>
                  <a:srgbClr val="FFC000"/>
                </a:solidFill>
              </a:rPr>
              <a:t>Early states: </a:t>
            </a:r>
            <a:r>
              <a:rPr lang="en-GB" sz="2400" dirty="0" smtClean="0"/>
              <a:t>development of economic bureaucracies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Attributes of Chiefdom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73936"/>
            <a:ext cx="4536504" cy="4623816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 smtClean="0"/>
              <a:t>Kinship-based ranking, hereditary leader with religious duties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/>
              <a:t>Cultic &amp; religious elaboration</a:t>
            </a:r>
          </a:p>
          <a:p>
            <a:pPr>
              <a:defRPr/>
            </a:pPr>
            <a:r>
              <a:rPr lang="en-GB" dirty="0" smtClean="0"/>
              <a:t>Specialisation of activities by members of community</a:t>
            </a:r>
          </a:p>
          <a:p>
            <a:pPr>
              <a:defRPr/>
            </a:pPr>
            <a:r>
              <a:rPr lang="en-GB" dirty="0" smtClean="0"/>
              <a:t>Central accumulation of goods</a:t>
            </a:r>
          </a:p>
          <a:p>
            <a:pPr>
              <a:defRPr/>
            </a:pPr>
            <a:r>
              <a:rPr lang="en-GB" dirty="0" smtClean="0"/>
              <a:t>Fortified centres &amp; ritual centres</a:t>
            </a:r>
          </a:p>
          <a:p>
            <a:pPr>
              <a:defRPr/>
            </a:pPr>
            <a:r>
              <a:rPr lang="en-GB" dirty="0" smtClean="0"/>
              <a:t>Large-scale monuments</a:t>
            </a:r>
            <a:endParaRPr lang="en-GB" dirty="0"/>
          </a:p>
        </p:txBody>
      </p:sp>
      <p:pic>
        <p:nvPicPr>
          <p:cNvPr id="5" name="Picture 2" descr="C:\Documents and Settings\sw003\Local Settings\Temporary Internet Files\Content.IE5\VA3MRU5M\MP900400753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-6000" contrast="-6000"/>
          </a:blip>
          <a:srcRect/>
          <a:stretch>
            <a:fillRect/>
          </a:stretch>
        </p:blipFill>
        <p:spPr bwMode="auto">
          <a:xfrm>
            <a:off x="4860032" y="2420888"/>
            <a:ext cx="4038600" cy="2689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Attributes of </a:t>
            </a:r>
            <a:r>
              <a:rPr lang="en-GB" dirty="0" err="1" smtClean="0"/>
              <a:t>Statae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4752528" cy="4623816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defRPr/>
            </a:pPr>
            <a:r>
              <a:rPr lang="en-GB" dirty="0" smtClean="0"/>
              <a:t>Hierarchical society under king/emperor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/>
              <a:t>Centralized bureaucracy, taxation, law codes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/>
              <a:t>Craft specialisation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/>
              <a:t>Urbanised society &amp; complex settlement hierarchy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/>
              <a:t>Priestly class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/>
              <a:t>Monumental constructions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/>
              <a:t>Evidence of growth, flux, collapse</a:t>
            </a:r>
            <a:endParaRPr lang="en-GB" dirty="0"/>
          </a:p>
        </p:txBody>
      </p:sp>
      <p:pic>
        <p:nvPicPr>
          <p:cNvPr id="5" name="Picture 2" descr="C:\Documents and Settings\sw003\Local Settings\Temporary Internet Files\Content.IE5\0SCDYMHU\MP900399405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-4000" contrast="-4000"/>
          </a:blip>
          <a:srcRect/>
          <a:stretch>
            <a:fillRect/>
          </a:stretch>
        </p:blipFill>
        <p:spPr bwMode="auto">
          <a:xfrm>
            <a:off x="4788024" y="2492896"/>
            <a:ext cx="4038600" cy="269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5400" smtClean="0"/>
              <a:t>Decline and Fall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528" y="1772816"/>
            <a:ext cx="4474840" cy="462381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dirty="0"/>
              <a:t>Evidence of growth, flux &amp; collapse of civilisations can be charted historically &amp; archaeologically</a:t>
            </a:r>
          </a:p>
          <a:p>
            <a:pPr eaLnBrk="1" hangingPunct="1">
              <a:defRPr/>
            </a:pPr>
            <a:r>
              <a:rPr lang="en-GB" dirty="0"/>
              <a:t>Developed a cyclical view of world cultures:</a:t>
            </a:r>
          </a:p>
          <a:p>
            <a:pPr lvl="1" eaLnBrk="1" hangingPunct="1">
              <a:defRPr/>
            </a:pPr>
            <a:r>
              <a:rPr lang="en-GB" dirty="0"/>
              <a:t>Origins, zenith, fall</a:t>
            </a:r>
          </a:p>
          <a:p>
            <a:pPr eaLnBrk="1" hangingPunct="1">
              <a:defRPr/>
            </a:pPr>
            <a:r>
              <a:rPr lang="en-GB" dirty="0"/>
              <a:t>This process has become to be viewed as  inevitable</a:t>
            </a:r>
          </a:p>
        </p:txBody>
      </p:sp>
      <p:pic>
        <p:nvPicPr>
          <p:cNvPr id="5" name="Content Placeholder 4" descr="byrgos cup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75965" y="2348880"/>
            <a:ext cx="3898753" cy="2664296"/>
          </a:xfrm>
        </p:spPr>
      </p:pic>
      <p:sp>
        <p:nvSpPr>
          <p:cNvPr id="6" name="TextBox 5"/>
          <p:cNvSpPr txBox="1"/>
          <p:nvPr/>
        </p:nvSpPr>
        <p:spPr>
          <a:xfrm>
            <a:off x="5652120" y="5085184"/>
            <a:ext cx="3217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 smtClean="0">
                <a:solidFill>
                  <a:srgbClr val="FFC000"/>
                </a:solidFill>
              </a:rPr>
              <a:t>Byrgos</a:t>
            </a:r>
            <a:r>
              <a:rPr lang="en-GB" sz="2400" dirty="0" smtClean="0">
                <a:solidFill>
                  <a:srgbClr val="FFC000"/>
                </a:solidFill>
              </a:rPr>
              <a:t> cup: sack of Troy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Problems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330824" cy="4623816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  <a:defRPr/>
            </a:pPr>
            <a:r>
              <a:rPr lang="en-GB" dirty="0" smtClean="0">
                <a:solidFill>
                  <a:srgbClr val="FFC000"/>
                </a:solidFill>
              </a:rPr>
              <a:t>Descriptive</a:t>
            </a:r>
            <a:r>
              <a:rPr lang="en-GB" dirty="0" smtClean="0"/>
              <a:t> not explanatory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>
                <a:solidFill>
                  <a:srgbClr val="FFC000"/>
                </a:solidFill>
              </a:rPr>
              <a:t>Reductive</a:t>
            </a:r>
            <a:r>
              <a:rPr lang="en-GB" dirty="0" smtClean="0"/>
              <a:t> view of the past: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 smtClean="0"/>
              <a:t>Tick box criteria to explain social change &amp; ignores individual peculiarities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/>
              <a:t>Ignores human action &amp; choice: views evolutionary change as an inexorable process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 smtClean="0"/>
              <a:t>What about modern hunter-gatherer societies? Are they less evolved?</a:t>
            </a:r>
          </a:p>
          <a:p>
            <a:endParaRPr lang="en-GB" dirty="0"/>
          </a:p>
        </p:txBody>
      </p:sp>
      <p:pic>
        <p:nvPicPr>
          <p:cNvPr id="8" name="Content Placeholder 4" descr="afr2001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492896"/>
            <a:ext cx="3822576" cy="2532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2800" dirty="0" smtClean="0"/>
              <a:t>Archaeology in the Mediterranean has been constructed within an evolutionary framework</a:t>
            </a:r>
          </a:p>
          <a:p>
            <a:pPr>
              <a:defRPr/>
            </a:pPr>
            <a:r>
              <a:rPr lang="en-GB" sz="2800" dirty="0" smtClean="0"/>
              <a:t>We are looking at the emergence of apparently complex, hierarchically organised societies in the 3</a:t>
            </a:r>
            <a:r>
              <a:rPr lang="en-GB" sz="2800" baseline="30000" dirty="0" smtClean="0"/>
              <a:t>rd</a:t>
            </a:r>
            <a:r>
              <a:rPr lang="en-GB" sz="2800" dirty="0" smtClean="0"/>
              <a:t> &amp; 2</a:t>
            </a:r>
            <a:r>
              <a:rPr lang="en-GB" sz="2800" baseline="30000" dirty="0" smtClean="0"/>
              <a:t>nd</a:t>
            </a:r>
            <a:r>
              <a:rPr lang="en-GB" sz="2800" dirty="0" smtClean="0"/>
              <a:t> millennium BC</a:t>
            </a:r>
          </a:p>
          <a:p>
            <a:pPr lvl="1">
              <a:defRPr/>
            </a:pPr>
            <a:r>
              <a:rPr lang="en-GB" sz="2400" dirty="0" smtClean="0"/>
              <a:t>&amp; their subsequent disappearance</a:t>
            </a:r>
          </a:p>
          <a:p>
            <a:pPr>
              <a:defRPr/>
            </a:pPr>
            <a:r>
              <a:rPr lang="en-GB" sz="2800" dirty="0" smtClean="0"/>
              <a:t>Urban centres, temples &amp; palaces, literacy</a:t>
            </a:r>
          </a:p>
          <a:p>
            <a:pPr>
              <a:defRPr/>
            </a:pPr>
            <a:r>
              <a:rPr lang="en-GB" sz="2800" dirty="0" smtClean="0"/>
              <a:t>Commonly characterised as “early civilisations”…</a:t>
            </a:r>
          </a:p>
          <a:p>
            <a:pPr>
              <a:defRPr/>
            </a:pPr>
            <a:r>
              <a:rPr lang="en-GB" sz="2800" dirty="0" smtClean="0"/>
              <a:t>How useful is this model?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43</TotalTime>
  <Words>560</Words>
  <Application>Microsoft Office PowerPoint</Application>
  <PresentationFormat>On-screen Show (4:3)</PresentationFormat>
  <Paragraphs>108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Module</vt:lpstr>
      <vt:lpstr>Pharaohs, Phoenicians, &amp; Peoples of the Sea</vt:lpstr>
      <vt:lpstr>About the module</vt:lpstr>
      <vt:lpstr>About the module</vt:lpstr>
      <vt:lpstr>About the module</vt:lpstr>
      <vt:lpstr>About the module</vt:lpstr>
      <vt:lpstr>Assessment</vt:lpstr>
      <vt:lpstr>Early Civilisations</vt:lpstr>
      <vt:lpstr>Early Civilisations</vt:lpstr>
      <vt:lpstr>Cultural Evolution</vt:lpstr>
      <vt:lpstr>Cultural Evolution</vt:lpstr>
      <vt:lpstr>Neo-Evolutionism</vt:lpstr>
      <vt:lpstr>Attributes of Chiefdom</vt:lpstr>
      <vt:lpstr>Attributes of Statae</vt:lpstr>
      <vt:lpstr>Decline and Fall</vt:lpstr>
      <vt:lpstr>Problems</vt:lpstr>
      <vt:lpstr>Summary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Pharaohs, Phoenicians, &amp; Peoples of the Sea</dc:title>
  <dc:creator>Louise</dc:creator>
  <cp:lastModifiedBy>Louise</cp:lastModifiedBy>
  <cp:revision>15</cp:revision>
  <dcterms:created xsi:type="dcterms:W3CDTF">2012-02-01T20:44:05Z</dcterms:created>
  <dcterms:modified xsi:type="dcterms:W3CDTF">2013-02-01T08:34:35Z</dcterms:modified>
</cp:coreProperties>
</file>