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7" r:id="rId4"/>
    <p:sldId id="268" r:id="rId5"/>
    <p:sldId id="258" r:id="rId6"/>
    <p:sldId id="266" r:id="rId7"/>
    <p:sldId id="264" r:id="rId8"/>
    <p:sldId id="259" r:id="rId9"/>
    <p:sldId id="269" r:id="rId10"/>
    <p:sldId id="260" r:id="rId11"/>
    <p:sldId id="261" r:id="rId12"/>
    <p:sldId id="271" r:id="rId13"/>
    <p:sldId id="270" r:id="rId14"/>
    <p:sldId id="272" r:id="rId15"/>
    <p:sldId id="262" r:id="rId16"/>
    <p:sldId id="26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6" autoAdjust="0"/>
    <p:restoredTop sz="94660"/>
  </p:normalViewPr>
  <p:slideViewPr>
    <p:cSldViewPr snapToGrid="0">
      <p:cViewPr varScale="1">
        <p:scale>
          <a:sx n="96" d="100"/>
          <a:sy n="96" d="100"/>
        </p:scale>
        <p:origin x="17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12/4/2022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12/4/2022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12/4/2022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12/4/2022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12/4/2022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12/4/2022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technofaq.org/posts/2018/10/5-lesser-known-ways-to-enhance-employee-engagement/" TargetMode="External"/><Relationship Id="rId2" Type="http://schemas.openxmlformats.org/officeDocument/2006/relationships/image" Target="../media/image6.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leadershipfreak.wordpress.com/2012/06/09/the-power-of-the-audience"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stephenjgill.typepad.com/performance_improvement_b/2015/02/the-managers-learning-alliance.html" TargetMode="External"/><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reflectionsofthevoid.com/2018/07/links-of-day-12072018-mit-career.html"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thinkingaboutmuseums.com/2017/10/30/useful-dialectic-part-five-culture-vs-values/" TargetMode="External"/><Relationship Id="rId2" Type="http://schemas.openxmlformats.org/officeDocument/2006/relationships/image" Target="../media/image12.jpg"/><Relationship Id="rId1" Type="http://schemas.openxmlformats.org/officeDocument/2006/relationships/slideLayout" Target="../slideLayouts/slideLayout2.xml"/><Relationship Id="rId6" Type="http://schemas.openxmlformats.org/officeDocument/2006/relationships/hyperlink" Target="https://openoregon.pressbooks.pub/humanservices/chapter/chapter-3-cultural-competence/" TargetMode="External"/><Relationship Id="rId5" Type="http://schemas.openxmlformats.org/officeDocument/2006/relationships/image" Target="../media/image13.jpg"/><Relationship Id="rId4" Type="http://schemas.openxmlformats.org/officeDocument/2006/relationships/hyperlink" Target="https://creativecommons.org/licenses/by/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picpedia.org/highway-signs/t/technology.html" TargetMode="External"/><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burke.com/Services/index.cfm?id=291" TargetMode="External"/><Relationship Id="rId2" Type="http://schemas.openxmlformats.org/officeDocument/2006/relationships/hyperlink" Target="http://www.aon.com/attachments/human-capital-consulting/2012%20TrendsInGlobalEngagement%20Final%20v11.pdf" TargetMode="External"/><Relationship Id="rId1" Type="http://schemas.openxmlformats.org/officeDocument/2006/relationships/slideLayout" Target="../slideLayouts/slideLayout2.xml"/><Relationship Id="rId4" Type="http://schemas.openxmlformats.org/officeDocument/2006/relationships/hyperlink" Target="https://blog.tamigo.com/5-ways-your-hotel-can-improve-employee-eng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8F2BF-BCB8-4985-954C-B857323A9EE2}"/>
              </a:ext>
            </a:extLst>
          </p:cNvPr>
          <p:cNvSpPr>
            <a:spLocks noGrp="1"/>
          </p:cNvSpPr>
          <p:nvPr>
            <p:ph type="ctrTitle"/>
          </p:nvPr>
        </p:nvSpPr>
        <p:spPr>
          <a:xfrm>
            <a:off x="-20764" y="1727669"/>
            <a:ext cx="11571888" cy="741409"/>
          </a:xfrm>
        </p:spPr>
        <p:txBody>
          <a:bodyPr/>
          <a:lstStyle/>
          <a:p>
            <a:pPr algn="ctr"/>
            <a:r>
              <a:rPr lang="en-US" sz="6600" dirty="0"/>
              <a:t>Employee Engagement in Hotel Industry </a:t>
            </a:r>
          </a:p>
        </p:txBody>
      </p:sp>
      <p:sp>
        <p:nvSpPr>
          <p:cNvPr id="3" name="Subtitle 2">
            <a:extLst>
              <a:ext uri="{FF2B5EF4-FFF2-40B4-BE49-F238E27FC236}">
                <a16:creationId xmlns:a16="http://schemas.microsoft.com/office/drawing/2014/main" id="{8082C784-70B9-4FC1-8645-CCDBD23554C2}"/>
              </a:ext>
            </a:extLst>
          </p:cNvPr>
          <p:cNvSpPr>
            <a:spLocks noGrp="1"/>
          </p:cNvSpPr>
          <p:nvPr>
            <p:ph type="subTitle" idx="1"/>
          </p:nvPr>
        </p:nvSpPr>
        <p:spPr>
          <a:xfrm>
            <a:off x="1683171" y="5914892"/>
            <a:ext cx="8825658" cy="861420"/>
          </a:xfrm>
        </p:spPr>
        <p:txBody>
          <a:bodyPr/>
          <a:lstStyle/>
          <a:p>
            <a:pPr algn="ctr"/>
            <a:r>
              <a:rPr lang="en-US" b="1" dirty="0"/>
              <a:t>Presented By: Oluwatosin </a:t>
            </a:r>
            <a:r>
              <a:rPr lang="en-US" b="1" dirty="0" err="1"/>
              <a:t>Osoba</a:t>
            </a:r>
            <a:endParaRPr lang="en-US" b="1" dirty="0"/>
          </a:p>
        </p:txBody>
      </p:sp>
      <p:pic>
        <p:nvPicPr>
          <p:cNvPr id="5" name="Picture 4">
            <a:extLst>
              <a:ext uri="{FF2B5EF4-FFF2-40B4-BE49-F238E27FC236}">
                <a16:creationId xmlns:a16="http://schemas.microsoft.com/office/drawing/2014/main" id="{B1A7D089-5B25-42FC-9DCA-CA991A27C1B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208066" y="2325182"/>
            <a:ext cx="5798170" cy="3515267"/>
          </a:xfrm>
          <a:prstGeom prst="rect">
            <a:avLst/>
          </a:prstGeom>
        </p:spPr>
      </p:pic>
      <p:sp>
        <p:nvSpPr>
          <p:cNvPr id="6" name="TextBox 5">
            <a:extLst>
              <a:ext uri="{FF2B5EF4-FFF2-40B4-BE49-F238E27FC236}">
                <a16:creationId xmlns:a16="http://schemas.microsoft.com/office/drawing/2014/main" id="{F352E1DE-FD23-4966-9566-713D71F2CBB8}"/>
              </a:ext>
            </a:extLst>
          </p:cNvPr>
          <p:cNvSpPr txBox="1"/>
          <p:nvPr/>
        </p:nvSpPr>
        <p:spPr>
          <a:xfrm>
            <a:off x="5765180" y="6928812"/>
            <a:ext cx="5798170" cy="230832"/>
          </a:xfrm>
          <a:prstGeom prst="rect">
            <a:avLst/>
          </a:prstGeom>
          <a:noFill/>
        </p:spPr>
        <p:txBody>
          <a:bodyPr wrap="square" rtlCol="0">
            <a:spAutoFit/>
          </a:bodyPr>
          <a:lstStyle/>
          <a:p>
            <a:r>
              <a:rPr lang="en-US" sz="900">
                <a:hlinkClick r:id="rId3" tooltip="https://technofaq.org/posts/2018/10/5-lesser-known-ways-to-enhance-employee-engagement/"/>
              </a:rPr>
              <a:t>This Photo</a:t>
            </a:r>
            <a:r>
              <a:rPr lang="en-US" sz="900"/>
              <a:t> by Unknown Author is licensed under </a:t>
            </a:r>
            <a:r>
              <a:rPr lang="en-US" sz="900">
                <a:hlinkClick r:id="rId4" tooltip="https://creativecommons.org/licenses/by-nc-sa/3.0/"/>
              </a:rPr>
              <a:t>CC BY-SA-NC</a:t>
            </a:r>
            <a:endParaRPr lang="en-US" sz="900"/>
          </a:p>
        </p:txBody>
      </p:sp>
    </p:spTree>
    <p:extLst>
      <p:ext uri="{BB962C8B-B14F-4D97-AF65-F5344CB8AC3E}">
        <p14:creationId xmlns:p14="http://schemas.microsoft.com/office/powerpoint/2010/main" val="498709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E2233-A95A-40CA-A363-61E2001B0C97}"/>
              </a:ext>
            </a:extLst>
          </p:cNvPr>
          <p:cNvSpPr>
            <a:spLocks noGrp="1"/>
          </p:cNvSpPr>
          <p:nvPr>
            <p:ph type="title"/>
          </p:nvPr>
        </p:nvSpPr>
        <p:spPr>
          <a:xfrm>
            <a:off x="267629" y="0"/>
            <a:ext cx="12087922" cy="1400530"/>
          </a:xfrm>
        </p:spPr>
        <p:txBody>
          <a:bodyPr/>
          <a:lstStyle/>
          <a:p>
            <a:r>
              <a:rPr lang="en-US" dirty="0"/>
              <a:t>Introduction: Definition of Employee Engagement </a:t>
            </a:r>
          </a:p>
        </p:txBody>
      </p:sp>
      <p:sp>
        <p:nvSpPr>
          <p:cNvPr id="3" name="Content Placeholder 2">
            <a:extLst>
              <a:ext uri="{FF2B5EF4-FFF2-40B4-BE49-F238E27FC236}">
                <a16:creationId xmlns:a16="http://schemas.microsoft.com/office/drawing/2014/main" id="{0D0A9E46-58CF-41E7-9CCB-012957F2BB2A}"/>
              </a:ext>
            </a:extLst>
          </p:cNvPr>
          <p:cNvSpPr>
            <a:spLocks noGrp="1"/>
          </p:cNvSpPr>
          <p:nvPr>
            <p:ph idx="1"/>
          </p:nvPr>
        </p:nvSpPr>
        <p:spPr>
          <a:xfrm>
            <a:off x="267629" y="1282390"/>
            <a:ext cx="11418849" cy="5575610"/>
          </a:xfrm>
        </p:spPr>
        <p:txBody>
          <a:bodyPr>
            <a:normAutofit fontScale="92500" lnSpcReduction="10000"/>
          </a:bodyPr>
          <a:lstStyle/>
          <a:p>
            <a:r>
              <a:rPr lang="en-GB" sz="3200" dirty="0"/>
              <a:t>Employee engagement may not yet have a clear definition, although different studies have used diverse vantage points to characterise the concept.</a:t>
            </a:r>
          </a:p>
          <a:p>
            <a:r>
              <a:rPr lang="en-GB" sz="3200" dirty="0"/>
              <a:t>The idea of engagement, which encompasses cognitive, emotional, and physical components, as well as one's own engagement (Kahn, 1991 page 700)</a:t>
            </a:r>
          </a:p>
          <a:p>
            <a:r>
              <a:rPr lang="en-GB" sz="3200" dirty="0"/>
              <a:t>Personal involvement is "the concurrent employment and expression of an individual's 'preferred self' in behaviours that enhance connections to one's job and to others, as well as the intellectual, emotional, and physical existence of oneself, as well as vigorous, full-throated performances," according to the definition.</a:t>
            </a:r>
            <a:endParaRPr lang="en-US" sz="3200" dirty="0"/>
          </a:p>
        </p:txBody>
      </p:sp>
    </p:spTree>
    <p:extLst>
      <p:ext uri="{BB962C8B-B14F-4D97-AF65-F5344CB8AC3E}">
        <p14:creationId xmlns:p14="http://schemas.microsoft.com/office/powerpoint/2010/main" val="1065532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67541-6B26-4ED5-BE9B-6A2BCDCED724}"/>
              </a:ext>
            </a:extLst>
          </p:cNvPr>
          <p:cNvSpPr>
            <a:spLocks noGrp="1"/>
          </p:cNvSpPr>
          <p:nvPr>
            <p:ph type="title"/>
          </p:nvPr>
        </p:nvSpPr>
        <p:spPr>
          <a:xfrm>
            <a:off x="690716" y="0"/>
            <a:ext cx="11363752" cy="802888"/>
          </a:xfrm>
        </p:spPr>
        <p:txBody>
          <a:bodyPr/>
          <a:lstStyle/>
          <a:p>
            <a:r>
              <a:rPr lang="en-US" dirty="0"/>
              <a:t>Definition of Employee Engagement  </a:t>
            </a:r>
          </a:p>
        </p:txBody>
      </p:sp>
      <p:sp>
        <p:nvSpPr>
          <p:cNvPr id="3" name="Content Placeholder 2">
            <a:extLst>
              <a:ext uri="{FF2B5EF4-FFF2-40B4-BE49-F238E27FC236}">
                <a16:creationId xmlns:a16="http://schemas.microsoft.com/office/drawing/2014/main" id="{EA666149-9746-454B-8E0B-0A7483EEABEB}"/>
              </a:ext>
            </a:extLst>
          </p:cNvPr>
          <p:cNvSpPr>
            <a:spLocks noGrp="1"/>
          </p:cNvSpPr>
          <p:nvPr>
            <p:ph idx="1"/>
          </p:nvPr>
        </p:nvSpPr>
        <p:spPr>
          <a:xfrm>
            <a:off x="379141" y="802888"/>
            <a:ext cx="11229279" cy="6055112"/>
          </a:xfrm>
        </p:spPr>
        <p:txBody>
          <a:bodyPr>
            <a:normAutofit/>
          </a:bodyPr>
          <a:lstStyle/>
          <a:p>
            <a:r>
              <a:rPr lang="en-US" sz="4400" dirty="0"/>
              <a:t>2. Another perspective is the </a:t>
            </a:r>
            <a:r>
              <a:rPr lang="en-US" sz="4400" b="1" dirty="0"/>
              <a:t>workplace burn out </a:t>
            </a:r>
          </a:p>
          <a:p>
            <a:pPr marL="0" indent="0">
              <a:buNone/>
            </a:pPr>
            <a:r>
              <a:rPr lang="en-GB" sz="4400" dirty="0"/>
              <a:t>In contrast to the three burnout qualities of tiredness, cynicism, and lack of professional efficacy, engagement is "marked by energy, involvement, and efficacy" (Schaufeli et al., 2002, p.73)</a:t>
            </a:r>
            <a:endParaRPr lang="en-US" sz="4400" dirty="0"/>
          </a:p>
        </p:txBody>
      </p:sp>
    </p:spTree>
    <p:extLst>
      <p:ext uri="{BB962C8B-B14F-4D97-AF65-F5344CB8AC3E}">
        <p14:creationId xmlns:p14="http://schemas.microsoft.com/office/powerpoint/2010/main" val="2049825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57D57-3357-4C97-AEBA-E21FFC80AAA7}"/>
              </a:ext>
            </a:extLst>
          </p:cNvPr>
          <p:cNvSpPr>
            <a:spLocks noGrp="1"/>
          </p:cNvSpPr>
          <p:nvPr>
            <p:ph type="title"/>
          </p:nvPr>
        </p:nvSpPr>
        <p:spPr>
          <a:xfrm>
            <a:off x="182136" y="0"/>
            <a:ext cx="10712605" cy="1400530"/>
          </a:xfrm>
        </p:spPr>
        <p:txBody>
          <a:bodyPr/>
          <a:lstStyle/>
          <a:p>
            <a:r>
              <a:rPr lang="en-US" dirty="0"/>
              <a:t>Definition of Employee Engagement </a:t>
            </a:r>
          </a:p>
        </p:txBody>
      </p:sp>
      <p:sp>
        <p:nvSpPr>
          <p:cNvPr id="3" name="Content Placeholder 2">
            <a:extLst>
              <a:ext uri="{FF2B5EF4-FFF2-40B4-BE49-F238E27FC236}">
                <a16:creationId xmlns:a16="http://schemas.microsoft.com/office/drawing/2014/main" id="{309A32CB-FFAA-4A66-AB46-F07329D0F86D}"/>
              </a:ext>
            </a:extLst>
          </p:cNvPr>
          <p:cNvSpPr>
            <a:spLocks noGrp="1"/>
          </p:cNvSpPr>
          <p:nvPr>
            <p:ph idx="1"/>
          </p:nvPr>
        </p:nvSpPr>
        <p:spPr>
          <a:xfrm>
            <a:off x="182136" y="735980"/>
            <a:ext cx="11838879" cy="5965904"/>
          </a:xfrm>
        </p:spPr>
        <p:txBody>
          <a:bodyPr>
            <a:normAutofit fontScale="92500" lnSpcReduction="20000"/>
          </a:bodyPr>
          <a:lstStyle/>
          <a:p>
            <a:r>
              <a:rPr lang="en-US" sz="3800" dirty="0"/>
              <a:t>3. </a:t>
            </a:r>
            <a:r>
              <a:rPr lang="en-GB" sz="3800" dirty="0"/>
              <a:t>A "pleasant, rewarding state of mind tied to one's work and characterised by liveliness, devotion, and immersion" is how engagement is defined. 74–75 (Schaufeli and associates, 2002)</a:t>
            </a:r>
          </a:p>
          <a:p>
            <a:r>
              <a:rPr lang="en-GB" sz="3800" dirty="0"/>
              <a:t>Enthusiasm is characterised by high levels of energy and mental stamina when working, a willingness to put effort into one's task, and persistence even in the face of setbacks.</a:t>
            </a:r>
          </a:p>
          <a:p>
            <a:r>
              <a:rPr lang="en-GB" sz="3800" dirty="0"/>
              <a:t>Dedication is characterised by a sense of duty, passion, inspiration, pride, and </a:t>
            </a:r>
            <a:r>
              <a:rPr lang="en-GB" sz="3800" dirty="0" err="1"/>
              <a:t>challenge.Absorption</a:t>
            </a:r>
            <a:r>
              <a:rPr lang="en-GB" sz="3800" dirty="0"/>
              <a:t> is the state of total focus on one's task, which causes time to fly quickly and makes it challenging to take a moment away from it.</a:t>
            </a:r>
          </a:p>
        </p:txBody>
      </p:sp>
    </p:spTree>
    <p:extLst>
      <p:ext uri="{BB962C8B-B14F-4D97-AF65-F5344CB8AC3E}">
        <p14:creationId xmlns:p14="http://schemas.microsoft.com/office/powerpoint/2010/main" val="25838673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AD1D3-7F3A-4AD3-B582-AC0C2C1F6C14}"/>
              </a:ext>
            </a:extLst>
          </p:cNvPr>
          <p:cNvSpPr>
            <a:spLocks noGrp="1"/>
          </p:cNvSpPr>
          <p:nvPr>
            <p:ph type="title"/>
          </p:nvPr>
        </p:nvSpPr>
        <p:spPr/>
        <p:txBody>
          <a:bodyPr/>
          <a:lstStyle/>
          <a:p>
            <a:r>
              <a:rPr lang="en-US" dirty="0"/>
              <a:t>Definition of Engagement </a:t>
            </a:r>
          </a:p>
        </p:txBody>
      </p:sp>
      <p:sp>
        <p:nvSpPr>
          <p:cNvPr id="3" name="Content Placeholder 2">
            <a:extLst>
              <a:ext uri="{FF2B5EF4-FFF2-40B4-BE49-F238E27FC236}">
                <a16:creationId xmlns:a16="http://schemas.microsoft.com/office/drawing/2014/main" id="{5AE98F8A-0DE6-4104-9A35-8C3FD7A0B977}"/>
              </a:ext>
            </a:extLst>
          </p:cNvPr>
          <p:cNvSpPr>
            <a:spLocks noGrp="1"/>
          </p:cNvSpPr>
          <p:nvPr>
            <p:ph idx="1"/>
          </p:nvPr>
        </p:nvSpPr>
        <p:spPr>
          <a:xfrm>
            <a:off x="401444" y="1182030"/>
            <a:ext cx="11144445" cy="5223252"/>
          </a:xfrm>
        </p:spPr>
        <p:txBody>
          <a:bodyPr>
            <a:normAutofit fontScale="85000" lnSpcReduction="10000"/>
          </a:bodyPr>
          <a:lstStyle/>
          <a:p>
            <a:r>
              <a:rPr lang="en-GB" sz="4000" dirty="0">
                <a:solidFill>
                  <a:schemeClr val="accent1">
                    <a:lumMod val="40000"/>
                    <a:lumOff val="60000"/>
                  </a:schemeClr>
                </a:solidFill>
              </a:rPr>
              <a:t>Here is my own contribution and definition of employee engagement, which is based on the numerous definitions of employee engagement.</a:t>
            </a:r>
          </a:p>
          <a:p>
            <a:r>
              <a:rPr lang="en-GB" sz="4000" dirty="0">
                <a:solidFill>
                  <a:schemeClr val="accent1">
                    <a:lumMod val="40000"/>
                    <a:lumOff val="60000"/>
                  </a:schemeClr>
                </a:solidFill>
              </a:rPr>
              <a:t>Employee engagement is the collective term for all the components and tactics a business employs to persuade and motivate staff people to actively and passively participate to the expansion and achievement of the company's goals. In addition to being reliant on the service, it is also impacted by work ethic.</a:t>
            </a:r>
            <a:endParaRPr lang="en-US" sz="4000" dirty="0">
              <a:solidFill>
                <a:schemeClr val="accent1">
                  <a:lumMod val="40000"/>
                  <a:lumOff val="60000"/>
                </a:schemeClr>
              </a:solidFill>
            </a:endParaRPr>
          </a:p>
        </p:txBody>
      </p:sp>
    </p:spTree>
    <p:extLst>
      <p:ext uri="{BB962C8B-B14F-4D97-AF65-F5344CB8AC3E}">
        <p14:creationId xmlns:p14="http://schemas.microsoft.com/office/powerpoint/2010/main" val="2552828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3DE5C-C536-42EA-9378-D03BC052D5B2}"/>
              </a:ext>
            </a:extLst>
          </p:cNvPr>
          <p:cNvSpPr>
            <a:spLocks noGrp="1"/>
          </p:cNvSpPr>
          <p:nvPr>
            <p:ph type="title"/>
          </p:nvPr>
        </p:nvSpPr>
        <p:spPr>
          <a:xfrm>
            <a:off x="645130" y="0"/>
            <a:ext cx="9404723" cy="807370"/>
          </a:xfrm>
        </p:spPr>
        <p:txBody>
          <a:bodyPr/>
          <a:lstStyle/>
          <a:p>
            <a:r>
              <a:rPr lang="en-US" dirty="0"/>
              <a:t>The Hotel and Hospitality Industry</a:t>
            </a:r>
          </a:p>
        </p:txBody>
      </p:sp>
      <p:sp>
        <p:nvSpPr>
          <p:cNvPr id="3" name="Content Placeholder 2">
            <a:extLst>
              <a:ext uri="{FF2B5EF4-FFF2-40B4-BE49-F238E27FC236}">
                <a16:creationId xmlns:a16="http://schemas.microsoft.com/office/drawing/2014/main" id="{A2A1DA2A-2680-499C-9A45-CFDEB1C88EB4}"/>
              </a:ext>
            </a:extLst>
          </p:cNvPr>
          <p:cNvSpPr>
            <a:spLocks noGrp="1"/>
          </p:cNvSpPr>
          <p:nvPr>
            <p:ph idx="1"/>
          </p:nvPr>
        </p:nvSpPr>
        <p:spPr>
          <a:xfrm>
            <a:off x="512956" y="914400"/>
            <a:ext cx="10772078" cy="5843239"/>
          </a:xfrm>
        </p:spPr>
        <p:txBody>
          <a:bodyPr>
            <a:normAutofit/>
          </a:bodyPr>
          <a:lstStyle/>
          <a:p>
            <a:r>
              <a:rPr lang="en-GB" dirty="0"/>
              <a:t>Because it encourages employees to be more passionate, productive, and focused and because it generally results in higher profits for hotel organisations, employee engagement is crucial in the hospitality sector (</a:t>
            </a:r>
            <a:r>
              <a:rPr lang="en-GB" dirty="0" err="1"/>
              <a:t>Tamigo</a:t>
            </a:r>
            <a:r>
              <a:rPr lang="en-GB" dirty="0"/>
              <a:t>, 2022)</a:t>
            </a:r>
          </a:p>
          <a:p>
            <a:pPr marL="0" indent="0">
              <a:buNone/>
            </a:pPr>
            <a:r>
              <a:rPr lang="en-GB" dirty="0"/>
              <a:t>Employee engagement has several advantages, such as</a:t>
            </a:r>
          </a:p>
          <a:p>
            <a:r>
              <a:rPr lang="en-GB" dirty="0"/>
              <a:t> improved customer relations,</a:t>
            </a:r>
          </a:p>
          <a:p>
            <a:r>
              <a:rPr lang="en-GB" dirty="0"/>
              <a:t> lower employee turnover,</a:t>
            </a:r>
          </a:p>
          <a:p>
            <a:r>
              <a:rPr lang="en-GB" dirty="0"/>
              <a:t> increased productivity.</a:t>
            </a:r>
          </a:p>
          <a:p>
            <a:r>
              <a:rPr lang="en-GB" dirty="0"/>
              <a:t> Boost sales, etc.</a:t>
            </a:r>
            <a:endParaRPr lang="en-US" dirty="0"/>
          </a:p>
        </p:txBody>
      </p:sp>
    </p:spTree>
    <p:extLst>
      <p:ext uri="{BB962C8B-B14F-4D97-AF65-F5344CB8AC3E}">
        <p14:creationId xmlns:p14="http://schemas.microsoft.com/office/powerpoint/2010/main" val="679201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5F6DE-E1A7-4636-853D-C97CE90A1268}"/>
              </a:ext>
            </a:extLst>
          </p:cNvPr>
          <p:cNvSpPr>
            <a:spLocks noGrp="1"/>
          </p:cNvSpPr>
          <p:nvPr>
            <p:ph type="title"/>
          </p:nvPr>
        </p:nvSpPr>
        <p:spPr>
          <a:xfrm>
            <a:off x="724170" y="141249"/>
            <a:ext cx="9404723" cy="1400530"/>
          </a:xfrm>
        </p:spPr>
        <p:txBody>
          <a:bodyPr/>
          <a:lstStyle/>
          <a:p>
            <a:r>
              <a:rPr lang="en-US" dirty="0"/>
              <a:t>Organizational Chart of Hotels</a:t>
            </a:r>
          </a:p>
        </p:txBody>
      </p:sp>
      <p:sp>
        <p:nvSpPr>
          <p:cNvPr id="3" name="Content Placeholder 2">
            <a:extLst>
              <a:ext uri="{FF2B5EF4-FFF2-40B4-BE49-F238E27FC236}">
                <a16:creationId xmlns:a16="http://schemas.microsoft.com/office/drawing/2014/main" id="{6E781313-9504-468D-891B-EB2EB163691B}"/>
              </a:ext>
            </a:extLst>
          </p:cNvPr>
          <p:cNvSpPr>
            <a:spLocks noGrp="1"/>
          </p:cNvSpPr>
          <p:nvPr>
            <p:ph idx="1"/>
          </p:nvPr>
        </p:nvSpPr>
        <p:spPr>
          <a:xfrm>
            <a:off x="1182352" y="6138558"/>
            <a:ext cx="8946541" cy="840058"/>
          </a:xfrm>
        </p:spPr>
        <p:txBody>
          <a:bodyPr>
            <a:normAutofit/>
          </a:bodyPr>
          <a:lstStyle/>
          <a:p>
            <a:pPr algn="ctr"/>
            <a:r>
              <a:rPr lang="en-US" dirty="0"/>
              <a:t>Figure: Organization Chart of a Typical Hotel (</a:t>
            </a:r>
            <a:r>
              <a:rPr lang="en-US" dirty="0" err="1"/>
              <a:t>Habraken</a:t>
            </a:r>
            <a:r>
              <a:rPr lang="en-US" dirty="0"/>
              <a:t>, 2013) </a:t>
            </a:r>
          </a:p>
        </p:txBody>
      </p:sp>
      <p:pic>
        <p:nvPicPr>
          <p:cNvPr id="5" name="Picture 4">
            <a:extLst>
              <a:ext uri="{FF2B5EF4-FFF2-40B4-BE49-F238E27FC236}">
                <a16:creationId xmlns:a16="http://schemas.microsoft.com/office/drawing/2014/main" id="{73879536-E892-4163-B96F-39832B9830FB}"/>
              </a:ext>
            </a:extLst>
          </p:cNvPr>
          <p:cNvPicPr>
            <a:picLocks noChangeAspect="1"/>
          </p:cNvPicPr>
          <p:nvPr/>
        </p:nvPicPr>
        <p:blipFill>
          <a:blip r:embed="rId2"/>
          <a:stretch>
            <a:fillRect/>
          </a:stretch>
        </p:blipFill>
        <p:spPr>
          <a:xfrm>
            <a:off x="1315846" y="854026"/>
            <a:ext cx="8813048" cy="5284532"/>
          </a:xfrm>
          <a:prstGeom prst="rect">
            <a:avLst/>
          </a:prstGeom>
        </p:spPr>
      </p:pic>
    </p:spTree>
    <p:extLst>
      <p:ext uri="{BB962C8B-B14F-4D97-AF65-F5344CB8AC3E}">
        <p14:creationId xmlns:p14="http://schemas.microsoft.com/office/powerpoint/2010/main" val="3772753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FA247-70C7-42C9-8C9F-B8C3480B4B88}"/>
              </a:ext>
            </a:extLst>
          </p:cNvPr>
          <p:cNvSpPr>
            <a:spLocks noGrp="1"/>
          </p:cNvSpPr>
          <p:nvPr>
            <p:ph type="title"/>
          </p:nvPr>
        </p:nvSpPr>
        <p:spPr>
          <a:xfrm>
            <a:off x="557562" y="-67959"/>
            <a:ext cx="9404723" cy="1400530"/>
          </a:xfrm>
        </p:spPr>
        <p:txBody>
          <a:bodyPr/>
          <a:lstStyle/>
          <a:p>
            <a:r>
              <a:rPr lang="en-US" dirty="0"/>
              <a:t>Engagement Theory</a:t>
            </a:r>
          </a:p>
        </p:txBody>
      </p:sp>
      <p:sp>
        <p:nvSpPr>
          <p:cNvPr id="3" name="Content Placeholder 2">
            <a:extLst>
              <a:ext uri="{FF2B5EF4-FFF2-40B4-BE49-F238E27FC236}">
                <a16:creationId xmlns:a16="http://schemas.microsoft.com/office/drawing/2014/main" id="{73A2AF12-DC81-401C-B7C5-098F4BA2B879}"/>
              </a:ext>
            </a:extLst>
          </p:cNvPr>
          <p:cNvSpPr>
            <a:spLocks noGrp="1"/>
          </p:cNvSpPr>
          <p:nvPr>
            <p:ph idx="1"/>
          </p:nvPr>
        </p:nvSpPr>
        <p:spPr>
          <a:xfrm>
            <a:off x="167267" y="747132"/>
            <a:ext cx="7047571" cy="6110868"/>
          </a:xfrm>
        </p:spPr>
        <p:txBody>
          <a:bodyPr>
            <a:normAutofit fontScale="92500" lnSpcReduction="10000"/>
          </a:bodyPr>
          <a:lstStyle/>
          <a:p>
            <a:r>
              <a:rPr lang="en-GB" sz="2400" dirty="0"/>
              <a:t>When the literature is considered, the engagement hypothesis has been explained using a variety of models. </a:t>
            </a:r>
          </a:p>
          <a:p>
            <a:r>
              <a:rPr lang="en-GB" sz="2400" dirty="0"/>
              <a:t>One of the models is the Model of Job Demands and Resources (JD-R) (Demerouti et al., 2001; </a:t>
            </a:r>
            <a:r>
              <a:rPr lang="en-GB" sz="2400" dirty="0" err="1"/>
              <a:t>Schanufeli</a:t>
            </a:r>
            <a:r>
              <a:rPr lang="en-GB" sz="2400" dirty="0"/>
              <a:t> &amp; Bakker</a:t>
            </a:r>
            <a:r>
              <a:rPr lang="en-GB" sz="2400"/>
              <a:t>, 2004).</a:t>
            </a:r>
            <a:r>
              <a:rPr lang="en-GB" sz="2400" dirty="0"/>
              <a:t>This model examines the idea from the standpoint of burnout.</a:t>
            </a:r>
          </a:p>
          <a:p>
            <a:r>
              <a:rPr lang="en-GB" sz="2400" dirty="0"/>
              <a:t>While employment resources promote involvement, the theory goes, job expectations cause fatigue.</a:t>
            </a:r>
          </a:p>
          <a:p>
            <a:r>
              <a:rPr lang="en-GB" sz="2400" dirty="0"/>
              <a:t>The Alan M. Saks model is described by </a:t>
            </a:r>
            <a:r>
              <a:rPr lang="en-GB" sz="2400" dirty="0" err="1"/>
              <a:t>Shuk</a:t>
            </a:r>
            <a:r>
              <a:rPr lang="en-GB" sz="2400" dirty="0"/>
              <a:t> and </a:t>
            </a:r>
            <a:r>
              <a:rPr lang="en-GB" sz="2400" dirty="0" err="1"/>
              <a:t>Wollard</a:t>
            </a:r>
            <a:r>
              <a:rPr lang="en-GB" sz="2400" dirty="0"/>
              <a:t> (2010) on page 97. It differs from the JD-R model in that employee participation is given more </a:t>
            </a:r>
            <a:r>
              <a:rPr lang="en-GB" sz="2400" dirty="0" err="1"/>
              <a:t>weight.This</a:t>
            </a:r>
            <a:r>
              <a:rPr lang="en-GB" sz="2400" dirty="0"/>
              <a:t> paradigm makes it easier to discern between employee and organisational participation.</a:t>
            </a:r>
            <a:endParaRPr lang="en-US" sz="2400" dirty="0"/>
          </a:p>
        </p:txBody>
      </p:sp>
      <p:pic>
        <p:nvPicPr>
          <p:cNvPr id="4" name="Picture 3">
            <a:extLst>
              <a:ext uri="{FF2B5EF4-FFF2-40B4-BE49-F238E27FC236}">
                <a16:creationId xmlns:a16="http://schemas.microsoft.com/office/drawing/2014/main" id="{1FD639B4-D1AB-4BEF-AF9A-09D672B3130F}"/>
              </a:ext>
            </a:extLst>
          </p:cNvPr>
          <p:cNvPicPr>
            <a:picLocks noChangeAspect="1"/>
          </p:cNvPicPr>
          <p:nvPr/>
        </p:nvPicPr>
        <p:blipFill>
          <a:blip r:embed="rId2"/>
          <a:stretch>
            <a:fillRect/>
          </a:stretch>
        </p:blipFill>
        <p:spPr>
          <a:xfrm>
            <a:off x="7081024" y="2286000"/>
            <a:ext cx="5023925" cy="2086898"/>
          </a:xfrm>
          <a:prstGeom prst="rect">
            <a:avLst/>
          </a:prstGeom>
        </p:spPr>
      </p:pic>
    </p:spTree>
    <p:extLst>
      <p:ext uri="{BB962C8B-B14F-4D97-AF65-F5344CB8AC3E}">
        <p14:creationId xmlns:p14="http://schemas.microsoft.com/office/powerpoint/2010/main" val="1979194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3A9FD-4877-4620-87B9-EE3FF9E4E8FE}"/>
              </a:ext>
            </a:extLst>
          </p:cNvPr>
          <p:cNvSpPr>
            <a:spLocks noGrp="1"/>
          </p:cNvSpPr>
          <p:nvPr>
            <p:ph type="title"/>
          </p:nvPr>
        </p:nvSpPr>
        <p:spPr/>
        <p:txBody>
          <a:bodyPr/>
          <a:lstStyle/>
          <a:p>
            <a:r>
              <a:rPr lang="en-US" dirty="0"/>
              <a:t>Engagement Theory (Contd.)</a:t>
            </a:r>
          </a:p>
        </p:txBody>
      </p:sp>
      <p:sp>
        <p:nvSpPr>
          <p:cNvPr id="3" name="Content Placeholder 2">
            <a:extLst>
              <a:ext uri="{FF2B5EF4-FFF2-40B4-BE49-F238E27FC236}">
                <a16:creationId xmlns:a16="http://schemas.microsoft.com/office/drawing/2014/main" id="{10FEF578-C750-45BB-8486-4D64D8F16539}"/>
              </a:ext>
            </a:extLst>
          </p:cNvPr>
          <p:cNvSpPr>
            <a:spLocks noGrp="1"/>
          </p:cNvSpPr>
          <p:nvPr>
            <p:ph idx="1"/>
          </p:nvPr>
        </p:nvSpPr>
        <p:spPr>
          <a:xfrm>
            <a:off x="468351" y="1215484"/>
            <a:ext cx="11463454" cy="5464096"/>
          </a:xfrm>
        </p:spPr>
        <p:txBody>
          <a:bodyPr>
            <a:normAutofit/>
          </a:bodyPr>
          <a:lstStyle/>
          <a:p>
            <a:r>
              <a:rPr lang="en-GB" sz="3200" dirty="0">
                <a:solidFill>
                  <a:schemeClr val="accent1">
                    <a:lumMod val="40000"/>
                    <a:lumOff val="60000"/>
                  </a:schemeClr>
                </a:solidFill>
              </a:rPr>
              <a:t>2. Examples from Consulting </a:t>
            </a:r>
            <a:r>
              <a:rPr lang="en-GB" sz="3200" dirty="0" err="1">
                <a:solidFill>
                  <a:schemeClr val="accent1">
                    <a:lumMod val="40000"/>
                    <a:lumOff val="60000"/>
                  </a:schemeClr>
                </a:solidFill>
              </a:rPr>
              <a:t>firmsA</a:t>
            </a:r>
            <a:r>
              <a:rPr lang="en-GB" sz="3200" dirty="0">
                <a:solidFill>
                  <a:schemeClr val="accent1">
                    <a:lumMod val="40000"/>
                    <a:lumOff val="60000"/>
                  </a:schemeClr>
                </a:solidFill>
              </a:rPr>
              <a:t>. Aon Hewitt models: This model looks at the organization's origins. According to Aon (2012), knowing an organization's level of engagement has limited value unless you also know the best course of action for raising engagement.</a:t>
            </a:r>
          </a:p>
          <a:p>
            <a:r>
              <a:rPr lang="en-GB" sz="3200" dirty="0">
                <a:solidFill>
                  <a:schemeClr val="accent1">
                    <a:lumMod val="40000"/>
                    <a:lumOff val="60000"/>
                  </a:schemeClr>
                </a:solidFill>
              </a:rPr>
              <a:t>B. Burke models Burke's model contains six elements: the company, the manager, the work group or team, the job, the career, and the client. It primarily focuses on employee engagement and retention (Employee engagement model, 2011).</a:t>
            </a:r>
          </a:p>
        </p:txBody>
      </p:sp>
    </p:spTree>
    <p:extLst>
      <p:ext uri="{BB962C8B-B14F-4D97-AF65-F5344CB8AC3E}">
        <p14:creationId xmlns:p14="http://schemas.microsoft.com/office/powerpoint/2010/main" val="3407676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5A8D2-D734-412E-816F-A49DD3D679C1}"/>
              </a:ext>
            </a:extLst>
          </p:cNvPr>
          <p:cNvSpPr>
            <a:spLocks noGrp="1"/>
          </p:cNvSpPr>
          <p:nvPr>
            <p:ph type="title"/>
          </p:nvPr>
        </p:nvSpPr>
        <p:spPr>
          <a:xfrm>
            <a:off x="567071" y="126256"/>
            <a:ext cx="11175163" cy="1400530"/>
          </a:xfrm>
        </p:spPr>
        <p:txBody>
          <a:bodyPr/>
          <a:lstStyle/>
          <a:p>
            <a:r>
              <a:rPr lang="en-US" dirty="0"/>
              <a:t>Example on how best to engage employees in the Hotel Industry</a:t>
            </a:r>
          </a:p>
        </p:txBody>
      </p:sp>
      <p:sp>
        <p:nvSpPr>
          <p:cNvPr id="3" name="Content Placeholder 2">
            <a:extLst>
              <a:ext uri="{FF2B5EF4-FFF2-40B4-BE49-F238E27FC236}">
                <a16:creationId xmlns:a16="http://schemas.microsoft.com/office/drawing/2014/main" id="{752F8080-3685-4FDB-BB95-7C3F3AC621E7}"/>
              </a:ext>
            </a:extLst>
          </p:cNvPr>
          <p:cNvSpPr>
            <a:spLocks noGrp="1"/>
          </p:cNvSpPr>
          <p:nvPr>
            <p:ph idx="1"/>
          </p:nvPr>
        </p:nvSpPr>
        <p:spPr>
          <a:xfrm>
            <a:off x="288291" y="1683834"/>
            <a:ext cx="8197787" cy="4564565"/>
          </a:xfrm>
        </p:spPr>
        <p:txBody>
          <a:bodyPr>
            <a:normAutofit fontScale="55000" lnSpcReduction="20000"/>
          </a:bodyPr>
          <a:lstStyle/>
          <a:p>
            <a:r>
              <a:rPr lang="en-US" sz="4800" b="1" dirty="0"/>
              <a:t>1. Provision of Regular Feedback and Praise</a:t>
            </a:r>
          </a:p>
          <a:p>
            <a:r>
              <a:rPr lang="en-GB" sz="4800" b="1" dirty="0"/>
              <a:t>Pay close attention to both the employee's strong and weak points.</a:t>
            </a:r>
          </a:p>
          <a:p>
            <a:r>
              <a:rPr lang="en-GB" sz="4800" b="1" dirty="0"/>
              <a:t> Give direct and sincere compliments and express your gratitude.</a:t>
            </a:r>
          </a:p>
          <a:p>
            <a:r>
              <a:rPr lang="en-GB" sz="4800" b="1" dirty="0"/>
              <a:t> Be sincere and considerate at the same time.</a:t>
            </a:r>
          </a:p>
          <a:p>
            <a:r>
              <a:rPr lang="en-GB" sz="4800" b="1" dirty="0"/>
              <a:t>Statistics show that 43% of committed employees get criticism at least on a weekly basis. However, only 18% of individuals are disengaged (Lyons, 2017).</a:t>
            </a:r>
            <a:endParaRPr lang="en-US" sz="4800" b="1" dirty="0"/>
          </a:p>
        </p:txBody>
      </p:sp>
      <p:pic>
        <p:nvPicPr>
          <p:cNvPr id="5" name="Picture 4">
            <a:extLst>
              <a:ext uri="{FF2B5EF4-FFF2-40B4-BE49-F238E27FC236}">
                <a16:creationId xmlns:a16="http://schemas.microsoft.com/office/drawing/2014/main" id="{91E8060F-7919-42F7-B7CD-4165CD6D574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599025" y="3179283"/>
            <a:ext cx="3143209" cy="2090234"/>
          </a:xfrm>
          <a:prstGeom prst="rect">
            <a:avLst/>
          </a:prstGeom>
        </p:spPr>
      </p:pic>
      <p:sp>
        <p:nvSpPr>
          <p:cNvPr id="6" name="TextBox 5">
            <a:extLst>
              <a:ext uri="{FF2B5EF4-FFF2-40B4-BE49-F238E27FC236}">
                <a16:creationId xmlns:a16="http://schemas.microsoft.com/office/drawing/2014/main" id="{58C0D764-070C-408E-ADA9-C493FDD934DA}"/>
              </a:ext>
            </a:extLst>
          </p:cNvPr>
          <p:cNvSpPr txBox="1"/>
          <p:nvPr/>
        </p:nvSpPr>
        <p:spPr>
          <a:xfrm>
            <a:off x="8162692" y="6966618"/>
            <a:ext cx="3013307" cy="369332"/>
          </a:xfrm>
          <a:prstGeom prst="rect">
            <a:avLst/>
          </a:prstGeom>
          <a:noFill/>
        </p:spPr>
        <p:txBody>
          <a:bodyPr wrap="square" rtlCol="0">
            <a:spAutoFit/>
          </a:bodyPr>
          <a:lstStyle/>
          <a:p>
            <a:r>
              <a:rPr lang="en-US" sz="900">
                <a:hlinkClick r:id="rId3" tooltip="http://leadershipfreak.wordpress.com/2012/06/09/the-power-of-the-audience"/>
              </a:rPr>
              <a:t>This Photo</a:t>
            </a:r>
            <a:r>
              <a:rPr lang="en-US" sz="900"/>
              <a:t> by Unknown Author is licensed under </a:t>
            </a:r>
            <a:r>
              <a:rPr lang="en-US" sz="900">
                <a:hlinkClick r:id="rId4" tooltip="https://creativecommons.org/licenses/by/3.0/"/>
              </a:rPr>
              <a:t>CC BY</a:t>
            </a:r>
            <a:endParaRPr lang="en-US" sz="900"/>
          </a:p>
        </p:txBody>
      </p:sp>
    </p:spTree>
    <p:extLst>
      <p:ext uri="{BB962C8B-B14F-4D97-AF65-F5344CB8AC3E}">
        <p14:creationId xmlns:p14="http://schemas.microsoft.com/office/powerpoint/2010/main" val="26940168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2CD1F-693C-4167-9553-A6AB9AED1569}"/>
              </a:ext>
            </a:extLst>
          </p:cNvPr>
          <p:cNvSpPr>
            <a:spLocks noGrp="1"/>
          </p:cNvSpPr>
          <p:nvPr>
            <p:ph type="title"/>
          </p:nvPr>
        </p:nvSpPr>
        <p:spPr>
          <a:xfrm>
            <a:off x="367330" y="163553"/>
            <a:ext cx="11040367" cy="1400530"/>
          </a:xfrm>
        </p:spPr>
        <p:txBody>
          <a:bodyPr/>
          <a:lstStyle/>
          <a:p>
            <a:r>
              <a:rPr lang="en-US" dirty="0"/>
              <a:t>Example of best practice to engage employees in Hotel Industry</a:t>
            </a:r>
          </a:p>
        </p:txBody>
      </p:sp>
      <p:sp>
        <p:nvSpPr>
          <p:cNvPr id="3" name="Content Placeholder 2">
            <a:extLst>
              <a:ext uri="{FF2B5EF4-FFF2-40B4-BE49-F238E27FC236}">
                <a16:creationId xmlns:a16="http://schemas.microsoft.com/office/drawing/2014/main" id="{81D30B07-410A-451C-823A-390E8589DE3A}"/>
              </a:ext>
            </a:extLst>
          </p:cNvPr>
          <p:cNvSpPr>
            <a:spLocks noGrp="1"/>
          </p:cNvSpPr>
          <p:nvPr>
            <p:ph idx="1"/>
          </p:nvPr>
        </p:nvSpPr>
        <p:spPr>
          <a:xfrm>
            <a:off x="468674" y="1762985"/>
            <a:ext cx="7292576" cy="5095015"/>
          </a:xfrm>
        </p:spPr>
        <p:txBody>
          <a:bodyPr>
            <a:normAutofit fontScale="92500" lnSpcReduction="10000"/>
          </a:bodyPr>
          <a:lstStyle/>
          <a:p>
            <a:r>
              <a:rPr lang="en-GB" sz="2800" dirty="0"/>
              <a:t>2. the contact between direct managers is highlighted. Provide managers, assistant managers, and shift leaders with training programmes that will redefine their roles from being superiors to career mentors.</a:t>
            </a:r>
          </a:p>
          <a:p>
            <a:r>
              <a:rPr lang="en-GB" sz="2800" dirty="0"/>
              <a:t>Include managerial objectives for employee engagement. Encourage an open atmosphere so that employees feel comfortable addressing issues.</a:t>
            </a:r>
          </a:p>
          <a:p>
            <a:r>
              <a:rPr lang="en-GB" sz="2800" dirty="0"/>
              <a:t>Up to 70% of the difference in team performance can be attributed to positive interactions between employees and their bosses (Beck and Hater, 2022)</a:t>
            </a:r>
            <a:endParaRPr lang="en-US" sz="2800" dirty="0"/>
          </a:p>
        </p:txBody>
      </p:sp>
      <p:pic>
        <p:nvPicPr>
          <p:cNvPr id="11" name="Picture 10">
            <a:extLst>
              <a:ext uri="{FF2B5EF4-FFF2-40B4-BE49-F238E27FC236}">
                <a16:creationId xmlns:a16="http://schemas.microsoft.com/office/drawing/2014/main" id="{A20983F4-FCC6-4488-A607-16A03B7004E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02649" y="2555589"/>
            <a:ext cx="3657298" cy="2438198"/>
          </a:xfrm>
          <a:prstGeom prst="rect">
            <a:avLst/>
          </a:prstGeom>
        </p:spPr>
      </p:pic>
      <p:sp>
        <p:nvSpPr>
          <p:cNvPr id="12" name="TextBox 11">
            <a:extLst>
              <a:ext uri="{FF2B5EF4-FFF2-40B4-BE49-F238E27FC236}">
                <a16:creationId xmlns:a16="http://schemas.microsoft.com/office/drawing/2014/main" id="{B924A0C1-9C97-44D2-BB3D-23A54053EA63}"/>
              </a:ext>
            </a:extLst>
          </p:cNvPr>
          <p:cNvSpPr txBox="1"/>
          <p:nvPr/>
        </p:nvSpPr>
        <p:spPr>
          <a:xfrm>
            <a:off x="7902649" y="4993787"/>
            <a:ext cx="3657298" cy="230832"/>
          </a:xfrm>
          <a:prstGeom prst="rect">
            <a:avLst/>
          </a:prstGeom>
          <a:noFill/>
        </p:spPr>
        <p:txBody>
          <a:bodyPr wrap="square" rtlCol="0">
            <a:spAutoFit/>
          </a:bodyPr>
          <a:lstStyle/>
          <a:p>
            <a:r>
              <a:rPr lang="en-US" sz="900">
                <a:hlinkClick r:id="rId3" tooltip="https://stephenjgill.typepad.com/performance_improvement_b/2015/02/the-managers-learning-alliance.html"/>
              </a:rPr>
              <a:t>This Photo</a:t>
            </a:r>
            <a:r>
              <a:rPr lang="en-US" sz="900"/>
              <a:t> by Unknown Author is licensed under </a:t>
            </a:r>
            <a:r>
              <a:rPr lang="en-US" sz="900">
                <a:hlinkClick r:id="rId4" tooltip="https://creativecommons.org/licenses/by/3.0/"/>
              </a:rPr>
              <a:t>CC BY</a:t>
            </a:r>
            <a:endParaRPr lang="en-US" sz="900"/>
          </a:p>
        </p:txBody>
      </p:sp>
    </p:spTree>
    <p:extLst>
      <p:ext uri="{BB962C8B-B14F-4D97-AF65-F5344CB8AC3E}">
        <p14:creationId xmlns:p14="http://schemas.microsoft.com/office/powerpoint/2010/main" val="1008599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3333A-5863-4A4D-AD9F-33300DF98EFD}"/>
              </a:ext>
            </a:extLst>
          </p:cNvPr>
          <p:cNvSpPr>
            <a:spLocks noGrp="1"/>
          </p:cNvSpPr>
          <p:nvPr>
            <p:ph type="title"/>
          </p:nvPr>
        </p:nvSpPr>
        <p:spPr>
          <a:xfrm>
            <a:off x="311574" y="285450"/>
            <a:ext cx="11174182" cy="1400530"/>
          </a:xfrm>
        </p:spPr>
        <p:txBody>
          <a:bodyPr/>
          <a:lstStyle/>
          <a:p>
            <a:r>
              <a:rPr lang="en-US" dirty="0"/>
              <a:t>Example of best practice to engage employees in Hotel Industry</a:t>
            </a:r>
          </a:p>
        </p:txBody>
      </p:sp>
      <p:sp>
        <p:nvSpPr>
          <p:cNvPr id="3" name="Content Placeholder 2">
            <a:extLst>
              <a:ext uri="{FF2B5EF4-FFF2-40B4-BE49-F238E27FC236}">
                <a16:creationId xmlns:a16="http://schemas.microsoft.com/office/drawing/2014/main" id="{1CAE8EC8-EAFC-44FC-81BB-03001155EE17}"/>
              </a:ext>
            </a:extLst>
          </p:cNvPr>
          <p:cNvSpPr>
            <a:spLocks noGrp="1"/>
          </p:cNvSpPr>
          <p:nvPr>
            <p:ph idx="1"/>
          </p:nvPr>
        </p:nvSpPr>
        <p:spPr>
          <a:xfrm>
            <a:off x="400786" y="1829893"/>
            <a:ext cx="6390308" cy="4827385"/>
          </a:xfrm>
        </p:spPr>
        <p:txBody>
          <a:bodyPr>
            <a:normAutofit fontScale="92500" lnSpcReduction="10000"/>
          </a:bodyPr>
          <a:lstStyle/>
          <a:p>
            <a:r>
              <a:rPr lang="en-US" sz="3200" b="1" dirty="0"/>
              <a:t>3. Enable career development </a:t>
            </a:r>
          </a:p>
          <a:p>
            <a:r>
              <a:rPr lang="en-US" sz="3200" dirty="0"/>
              <a:t>You can engage staff individually and find out their career goal and development plan</a:t>
            </a:r>
          </a:p>
          <a:p>
            <a:r>
              <a:rPr lang="en-US" sz="3200" dirty="0"/>
              <a:t>Work together with them to set an action and development plan</a:t>
            </a:r>
          </a:p>
          <a:p>
            <a:r>
              <a:rPr lang="en-US" sz="3200" dirty="0"/>
              <a:t>Set aside budget for training workshops and programs </a:t>
            </a:r>
          </a:p>
        </p:txBody>
      </p:sp>
      <p:pic>
        <p:nvPicPr>
          <p:cNvPr id="5" name="Picture 4">
            <a:extLst>
              <a:ext uri="{FF2B5EF4-FFF2-40B4-BE49-F238E27FC236}">
                <a16:creationId xmlns:a16="http://schemas.microsoft.com/office/drawing/2014/main" id="{7B4BB246-33A3-4B30-842C-CFE292E9744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297538" y="2948127"/>
            <a:ext cx="4493676" cy="2359180"/>
          </a:xfrm>
          <a:prstGeom prst="rect">
            <a:avLst/>
          </a:prstGeom>
        </p:spPr>
      </p:pic>
      <p:sp>
        <p:nvSpPr>
          <p:cNvPr id="6" name="TextBox 5">
            <a:extLst>
              <a:ext uri="{FF2B5EF4-FFF2-40B4-BE49-F238E27FC236}">
                <a16:creationId xmlns:a16="http://schemas.microsoft.com/office/drawing/2014/main" id="{1DD01EC2-62DB-4B39-BB4F-C0CD0412B2E6}"/>
              </a:ext>
            </a:extLst>
          </p:cNvPr>
          <p:cNvSpPr txBox="1"/>
          <p:nvPr/>
        </p:nvSpPr>
        <p:spPr>
          <a:xfrm>
            <a:off x="11173522" y="6569455"/>
            <a:ext cx="637478" cy="1615827"/>
          </a:xfrm>
          <a:prstGeom prst="rect">
            <a:avLst/>
          </a:prstGeom>
          <a:noFill/>
        </p:spPr>
        <p:txBody>
          <a:bodyPr wrap="square" rtlCol="0">
            <a:spAutoFit/>
          </a:bodyPr>
          <a:lstStyle/>
          <a:p>
            <a:r>
              <a:rPr lang="en-US" sz="900">
                <a:hlinkClick r:id="rId3" tooltip="https://www.reflectionsofthevoid.com/2018/07/links-of-day-12072018-mit-career.html"/>
              </a:rPr>
              <a:t>This Photo</a:t>
            </a:r>
            <a:r>
              <a:rPr lang="en-US" sz="900"/>
              <a:t> by Unknown Author is licensed under </a:t>
            </a:r>
            <a:r>
              <a:rPr lang="en-US" sz="900">
                <a:hlinkClick r:id="rId4" tooltip="https://creativecommons.org/licenses/by-sa/3.0/"/>
              </a:rPr>
              <a:t>CC BY-SA</a:t>
            </a:r>
            <a:endParaRPr lang="en-US" sz="900"/>
          </a:p>
        </p:txBody>
      </p:sp>
    </p:spTree>
    <p:extLst>
      <p:ext uri="{BB962C8B-B14F-4D97-AF65-F5344CB8AC3E}">
        <p14:creationId xmlns:p14="http://schemas.microsoft.com/office/powerpoint/2010/main" val="1524372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50209-B5AF-4E8B-A581-B8B60D5A6649}"/>
              </a:ext>
            </a:extLst>
          </p:cNvPr>
          <p:cNvSpPr>
            <a:spLocks noGrp="1"/>
          </p:cNvSpPr>
          <p:nvPr>
            <p:ph type="title"/>
          </p:nvPr>
        </p:nvSpPr>
        <p:spPr>
          <a:xfrm>
            <a:off x="646111" y="452718"/>
            <a:ext cx="11653684" cy="1400530"/>
          </a:xfrm>
        </p:spPr>
        <p:txBody>
          <a:bodyPr/>
          <a:lstStyle/>
          <a:p>
            <a:r>
              <a:rPr lang="en-US" dirty="0"/>
              <a:t>Example of best practice to engage employees in Hotel Industry</a:t>
            </a:r>
          </a:p>
        </p:txBody>
      </p:sp>
      <p:sp>
        <p:nvSpPr>
          <p:cNvPr id="3" name="Content Placeholder 2">
            <a:extLst>
              <a:ext uri="{FF2B5EF4-FFF2-40B4-BE49-F238E27FC236}">
                <a16:creationId xmlns:a16="http://schemas.microsoft.com/office/drawing/2014/main" id="{818C3016-F5FE-4BD3-9367-550162C2D92D}"/>
              </a:ext>
            </a:extLst>
          </p:cNvPr>
          <p:cNvSpPr>
            <a:spLocks noGrp="1"/>
          </p:cNvSpPr>
          <p:nvPr>
            <p:ph idx="1"/>
          </p:nvPr>
        </p:nvSpPr>
        <p:spPr>
          <a:xfrm>
            <a:off x="176612" y="1996068"/>
            <a:ext cx="8186801" cy="4549698"/>
          </a:xfrm>
        </p:spPr>
        <p:txBody>
          <a:bodyPr>
            <a:normAutofit fontScale="92500" lnSpcReduction="10000"/>
          </a:bodyPr>
          <a:lstStyle/>
          <a:p>
            <a:r>
              <a:rPr lang="en-GB" sz="3200" dirty="0"/>
              <a:t>4. Values should be effectively conveyed Employees should receive one-on-one feedback on the organization's mission.</a:t>
            </a:r>
          </a:p>
          <a:p>
            <a:r>
              <a:rPr lang="en-GB" sz="3200" dirty="0"/>
              <a:t>Include the company culture in their day-to-day operations.</a:t>
            </a:r>
          </a:p>
          <a:p>
            <a:r>
              <a:rPr lang="en-GB" sz="3200" dirty="0"/>
              <a:t>Celebrates achievements as a group</a:t>
            </a:r>
          </a:p>
          <a:p>
            <a:pPr marL="0" indent="0">
              <a:buNone/>
            </a:pPr>
            <a:r>
              <a:rPr lang="en-GB" sz="3200" dirty="0"/>
              <a:t> According to Zak's 2017 research, only 40% of employees feel properly informed about the direction their company is taking.</a:t>
            </a:r>
            <a:endParaRPr lang="en-US" sz="3200" dirty="0"/>
          </a:p>
        </p:txBody>
      </p:sp>
      <p:pic>
        <p:nvPicPr>
          <p:cNvPr id="5" name="Picture 4">
            <a:extLst>
              <a:ext uri="{FF2B5EF4-FFF2-40B4-BE49-F238E27FC236}">
                <a16:creationId xmlns:a16="http://schemas.microsoft.com/office/drawing/2014/main" id="{EBCEE72F-313B-4FE1-B94F-C03E138741F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157267" y="1683390"/>
            <a:ext cx="2858120" cy="1904278"/>
          </a:xfrm>
          <a:prstGeom prst="rect">
            <a:avLst/>
          </a:prstGeom>
        </p:spPr>
      </p:pic>
      <p:sp>
        <p:nvSpPr>
          <p:cNvPr id="6" name="TextBox 5">
            <a:extLst>
              <a:ext uri="{FF2B5EF4-FFF2-40B4-BE49-F238E27FC236}">
                <a16:creationId xmlns:a16="http://schemas.microsoft.com/office/drawing/2014/main" id="{3BE80FDC-2A9F-492E-B19D-0043EBC8356F}"/>
              </a:ext>
            </a:extLst>
          </p:cNvPr>
          <p:cNvSpPr txBox="1"/>
          <p:nvPr/>
        </p:nvSpPr>
        <p:spPr>
          <a:xfrm>
            <a:off x="9659674" y="5497352"/>
            <a:ext cx="2260863" cy="369332"/>
          </a:xfrm>
          <a:prstGeom prst="rect">
            <a:avLst/>
          </a:prstGeom>
          <a:noFill/>
        </p:spPr>
        <p:txBody>
          <a:bodyPr wrap="square" rtlCol="0">
            <a:spAutoFit/>
          </a:bodyPr>
          <a:lstStyle/>
          <a:p>
            <a:r>
              <a:rPr lang="en-US" sz="900" dirty="0">
                <a:hlinkClick r:id="rId3" tooltip="https://thinkingaboutmuseums.com/2017/10/30/useful-dialectic-part-five-culture-vs-values/"/>
              </a:rPr>
              <a:t>This Photo</a:t>
            </a:r>
            <a:r>
              <a:rPr lang="en-US" sz="900" dirty="0"/>
              <a:t> by Unknown Author is licensed under </a:t>
            </a:r>
            <a:r>
              <a:rPr lang="en-US" sz="900" dirty="0">
                <a:hlinkClick r:id="rId4" tooltip="https://creativecommons.org/licenses/by/3.0/"/>
              </a:rPr>
              <a:t>CC BY</a:t>
            </a:r>
            <a:endParaRPr lang="en-US" sz="900" dirty="0"/>
          </a:p>
        </p:txBody>
      </p:sp>
      <p:pic>
        <p:nvPicPr>
          <p:cNvPr id="8" name="Picture 7">
            <a:extLst>
              <a:ext uri="{FF2B5EF4-FFF2-40B4-BE49-F238E27FC236}">
                <a16:creationId xmlns:a16="http://schemas.microsoft.com/office/drawing/2014/main" id="{DA477CC4-8938-4BF5-9055-1DC9970C8DD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527049" y="3958886"/>
            <a:ext cx="3488338" cy="2326694"/>
          </a:xfrm>
          <a:prstGeom prst="rect">
            <a:avLst/>
          </a:prstGeom>
        </p:spPr>
      </p:pic>
      <p:sp>
        <p:nvSpPr>
          <p:cNvPr id="9" name="TextBox 8">
            <a:extLst>
              <a:ext uri="{FF2B5EF4-FFF2-40B4-BE49-F238E27FC236}">
                <a16:creationId xmlns:a16="http://schemas.microsoft.com/office/drawing/2014/main" id="{3000DBB8-8BCF-4E5C-85C6-20400F7A165C}"/>
              </a:ext>
            </a:extLst>
          </p:cNvPr>
          <p:cNvSpPr txBox="1"/>
          <p:nvPr/>
        </p:nvSpPr>
        <p:spPr>
          <a:xfrm>
            <a:off x="8363414" y="6980063"/>
            <a:ext cx="2759385" cy="369332"/>
          </a:xfrm>
          <a:prstGeom prst="rect">
            <a:avLst/>
          </a:prstGeom>
          <a:noFill/>
        </p:spPr>
        <p:txBody>
          <a:bodyPr wrap="square" rtlCol="0">
            <a:spAutoFit/>
          </a:bodyPr>
          <a:lstStyle/>
          <a:p>
            <a:r>
              <a:rPr lang="en-US" sz="900">
                <a:hlinkClick r:id="rId6" tooltip="https://openoregon.pressbooks.pub/humanservices/chapter/chapter-3-cultural-competence/"/>
              </a:rPr>
              <a:t>This Photo</a:t>
            </a:r>
            <a:r>
              <a:rPr lang="en-US" sz="900"/>
              <a:t> by Unknown Author is licensed under </a:t>
            </a:r>
            <a:r>
              <a:rPr lang="en-US" sz="900">
                <a:hlinkClick r:id="rId4" tooltip="https://creativecommons.org/licenses/by/3.0/"/>
              </a:rPr>
              <a:t>CC BY</a:t>
            </a:r>
            <a:endParaRPr lang="en-US" sz="900"/>
          </a:p>
        </p:txBody>
      </p:sp>
    </p:spTree>
    <p:extLst>
      <p:ext uri="{BB962C8B-B14F-4D97-AF65-F5344CB8AC3E}">
        <p14:creationId xmlns:p14="http://schemas.microsoft.com/office/powerpoint/2010/main" val="10094640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445FC-9036-4FD9-A031-01EB056BCC2F}"/>
              </a:ext>
            </a:extLst>
          </p:cNvPr>
          <p:cNvSpPr>
            <a:spLocks noGrp="1"/>
          </p:cNvSpPr>
          <p:nvPr>
            <p:ph type="title"/>
          </p:nvPr>
        </p:nvSpPr>
        <p:spPr>
          <a:xfrm>
            <a:off x="426804" y="249733"/>
            <a:ext cx="11765196" cy="1400530"/>
          </a:xfrm>
        </p:spPr>
        <p:txBody>
          <a:bodyPr/>
          <a:lstStyle/>
          <a:p>
            <a:r>
              <a:rPr lang="en-US" dirty="0"/>
              <a:t>Example of best practice to engage employees in Hotel Industry</a:t>
            </a:r>
          </a:p>
        </p:txBody>
      </p:sp>
      <p:sp>
        <p:nvSpPr>
          <p:cNvPr id="3" name="Content Placeholder 2">
            <a:extLst>
              <a:ext uri="{FF2B5EF4-FFF2-40B4-BE49-F238E27FC236}">
                <a16:creationId xmlns:a16="http://schemas.microsoft.com/office/drawing/2014/main" id="{91911F2E-D63E-4D33-A13C-93AC92A3D7A3}"/>
              </a:ext>
            </a:extLst>
          </p:cNvPr>
          <p:cNvSpPr>
            <a:spLocks noGrp="1"/>
          </p:cNvSpPr>
          <p:nvPr>
            <p:ph idx="1"/>
          </p:nvPr>
        </p:nvSpPr>
        <p:spPr>
          <a:xfrm>
            <a:off x="323385" y="1853248"/>
            <a:ext cx="7549375" cy="5004752"/>
          </a:xfrm>
        </p:spPr>
        <p:txBody>
          <a:bodyPr>
            <a:normAutofit/>
          </a:bodyPr>
          <a:lstStyle/>
          <a:p>
            <a:r>
              <a:rPr lang="en-US" dirty="0"/>
              <a:t>5</a:t>
            </a:r>
            <a:r>
              <a:rPr lang="en-US" b="1" dirty="0"/>
              <a:t>. Adopt technology</a:t>
            </a:r>
          </a:p>
          <a:p>
            <a:r>
              <a:rPr lang="en-GB" dirty="0"/>
              <a:t>To automate numerous schedule and forecast processes, use this.</a:t>
            </a:r>
          </a:p>
          <a:p>
            <a:r>
              <a:rPr lang="en-GB" dirty="0"/>
              <a:t>Make sure the workforce is surrounded by the team members they require when peak season arrives.</a:t>
            </a:r>
          </a:p>
          <a:p>
            <a:r>
              <a:rPr lang="en-GB" dirty="0"/>
              <a:t>Give workers the freedom to seek time off or change shifts directly from the app.</a:t>
            </a:r>
          </a:p>
          <a:p>
            <a:r>
              <a:rPr lang="en-GB" dirty="0"/>
              <a:t>Make a centre for employee communication.</a:t>
            </a:r>
          </a:p>
          <a:p>
            <a:r>
              <a:rPr lang="en-GB" dirty="0"/>
              <a:t>Keep everyone informed of your objectives and successes.</a:t>
            </a:r>
            <a:endParaRPr lang="en-US" dirty="0"/>
          </a:p>
          <a:p>
            <a:r>
              <a:rPr lang="en-US" b="1" dirty="0"/>
              <a:t>Example is the </a:t>
            </a:r>
            <a:r>
              <a:rPr lang="en-US" b="1" dirty="0" err="1"/>
              <a:t>Tamigo</a:t>
            </a:r>
            <a:r>
              <a:rPr lang="en-US" b="1" dirty="0"/>
              <a:t> Workforce Management Solution Suggested by </a:t>
            </a:r>
            <a:r>
              <a:rPr lang="en-US" b="1" dirty="0" err="1"/>
              <a:t>Tamigo</a:t>
            </a:r>
            <a:r>
              <a:rPr lang="en-US" b="1" dirty="0"/>
              <a:t> (2021). The solution can perform the task listed above</a:t>
            </a:r>
          </a:p>
        </p:txBody>
      </p:sp>
      <p:pic>
        <p:nvPicPr>
          <p:cNvPr id="5" name="Picture 4">
            <a:extLst>
              <a:ext uri="{FF2B5EF4-FFF2-40B4-BE49-F238E27FC236}">
                <a16:creationId xmlns:a16="http://schemas.microsoft.com/office/drawing/2014/main" id="{FF3B522C-C541-497C-B421-D4BEDF318BD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04088" y="3033132"/>
            <a:ext cx="4387912" cy="2921618"/>
          </a:xfrm>
          <a:prstGeom prst="rect">
            <a:avLst/>
          </a:prstGeom>
        </p:spPr>
      </p:pic>
      <p:sp>
        <p:nvSpPr>
          <p:cNvPr id="6" name="TextBox 5">
            <a:extLst>
              <a:ext uri="{FF2B5EF4-FFF2-40B4-BE49-F238E27FC236}">
                <a16:creationId xmlns:a16="http://schemas.microsoft.com/office/drawing/2014/main" id="{86EB9A79-9A81-4BAF-A674-7191FAE15BD7}"/>
              </a:ext>
            </a:extLst>
          </p:cNvPr>
          <p:cNvSpPr txBox="1"/>
          <p:nvPr/>
        </p:nvSpPr>
        <p:spPr>
          <a:xfrm>
            <a:off x="8721702" y="6099363"/>
            <a:ext cx="3470298" cy="230832"/>
          </a:xfrm>
          <a:prstGeom prst="rect">
            <a:avLst/>
          </a:prstGeom>
          <a:noFill/>
        </p:spPr>
        <p:txBody>
          <a:bodyPr wrap="square" rtlCol="0">
            <a:spAutoFit/>
          </a:bodyPr>
          <a:lstStyle/>
          <a:p>
            <a:r>
              <a:rPr lang="en-US" sz="900">
                <a:hlinkClick r:id="rId3" tooltip="https://www.picpedia.org/highway-signs/t/technology.html"/>
              </a:rPr>
              <a:t>This Photo</a:t>
            </a:r>
            <a:r>
              <a:rPr lang="en-US" sz="900"/>
              <a:t> by Unknown Author is licensed under </a:t>
            </a:r>
            <a:r>
              <a:rPr lang="en-US" sz="900">
                <a:hlinkClick r:id="rId4" tooltip="https://creativecommons.org/licenses/by-sa/3.0/"/>
              </a:rPr>
              <a:t>CC BY-SA</a:t>
            </a:r>
            <a:endParaRPr lang="en-US" sz="900"/>
          </a:p>
        </p:txBody>
      </p:sp>
    </p:spTree>
    <p:extLst>
      <p:ext uri="{BB962C8B-B14F-4D97-AF65-F5344CB8AC3E}">
        <p14:creationId xmlns:p14="http://schemas.microsoft.com/office/powerpoint/2010/main" val="25023997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23501-0FA2-4EF8-AFD4-98F2E38665E9}"/>
              </a:ext>
            </a:extLst>
          </p:cNvPr>
          <p:cNvSpPr>
            <a:spLocks noGrp="1"/>
          </p:cNvSpPr>
          <p:nvPr>
            <p:ph type="title"/>
          </p:nvPr>
        </p:nvSpPr>
        <p:spPr/>
        <p:txBody>
          <a:bodyPr/>
          <a:lstStyle/>
          <a:p>
            <a:r>
              <a:rPr lang="en-US" b="1" dirty="0"/>
              <a:t>Conclusion</a:t>
            </a:r>
          </a:p>
        </p:txBody>
      </p:sp>
      <p:sp>
        <p:nvSpPr>
          <p:cNvPr id="3" name="Content Placeholder 2">
            <a:extLst>
              <a:ext uri="{FF2B5EF4-FFF2-40B4-BE49-F238E27FC236}">
                <a16:creationId xmlns:a16="http://schemas.microsoft.com/office/drawing/2014/main" id="{0B7063D1-D458-497A-81E1-02FFAF5C2379}"/>
              </a:ext>
            </a:extLst>
          </p:cNvPr>
          <p:cNvSpPr>
            <a:spLocks noGrp="1"/>
          </p:cNvSpPr>
          <p:nvPr>
            <p:ph idx="1"/>
          </p:nvPr>
        </p:nvSpPr>
        <p:spPr>
          <a:xfrm>
            <a:off x="200722" y="1282390"/>
            <a:ext cx="11753385" cy="5430644"/>
          </a:xfrm>
        </p:spPr>
        <p:txBody>
          <a:bodyPr>
            <a:normAutofit/>
          </a:bodyPr>
          <a:lstStyle/>
          <a:p>
            <a:pPr marL="0" indent="0">
              <a:buNone/>
            </a:pPr>
            <a:r>
              <a:rPr lang="en-GB" sz="2800" dirty="0"/>
              <a:t>To conclude, I believe any company in the hospitality sector needs engaged employees to be successful since it stimulates productivity and helps retain the best people. Employee retention and motivation to work each day increase when they are engaged with the company.</a:t>
            </a:r>
            <a:endParaRPr lang="en-US" sz="2800" dirty="0"/>
          </a:p>
        </p:txBody>
      </p:sp>
    </p:spTree>
    <p:extLst>
      <p:ext uri="{BB962C8B-B14F-4D97-AF65-F5344CB8AC3E}">
        <p14:creationId xmlns:p14="http://schemas.microsoft.com/office/powerpoint/2010/main" val="25281601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9139D-DC62-44A9-91D2-C1B1A4035478}"/>
              </a:ext>
            </a:extLst>
          </p:cNvPr>
          <p:cNvSpPr>
            <a:spLocks noGrp="1"/>
          </p:cNvSpPr>
          <p:nvPr>
            <p:ph type="title"/>
          </p:nvPr>
        </p:nvSpPr>
        <p:spPr/>
        <p:txBody>
          <a:bodyPr/>
          <a:lstStyle/>
          <a:p>
            <a:r>
              <a:rPr lang="en-US" dirty="0"/>
              <a:t>Reference </a:t>
            </a:r>
          </a:p>
        </p:txBody>
      </p:sp>
      <p:sp>
        <p:nvSpPr>
          <p:cNvPr id="3" name="Content Placeholder 2">
            <a:extLst>
              <a:ext uri="{FF2B5EF4-FFF2-40B4-BE49-F238E27FC236}">
                <a16:creationId xmlns:a16="http://schemas.microsoft.com/office/drawing/2014/main" id="{A10C6C5F-0C62-42D0-BCE4-2871634BB9A5}"/>
              </a:ext>
            </a:extLst>
          </p:cNvPr>
          <p:cNvSpPr>
            <a:spLocks noGrp="1"/>
          </p:cNvSpPr>
          <p:nvPr>
            <p:ph idx="1"/>
          </p:nvPr>
        </p:nvSpPr>
        <p:spPr>
          <a:xfrm>
            <a:off x="267629" y="1248937"/>
            <a:ext cx="11151219" cy="5486399"/>
          </a:xfrm>
        </p:spPr>
        <p:txBody>
          <a:bodyPr>
            <a:normAutofit fontScale="70000" lnSpcReduction="20000"/>
          </a:bodyPr>
          <a:lstStyle/>
          <a:p>
            <a:r>
              <a:rPr lang="en-US" dirty="0"/>
              <a:t>Aon H. (2012) Trends in Global Employee Engagement </a:t>
            </a:r>
            <a:r>
              <a:rPr lang="en-US" i="1" dirty="0"/>
              <a:t>Aon Corporation. Retrieved from </a:t>
            </a:r>
            <a:r>
              <a:rPr lang="en-US" i="1" dirty="0">
                <a:hlinkClick r:id="rId2"/>
              </a:rPr>
              <a:t>http://www.aon.com/attachments/human-capital-consulting/2012 </a:t>
            </a:r>
            <a:r>
              <a:rPr lang="en-US" i="1" dirty="0" err="1">
                <a:hlinkClick r:id="rId2"/>
              </a:rPr>
              <a:t>TrendsInGlobalEngagement</a:t>
            </a:r>
            <a:r>
              <a:rPr lang="en-US" i="1" dirty="0">
                <a:hlinkClick r:id="rId2"/>
              </a:rPr>
              <a:t> Final v11.pdf</a:t>
            </a:r>
            <a:endParaRPr lang="en-US" dirty="0"/>
          </a:p>
          <a:p>
            <a:r>
              <a:rPr lang="en-US" dirty="0"/>
              <a:t>Beck R. J. and Harter J. (2022) Why Great Managers are so rare Retrieved from: https://www.gallup.com/workplace/231593/why-great-managers-rare.aspx#</a:t>
            </a:r>
          </a:p>
          <a:p>
            <a:r>
              <a:rPr lang="en-US" dirty="0" err="1"/>
              <a:t>Demerouti</a:t>
            </a:r>
            <a:r>
              <a:rPr lang="en-US" dirty="0"/>
              <a:t>, E., Bakker, A.B., </a:t>
            </a:r>
            <a:r>
              <a:rPr lang="en-US" dirty="0" err="1"/>
              <a:t>Nachreiner</a:t>
            </a:r>
            <a:r>
              <a:rPr lang="en-US" dirty="0"/>
              <a:t>, F., &amp; Schaufeli, W.B. (2001). The Jobs Demands Resources Model of Burnout. Journal of Applied Psychology, 86(3), 499-512. </a:t>
            </a:r>
          </a:p>
          <a:p>
            <a:r>
              <a:rPr lang="en-US" dirty="0"/>
              <a:t>Employee engagement (2012) retrieves from  </a:t>
            </a:r>
            <a:r>
              <a:rPr lang="en-US" dirty="0">
                <a:hlinkClick r:id="rId3"/>
              </a:rPr>
              <a:t>http://www.burke.com/Services/index.cfm?id=291</a:t>
            </a:r>
            <a:r>
              <a:rPr lang="en-US" dirty="0"/>
              <a:t> </a:t>
            </a:r>
          </a:p>
          <a:p>
            <a:r>
              <a:rPr lang="en-US" dirty="0" err="1"/>
              <a:t>Habraken</a:t>
            </a:r>
            <a:r>
              <a:rPr lang="en-US" dirty="0"/>
              <a:t> M. P. (2013) Establishing Employee Engagement Within a Dutch Hotel MSc Thesis </a:t>
            </a:r>
            <a:r>
              <a:rPr lang="en-US" i="1" dirty="0"/>
              <a:t>School of Management &amp; Governance University of Twente</a:t>
            </a:r>
          </a:p>
          <a:p>
            <a:r>
              <a:rPr lang="en-US" dirty="0"/>
              <a:t>Kahn, W.A. (1990). Psychological Conditions of Personal Engagement and Disengagement at Work. Academy of Management Journal, 33(4), 692-724. </a:t>
            </a:r>
          </a:p>
          <a:p>
            <a:r>
              <a:rPr lang="en-US" dirty="0"/>
              <a:t>Lyons R. (2017) Feedback: You Need to Lead It Retrieved </a:t>
            </a:r>
            <a:r>
              <a:rPr lang="en-US" dirty="0" err="1"/>
              <a:t>from:https</a:t>
            </a:r>
            <a:r>
              <a:rPr lang="en-US" dirty="0"/>
              <a:t>://www.forbes.com/sites/richlyons/2017/07/10/feedback-you-need-to-lead-it/?sh=45979a954a35</a:t>
            </a:r>
          </a:p>
          <a:p>
            <a:r>
              <a:rPr lang="nl-NL" dirty="0"/>
              <a:t>Schaufeli, W.B., &amp; Bakker, A.B. (2004b). Bevlogenheid: Een Begrip Gemeten. Gedrag &amp; Organisatie, 17(2), 89-112. </a:t>
            </a:r>
            <a:endParaRPr lang="en-US" dirty="0"/>
          </a:p>
          <a:p>
            <a:r>
              <a:rPr lang="en-US" dirty="0"/>
              <a:t>Schaufeli, W.B., </a:t>
            </a:r>
            <a:r>
              <a:rPr lang="en-US" dirty="0" err="1"/>
              <a:t>Salanova</a:t>
            </a:r>
            <a:r>
              <a:rPr lang="en-US" dirty="0"/>
              <a:t>, M., González-</a:t>
            </a:r>
            <a:r>
              <a:rPr lang="en-US" dirty="0" err="1"/>
              <a:t>Romá</a:t>
            </a:r>
            <a:r>
              <a:rPr lang="en-US" dirty="0"/>
              <a:t>, V., &amp; Bakker, A.B. (2002). The Measurement of Engagement and Burnout: A Two Sample Confirmatory Factor Analytic Approach. Journal of Happiness Studies, 3(1), 71–92. </a:t>
            </a:r>
          </a:p>
          <a:p>
            <a:r>
              <a:rPr lang="en-US" dirty="0"/>
              <a:t>Shuck, B., &amp; </a:t>
            </a:r>
            <a:r>
              <a:rPr lang="en-US" dirty="0" err="1"/>
              <a:t>Wollard</a:t>
            </a:r>
            <a:r>
              <a:rPr lang="en-US" dirty="0"/>
              <a:t>, K. (2010). Employee Engagement and HRD: A Seminal Review of the Foundations. Human Resource Development Review, 9(1), 89-110. </a:t>
            </a:r>
          </a:p>
          <a:p>
            <a:r>
              <a:rPr lang="en-US" dirty="0" err="1"/>
              <a:t>Tamigo</a:t>
            </a:r>
            <a:r>
              <a:rPr lang="en-US" dirty="0"/>
              <a:t> (2021) 5 ways your hotel can improve employee engagement </a:t>
            </a:r>
            <a:r>
              <a:rPr lang="en-US" dirty="0" err="1"/>
              <a:t>Retereived</a:t>
            </a:r>
            <a:r>
              <a:rPr lang="en-US" dirty="0"/>
              <a:t> at: </a:t>
            </a:r>
            <a:r>
              <a:rPr lang="en-US" dirty="0">
                <a:hlinkClick r:id="rId4"/>
              </a:rPr>
              <a:t>https://blog.tamigo.com/5-ways-your-hotel-can-improve-employee-engagement</a:t>
            </a:r>
            <a:endParaRPr lang="en-US" dirty="0"/>
          </a:p>
          <a:p>
            <a:r>
              <a:rPr lang="en-US" dirty="0"/>
              <a:t>Zak P. J. (2017) The Neuroscience of Trust </a:t>
            </a:r>
            <a:r>
              <a:rPr lang="en-US" dirty="0" err="1"/>
              <a:t>Reterieved</a:t>
            </a:r>
            <a:r>
              <a:rPr lang="en-US" dirty="0"/>
              <a:t> </a:t>
            </a:r>
            <a:r>
              <a:rPr lang="en-US" dirty="0" err="1"/>
              <a:t>at:https</a:t>
            </a:r>
            <a:r>
              <a:rPr lang="en-US" dirty="0"/>
              <a:t>://hbr.org/2017/01/the-neuroscience-of-trust</a:t>
            </a:r>
          </a:p>
        </p:txBody>
      </p:sp>
    </p:spTree>
    <p:extLst>
      <p:ext uri="{BB962C8B-B14F-4D97-AF65-F5344CB8AC3E}">
        <p14:creationId xmlns:p14="http://schemas.microsoft.com/office/powerpoint/2010/main" val="16233962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TM02836342[[fn=Ion]]</Template>
  <TotalTime>20154</TotalTime>
  <Words>1563</Words>
  <Application>Microsoft Office PowerPoint</Application>
  <PresentationFormat>Widescreen</PresentationFormat>
  <Paragraphs>83</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Century Gothic</vt:lpstr>
      <vt:lpstr>Wingdings 3</vt:lpstr>
      <vt:lpstr>Ion</vt:lpstr>
      <vt:lpstr>Employee Engagement in Hotel Industry </vt:lpstr>
      <vt:lpstr>Introduction: Definition of Employee Engagement </vt:lpstr>
      <vt:lpstr>Definition of Employee Engagement  </vt:lpstr>
      <vt:lpstr>Definition of Employee Engagement </vt:lpstr>
      <vt:lpstr>Definition of Engagement </vt:lpstr>
      <vt:lpstr>The Hotel and Hospitality Industry</vt:lpstr>
      <vt:lpstr>Organizational Chart of Hotels</vt:lpstr>
      <vt:lpstr>Engagement Theory</vt:lpstr>
      <vt:lpstr>Engagement Theory (Contd.)</vt:lpstr>
      <vt:lpstr>Example on how best to engage employees in the Hotel Industry</vt:lpstr>
      <vt:lpstr>Example of best practice to engage employees in Hotel Industry</vt:lpstr>
      <vt:lpstr>Example of best practice to engage employees in Hotel Industry</vt:lpstr>
      <vt:lpstr>Example of best practice to engage employees in Hotel Industry</vt:lpstr>
      <vt:lpstr>Example of best practice to engage employees in Hotel Industry</vt:lpstr>
      <vt:lpstr>Conclusion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USER</dc:creator>
  <cp:lastModifiedBy>Oluwatosin Osoba (2013493)</cp:lastModifiedBy>
  <cp:revision>43</cp:revision>
  <dcterms:created xsi:type="dcterms:W3CDTF">2022-11-20T10:23:29Z</dcterms:created>
  <dcterms:modified xsi:type="dcterms:W3CDTF">2022-12-04T23:31:02Z</dcterms:modified>
</cp:coreProperties>
</file>