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7" r:id="rId4"/>
    <p:sldId id="260" r:id="rId5"/>
    <p:sldId id="268" r:id="rId6"/>
    <p:sldId id="259" r:id="rId7"/>
    <p:sldId id="261" r:id="rId8"/>
    <p:sldId id="262" r:id="rId9"/>
    <p:sldId id="263" r:id="rId10"/>
    <p:sldId id="267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09T15:08:55.323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1 24575,'0'16'0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09T15:08:56.180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0 24575,'0'0'0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0C9070-9C02-7479-CCF4-3DE587C302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6671AB-911C-2954-BBF3-B6A18D6F6C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FB39DA-B34A-2440-6471-D78E7FB030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24ABE-351A-8F47-9E08-D3F27D01D257}" type="datetimeFigureOut">
              <a:rPr lang="en-US" smtClean="0"/>
              <a:t>6/15/26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4DCE74-185A-F1E4-77D0-90A2849F35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B2AED0-38A2-84E0-F010-CB990B8543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4217E-3EC2-AA4D-8719-C1A5DA808A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67056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7ACC56-DE89-D6BD-3CC0-AA661E1725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FC86-7E66-20B1-F595-7D465D24BF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DC5F20-5A9D-D1C6-2493-7693B1C0A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24ABE-351A-8F47-9E08-D3F27D01D257}" type="datetimeFigureOut">
              <a:rPr lang="en-US" smtClean="0"/>
              <a:t>6/15/26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BC1CEB-1402-3BDE-EBD1-7DE0F31A83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1DBF4D-5844-FBA9-5D70-5B504F45EA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4217E-3EC2-AA4D-8719-C1A5DA808A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01046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CD317-0FB0-85F4-CA7A-70DC7A76A1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B7A459-7B1F-E771-0B77-57C6F5723D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F9000B-79B6-EC09-FEB3-074B5818F2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24ABE-351A-8F47-9E08-D3F27D01D257}" type="datetimeFigureOut">
              <a:rPr lang="en-US" smtClean="0"/>
              <a:t>6/15/26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261F29-3177-FF27-9344-4FEE23BD5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5D2F67-21E1-9565-223C-3D70B08BEE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4217E-3EC2-AA4D-8719-C1A5DA808A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68174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DE938-A72A-7709-009B-F50045368A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367819-80AA-A499-FCBB-F1D17E0282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0B851E-11E1-AD1A-CAA9-6504AE6EE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BB47C3-B673-84A9-0EA5-2E07F1CD6F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24ABE-351A-8F47-9E08-D3F27D01D257}" type="datetimeFigureOut">
              <a:rPr lang="en-US" smtClean="0"/>
              <a:t>6/15/26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E16D4F-A7C7-6FAE-1A29-044AB0748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303A6F-0DD7-B31D-49BA-0C905E06E6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4217E-3EC2-AA4D-8719-C1A5DA808A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76527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DA99C-D6D0-7E61-B4A7-B9E9B3C049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5E61A1-6C82-95A0-24D3-0DF2DDF480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20BAF7-5ABD-4C87-FA89-57EAF28165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E1FE49-4B90-5B46-7827-4A9F358CD0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59E0BF-941B-F135-A5A8-49A58C8C52A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65472AE-BE37-65E3-6888-84018F0394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24ABE-351A-8F47-9E08-D3F27D01D257}" type="datetimeFigureOut">
              <a:rPr lang="en-US" smtClean="0"/>
              <a:t>6/15/26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A883290-865C-CF00-FDD7-96B9D966B7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B0B0978-5CC9-C916-3D42-D03A0EEAA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4217E-3EC2-AA4D-8719-C1A5DA808A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66671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BDABF-020F-1BAA-7F29-750255A268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0A0E13-5C5F-233E-0E67-6DBAED932D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24ABE-351A-8F47-9E08-D3F27D01D257}" type="datetimeFigureOut">
              <a:rPr lang="en-US" smtClean="0"/>
              <a:t>6/15/26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D029A5-46E5-270A-BEDE-9639177652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509F49-86B7-7BF8-30B7-E2F879B0B3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4217E-3EC2-AA4D-8719-C1A5DA808A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5833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1B111A6-CE59-4B4D-BE08-099C7ADFAF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24ABE-351A-8F47-9E08-D3F27D01D257}" type="datetimeFigureOut">
              <a:rPr lang="en-US" smtClean="0"/>
              <a:t>6/15/26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E3AF4C1-5E44-5A7D-8BBB-49B840BE18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6E9D6F-E17E-5F82-807F-24D527BBCF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4217E-3EC2-AA4D-8719-C1A5DA808A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16781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6963B5-A291-DDEC-0FC2-34105B4D4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DDE1EF-7CF7-3FDE-FC88-46B46289A9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E01A0A-373C-F325-B63D-5467326BFB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068165-BDDD-6B82-2DCA-FF79E87018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24ABE-351A-8F47-9E08-D3F27D01D257}" type="datetimeFigureOut">
              <a:rPr lang="en-US" smtClean="0"/>
              <a:t>6/15/26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1622D8-60A5-49A2-0E24-F473C1927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B9B773-CB6F-8AAE-BD72-4238D1C791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4217E-3EC2-AA4D-8719-C1A5DA808A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77566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6AADD0-CEFC-FCEF-554F-9080BF769E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0A61996-D0AA-768D-D57A-357DAD246F0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7C24B4-FA70-9D13-3561-30AA5FFACA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9B3FF1-10DC-D10B-2EC1-34B02461BE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24ABE-351A-8F47-9E08-D3F27D01D257}" type="datetimeFigureOut">
              <a:rPr lang="en-US" smtClean="0"/>
              <a:t>6/15/26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8BE4F2-71AD-3742-9747-F561BB1447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81E827-F8D9-7788-E079-EF8005560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4217E-3EC2-AA4D-8719-C1A5DA808A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4705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C43097-997D-82E1-E59B-43B0F78418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B24F832-9E8A-0450-D1BA-B8AB7349C6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38478E-E00B-16DC-69C7-2338DA30EC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24ABE-351A-8F47-9E08-D3F27D01D257}" type="datetimeFigureOut">
              <a:rPr lang="en-US" smtClean="0"/>
              <a:t>6/15/26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B4E615-AE72-0CC4-17C2-182B62016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01A005-A39E-5227-2384-C23B5E4FA2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4217E-3EC2-AA4D-8719-C1A5DA808A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38003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4D02EA8-8A37-9142-A5DC-278CA3E4C5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3D0E49-7664-63A1-B6D4-66D1EEBAFE5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084DBD-CF1C-052C-2E2B-0257755E5C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24ABE-351A-8F47-9E08-D3F27D01D257}" type="datetimeFigureOut">
              <a:rPr lang="en-US" smtClean="0"/>
              <a:t>6/15/26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2FEB6C-48D5-84B8-F64C-69DA85F8C3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75051D-E1EF-C0CF-0177-9DB5AC976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4217E-3EC2-AA4D-8719-C1A5DA808A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1521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AB1CB6B-D8A2-7C20-5367-97BE9856BA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A3361C-C734-3601-21FE-3607B34BDD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1DF500-44F6-227C-2AE2-56832E28C7C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A424ABE-351A-8F47-9E08-D3F27D01D257}" type="datetimeFigureOut">
              <a:rPr lang="en-US" smtClean="0"/>
              <a:t>6/15/26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28DF87-E011-E1A9-525D-AA5A7D8DF1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9C8B27-8302-8E27-20C2-74878355BD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1B4217E-3EC2-AA4D-8719-C1A5DA808A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287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customXml" Target="../ink/ink2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andfonline.com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EAB788C-D6FF-2BC0-5DD5-E7B92E853B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Early Years Support plan for Isaac</a:t>
            </a:r>
            <a:endParaRPr lang="en-US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587864-CC5C-96F5-1110-990BC02CBF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02346" y="699497"/>
            <a:ext cx="5221224" cy="5230368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Student  Name: </a:t>
            </a:r>
            <a:r>
              <a:rPr lang="en-GB" sz="2400" dirty="0" err="1">
                <a:solidFill>
                  <a:schemeClr val="tx2"/>
                </a:solidFill>
              </a:rPr>
              <a:t>Parvin</a:t>
            </a:r>
            <a:r>
              <a:rPr lang="en-GB" sz="2400" dirty="0">
                <a:solidFill>
                  <a:schemeClr val="tx2"/>
                </a:solidFill>
              </a:rPr>
              <a:t> Ali</a:t>
            </a:r>
          </a:p>
          <a:p>
            <a:r>
              <a:rPr lang="en-GB" sz="2400" dirty="0">
                <a:solidFill>
                  <a:schemeClr val="tx2"/>
                </a:solidFill>
              </a:rPr>
              <a:t>Student ID:  2505148</a:t>
            </a:r>
          </a:p>
          <a:p>
            <a:r>
              <a:rPr lang="en-GB" sz="2400" dirty="0">
                <a:solidFill>
                  <a:schemeClr val="tx2"/>
                </a:solidFill>
              </a:rPr>
              <a:t>Lecturer:  </a:t>
            </a:r>
            <a:r>
              <a:rPr lang="en-GB" sz="2400" dirty="0" err="1">
                <a:solidFill>
                  <a:schemeClr val="tx2"/>
                </a:solidFill>
              </a:rPr>
              <a:t>Prabjot</a:t>
            </a:r>
            <a:r>
              <a:rPr lang="en-GB" sz="2400" dirty="0">
                <a:solidFill>
                  <a:schemeClr val="tx2"/>
                </a:solidFill>
              </a:rPr>
              <a:t> Kaur </a:t>
            </a:r>
            <a:r>
              <a:rPr lang="en-GB" sz="2400" dirty="0" err="1">
                <a:solidFill>
                  <a:schemeClr val="tx2"/>
                </a:solidFill>
              </a:rPr>
              <a:t>Sahota</a:t>
            </a:r>
            <a:endParaRPr lang="en-GB" sz="2400" dirty="0">
              <a:solidFill>
                <a:schemeClr val="tx2"/>
              </a:solidFill>
            </a:endParaRPr>
          </a:p>
          <a:p>
            <a:r>
              <a:rPr lang="en-GB" sz="2400" dirty="0">
                <a:solidFill>
                  <a:schemeClr val="tx2"/>
                </a:solidFill>
              </a:rPr>
              <a:t>Module :  </a:t>
            </a:r>
            <a:r>
              <a:rPr lang="en-GB" sz="2400" dirty="0" err="1">
                <a:solidFill>
                  <a:schemeClr val="tx2"/>
                </a:solidFill>
              </a:rPr>
              <a:t>Psycology</a:t>
            </a:r>
            <a:r>
              <a:rPr lang="en-GB" sz="2400" dirty="0">
                <a:solidFill>
                  <a:schemeClr val="tx2"/>
                </a:solidFill>
              </a:rPr>
              <a:t> in Health and Social Care</a:t>
            </a:r>
          </a:p>
          <a:p>
            <a:r>
              <a:rPr lang="en-GB" sz="2400" dirty="0">
                <a:solidFill>
                  <a:schemeClr val="tx2"/>
                </a:solidFill>
              </a:rPr>
              <a:t>Module Code: LCHS40110</a:t>
            </a:r>
          </a:p>
          <a:p>
            <a:endParaRPr lang="en-US" sz="24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85063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yellow figures and a red figure on the other side">
            <a:extLst>
              <a:ext uri="{FF2B5EF4-FFF2-40B4-BE49-F238E27FC236}">
                <a16:creationId xmlns:a16="http://schemas.microsoft.com/office/drawing/2014/main" id="{F92ADFEB-AAD4-7E96-1E91-7095DB251B8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487" r="1" b="1"/>
          <a:stretch>
            <a:fillRect/>
          </a:stretch>
        </p:blipFill>
        <p:spPr>
          <a:xfrm>
            <a:off x="-3447" y="-1"/>
            <a:ext cx="12195447" cy="6879745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4D60F200-5EB0-B223-2439-C96C67F0F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589414" y="-733991"/>
            <a:ext cx="3020876" cy="12206596"/>
          </a:xfrm>
          <a:prstGeom prst="rect">
            <a:avLst/>
          </a:prstGeom>
          <a:gradFill flip="none" rotWithShape="1">
            <a:gsLst>
              <a:gs pos="21000">
                <a:srgbClr val="000000">
                  <a:alpha val="62000"/>
                </a:srgbClr>
              </a:gs>
              <a:gs pos="100000">
                <a:srgbClr val="000000">
                  <a:alpha val="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6567EA8-C72D-4B9B-D23F-6B2E9F9C9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446" y="0"/>
            <a:ext cx="2843402" cy="6879745"/>
          </a:xfrm>
          <a:prstGeom prst="rect">
            <a:avLst/>
          </a:prstGeom>
          <a:gradFill flip="none" rotWithShape="1">
            <a:gsLst>
              <a:gs pos="5000">
                <a:schemeClr val="accent2"/>
              </a:gs>
              <a:gs pos="49000">
                <a:schemeClr val="accent5">
                  <a:lumMod val="60000"/>
                  <a:lumOff val="40000"/>
                  <a:alpha val="0"/>
                </a:schemeClr>
              </a:gs>
            </a:gsLst>
            <a:lin ang="96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EFBFA78-9360-1E01-5448-6D5AE0A32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038704" y="21736"/>
            <a:ext cx="3152862" cy="6858008"/>
          </a:xfrm>
          <a:prstGeom prst="rect">
            <a:avLst/>
          </a:prstGeom>
          <a:gradFill flip="none" rotWithShape="1">
            <a:gsLst>
              <a:gs pos="5000">
                <a:schemeClr val="accent5">
                  <a:alpha val="48000"/>
                </a:schemeClr>
              </a:gs>
              <a:gs pos="42000">
                <a:schemeClr val="accent5">
                  <a:alpha val="0"/>
                </a:schemeClr>
              </a:gs>
            </a:gsLst>
            <a:lin ang="1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740453C-744F-DB3A-47EC-15EACE1DC1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447" y="5288433"/>
            <a:ext cx="12199706" cy="1591311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49000">
                <a:schemeClr val="accent2">
                  <a:alpha val="0"/>
                </a:schemeClr>
              </a:gs>
            </a:gsLst>
            <a:lin ang="588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6924B03-77BD-EAE3-2854-43363FF8E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84596" y="2224929"/>
            <a:ext cx="3866773" cy="54428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54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479039-4ABC-C467-9723-8EDBAAA051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028" y="4121944"/>
            <a:ext cx="7927785" cy="162066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Relationships and Development </a:t>
            </a:r>
          </a:p>
        </p:txBody>
      </p:sp>
    </p:spTree>
    <p:extLst>
      <p:ext uri="{BB962C8B-B14F-4D97-AF65-F5344CB8AC3E}">
        <p14:creationId xmlns:p14="http://schemas.microsoft.com/office/powerpoint/2010/main" val="31759307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1" name="Picture 30" descr="Complex maths formulae on a blackboard">
            <a:extLst>
              <a:ext uri="{FF2B5EF4-FFF2-40B4-BE49-F238E27FC236}">
                <a16:creationId xmlns:a16="http://schemas.microsoft.com/office/drawing/2014/main" id="{0E4AF758-50BA-F89F-90D9-5A327FBCB2F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845"/>
          <a:stretch>
            <a:fillRect/>
          </a:stretch>
        </p:blipFill>
        <p:spPr>
          <a:xfrm>
            <a:off x="0" y="10"/>
            <a:ext cx="9669642" cy="6857990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99B7D3-E716-E9ED-D36B-66098297B7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2771" y="-86600"/>
            <a:ext cx="4834466" cy="1899912"/>
          </a:xfrm>
        </p:spPr>
        <p:txBody>
          <a:bodyPr>
            <a:normAutofit/>
          </a:bodyPr>
          <a:lstStyle/>
          <a:p>
            <a:r>
              <a:rPr lang="en-GB" sz="4000"/>
              <a:t>Bowlby’s and Piaget’s Theory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9B818C-2536-7C26-8B4D-46DF310F44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46333" y="1418201"/>
            <a:ext cx="5249347" cy="6215910"/>
          </a:xfrm>
        </p:spPr>
        <p:txBody>
          <a:bodyPr>
            <a:noAutofit/>
          </a:bodyPr>
          <a:lstStyle/>
          <a:p>
            <a:r>
              <a:rPr lang="en-GB" sz="2000" dirty="0"/>
              <a:t>This presentation explains attachment theory and development theory.</a:t>
            </a:r>
          </a:p>
          <a:p>
            <a:r>
              <a:rPr lang="en-GB" sz="2000" dirty="0"/>
              <a:t>Bowlby’s Theory </a:t>
            </a:r>
          </a:p>
          <a:p>
            <a:r>
              <a:rPr lang="en-GB" sz="2000" dirty="0"/>
              <a:t>Children are naturally programmed to form bond with caregivers.</a:t>
            </a:r>
          </a:p>
          <a:p>
            <a:r>
              <a:rPr lang="en-GB" sz="2000" dirty="0"/>
              <a:t>Safety and trust.</a:t>
            </a:r>
          </a:p>
          <a:p>
            <a:r>
              <a:rPr lang="en-GB" sz="2000" dirty="0"/>
              <a:t>Insecure attachment equals anxiety or withdrawal.</a:t>
            </a:r>
          </a:p>
          <a:p>
            <a:r>
              <a:rPr lang="en-GB" sz="2000" dirty="0"/>
              <a:t>Piagets Theory</a:t>
            </a:r>
          </a:p>
          <a:p>
            <a:r>
              <a:rPr lang="en-GB" sz="2000" dirty="0"/>
              <a:t>Children learn through human communication</a:t>
            </a:r>
          </a:p>
          <a:p>
            <a:r>
              <a:rPr lang="en-GB" sz="2000" dirty="0"/>
              <a:t>Isaac- pre-operational stage (2-7 years)</a:t>
            </a:r>
          </a:p>
          <a:p>
            <a:r>
              <a:rPr lang="en-GB" sz="2000" dirty="0"/>
              <a:t>Applies to Isaac’s situation.</a:t>
            </a:r>
          </a:p>
          <a:p>
            <a:r>
              <a:rPr lang="en-GB" sz="2000" dirty="0"/>
              <a:t>Suggests supports strategies.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211957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DC754C-5975-7687-7269-0589E71EE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GB" dirty="0"/>
              <a:t>Isaac’s History</a:t>
            </a:r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A5F72F7-1600-3655-EBB2-FF15254217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r>
              <a:rPr lang="en-GB" sz="2000" dirty="0"/>
              <a:t>Disruptive childcare (</a:t>
            </a:r>
            <a:r>
              <a:rPr lang="en-GB" sz="2000" dirty="0" err="1"/>
              <a:t>Bowlby</a:t>
            </a:r>
            <a:r>
              <a:rPr lang="en-GB" sz="2000" dirty="0"/>
              <a:t>, 1988)</a:t>
            </a:r>
          </a:p>
          <a:p>
            <a:r>
              <a:rPr lang="en-GB" sz="2000" dirty="0"/>
              <a:t>Routine and stability </a:t>
            </a:r>
          </a:p>
          <a:p>
            <a:r>
              <a:rPr lang="en-GB" sz="2000" dirty="0"/>
              <a:t>Emotional development </a:t>
            </a:r>
          </a:p>
          <a:p>
            <a:r>
              <a:rPr lang="en-GB" sz="2000" dirty="0"/>
              <a:t>Isaac’s mother is experiencing mental health issues </a:t>
            </a:r>
          </a:p>
          <a:p>
            <a:r>
              <a:rPr lang="en-GB" sz="2000" dirty="0"/>
              <a:t>Limited social interaction </a:t>
            </a:r>
          </a:p>
          <a:p>
            <a:r>
              <a:rPr lang="en-GB" sz="2000" dirty="0"/>
              <a:t>Language delay</a:t>
            </a:r>
          </a:p>
          <a:p>
            <a:endParaRPr lang="en-GB" sz="2000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Block Arc 15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4" name="Arc 23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25156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4FA045-6A63-6FC7-4D6D-95A846664B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Application of theory to Isaac</a:t>
            </a:r>
            <a:endParaRPr lang="en-US" sz="54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B9E67D-1CC5-D3EF-2270-184B69E462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000" dirty="0"/>
              <a:t>Children need a safe attachment with a primary caregiver  (</a:t>
            </a:r>
            <a:r>
              <a:rPr lang="en-GB" sz="2000" dirty="0" err="1"/>
              <a:t>Bowlby.J</a:t>
            </a:r>
            <a:r>
              <a:rPr lang="en-GB" sz="2000" dirty="0"/>
              <a:t>. </a:t>
            </a:r>
            <a:r>
              <a:rPr lang="en-GB" sz="2000"/>
              <a:t>1969)</a:t>
            </a:r>
          </a:p>
          <a:p>
            <a:r>
              <a:rPr lang="en-GB" sz="2000" dirty="0"/>
              <a:t>Consequences of disruptive childcare arrangements </a:t>
            </a:r>
          </a:p>
          <a:p>
            <a:r>
              <a:rPr lang="en-GB" sz="2000" dirty="0"/>
              <a:t>Mothers mental Health</a:t>
            </a:r>
          </a:p>
          <a:p>
            <a:r>
              <a:rPr lang="en-GB" sz="2000" dirty="0"/>
              <a:t>Social isolation and reluctant to join in activities </a:t>
            </a:r>
          </a:p>
          <a:p>
            <a:r>
              <a:rPr lang="en-GB" sz="2000" dirty="0"/>
              <a:t>Language and development delays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US" sz="2000" dirty="0"/>
          </a:p>
        </p:txBody>
      </p:sp>
      <p:pic>
        <p:nvPicPr>
          <p:cNvPr id="4" name="Picture 3" descr="People holding hands at beach">
            <a:extLst>
              <a:ext uri="{FF2B5EF4-FFF2-40B4-BE49-F238E27FC236}">
                <a16:creationId xmlns:a16="http://schemas.microsoft.com/office/drawing/2014/main" id="{02818C2D-DBF1-B274-AB5A-A73BE5B82B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298"/>
          <a:stretch>
            <a:fillRect/>
          </a:stretch>
        </p:blipFill>
        <p:spPr>
          <a:xfrm flipV="1"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483288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 descr="Parents playing with child">
            <a:extLst>
              <a:ext uri="{FF2B5EF4-FFF2-40B4-BE49-F238E27FC236}">
                <a16:creationId xmlns:a16="http://schemas.microsoft.com/office/drawing/2014/main" id="{E7643C01-EDBD-DDE6-0AFE-A09DD10F88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0" r="2992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4710D9-22DA-B077-DE88-B6C776D9AF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Support strategies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995FDC-F90D-AB4C-DCBF-6FAD90B9A9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/>
              <a:t>Build stable caregiver relationship ( Bowlby, 1969)</a:t>
            </a:r>
          </a:p>
          <a:p>
            <a:r>
              <a:rPr lang="en-GB" sz="2000"/>
              <a:t>Increase responsive parenting </a:t>
            </a:r>
          </a:p>
          <a:p>
            <a:r>
              <a:rPr lang="en-GB" sz="2000"/>
              <a:t>Emotional support and reassurance </a:t>
            </a:r>
          </a:p>
          <a:p>
            <a:r>
              <a:rPr lang="en-GB" sz="2000"/>
              <a:t>Routine and consistency </a:t>
            </a:r>
          </a:p>
          <a:p>
            <a:r>
              <a:rPr lang="en-GB" sz="2000"/>
              <a:t>Nursery support for social interaction 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4356929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3E2BCB-591E-693C-F7E7-87A8F87D3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/>
              <a:t>Nature vs Nurture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BCB670-3E89-A5B7-F9FF-8C6AAB017C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r>
              <a:rPr lang="en-GB" sz="2000" dirty="0"/>
              <a:t>Nature: (</a:t>
            </a:r>
            <a:r>
              <a:rPr lang="en-GB" sz="2000"/>
              <a:t>Piaget,1952</a:t>
            </a:r>
            <a:r>
              <a:rPr lang="en-GB" sz="2000" dirty="0"/>
              <a:t>)</a:t>
            </a:r>
          </a:p>
          <a:p>
            <a:r>
              <a:rPr lang="en-GB" sz="2000" dirty="0"/>
              <a:t>Disposition</a:t>
            </a:r>
          </a:p>
          <a:p>
            <a:r>
              <a:rPr lang="en-GB" sz="2000" dirty="0"/>
              <a:t>Inherited tendencies </a:t>
            </a:r>
          </a:p>
          <a:p>
            <a:r>
              <a:rPr lang="en-GB" sz="2000" dirty="0"/>
              <a:t> Nurture: </a:t>
            </a:r>
          </a:p>
          <a:p>
            <a:r>
              <a:rPr lang="en-GB" sz="2000" dirty="0"/>
              <a:t>Social skills</a:t>
            </a:r>
          </a:p>
          <a:p>
            <a:r>
              <a:rPr lang="en-GB" sz="2000" dirty="0"/>
              <a:t>Values and beliefs</a:t>
            </a:r>
          </a:p>
          <a:p>
            <a:endParaRPr lang="en-US" sz="2000" dirty="0"/>
          </a:p>
        </p:txBody>
      </p:sp>
      <p:pic>
        <p:nvPicPr>
          <p:cNvPr id="7" name="Picture 6" descr="A cropped image of a person touching a plant">
            <a:extLst>
              <a:ext uri="{FF2B5EF4-FFF2-40B4-BE49-F238E27FC236}">
                <a16:creationId xmlns:a16="http://schemas.microsoft.com/office/drawing/2014/main" id="{C012EBA3-490D-18E7-6990-4714077A175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506" r="22457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3CF7F843-33FA-2194-F079-8AAE9E0B26A7}"/>
                  </a:ext>
                </a:extLst>
              </p14:cNvPr>
              <p14:cNvContentPartPr/>
              <p14:nvPr/>
            </p14:nvContentPartPr>
            <p14:xfrm>
              <a:off x="1516627" y="1207578"/>
              <a:ext cx="360" cy="612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3CF7F843-33FA-2194-F079-8AAE9E0B26A7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510507" y="1201458"/>
                <a:ext cx="12600" cy="18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B82A751F-03AD-8053-58A7-9C09D809B361}"/>
                  </a:ext>
                </a:extLst>
              </p14:cNvPr>
              <p14:cNvContentPartPr/>
              <p14:nvPr/>
            </p14:nvContentPartPr>
            <p14:xfrm>
              <a:off x="3464227" y="1030098"/>
              <a:ext cx="360" cy="36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B82A751F-03AD-8053-58A7-9C09D809B361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3458107" y="1023978"/>
                <a:ext cx="12600" cy="126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8691512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D7F64A8-D625-4F61-A290-B499BB62A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CD08AE-4762-703E-2993-9D813533F0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91163" y="-1195917"/>
            <a:ext cx="5801917" cy="2228760"/>
          </a:xfrm>
        </p:spPr>
        <p:txBody>
          <a:bodyPr anchor="b">
            <a:normAutofit/>
          </a:bodyPr>
          <a:lstStyle/>
          <a:p>
            <a:r>
              <a:rPr lang="en-GB" sz="4000"/>
              <a:t>Overview</a:t>
            </a:r>
            <a:endParaRPr lang="en-US" sz="4000"/>
          </a:p>
        </p:txBody>
      </p:sp>
      <p:pic>
        <p:nvPicPr>
          <p:cNvPr id="20" name="Graphic 19" descr="Family">
            <a:extLst>
              <a:ext uri="{FF2B5EF4-FFF2-40B4-BE49-F238E27FC236}">
                <a16:creationId xmlns:a16="http://schemas.microsoft.com/office/drawing/2014/main" id="{F3D90BAA-DCE6-D8C3-CDCD-C7E67FCF123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36948" y="2694018"/>
            <a:ext cx="1198532" cy="119853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0BE07B-8D03-C909-EA18-2C9B82ABFF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3108" y="1032843"/>
            <a:ext cx="5554924" cy="3098981"/>
          </a:xfrm>
        </p:spPr>
        <p:txBody>
          <a:bodyPr>
            <a:noAutofit/>
          </a:bodyPr>
          <a:lstStyle/>
          <a:p>
            <a:r>
              <a:rPr lang="en-GB" sz="2000" dirty="0"/>
              <a:t>Strengths of </a:t>
            </a:r>
            <a:r>
              <a:rPr lang="en-GB" sz="2000" dirty="0" err="1"/>
              <a:t>Bowlby’s</a:t>
            </a:r>
            <a:r>
              <a:rPr lang="en-GB" sz="2000" dirty="0"/>
              <a:t> theory </a:t>
            </a:r>
          </a:p>
          <a:p>
            <a:r>
              <a:rPr lang="en-GB" sz="2000" dirty="0"/>
              <a:t>Cognitive mental representation </a:t>
            </a:r>
          </a:p>
          <a:p>
            <a:r>
              <a:rPr lang="en-GB" sz="2000" dirty="0"/>
              <a:t>Focal point on early childhood </a:t>
            </a:r>
          </a:p>
          <a:p>
            <a:r>
              <a:rPr lang="en-GB" sz="2000" dirty="0"/>
              <a:t>Advocates realistic interventions </a:t>
            </a:r>
          </a:p>
          <a:p>
            <a:r>
              <a:rPr lang="en-GB" sz="2000" dirty="0"/>
              <a:t>Boundaries on </a:t>
            </a:r>
            <a:r>
              <a:rPr lang="en-GB" sz="2000" dirty="0" err="1"/>
              <a:t>Bowlby’ts</a:t>
            </a:r>
            <a:r>
              <a:rPr lang="en-GB" sz="2000" dirty="0"/>
              <a:t> theory</a:t>
            </a:r>
          </a:p>
          <a:p>
            <a:r>
              <a:rPr lang="en-GB" sz="2000" dirty="0"/>
              <a:t>Exaggeration on the mother (12 Jan 2025)</a:t>
            </a:r>
          </a:p>
          <a:p>
            <a:r>
              <a:rPr lang="en-GB" sz="2000" dirty="0"/>
              <a:t>Lack of focus on intellectual development </a:t>
            </a:r>
          </a:p>
          <a:p>
            <a:r>
              <a:rPr lang="en-GB" sz="2000" dirty="0"/>
              <a:t>Cultural prejudice</a:t>
            </a:r>
          </a:p>
          <a:p>
            <a:endParaRPr lang="en-GB" sz="2000" dirty="0"/>
          </a:p>
          <a:p>
            <a:endParaRPr lang="en-US" sz="2000" dirty="0"/>
          </a:p>
        </p:txBody>
      </p:sp>
      <p:pic>
        <p:nvPicPr>
          <p:cNvPr id="22" name="Graphic 21" descr="Family">
            <a:extLst>
              <a:ext uri="{FF2B5EF4-FFF2-40B4-BE49-F238E27FC236}">
                <a16:creationId xmlns:a16="http://schemas.microsoft.com/office/drawing/2014/main" id="{11669D55-C6FA-4FF0-9511-D18E4F931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641431" y="816337"/>
            <a:ext cx="5225327" cy="522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6595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8A0D399-E9D3-E8BC-B6D4-115134DF5C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246278" y="-279865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GB" sz="3600">
                <a:solidFill>
                  <a:schemeClr val="tx2"/>
                </a:solidFill>
              </a:rPr>
              <a:t>References</a:t>
            </a:r>
            <a:endParaRPr lang="en-US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1E91FE-2B79-9B85-166B-CDEC6E92AC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4851" y="1277618"/>
            <a:ext cx="6728588" cy="3178225"/>
          </a:xfrm>
        </p:spPr>
        <p:txBody>
          <a:bodyPr anchor="t">
            <a:noAutofit/>
          </a:bodyPr>
          <a:lstStyle/>
          <a:p>
            <a:r>
              <a:rPr lang="en-GB" sz="2000" dirty="0">
                <a:solidFill>
                  <a:schemeClr val="tx2"/>
                </a:solidFill>
              </a:rPr>
              <a:t>Piaget’s 4 stages of cognitive development explained by KendraCherry,MSEd updated on May 4, 2026https://</a:t>
            </a:r>
            <a:r>
              <a:rPr lang="en-GB" sz="2000" dirty="0" err="1">
                <a:solidFill>
                  <a:schemeClr val="tx2"/>
                </a:solidFill>
              </a:rPr>
              <a:t>www.verywellmind.com</a:t>
            </a:r>
            <a:r>
              <a:rPr lang="en-GB" sz="2000" dirty="0">
                <a:solidFill>
                  <a:schemeClr val="tx2"/>
                </a:solidFill>
              </a:rPr>
              <a:t>/</a:t>
            </a:r>
            <a:r>
              <a:rPr lang="en-GB" sz="2000" dirty="0" err="1">
                <a:solidFill>
                  <a:schemeClr val="tx2"/>
                </a:solidFill>
              </a:rPr>
              <a:t>piagets-stages-of</a:t>
            </a:r>
            <a:r>
              <a:rPr lang="en-GB" sz="2000" dirty="0">
                <a:solidFill>
                  <a:schemeClr val="tx2"/>
                </a:solidFill>
              </a:rPr>
              <a:t>-cognitive-development-2795457</a:t>
            </a:r>
          </a:p>
          <a:p>
            <a:r>
              <a:rPr lang="en-GB" sz="2000" dirty="0" err="1">
                <a:solidFill>
                  <a:schemeClr val="tx2"/>
                </a:solidFill>
                <a:hlinkClick r:id="rId2"/>
              </a:rPr>
              <a:t>www.tandfonline.com</a:t>
            </a:r>
            <a:r>
              <a:rPr lang="en-GB" sz="2000" dirty="0">
                <a:solidFill>
                  <a:schemeClr val="tx2"/>
                </a:solidFill>
              </a:rPr>
              <a:t>    Full article 23</a:t>
            </a:r>
            <a:r>
              <a:rPr lang="en-GB" sz="2000" baseline="30000" dirty="0">
                <a:solidFill>
                  <a:schemeClr val="tx2"/>
                </a:solidFill>
              </a:rPr>
              <a:t>rd</a:t>
            </a:r>
            <a:r>
              <a:rPr lang="en-GB" sz="2000" dirty="0">
                <a:solidFill>
                  <a:schemeClr val="tx2"/>
                </a:solidFill>
              </a:rPr>
              <a:t> Aug 2025</a:t>
            </a:r>
          </a:p>
          <a:p>
            <a:r>
              <a:rPr lang="en-GB" sz="2000" dirty="0" err="1">
                <a:solidFill>
                  <a:schemeClr val="tx2"/>
                </a:solidFill>
              </a:rPr>
              <a:t>Positivepsycology.com</a:t>
            </a:r>
            <a:r>
              <a:rPr lang="en-GB" sz="2000" dirty="0">
                <a:solidFill>
                  <a:schemeClr val="tx2"/>
                </a:solidFill>
              </a:rPr>
              <a:t>. 28 Nov 2024https://</a:t>
            </a:r>
            <a:r>
              <a:rPr lang="en-GB" sz="2000" dirty="0" err="1">
                <a:solidFill>
                  <a:schemeClr val="tx2"/>
                </a:solidFill>
              </a:rPr>
              <a:t>positivepsychology.com</a:t>
            </a:r>
            <a:r>
              <a:rPr lang="en-GB" sz="2000" dirty="0">
                <a:solidFill>
                  <a:schemeClr val="tx2"/>
                </a:solidFill>
              </a:rPr>
              <a:t>/category/relationships-communication/page/3/</a:t>
            </a:r>
          </a:p>
          <a:p>
            <a:r>
              <a:rPr lang="en-GB" sz="2000" dirty="0">
                <a:solidFill>
                  <a:schemeClr val="tx2"/>
                </a:solidFill>
              </a:rPr>
              <a:t>Zhang, J.(2022) The influence of Piaget in the field of learning science’, Higher Education Studies, 12(3) pp, 162-170https://</a:t>
            </a:r>
            <a:r>
              <a:rPr lang="en-GB" sz="2000" dirty="0" err="1">
                <a:solidFill>
                  <a:schemeClr val="tx2"/>
                </a:solidFill>
              </a:rPr>
              <a:t>files.eric.ed.gov</a:t>
            </a:r>
            <a:r>
              <a:rPr lang="en-GB" sz="2000" dirty="0">
                <a:solidFill>
                  <a:schemeClr val="tx2"/>
                </a:solidFill>
              </a:rPr>
              <a:t>/</a:t>
            </a:r>
            <a:r>
              <a:rPr lang="en-GB" sz="2000" dirty="0" err="1">
                <a:solidFill>
                  <a:schemeClr val="tx2"/>
                </a:solidFill>
              </a:rPr>
              <a:t>fulltext</a:t>
            </a:r>
            <a:r>
              <a:rPr lang="en-GB" sz="2000" dirty="0">
                <a:solidFill>
                  <a:schemeClr val="tx2"/>
                </a:solidFill>
              </a:rPr>
              <a:t>/EJ1361300.pdf</a:t>
            </a:r>
          </a:p>
          <a:p>
            <a:r>
              <a:rPr lang="en-GB" sz="2000" dirty="0" err="1">
                <a:solidFill>
                  <a:schemeClr val="tx2"/>
                </a:solidFill>
              </a:rPr>
              <a:t>Hutchins,J</a:t>
            </a:r>
            <a:r>
              <a:rPr lang="en-GB" sz="2000" dirty="0">
                <a:solidFill>
                  <a:schemeClr val="tx2"/>
                </a:solidFill>
              </a:rPr>
              <a:t>., </a:t>
            </a:r>
            <a:r>
              <a:rPr lang="en-GB" sz="2000" dirty="0" err="1">
                <a:solidFill>
                  <a:schemeClr val="tx2"/>
                </a:solidFill>
              </a:rPr>
              <a:t>Williams,M.E</a:t>
            </a:r>
            <a:r>
              <a:rPr lang="en-GB" sz="2000" dirty="0">
                <a:solidFill>
                  <a:schemeClr val="tx2"/>
                </a:solidFill>
              </a:rPr>
              <a:t> and </a:t>
            </a:r>
            <a:r>
              <a:rPr lang="en-GB" sz="2000" dirty="0" err="1">
                <a:solidFill>
                  <a:schemeClr val="tx2"/>
                </a:solidFill>
              </a:rPr>
              <a:t>Leitjten</a:t>
            </a:r>
            <a:r>
              <a:rPr lang="en-GB" sz="2000" dirty="0">
                <a:solidFill>
                  <a:schemeClr val="tx2"/>
                </a:solidFill>
              </a:rPr>
              <a:t>, P.(2023)’ Attachment, behaviour problems and interventions’, </a:t>
            </a:r>
            <a:r>
              <a:rPr lang="en-GB" sz="2000" dirty="0" err="1">
                <a:solidFill>
                  <a:schemeClr val="tx2"/>
                </a:solidFill>
              </a:rPr>
              <a:t>Frontiersin</a:t>
            </a:r>
            <a:r>
              <a:rPr lang="en-GB" sz="2000" dirty="0">
                <a:solidFill>
                  <a:schemeClr val="tx2"/>
                </a:solidFill>
              </a:rPr>
              <a:t> child and Adolescent psychiatry,2https://</a:t>
            </a:r>
            <a:r>
              <a:rPr lang="en-GB" sz="2000" dirty="0" err="1">
                <a:solidFill>
                  <a:schemeClr val="tx2"/>
                </a:solidFill>
              </a:rPr>
              <a:t>www.frontiersin.org</a:t>
            </a:r>
            <a:r>
              <a:rPr lang="en-GB" sz="2000" dirty="0">
                <a:solidFill>
                  <a:schemeClr val="tx2"/>
                </a:solidFill>
              </a:rPr>
              <a:t>/journals/child-and-adolescent-psychiatry/articles/10.3389/</a:t>
            </a:r>
            <a:r>
              <a:rPr lang="en-GB" sz="2000" dirty="0" err="1">
                <a:solidFill>
                  <a:schemeClr val="tx2"/>
                </a:solidFill>
              </a:rPr>
              <a:t>frcha.2023.1156407</a:t>
            </a:r>
            <a:r>
              <a:rPr lang="en-GB" sz="2000" dirty="0">
                <a:solidFill>
                  <a:schemeClr val="tx2"/>
                </a:solidFill>
              </a:rPr>
              <a:t>/full</a:t>
            </a:r>
          </a:p>
          <a:p>
            <a:endParaRPr lang="en-GB" sz="2000" dirty="0">
              <a:solidFill>
                <a:schemeClr val="tx2"/>
              </a:solidFill>
            </a:endParaRPr>
          </a:p>
          <a:p>
            <a:endParaRPr lang="en-GB" sz="2000" dirty="0">
              <a:solidFill>
                <a:schemeClr val="tx2"/>
              </a:solidFill>
            </a:endParaRPr>
          </a:p>
          <a:p>
            <a:endParaRPr lang="en-GB" sz="2000" dirty="0">
              <a:solidFill>
                <a:schemeClr val="tx2"/>
              </a:solidFill>
            </a:endParaRPr>
          </a:p>
          <a:p>
            <a:endParaRPr lang="en-GB" sz="2000" dirty="0">
              <a:solidFill>
                <a:schemeClr val="tx2"/>
              </a:solidFill>
            </a:endParaRPr>
          </a:p>
          <a:p>
            <a:endParaRPr lang="en-GB" sz="20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7797863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561AEE4-4E38-4BAC-976D-E0DE523FC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0BC676B-D19A-44DB-910A-0C0E6D433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4431" y="3985"/>
            <a:ext cx="9772765" cy="6858000"/>
            <a:chOff x="1303402" y="3985"/>
            <a:chExt cx="9772765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99AA485-A13F-4455-814E-C116AD7E0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C90D55F-0AFB-45E5-8815-A4701774CE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476B6C1-4A41-48E6-8540-FC48FCD769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347F445-D2CA-4FEB-AB8E-7A47AB57C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2F1B3D8-301E-4A54-9284-EB14E9056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E4B9C67-860A-4569-AC84-3ADE433D1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175B763-A6E6-4AD1-9138-9B1164A7A8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EE2B68-70B1-AD81-113C-36E55A3014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367" y="185336"/>
            <a:ext cx="5709721" cy="2430864"/>
          </a:xfrm>
        </p:spPr>
        <p:txBody>
          <a:bodyPr anchor="t">
            <a:normAutofit/>
          </a:bodyPr>
          <a:lstStyle/>
          <a:p>
            <a:r>
              <a:rPr lang="en-GB" sz="2000" dirty="0">
                <a:solidFill>
                  <a:schemeClr val="tx2"/>
                </a:solidFill>
              </a:rPr>
              <a:t>Morris, </a:t>
            </a:r>
            <a:r>
              <a:rPr lang="en-GB" sz="2000" dirty="0" err="1">
                <a:solidFill>
                  <a:schemeClr val="tx2"/>
                </a:solidFill>
              </a:rPr>
              <a:t>A.M,et</a:t>
            </a:r>
            <a:r>
              <a:rPr lang="en-GB" sz="2000" dirty="0">
                <a:solidFill>
                  <a:schemeClr val="tx2"/>
                </a:solidFill>
              </a:rPr>
              <a:t> al (2025)‘Attachment </a:t>
            </a:r>
            <a:r>
              <a:rPr lang="en-GB" sz="2000" dirty="0" err="1">
                <a:solidFill>
                  <a:schemeClr val="tx2"/>
                </a:solidFill>
              </a:rPr>
              <a:t>classification,emotion</a:t>
            </a:r>
            <a:r>
              <a:rPr lang="en-GB" sz="2000" dirty="0">
                <a:solidFill>
                  <a:schemeClr val="tx2"/>
                </a:solidFill>
              </a:rPr>
              <a:t> </a:t>
            </a:r>
            <a:r>
              <a:rPr lang="en-GB" sz="2000" dirty="0" err="1">
                <a:solidFill>
                  <a:schemeClr val="tx2"/>
                </a:solidFill>
              </a:rPr>
              <a:t>regulation,and</a:t>
            </a:r>
            <a:r>
              <a:rPr lang="en-GB" sz="2000" dirty="0">
                <a:solidFill>
                  <a:schemeClr val="tx2"/>
                </a:solidFill>
              </a:rPr>
              <a:t> defence mechanisms’, </a:t>
            </a:r>
            <a:r>
              <a:rPr lang="en-GB" sz="2000" dirty="0" err="1">
                <a:solidFill>
                  <a:schemeClr val="tx2"/>
                </a:solidFill>
              </a:rPr>
              <a:t>Healthucare</a:t>
            </a:r>
            <a:r>
              <a:rPr lang="en-GB" sz="2000" dirty="0">
                <a:solidFill>
                  <a:schemeClr val="tx2"/>
                </a:solidFill>
              </a:rPr>
              <a:t>, 13(</a:t>
            </a:r>
            <a:r>
              <a:rPr lang="en-GB" sz="2000" dirty="0" err="1">
                <a:solidFill>
                  <a:schemeClr val="tx2"/>
                </a:solidFill>
              </a:rPr>
              <a:t>23,p.31052Cet</a:t>
            </a:r>
            <a:r>
              <a:rPr lang="en-GB" sz="2000" dirty="0">
                <a:solidFill>
                  <a:schemeClr val="tx2"/>
                </a:solidFill>
              </a:rPr>
              <a:t> https://</a:t>
            </a:r>
            <a:r>
              <a:rPr lang="en-GB" sz="2000" dirty="0" err="1">
                <a:solidFill>
                  <a:schemeClr val="tx2"/>
                </a:solidFill>
              </a:rPr>
              <a:t>pubmed.ncbi.nlm.nih.gov</a:t>
            </a:r>
            <a:r>
              <a:rPr lang="en-GB" sz="2000" dirty="0">
                <a:solidFill>
                  <a:schemeClr val="tx2"/>
                </a:solidFill>
              </a:rPr>
              <a:t>/41373323/</a:t>
            </a:r>
            <a:endParaRPr lang="en-US" sz="20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11398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Early Years Support plan for Isaac</vt:lpstr>
      <vt:lpstr>Relationships and Development </vt:lpstr>
      <vt:lpstr>Bowlby’s and Piaget’s Theory</vt:lpstr>
      <vt:lpstr>Isaac’s History</vt:lpstr>
      <vt:lpstr>Application of theory to Isaac</vt:lpstr>
      <vt:lpstr>Support strategies</vt:lpstr>
      <vt:lpstr>Nature vs Nurture</vt:lpstr>
      <vt:lpstr>Overview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Relationships and development </dc:title>
  <dc:creator>Parvin Ali</dc:creator>
  <cp:lastModifiedBy>Parvin Ali</cp:lastModifiedBy>
  <cp:revision>16</cp:revision>
  <dcterms:created xsi:type="dcterms:W3CDTF">2026-06-07T19:13:12Z</dcterms:created>
  <dcterms:modified xsi:type="dcterms:W3CDTF">2026-06-15T11:01:44Z</dcterms:modified>
</cp:coreProperties>
</file>