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3"/>
  </p:notesMasterIdLst>
  <p:handoutMasterIdLst>
    <p:handoutMasterId r:id="rId34"/>
  </p:handoutMasterIdLst>
  <p:sldIdLst>
    <p:sldId id="277" r:id="rId2"/>
    <p:sldId id="278" r:id="rId3"/>
    <p:sldId id="327" r:id="rId4"/>
    <p:sldId id="422" r:id="rId5"/>
    <p:sldId id="316" r:id="rId6"/>
    <p:sldId id="270" r:id="rId7"/>
    <p:sldId id="275" r:id="rId8"/>
    <p:sldId id="261" r:id="rId9"/>
    <p:sldId id="317" r:id="rId10"/>
    <p:sldId id="419" r:id="rId11"/>
    <p:sldId id="319" r:id="rId12"/>
    <p:sldId id="320" r:id="rId13"/>
    <p:sldId id="321" r:id="rId14"/>
    <p:sldId id="322" r:id="rId15"/>
    <p:sldId id="323" r:id="rId16"/>
    <p:sldId id="324" r:id="rId17"/>
    <p:sldId id="325" r:id="rId18"/>
    <p:sldId id="326" r:id="rId19"/>
    <p:sldId id="420" r:id="rId20"/>
    <p:sldId id="328" r:id="rId21"/>
    <p:sldId id="332" r:id="rId22"/>
    <p:sldId id="333" r:id="rId23"/>
    <p:sldId id="334" r:id="rId24"/>
    <p:sldId id="335" r:id="rId25"/>
    <p:sldId id="336" r:id="rId26"/>
    <p:sldId id="337" r:id="rId27"/>
    <p:sldId id="338" r:id="rId28"/>
    <p:sldId id="339" r:id="rId29"/>
    <p:sldId id="340" r:id="rId30"/>
    <p:sldId id="341" r:id="rId31"/>
    <p:sldId id="421" r:id="rId3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91" autoAdjust="0"/>
    <p:restoredTop sz="94576" autoAdjust="0"/>
  </p:normalViewPr>
  <p:slideViewPr>
    <p:cSldViewPr>
      <p:cViewPr varScale="1">
        <p:scale>
          <a:sx n="114" d="100"/>
          <a:sy n="114" d="100"/>
        </p:scale>
        <p:origin x="1456"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442BEA29-0795-A946-B041-578E6046C6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E509E7A-1024-4027-B4C6-8AC6B2FD185C}"/>
              </a:ext>
            </a:extLst>
          </p:cNvPr>
          <p:cNvSpPr>
            <a:spLocks noGrp="1"/>
          </p:cNvSpPr>
          <p:nvPr>
            <p:ph type="body" idx="1"/>
          </p:nvPr>
        </p:nvSpPr>
        <p:spPr/>
        <p:txBody>
          <a:bodyPr>
            <a:normAutofit fontScale="77500" lnSpcReduction="20000"/>
          </a:bodyPr>
          <a:lstStyle/>
          <a:p>
            <a:pPr eaLnBrk="1" fontAlgn="auto" hangingPunct="1">
              <a:spcBef>
                <a:spcPts val="0"/>
              </a:spcBef>
              <a:spcAft>
                <a:spcPts val="0"/>
              </a:spcAft>
              <a:defRPr/>
            </a:pPr>
            <a:r>
              <a:rPr lang="en-GB" dirty="0"/>
              <a:t>Step quickly through the previous three definition slides and spend a little time defining a project using this diagram and then </a:t>
            </a:r>
            <a:r>
              <a:rPr lang="en-GB" dirty="0" err="1"/>
              <a:t>refre</a:t>
            </a:r>
            <a:r>
              <a:rPr lang="en-GB" dirty="0"/>
              <a:t> the learners back to the definitions.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A project consists of a series of activities which jointly produce a UNIQUE product or service for the organisation, client or customer.  It has definite start and end dates and may be divided into one or more phases (the phases here are illustrative).  The phases from the start to the end are known as the lifecycle.  </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It is conducted by people (the project team) and may use various other resources (equipment, materials, money!).  It has various interested parties who will be impacted by the project (the stakeholders).  Some stakeholders may work on the project, some may have control over the project, and some may receive or use the end product/service or may in some other way be impacted by the project, product or service produced (for example any competitor companies).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Some projects maybe initiated by receipt of a business case, some by the ‘receipt’ of an idea and building the business case may be a pre-planning stage.  This largely depends on the organisation.</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Some projects may be very similar in organisation, activities conducted, and products or services delivered but there must be some aspect which, even if minor, represents a significant difference or else this is not a project but an ‘operation’.  Where projects are similar the lifecycle may be standardised and project management methodologies may superimposed.  (See module …. Project Management Methodologies).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Some methodologies will place ‘gateways’ at the end of phases and a whiteboard example of different projects, phases and gateways may expand on this slide.</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The lifecycle represented here is an example of a category of lifecycles known as ‘Cascade’ or ‘Waterfall’ lifecycles, as each phase is dependant on the completion of the previous phase.  This course does not explore in detail lifecycles or methodologies, however the tools and techniques presented are most used (and most useful) in projects which are undertaken using a Cascade lifecycle.</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Ask for examples or projects and stakeholders.</a:t>
            </a:r>
            <a:endParaRPr lang="en-US" dirty="0"/>
          </a:p>
        </p:txBody>
      </p:sp>
      <p:sp>
        <p:nvSpPr>
          <p:cNvPr id="28676" name="Slide Number Placeholder 3">
            <a:extLst>
              <a:ext uri="{FF2B5EF4-FFF2-40B4-BE49-F238E27FC236}">
                <a16:creationId xmlns:a16="http://schemas.microsoft.com/office/drawing/2014/main" id="{F92F33E2-A772-BB4B-99EC-1FACEACA78F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7BC90E4-3D5A-9E4B-8AD8-586D881FA92A}" type="slidenum">
              <a:rPr lang="en-US" altLang="en-US" smtClean="0"/>
              <a:pPr fontAlgn="base">
                <a:spcBef>
                  <a:spcPct val="0"/>
                </a:spcBef>
                <a:spcAft>
                  <a:spcPct val="0"/>
                </a:spcAft>
              </a:pPr>
              <a:t>6</a:t>
            </a:fld>
            <a:endParaRPr lang="en-US" altLang="en-US"/>
          </a:p>
        </p:txBody>
      </p:sp>
    </p:spTree>
    <p:extLst>
      <p:ext uri="{BB962C8B-B14F-4D97-AF65-F5344CB8AC3E}">
        <p14:creationId xmlns:p14="http://schemas.microsoft.com/office/powerpoint/2010/main" val="2405032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A7863150-DDC0-564E-ADC9-348C2E3DAAC8}"/>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EA292D4-9DA1-544D-B77A-07E9394BB11B}" type="slidenum">
              <a:rPr lang="en-GB" altLang="en-US" sz="1200" smtClean="0"/>
              <a:pPr/>
              <a:t>7</a:t>
            </a:fld>
            <a:endParaRPr lang="en-GB" altLang="en-US" sz="1200"/>
          </a:p>
        </p:txBody>
      </p:sp>
      <p:sp>
        <p:nvSpPr>
          <p:cNvPr id="16387" name="Rectangle 2">
            <a:extLst>
              <a:ext uri="{FF2B5EF4-FFF2-40B4-BE49-F238E27FC236}">
                <a16:creationId xmlns:a16="http://schemas.microsoft.com/office/drawing/2014/main" id="{C08058CC-A687-004E-AEF9-98F9542F6F30}"/>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EBE09E37-082B-814A-AD8E-6E77701C74AD}"/>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19983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A8655612-7720-0342-AF17-F453EFDE0856}"/>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1EB2BEA-A59D-9A42-B841-47EF0657DE83}" type="slidenum">
              <a:rPr lang="en-GB" altLang="en-US" sz="1200" smtClean="0"/>
              <a:pPr/>
              <a:t>8</a:t>
            </a:fld>
            <a:endParaRPr lang="en-GB" altLang="en-US" sz="1200"/>
          </a:p>
        </p:txBody>
      </p:sp>
      <p:sp>
        <p:nvSpPr>
          <p:cNvPr id="18435" name="Rectangle 2">
            <a:extLst>
              <a:ext uri="{FF2B5EF4-FFF2-40B4-BE49-F238E27FC236}">
                <a16:creationId xmlns:a16="http://schemas.microsoft.com/office/drawing/2014/main" id="{44A654FA-4F9C-6B42-95BE-2D3674A11E79}"/>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4DA3F9F1-CD39-064D-97A7-E3668C8E4AA7}"/>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1992347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04/06/2020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04/06/2020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04/06/2020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04/06/2020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04/06/2020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Two Content">
    <p:spTree>
      <p:nvGrpSpPr>
        <p:cNvPr id="1" name="Shape 30"/>
        <p:cNvGrpSpPr/>
        <p:nvPr/>
      </p:nvGrpSpPr>
      <p:grpSpPr>
        <a:xfrm>
          <a:off x="0" y="0"/>
          <a:ext cx="0" cy="0"/>
          <a:chOff x="0" y="0"/>
          <a:chExt cx="0" cy="0"/>
        </a:xfrm>
      </p:grpSpPr>
      <p:sp>
        <p:nvSpPr>
          <p:cNvPr id="31" name="Shape 31"/>
          <p:cNvSpPr txBox="1">
            <a:spLocks noGrp="1"/>
          </p:cNvSpPr>
          <p:nvPr>
            <p:ph type="title"/>
          </p:nvPr>
        </p:nvSpPr>
        <p:spPr>
          <a:xfrm>
            <a:off x="457200" y="215371"/>
            <a:ext cx="8229600" cy="1097279"/>
          </a:xfrm>
          <a:prstGeom prst="rect">
            <a:avLst/>
          </a:prstGeom>
          <a:noFill/>
          <a:ln>
            <a:noFill/>
          </a:ln>
        </p:spPr>
        <p:txBody>
          <a:bodyPr lIns="91425" tIns="91425" rIns="91425" bIns="91425" anchor="b"/>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2" name="Shape 32"/>
          <p:cNvSpPr txBox="1">
            <a:spLocks noGrp="1"/>
          </p:cNvSpPr>
          <p:nvPr>
            <p:ph type="body" idx="1"/>
          </p:nvPr>
        </p:nvSpPr>
        <p:spPr>
          <a:xfrm>
            <a:off x="457200" y="1600200"/>
            <a:ext cx="8229600" cy="2163763"/>
          </a:xfrm>
          <a:prstGeom prst="rect">
            <a:avLst/>
          </a:prstGeom>
          <a:noFill/>
          <a:ln>
            <a:noFill/>
          </a:ln>
        </p:spPr>
        <p:txBody>
          <a:bodyPr lIns="91425" tIns="91425" rIns="91425" bIns="91425"/>
          <a:lstStyle>
            <a:lvl1pPr marL="256032" marR="0" lvl="0" indent="-2560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283464"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2286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6pPr>
            <a:lvl7pPr marL="2971800" marR="0" lvl="6"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7pPr>
            <a:lvl8pPr marL="3429000" marR="0" lvl="7"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8pPr>
            <a:lvl9pPr marL="3886200" marR="0" lvl="8"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9pPr>
          </a:lstStyle>
          <a:p>
            <a:endParaRPr lang="en-US" dirty="0"/>
          </a:p>
          <a:p>
            <a:pPr lvl="1"/>
            <a:endParaRPr lang="en-US" dirty="0"/>
          </a:p>
          <a:p>
            <a:pPr lvl="2"/>
            <a:endParaRPr dirty="0"/>
          </a:p>
        </p:txBody>
      </p:sp>
      <p:sp>
        <p:nvSpPr>
          <p:cNvPr id="33" name="Shape 33"/>
          <p:cNvSpPr txBox="1">
            <a:spLocks noGrp="1"/>
          </p:cNvSpPr>
          <p:nvPr>
            <p:ph type="body" idx="2"/>
          </p:nvPr>
        </p:nvSpPr>
        <p:spPr>
          <a:xfrm>
            <a:off x="457200" y="3962400"/>
            <a:ext cx="8229600" cy="2163763"/>
          </a:xfrm>
          <a:prstGeom prst="rect">
            <a:avLst/>
          </a:prstGeom>
          <a:noFill/>
          <a:ln>
            <a:noFill/>
          </a:ln>
        </p:spPr>
        <p:txBody>
          <a:bodyPr lIns="91425" tIns="91425" rIns="91425" bIns="91425"/>
          <a:lstStyle>
            <a:lvl1pPr marL="256032" marR="0" lvl="0" indent="-2560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283464"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2286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6pPr>
            <a:lvl7pPr marL="2971800" marR="0" lvl="6"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7pPr>
            <a:lvl8pPr marL="3429000" marR="0" lvl="7"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8pPr>
            <a:lvl9pPr marL="3886200" marR="0" lvl="8"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9pPr>
          </a:lstStyle>
          <a:p>
            <a:endParaRPr lang="en-US" dirty="0"/>
          </a:p>
          <a:p>
            <a:pPr lvl="1"/>
            <a:endParaRPr lang="en-US" dirty="0"/>
          </a:p>
          <a:p>
            <a:pPr lvl="2"/>
            <a:endParaRPr dirty="0"/>
          </a:p>
        </p:txBody>
      </p:sp>
      <p:sp>
        <p:nvSpPr>
          <p:cNvPr id="5" name="Shape 34">
            <a:extLst>
              <a:ext uri="{FF2B5EF4-FFF2-40B4-BE49-F238E27FC236}">
                <a16:creationId xmlns:a16="http://schemas.microsoft.com/office/drawing/2014/main" id="{D4C7B555-1070-FB49-BB5F-944358C68065}"/>
              </a:ext>
            </a:extLst>
          </p:cNvPr>
          <p:cNvSpPr txBox="1">
            <a:spLocks noGrp="1"/>
          </p:cNvSpPr>
          <p:nvPr>
            <p:ph type="ftr" idx="10"/>
          </p:nvPr>
        </p:nvSpPr>
        <p:spPr>
          <a:xfrm>
            <a:off x="93663" y="6172200"/>
            <a:ext cx="8596312" cy="234950"/>
          </a:xfrm>
          <a:prstGeom prst="rect">
            <a:avLst/>
          </a:prstGeom>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pPr>
              <a:defRPr/>
            </a:pPr>
            <a:endParaRPr/>
          </a:p>
        </p:txBody>
      </p:sp>
      <p:sp>
        <p:nvSpPr>
          <p:cNvPr id="6" name="Shape 35">
            <a:extLst>
              <a:ext uri="{FF2B5EF4-FFF2-40B4-BE49-F238E27FC236}">
                <a16:creationId xmlns:a16="http://schemas.microsoft.com/office/drawing/2014/main" id="{CD974563-B9EC-E244-9E70-87F046F18C2D}"/>
              </a:ext>
            </a:extLst>
          </p:cNvPr>
          <p:cNvSpPr txBox="1">
            <a:spLocks noGrp="1"/>
          </p:cNvSpPr>
          <p:nvPr>
            <p:ph type="dt" idx="11"/>
          </p:nvPr>
        </p:nvSpPr>
        <p:spPr>
          <a:xfrm>
            <a:off x="6335713" y="112713"/>
            <a:ext cx="2133600" cy="182562"/>
          </a:xfrm>
        </p:spPr>
        <p:txBody>
          <a:bodyPr lIns="91425" tIns="91425" rIns="91425" bIns="91425"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pPr>
              <a:defRPr/>
            </a:pPr>
            <a:endParaRPr/>
          </a:p>
        </p:txBody>
      </p:sp>
      <p:sp>
        <p:nvSpPr>
          <p:cNvPr id="7" name="Shape 36">
            <a:extLst>
              <a:ext uri="{FF2B5EF4-FFF2-40B4-BE49-F238E27FC236}">
                <a16:creationId xmlns:a16="http://schemas.microsoft.com/office/drawing/2014/main" id="{3EBC0C07-B1FC-9C4A-A7DC-60E717E18231}"/>
              </a:ext>
            </a:extLst>
          </p:cNvPr>
          <p:cNvSpPr txBox="1">
            <a:spLocks noGrp="1"/>
          </p:cNvSpPr>
          <p:nvPr>
            <p:ph type="sldNum" idx="12"/>
          </p:nvPr>
        </p:nvSpPr>
        <p:spPr>
          <a:xfrm>
            <a:off x="8469313" y="112713"/>
            <a:ext cx="552450" cy="182562"/>
          </a:xfrm>
        </p:spPr>
        <p:txBody>
          <a:bodyPr lIns="91425" tIns="45700" rIns="91425" bIns="45700">
            <a:noAutofit/>
          </a:bodyPr>
          <a:lstStyle>
            <a:lvl1pPr>
              <a:spcBef>
                <a:spcPts val="0"/>
              </a:spcBef>
              <a:buSzPct val="25000"/>
              <a:defRPr sz="900">
                <a:solidFill>
                  <a:schemeClr val="lt1"/>
                </a:solidFill>
                <a:latin typeface="Arial"/>
                <a:ea typeface="Arial"/>
                <a:cs typeface="Arial"/>
                <a:sym typeface="Arial"/>
              </a:defRPr>
            </a:lvl1pPr>
          </a:lstStyle>
          <a:p>
            <a:pPr>
              <a:defRPr/>
            </a:pPr>
            <a:fld id="{CB9ECC87-A658-DE43-8CCD-F241A3BB1DDF}" type="slidenum">
              <a:rPr lang="en-US"/>
              <a:pPr>
                <a:defRPr/>
              </a:pPr>
              <a:t>‹#›</a:t>
            </a:fld>
            <a:endParaRPr lang="en-US"/>
          </a:p>
        </p:txBody>
      </p:sp>
    </p:spTree>
    <p:extLst>
      <p:ext uri="{BB962C8B-B14F-4D97-AF65-F5344CB8AC3E}">
        <p14:creationId xmlns:p14="http://schemas.microsoft.com/office/powerpoint/2010/main" val="1859565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10600" cy="6096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304800" y="1143000"/>
            <a:ext cx="42291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86300" y="1143000"/>
            <a:ext cx="4229100" cy="2552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86300" y="3848100"/>
            <a:ext cx="4229100" cy="2552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8">
            <a:extLst>
              <a:ext uri="{FF2B5EF4-FFF2-40B4-BE49-F238E27FC236}">
                <a16:creationId xmlns:a16="http://schemas.microsoft.com/office/drawing/2014/main" id="{1C82E255-12F3-9546-AE0A-24BBA2A3F9BE}"/>
              </a:ext>
            </a:extLst>
          </p:cNvPr>
          <p:cNvSpPr>
            <a:spLocks noGrp="1" noChangeArrowheads="1"/>
          </p:cNvSpPr>
          <p:nvPr>
            <p:ph type="dt" sz="half" idx="10"/>
          </p:nvPr>
        </p:nvSpPr>
        <p:spPr>
          <a:ln/>
        </p:spPr>
        <p:txBody>
          <a:bodyPr/>
          <a:lstStyle>
            <a:lvl1pPr>
              <a:defRPr/>
            </a:lvl1pPr>
          </a:lstStyle>
          <a:p>
            <a:pPr>
              <a:defRPr/>
            </a:pPr>
            <a:fld id="{20C4A0E3-6EF2-C549-AF73-6C41A18B9FA3}" type="datetime1">
              <a:rPr lang="en-GB" altLang="en-US"/>
              <a:pPr>
                <a:defRPr/>
              </a:pPr>
              <a:t>04/06/2020</a:t>
            </a:fld>
            <a:endParaRPr lang="en-GB" altLang="en-US"/>
          </a:p>
        </p:txBody>
      </p:sp>
      <p:sp>
        <p:nvSpPr>
          <p:cNvPr id="7" name="Rectangle 9">
            <a:extLst>
              <a:ext uri="{FF2B5EF4-FFF2-40B4-BE49-F238E27FC236}">
                <a16:creationId xmlns:a16="http://schemas.microsoft.com/office/drawing/2014/main" id="{C686B641-3E82-5146-A2E1-E418FBE14688}"/>
              </a:ext>
            </a:extLst>
          </p:cNvPr>
          <p:cNvSpPr>
            <a:spLocks noGrp="1" noChangeArrowheads="1"/>
          </p:cNvSpPr>
          <p:nvPr>
            <p:ph type="sldNum" sz="quarter" idx="11"/>
          </p:nvPr>
        </p:nvSpPr>
        <p:spPr>
          <a:ln/>
        </p:spPr>
        <p:txBody>
          <a:bodyPr/>
          <a:lstStyle>
            <a:lvl1pPr>
              <a:defRPr/>
            </a:lvl1pPr>
          </a:lstStyle>
          <a:p>
            <a:pPr>
              <a:defRPr/>
            </a:pPr>
            <a:fld id="{187983A0-E148-A343-87D8-7D32FD01D5BC}" type="slidenum">
              <a:rPr lang="en-GB" altLang="en-US"/>
              <a:pPr>
                <a:defRPr/>
              </a:pPr>
              <a:t>‹#›</a:t>
            </a:fld>
            <a:endParaRPr lang="en-GB" altLang="en-US"/>
          </a:p>
        </p:txBody>
      </p:sp>
    </p:spTree>
    <p:extLst>
      <p:ext uri="{BB962C8B-B14F-4D97-AF65-F5344CB8AC3E}">
        <p14:creationId xmlns:p14="http://schemas.microsoft.com/office/powerpoint/2010/main" val="1623055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10600" cy="6096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304800" y="1143000"/>
            <a:ext cx="42291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86300" y="1143000"/>
            <a:ext cx="42291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10A0CA2A-5192-8E4F-9FE2-F36FFCF62039}"/>
              </a:ext>
            </a:extLst>
          </p:cNvPr>
          <p:cNvSpPr>
            <a:spLocks noGrp="1" noChangeArrowheads="1"/>
          </p:cNvSpPr>
          <p:nvPr>
            <p:ph type="dt" sz="half" idx="10"/>
          </p:nvPr>
        </p:nvSpPr>
        <p:spPr>
          <a:ln/>
        </p:spPr>
        <p:txBody>
          <a:bodyPr/>
          <a:lstStyle>
            <a:lvl1pPr>
              <a:defRPr/>
            </a:lvl1pPr>
          </a:lstStyle>
          <a:p>
            <a:pPr>
              <a:defRPr/>
            </a:pPr>
            <a:fld id="{AA4C0DDC-05AE-4347-9693-FB7BC24B53F9}" type="datetime1">
              <a:rPr lang="en-GB" altLang="en-US"/>
              <a:pPr>
                <a:defRPr/>
              </a:pPr>
              <a:t>04/06/2020</a:t>
            </a:fld>
            <a:endParaRPr lang="en-GB" altLang="en-US"/>
          </a:p>
        </p:txBody>
      </p:sp>
      <p:sp>
        <p:nvSpPr>
          <p:cNvPr id="6" name="Rectangle 9">
            <a:extLst>
              <a:ext uri="{FF2B5EF4-FFF2-40B4-BE49-F238E27FC236}">
                <a16:creationId xmlns:a16="http://schemas.microsoft.com/office/drawing/2014/main" id="{E8D83F29-98AD-8548-B839-C3267A660871}"/>
              </a:ext>
            </a:extLst>
          </p:cNvPr>
          <p:cNvSpPr>
            <a:spLocks noGrp="1" noChangeArrowheads="1"/>
          </p:cNvSpPr>
          <p:nvPr>
            <p:ph type="sldNum" sz="quarter" idx="11"/>
          </p:nvPr>
        </p:nvSpPr>
        <p:spPr>
          <a:ln/>
        </p:spPr>
        <p:txBody>
          <a:bodyPr/>
          <a:lstStyle>
            <a:lvl1pPr>
              <a:defRPr/>
            </a:lvl1pPr>
          </a:lstStyle>
          <a:p>
            <a:pPr>
              <a:defRPr/>
            </a:pPr>
            <a:fld id="{EA5367BC-CB98-3D45-ABBD-648E581BC0AD}" type="slidenum">
              <a:rPr lang="en-GB" altLang="en-US"/>
              <a:pPr>
                <a:defRPr/>
              </a:pPr>
              <a:t>‹#›</a:t>
            </a:fld>
            <a:endParaRPr lang="en-GB" altLang="en-US"/>
          </a:p>
        </p:txBody>
      </p:sp>
    </p:spTree>
    <p:extLst>
      <p:ext uri="{BB962C8B-B14F-4D97-AF65-F5344CB8AC3E}">
        <p14:creationId xmlns:p14="http://schemas.microsoft.com/office/powerpoint/2010/main" val="2193025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3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0"/>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p:cNvSpPr>
            <a:spLocks noGrp="1"/>
          </p:cNvSpPr>
          <p:nvPr>
            <p:ph idx="13"/>
          </p:nvPr>
        </p:nvSpPr>
        <p:spPr>
          <a:xfrm>
            <a:off x="473720" y="2807084"/>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4"/>
          </p:nvPr>
        </p:nvSpPr>
        <p:spPr>
          <a:xfrm>
            <a:off x="473720" y="4013968"/>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4">
            <a:extLst>
              <a:ext uri="{FF2B5EF4-FFF2-40B4-BE49-F238E27FC236}">
                <a16:creationId xmlns:a16="http://schemas.microsoft.com/office/drawing/2014/main" id="{A9592CB1-9A68-CB49-B50E-5F6E5CC3ECF7}"/>
              </a:ext>
            </a:extLst>
          </p:cNvPr>
          <p:cNvSpPr>
            <a:spLocks noGrp="1"/>
          </p:cNvSpPr>
          <p:nvPr>
            <p:ph type="ftr" sz="quarter" idx="15"/>
          </p:nvPr>
        </p:nvSpPr>
        <p:spPr>
          <a:xfrm>
            <a:off x="93663" y="6172200"/>
            <a:ext cx="8596312" cy="234950"/>
          </a:xfrm>
        </p:spPr>
        <p:txBody>
          <a:bodyPr/>
          <a:lstStyle>
            <a:lvl1pPr>
              <a:defRPr/>
            </a:lvl1pPr>
          </a:lstStyle>
          <a:p>
            <a:pPr>
              <a:defRPr/>
            </a:pPr>
            <a:endParaRPr lang="en-US"/>
          </a:p>
        </p:txBody>
      </p:sp>
      <p:sp>
        <p:nvSpPr>
          <p:cNvPr id="7" name="Date Placeholder 3">
            <a:extLst>
              <a:ext uri="{FF2B5EF4-FFF2-40B4-BE49-F238E27FC236}">
                <a16:creationId xmlns:a16="http://schemas.microsoft.com/office/drawing/2014/main" id="{B097F311-66A9-4F4C-B116-6BC699B44263}"/>
              </a:ext>
            </a:extLst>
          </p:cNvPr>
          <p:cNvSpPr>
            <a:spLocks noGrp="1"/>
          </p:cNvSpPr>
          <p:nvPr>
            <p:ph type="dt" sz="half" idx="16"/>
          </p:nvPr>
        </p:nvSpPr>
        <p:spPr/>
        <p:txBody>
          <a:bodyPr/>
          <a:lstStyle>
            <a:lvl1pPr>
              <a:defRPr/>
            </a:lvl1pPr>
          </a:lstStyle>
          <a:p>
            <a:pPr>
              <a:defRPr/>
            </a:pPr>
            <a:fld id="{A9DF6EFB-3F44-496C-A842-1E0B3D3B975A}" type="datetimeFigureOut">
              <a:rPr lang="en-US"/>
              <a:pPr>
                <a:defRPr/>
              </a:pPr>
              <a:t>6/4/20</a:t>
            </a:fld>
            <a:endParaRPr lang="en-US" dirty="0"/>
          </a:p>
        </p:txBody>
      </p:sp>
      <p:sp>
        <p:nvSpPr>
          <p:cNvPr id="10" name="Slide Number Placeholder 5">
            <a:extLst>
              <a:ext uri="{FF2B5EF4-FFF2-40B4-BE49-F238E27FC236}">
                <a16:creationId xmlns:a16="http://schemas.microsoft.com/office/drawing/2014/main" id="{38639833-BC7E-5449-8858-BC851D298470}"/>
              </a:ext>
            </a:extLst>
          </p:cNvPr>
          <p:cNvSpPr>
            <a:spLocks noGrp="1"/>
          </p:cNvSpPr>
          <p:nvPr>
            <p:ph type="sldNum" sz="quarter" idx="17"/>
          </p:nvPr>
        </p:nvSpPr>
        <p:spPr/>
        <p:txBody>
          <a:bodyPr/>
          <a:lstStyle>
            <a:lvl1pPr>
              <a:defRPr/>
            </a:lvl1pPr>
          </a:lstStyle>
          <a:p>
            <a:pPr>
              <a:defRPr/>
            </a:pPr>
            <a:fld id="{A8B97628-7F78-9C49-8AD5-6EF54878213B}" type="slidenum">
              <a:rPr lang="en-US"/>
              <a:pPr>
                <a:defRPr/>
              </a:pPr>
              <a:t>‹#›</a:t>
            </a:fld>
            <a:endParaRPr lang="en-US" dirty="0"/>
          </a:p>
        </p:txBody>
      </p:sp>
    </p:spTree>
    <p:extLst>
      <p:ext uri="{BB962C8B-B14F-4D97-AF65-F5344CB8AC3E}">
        <p14:creationId xmlns:p14="http://schemas.microsoft.com/office/powerpoint/2010/main" val="313899536"/>
      </p:ext>
    </p:extLst>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5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82296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82296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4"/>
          <p:cNvSpPr>
            <a:spLocks noGrp="1"/>
          </p:cNvSpPr>
          <p:nvPr>
            <p:ph sz="quarter" idx="14"/>
          </p:nvPr>
        </p:nvSpPr>
        <p:spPr>
          <a:xfrm>
            <a:off x="457200" y="3048000"/>
            <a:ext cx="82296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2F4BFE8-3FBC-DB4C-8400-9AAB8B798C52}"/>
              </a:ext>
            </a:extLst>
          </p:cNvPr>
          <p:cNvSpPr>
            <a:spLocks noGrp="1"/>
          </p:cNvSpPr>
          <p:nvPr>
            <p:ph type="ftr" sz="quarter" idx="18"/>
          </p:nvPr>
        </p:nvSpPr>
        <p:spPr>
          <a:xfrm>
            <a:off x="93663" y="6172200"/>
            <a:ext cx="8596312" cy="234950"/>
          </a:xfrm>
        </p:spPr>
        <p:txBody>
          <a:bodyPr/>
          <a:lstStyle>
            <a:lvl1pPr>
              <a:defRPr/>
            </a:lvl1pPr>
          </a:lstStyle>
          <a:p>
            <a:pPr>
              <a:defRPr/>
            </a:pPr>
            <a:endParaRPr lang="en-US"/>
          </a:p>
        </p:txBody>
      </p:sp>
      <p:sp>
        <p:nvSpPr>
          <p:cNvPr id="11" name="Date Placeholder 3">
            <a:extLst>
              <a:ext uri="{FF2B5EF4-FFF2-40B4-BE49-F238E27FC236}">
                <a16:creationId xmlns:a16="http://schemas.microsoft.com/office/drawing/2014/main" id="{7B197AA4-C259-3F43-A96B-54D686E68A4B}"/>
              </a:ext>
            </a:extLst>
          </p:cNvPr>
          <p:cNvSpPr>
            <a:spLocks noGrp="1"/>
          </p:cNvSpPr>
          <p:nvPr>
            <p:ph type="dt" sz="half" idx="19"/>
          </p:nvPr>
        </p:nvSpPr>
        <p:spPr/>
        <p:txBody>
          <a:bodyPr/>
          <a:lstStyle>
            <a:lvl1pPr>
              <a:defRPr/>
            </a:lvl1pPr>
          </a:lstStyle>
          <a:p>
            <a:pPr>
              <a:defRPr/>
            </a:pPr>
            <a:fld id="{A9DF6EFB-3F44-496C-A842-1E0B3D3B975A}" type="datetimeFigureOut">
              <a:rPr lang="en-US"/>
              <a:pPr>
                <a:defRPr/>
              </a:pPr>
              <a:t>6/4/20</a:t>
            </a:fld>
            <a:endParaRPr lang="en-US" dirty="0"/>
          </a:p>
        </p:txBody>
      </p:sp>
      <p:sp>
        <p:nvSpPr>
          <p:cNvPr id="12" name="Slide Number Placeholder 5">
            <a:extLst>
              <a:ext uri="{FF2B5EF4-FFF2-40B4-BE49-F238E27FC236}">
                <a16:creationId xmlns:a16="http://schemas.microsoft.com/office/drawing/2014/main" id="{F712DE35-78C2-F347-BDD4-F0EBEB15A1E4}"/>
              </a:ext>
            </a:extLst>
          </p:cNvPr>
          <p:cNvSpPr>
            <a:spLocks noGrp="1"/>
          </p:cNvSpPr>
          <p:nvPr>
            <p:ph type="sldNum" sz="quarter" idx="20"/>
          </p:nvPr>
        </p:nvSpPr>
        <p:spPr/>
        <p:txBody>
          <a:bodyPr/>
          <a:lstStyle>
            <a:lvl1pPr>
              <a:defRPr/>
            </a:lvl1pPr>
          </a:lstStyle>
          <a:p>
            <a:pPr>
              <a:defRPr/>
            </a:pPr>
            <a:fld id="{6E53B5DE-F880-6546-880D-39711A880572}" type="slidenum">
              <a:rPr lang="en-US"/>
              <a:pPr>
                <a:defRPr/>
              </a:pPr>
              <a:t>‹#›</a:t>
            </a:fld>
            <a:endParaRPr lang="en-US" dirty="0"/>
          </a:p>
        </p:txBody>
      </p:sp>
    </p:spTree>
    <p:extLst>
      <p:ext uri="{BB962C8B-B14F-4D97-AF65-F5344CB8AC3E}">
        <p14:creationId xmlns:p14="http://schemas.microsoft.com/office/powerpoint/2010/main" val="1356082907"/>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 id="2147483789" r:id="rId13"/>
    <p:sldLayoutId id="2147483790" r:id="rId14"/>
    <p:sldLayoutId id="2147483791" r:id="rId15"/>
    <p:sldLayoutId id="2147483792" r:id="rId16"/>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25550"/>
          </a:xfrm>
        </p:spPr>
        <p:txBody>
          <a:bodyPr/>
          <a:lstStyle/>
          <a:p>
            <a:pPr eaLnBrk="1" hangingPunct="1"/>
            <a:r>
              <a:rPr lang="en-GB" altLang="en-US" dirty="0"/>
              <a:t>BMSK5004</a:t>
            </a:r>
          </a:p>
        </p:txBody>
      </p:sp>
      <p:sp>
        <p:nvSpPr>
          <p:cNvPr id="6147" name="Subtitle 4"/>
          <p:cNvSpPr>
            <a:spLocks noGrp="1"/>
          </p:cNvSpPr>
          <p:nvPr>
            <p:ph type="subTitle" idx="1"/>
          </p:nvPr>
        </p:nvSpPr>
        <p:spPr>
          <a:xfrm>
            <a:off x="715767" y="908050"/>
            <a:ext cx="8795146" cy="4247728"/>
          </a:xfrm>
        </p:spPr>
        <p:txBody>
          <a:bodyPr/>
          <a:lstStyle/>
          <a:p>
            <a:pPr eaLnBrk="1" hangingPunct="1"/>
            <a:endParaRPr lang="en-GB" altLang="en-US"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Managing Projects in the Organisation</a:t>
            </a:r>
          </a:p>
          <a:p>
            <a:pPr eaLnBrk="1" hangingPunct="1"/>
            <a:r>
              <a:rPr lang="en-GB" altLang="en-US" b="1" dirty="0">
                <a:solidFill>
                  <a:schemeClr val="tx1"/>
                </a:solidFill>
              </a:rPr>
              <a:t>Session 2-Introduction to Project Management</a:t>
            </a:r>
          </a:p>
          <a:p>
            <a:pPr eaLnBrk="1" hangingPunct="1"/>
            <a:r>
              <a:rPr lang="en-GB" altLang="en-US" b="1" dirty="0">
                <a:solidFill>
                  <a:schemeClr val="tx1"/>
                </a:solidFill>
              </a:rPr>
              <a:t>WEEK 1</a:t>
            </a:r>
          </a:p>
          <a:p>
            <a:pPr eaLnBrk="1" hangingPunct="1"/>
            <a:endParaRPr lang="en-US" altLang="en-US" dirty="0"/>
          </a:p>
          <a:p>
            <a:pPr eaLnBrk="1" hangingPunct="1"/>
            <a:endParaRPr lang="en-US" altLang="en-US"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A9768-FD2E-734D-9B1B-9BBA16C4EF6F}"/>
              </a:ext>
            </a:extLst>
          </p:cNvPr>
          <p:cNvSpPr>
            <a:spLocks noGrp="1"/>
          </p:cNvSpPr>
          <p:nvPr>
            <p:ph type="title"/>
          </p:nvPr>
        </p:nvSpPr>
        <p:spPr/>
        <p:txBody>
          <a:bodyPr/>
          <a:lstStyle/>
          <a:p>
            <a:r>
              <a:rPr lang="en-US" b="1" dirty="0"/>
              <a:t>What is a Project?</a:t>
            </a:r>
          </a:p>
        </p:txBody>
      </p:sp>
      <p:sp>
        <p:nvSpPr>
          <p:cNvPr id="3" name="Content Placeholder 2">
            <a:extLst>
              <a:ext uri="{FF2B5EF4-FFF2-40B4-BE49-F238E27FC236}">
                <a16:creationId xmlns:a16="http://schemas.microsoft.com/office/drawing/2014/main" id="{C497ACE8-5D03-124B-9AEE-D1917C25B18F}"/>
              </a:ext>
            </a:extLst>
          </p:cNvPr>
          <p:cNvSpPr>
            <a:spLocks noGrp="1"/>
          </p:cNvSpPr>
          <p:nvPr>
            <p:ph idx="1"/>
          </p:nvPr>
        </p:nvSpPr>
        <p:spPr/>
        <p:txBody>
          <a:bodyPr/>
          <a:lstStyle/>
          <a:p>
            <a:r>
              <a:rPr lang="en-US" b="1" i="1" dirty="0"/>
              <a:t>Please type your answer in the chat box and send.</a:t>
            </a:r>
          </a:p>
          <a:p>
            <a:endParaRPr lang="en-US" dirty="0"/>
          </a:p>
        </p:txBody>
      </p:sp>
      <p:sp>
        <p:nvSpPr>
          <p:cNvPr id="4" name="Date Placeholder 3">
            <a:extLst>
              <a:ext uri="{FF2B5EF4-FFF2-40B4-BE49-F238E27FC236}">
                <a16:creationId xmlns:a16="http://schemas.microsoft.com/office/drawing/2014/main" id="{C6A1613B-F808-3544-BAF4-3269CF97B219}"/>
              </a:ext>
            </a:extLst>
          </p:cNvPr>
          <p:cNvSpPr>
            <a:spLocks noGrp="1"/>
          </p:cNvSpPr>
          <p:nvPr>
            <p:ph type="dt" sz="half" idx="10"/>
          </p:nvPr>
        </p:nvSpPr>
        <p:spPr/>
        <p:txBody>
          <a:bodyPr/>
          <a:lstStyle/>
          <a:p>
            <a:pPr>
              <a:defRPr/>
            </a:pPr>
            <a:fld id="{2303D31F-598B-47EE-BA37-93F097A3D676}" type="datetime1">
              <a:rPr lang="en-GB" altLang="en-US" smtClean="0"/>
              <a:pPr>
                <a:defRPr/>
              </a:pPr>
              <a:t>04/06/2020</a:t>
            </a:fld>
            <a:endParaRPr lang="en-GB" altLang="en-US"/>
          </a:p>
        </p:txBody>
      </p:sp>
      <p:sp>
        <p:nvSpPr>
          <p:cNvPr id="5" name="Slide Number Placeholder 4">
            <a:extLst>
              <a:ext uri="{FF2B5EF4-FFF2-40B4-BE49-F238E27FC236}">
                <a16:creationId xmlns:a16="http://schemas.microsoft.com/office/drawing/2014/main" id="{2A38A284-4B25-FE46-8CEC-659E9DA3E8F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pic>
        <p:nvPicPr>
          <p:cNvPr id="8" name="Picture 7">
            <a:extLst>
              <a:ext uri="{FF2B5EF4-FFF2-40B4-BE49-F238E27FC236}">
                <a16:creationId xmlns:a16="http://schemas.microsoft.com/office/drawing/2014/main" id="{7AF97CA0-4EAA-0F42-885E-00A7A04BB3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808" y="2708920"/>
            <a:ext cx="2324100" cy="2438400"/>
          </a:xfrm>
          <a:prstGeom prst="rect">
            <a:avLst/>
          </a:prstGeom>
        </p:spPr>
      </p:pic>
    </p:spTree>
    <p:extLst>
      <p:ext uri="{BB962C8B-B14F-4D97-AF65-F5344CB8AC3E}">
        <p14:creationId xmlns:p14="http://schemas.microsoft.com/office/powerpoint/2010/main" val="839288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619B818A-FFAD-534E-8154-0E03D556E66C}"/>
              </a:ext>
            </a:extLst>
          </p:cNvPr>
          <p:cNvSpPr>
            <a:spLocks noGrp="1"/>
          </p:cNvSpPr>
          <p:nvPr>
            <p:ph type="title"/>
          </p:nvPr>
        </p:nvSpPr>
        <p:spPr>
          <a:xfrm>
            <a:off x="304800" y="304801"/>
            <a:ext cx="8610600" cy="891952"/>
          </a:xfrm>
        </p:spPr>
        <p:txBody>
          <a:bodyPr/>
          <a:lstStyle/>
          <a:p>
            <a:r>
              <a:rPr lang="en-GB" altLang="en-US" b="1" dirty="0"/>
              <a:t>Questions</a:t>
            </a:r>
          </a:p>
        </p:txBody>
      </p:sp>
      <p:sp>
        <p:nvSpPr>
          <p:cNvPr id="11267" name="Content Placeholder 2">
            <a:extLst>
              <a:ext uri="{FF2B5EF4-FFF2-40B4-BE49-F238E27FC236}">
                <a16:creationId xmlns:a16="http://schemas.microsoft.com/office/drawing/2014/main" id="{6D7CC700-BF88-1540-9158-E4E2DFCF5DDC}"/>
              </a:ext>
            </a:extLst>
          </p:cNvPr>
          <p:cNvSpPr>
            <a:spLocks noGrp="1"/>
          </p:cNvSpPr>
          <p:nvPr>
            <p:ph idx="1"/>
          </p:nvPr>
        </p:nvSpPr>
        <p:spPr>
          <a:xfrm>
            <a:off x="304800" y="1484784"/>
            <a:ext cx="8610600" cy="4194175"/>
          </a:xfrm>
        </p:spPr>
        <p:txBody>
          <a:bodyPr/>
          <a:lstStyle/>
          <a:p>
            <a:r>
              <a:rPr lang="en-GB" altLang="en-US" sz="4000" b="1" i="1" dirty="0"/>
              <a:t>Are you Currently Managing Projects?</a:t>
            </a:r>
          </a:p>
          <a:p>
            <a:r>
              <a:rPr lang="en-GB" altLang="en-US" sz="4000" b="1" i="1" dirty="0"/>
              <a:t>If so, what are they?</a:t>
            </a:r>
          </a:p>
        </p:txBody>
      </p:sp>
      <p:pic>
        <p:nvPicPr>
          <p:cNvPr id="4" name="Picture 3">
            <a:extLst>
              <a:ext uri="{FF2B5EF4-FFF2-40B4-BE49-F238E27FC236}">
                <a16:creationId xmlns:a16="http://schemas.microsoft.com/office/drawing/2014/main" id="{05AC7750-89BA-2348-959F-38F8D6F9A9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856" y="3162216"/>
            <a:ext cx="1892052" cy="1985104"/>
          </a:xfrm>
          <a:prstGeom prst="rect">
            <a:avLst/>
          </a:prstGeom>
        </p:spPr>
      </p:pic>
    </p:spTree>
    <p:extLst>
      <p:ext uri="{BB962C8B-B14F-4D97-AF65-F5344CB8AC3E}">
        <p14:creationId xmlns:p14="http://schemas.microsoft.com/office/powerpoint/2010/main" val="2780654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8E4FED3-70AD-404D-87B8-28145E57A41E}"/>
              </a:ext>
            </a:extLst>
          </p:cNvPr>
          <p:cNvSpPr>
            <a:spLocks noGrp="1"/>
          </p:cNvSpPr>
          <p:nvPr>
            <p:ph type="title"/>
          </p:nvPr>
        </p:nvSpPr>
        <p:spPr/>
        <p:txBody>
          <a:bodyPr/>
          <a:lstStyle/>
          <a:p>
            <a:r>
              <a:rPr lang="en-GB" altLang="en-US" b="1" dirty="0"/>
              <a:t>Things to Ponder</a:t>
            </a:r>
          </a:p>
        </p:txBody>
      </p:sp>
      <p:sp>
        <p:nvSpPr>
          <p:cNvPr id="12291" name="Content Placeholder 2">
            <a:extLst>
              <a:ext uri="{FF2B5EF4-FFF2-40B4-BE49-F238E27FC236}">
                <a16:creationId xmlns:a16="http://schemas.microsoft.com/office/drawing/2014/main" id="{4149E96D-33D9-E84C-956D-89B71461CB9F}"/>
              </a:ext>
            </a:extLst>
          </p:cNvPr>
          <p:cNvSpPr>
            <a:spLocks noGrp="1"/>
          </p:cNvSpPr>
          <p:nvPr>
            <p:ph idx="1"/>
          </p:nvPr>
        </p:nvSpPr>
        <p:spPr>
          <a:xfrm>
            <a:off x="150058" y="1556792"/>
            <a:ext cx="8986837" cy="5829300"/>
          </a:xfrm>
        </p:spPr>
        <p:txBody>
          <a:bodyPr/>
          <a:lstStyle/>
          <a:p>
            <a:r>
              <a:rPr lang="en-GB" altLang="en-US" sz="2400" dirty="0"/>
              <a:t>The project Manager doesn’t really need to have a title of Project Manager. </a:t>
            </a:r>
          </a:p>
          <a:p>
            <a:r>
              <a:rPr lang="en-GB" altLang="en-US" sz="2400" dirty="0"/>
              <a:t>Everyone Managers projects at their work or in their daily lives. </a:t>
            </a:r>
          </a:p>
          <a:p>
            <a:r>
              <a:rPr lang="en-GB" altLang="en-US" sz="2400" dirty="0"/>
              <a:t>This course critically assess the reasons why certain projects are successful.</a:t>
            </a:r>
          </a:p>
          <a:p>
            <a:r>
              <a:rPr lang="en-GB" altLang="en-US" sz="2400" dirty="0"/>
              <a:t>It also analyses the specific characteristics of people who lead projects and why they succeed in the projects the manage. </a:t>
            </a:r>
          </a:p>
          <a:p>
            <a:r>
              <a:rPr lang="en-GB" altLang="en-US" sz="2400" dirty="0"/>
              <a:t>You don’t need a particular job title to manage a project. </a:t>
            </a:r>
          </a:p>
        </p:txBody>
      </p:sp>
    </p:spTree>
    <p:extLst>
      <p:ext uri="{BB962C8B-B14F-4D97-AF65-F5344CB8AC3E}">
        <p14:creationId xmlns:p14="http://schemas.microsoft.com/office/powerpoint/2010/main" val="1824603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a:extLst>
              <a:ext uri="{FF2B5EF4-FFF2-40B4-BE49-F238E27FC236}">
                <a16:creationId xmlns:a16="http://schemas.microsoft.com/office/drawing/2014/main" id="{7D695262-3A23-474A-8942-8EA02E562628}"/>
              </a:ext>
            </a:extLst>
          </p:cNvPr>
          <p:cNvSpPr>
            <a:spLocks noGrp="1"/>
          </p:cNvSpPr>
          <p:nvPr>
            <p:ph type="title"/>
          </p:nvPr>
        </p:nvSpPr>
        <p:spPr>
          <a:xfrm>
            <a:off x="489001" y="0"/>
            <a:ext cx="8229600" cy="1096963"/>
          </a:xfrm>
        </p:spPr>
        <p:txBody>
          <a:bodyPr>
            <a:spAutoFit/>
          </a:bodyPr>
          <a:lstStyle/>
          <a:p>
            <a:pPr defTabSz="457200">
              <a:spcBef>
                <a:spcPct val="0"/>
              </a:spcBef>
              <a:buClrTx/>
              <a:buFont typeface="Times New Roman" panose="02020603050405020304" pitchFamily="18" charset="0"/>
              <a:buNone/>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sym typeface="Times New Roman" panose="02020603050405020304" pitchFamily="18" charset="0"/>
              </a:rPr>
              <a:t>Examples of Projects</a:t>
            </a:r>
          </a:p>
        </p:txBody>
      </p:sp>
      <p:sp>
        <p:nvSpPr>
          <p:cNvPr id="19458" name="Content Placeholder 2">
            <a:extLst>
              <a:ext uri="{FF2B5EF4-FFF2-40B4-BE49-F238E27FC236}">
                <a16:creationId xmlns:a16="http://schemas.microsoft.com/office/drawing/2014/main" id="{379648EF-3896-6C41-8735-B49AFB88DCDE}"/>
              </a:ext>
            </a:extLst>
          </p:cNvPr>
          <p:cNvSpPr>
            <a:spLocks noGrp="1"/>
          </p:cNvSpPr>
          <p:nvPr>
            <p:ph type="body" idx="1"/>
          </p:nvPr>
        </p:nvSpPr>
        <p:spPr>
          <a:xfrm>
            <a:off x="457200" y="1600200"/>
            <a:ext cx="3649663" cy="554038"/>
          </a:xfrm>
        </p:spPr>
        <p:txBody>
          <a:bodyPr>
            <a:spAutoFit/>
          </a:bodyPr>
          <a:lstStyle/>
          <a:p>
            <a:pPr marL="255588" indent="-255588" defTabSz="457200">
              <a:buSzTx/>
              <a:buFont typeface="Arial" panose="020B0604020202020204" pitchFamily="34" charset="0"/>
              <a:buChar char="•"/>
            </a:pPr>
            <a:r>
              <a:rPr lang="en-US" altLang="en-US" sz="2400" dirty="0">
                <a:solidFill>
                  <a:srgbClr val="000000"/>
                </a:solidFill>
                <a:latin typeface="Arial (Body)"/>
                <a:ea typeface="ＭＳ Ｐゴシック" panose="020B0600070205080204" pitchFamily="34" charset="-128"/>
                <a:cs typeface="Arial" panose="020B0604020202020204" pitchFamily="34" charset="0"/>
                <a:sym typeface="Arial" panose="020B0604020202020204" pitchFamily="34" charset="0"/>
              </a:rPr>
              <a:t>Building Construction</a:t>
            </a:r>
          </a:p>
        </p:txBody>
      </p:sp>
      <p:pic>
        <p:nvPicPr>
          <p:cNvPr id="19459" name="Picture 3" descr="A construction worker wearing a hard hat saws lumber to size. ">
            <a:extLst>
              <a:ext uri="{FF2B5EF4-FFF2-40B4-BE49-F238E27FC236}">
                <a16:creationId xmlns:a16="http://schemas.microsoft.com/office/drawing/2014/main" id="{45D50702-AF9E-8A4B-BD40-D7A0950788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572" y="2362199"/>
            <a:ext cx="2992438" cy="303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 descr=" A scientist wearing saftery glasses pours a test tube into a flask. ">
            <a:extLst>
              <a:ext uri="{FF2B5EF4-FFF2-40B4-BE49-F238E27FC236}">
                <a16:creationId xmlns:a16="http://schemas.microsoft.com/office/drawing/2014/main" id="{D5502E22-9BDF-F04A-800A-247AFE9871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2250" y="2222500"/>
            <a:ext cx="2693988"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 Placeholder 4">
            <a:extLst>
              <a:ext uri="{FF2B5EF4-FFF2-40B4-BE49-F238E27FC236}">
                <a16:creationId xmlns:a16="http://schemas.microsoft.com/office/drawing/2014/main" id="{680C62F6-E4DE-0C49-89BA-324940BA4D1E}"/>
              </a:ext>
            </a:extLst>
          </p:cNvPr>
          <p:cNvSpPr>
            <a:spLocks noGrp="1"/>
          </p:cNvSpPr>
          <p:nvPr>
            <p:ph type="body" idx="2"/>
          </p:nvPr>
        </p:nvSpPr>
        <p:spPr>
          <a:xfrm>
            <a:off x="5436096" y="1574326"/>
            <a:ext cx="2825750" cy="485775"/>
          </a:xfrm>
        </p:spPr>
        <p:txBody>
          <a:bodyPr/>
          <a:lstStyle/>
          <a:p>
            <a:pPr marL="255588" indent="-255588" defTabSz="457200">
              <a:buSzTx/>
              <a:buFont typeface="Arial" panose="020B0604020202020204" pitchFamily="34" charset="0"/>
              <a:buChar char="•"/>
            </a:pPr>
            <a:r>
              <a:rPr lang="en-US" altLang="en-US" sz="2400" dirty="0">
                <a:solidFill>
                  <a:srgbClr val="000000"/>
                </a:solidFill>
                <a:latin typeface="Arial (Body)"/>
                <a:ea typeface="ＭＳ Ｐゴシック" panose="020B0600070205080204" pitchFamily="34" charset="-128"/>
                <a:cs typeface="Arial" panose="020B0604020202020204" pitchFamily="34" charset="0"/>
                <a:sym typeface="Arial" panose="020B0604020202020204" pitchFamily="34" charset="0"/>
              </a:rPr>
              <a:t>Research Project</a:t>
            </a:r>
          </a:p>
        </p:txBody>
      </p:sp>
    </p:spTree>
    <p:extLst>
      <p:ext uri="{BB962C8B-B14F-4D97-AF65-F5344CB8AC3E}">
        <p14:creationId xmlns:p14="http://schemas.microsoft.com/office/powerpoint/2010/main" val="1190415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ounded Rectangle 62">
            <a:extLst>
              <a:ext uri="{FF2B5EF4-FFF2-40B4-BE49-F238E27FC236}">
                <a16:creationId xmlns:a16="http://schemas.microsoft.com/office/drawing/2014/main" id="{B3A4AD99-4288-4C94-B98A-8F75D67F95C6}"/>
              </a:ext>
            </a:extLst>
          </p:cNvPr>
          <p:cNvSpPr/>
          <p:nvPr/>
        </p:nvSpPr>
        <p:spPr>
          <a:xfrm>
            <a:off x="7858125" y="2944813"/>
            <a:ext cx="1071563" cy="1912937"/>
          </a:xfrm>
          <a:prstGeom prst="roundRect">
            <a:avLst/>
          </a:prstGeom>
          <a:gradFill flip="none" rotWithShape="1">
            <a:gsLst>
              <a:gs pos="0">
                <a:srgbClr val="5E9EFF"/>
              </a:gs>
              <a:gs pos="39999">
                <a:srgbClr val="85C2FF"/>
              </a:gs>
              <a:gs pos="70000">
                <a:srgbClr val="C4D6EB"/>
              </a:gs>
              <a:gs pos="100000">
                <a:srgbClr val="FFEBFA"/>
              </a:gs>
            </a:gsLst>
            <a:lin ang="27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5603" name="Title 1">
            <a:extLst>
              <a:ext uri="{FF2B5EF4-FFF2-40B4-BE49-F238E27FC236}">
                <a16:creationId xmlns:a16="http://schemas.microsoft.com/office/drawing/2014/main" id="{B1273293-AA2A-494A-9A70-CE819C27659C}"/>
              </a:ext>
            </a:extLst>
          </p:cNvPr>
          <p:cNvSpPr>
            <a:spLocks noGrp="1"/>
          </p:cNvSpPr>
          <p:nvPr>
            <p:ph type="title"/>
          </p:nvPr>
        </p:nvSpPr>
        <p:spPr>
          <a:xfrm>
            <a:off x="457200" y="274638"/>
            <a:ext cx="8229600" cy="573088"/>
          </a:xfrm>
        </p:spPr>
        <p:txBody>
          <a:bodyPr rtlCol="0">
            <a:normAutofit fontScale="90000"/>
          </a:bodyPr>
          <a:lstStyle/>
          <a:p>
            <a:pPr eaLnBrk="1" fontAlgn="auto" hangingPunct="1">
              <a:spcAft>
                <a:spcPts val="0"/>
              </a:spcAft>
              <a:defRPr/>
            </a:pPr>
            <a:r>
              <a:rPr lang="en-GB" dirty="0">
                <a:solidFill>
                  <a:schemeClr val="accent1">
                    <a:satMod val="150000"/>
                  </a:schemeClr>
                </a:solidFill>
              </a:rPr>
              <a:t>Or, to put it another way ….</a:t>
            </a:r>
            <a:endParaRPr lang="en-US" dirty="0">
              <a:solidFill>
                <a:schemeClr val="accent1">
                  <a:satMod val="150000"/>
                </a:schemeClr>
              </a:solidFill>
            </a:endParaRPr>
          </a:p>
        </p:txBody>
      </p:sp>
      <p:pic>
        <p:nvPicPr>
          <p:cNvPr id="27652" name="Picture 2" descr="C:\Documents and Settings\Dave\Local Settings\Temporary Internet Files\Content.IE5\WTGP6FKT\MCj02544040000[1].wmf">
            <a:extLst>
              <a:ext uri="{FF2B5EF4-FFF2-40B4-BE49-F238E27FC236}">
                <a16:creationId xmlns:a16="http://schemas.microsoft.com/office/drawing/2014/main" id="{C28FAA65-727F-B64F-9CE8-D2D138982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3149600"/>
            <a:ext cx="958850" cy="124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3" descr="C:\Documents and Settings\Dave\Local Settings\Temporary Internet Files\Content.IE5\WTGP6FKT\MCj02544040000[1].wmf">
            <a:extLst>
              <a:ext uri="{FF2B5EF4-FFF2-40B4-BE49-F238E27FC236}">
                <a16:creationId xmlns:a16="http://schemas.microsoft.com/office/drawing/2014/main" id="{DCD75456-B9C1-294A-8FE5-EC68AFCD31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50" y="3292475"/>
            <a:ext cx="958850" cy="124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ight Brace 11">
            <a:extLst>
              <a:ext uri="{FF2B5EF4-FFF2-40B4-BE49-F238E27FC236}">
                <a16:creationId xmlns:a16="http://schemas.microsoft.com/office/drawing/2014/main" id="{F02FDAAC-99CB-41CC-9E07-8A19CECE83C7}"/>
              </a:ext>
            </a:extLst>
          </p:cNvPr>
          <p:cNvSpPr/>
          <p:nvPr/>
        </p:nvSpPr>
        <p:spPr>
          <a:xfrm rot="5400000">
            <a:off x="3547451" y="2681287"/>
            <a:ext cx="1020763" cy="5857875"/>
          </a:xfrm>
          <a:prstGeom prst="rightBrace">
            <a:avLst>
              <a:gd name="adj1" fmla="val 8333"/>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dirty="0"/>
          </a:p>
        </p:txBody>
      </p:sp>
      <p:sp>
        <p:nvSpPr>
          <p:cNvPr id="27655" name="TextBox 12">
            <a:extLst>
              <a:ext uri="{FF2B5EF4-FFF2-40B4-BE49-F238E27FC236}">
                <a16:creationId xmlns:a16="http://schemas.microsoft.com/office/drawing/2014/main" id="{8B7289E4-CADC-7143-A58A-679BC0707E07}"/>
              </a:ext>
            </a:extLst>
          </p:cNvPr>
          <p:cNvSpPr txBox="1">
            <a:spLocks noChangeArrowheads="1"/>
          </p:cNvSpPr>
          <p:nvPr/>
        </p:nvSpPr>
        <p:spPr bwMode="auto">
          <a:xfrm>
            <a:off x="7146330" y="5296710"/>
            <a:ext cx="10826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Lifecycle</a:t>
            </a:r>
            <a:endParaRPr lang="en-US" altLang="en-US" sz="1800" dirty="0"/>
          </a:p>
        </p:txBody>
      </p:sp>
      <p:sp>
        <p:nvSpPr>
          <p:cNvPr id="14" name="Right Brace 13">
            <a:extLst>
              <a:ext uri="{FF2B5EF4-FFF2-40B4-BE49-F238E27FC236}">
                <a16:creationId xmlns:a16="http://schemas.microsoft.com/office/drawing/2014/main" id="{0F1ACFF4-5C30-45EE-A431-0DD09BC7B7B2}"/>
              </a:ext>
            </a:extLst>
          </p:cNvPr>
          <p:cNvSpPr/>
          <p:nvPr/>
        </p:nvSpPr>
        <p:spPr>
          <a:xfrm rot="5400000">
            <a:off x="2072977" y="4131768"/>
            <a:ext cx="509588" cy="9144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dirty="0"/>
          </a:p>
        </p:txBody>
      </p:sp>
      <p:sp>
        <p:nvSpPr>
          <p:cNvPr id="27657" name="TextBox 14">
            <a:extLst>
              <a:ext uri="{FF2B5EF4-FFF2-40B4-BE49-F238E27FC236}">
                <a16:creationId xmlns:a16="http://schemas.microsoft.com/office/drawing/2014/main" id="{1496453E-7429-EB41-A57D-6CBC923ADF89}"/>
              </a:ext>
            </a:extLst>
          </p:cNvPr>
          <p:cNvSpPr txBox="1">
            <a:spLocks noChangeArrowheads="1"/>
          </p:cNvSpPr>
          <p:nvPr/>
        </p:nvSpPr>
        <p:spPr bwMode="auto">
          <a:xfrm>
            <a:off x="1996893" y="4943475"/>
            <a:ext cx="646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Plan</a:t>
            </a:r>
            <a:endParaRPr lang="en-US" altLang="en-US" sz="1800" dirty="0"/>
          </a:p>
        </p:txBody>
      </p:sp>
      <p:sp>
        <p:nvSpPr>
          <p:cNvPr id="17" name="Right Brace 16">
            <a:extLst>
              <a:ext uri="{FF2B5EF4-FFF2-40B4-BE49-F238E27FC236}">
                <a16:creationId xmlns:a16="http://schemas.microsoft.com/office/drawing/2014/main" id="{08703C07-A23E-4245-A618-A391DDBA70DA}"/>
              </a:ext>
            </a:extLst>
          </p:cNvPr>
          <p:cNvSpPr/>
          <p:nvPr/>
        </p:nvSpPr>
        <p:spPr>
          <a:xfrm rot="5400000">
            <a:off x="3119140" y="4159249"/>
            <a:ext cx="509588" cy="9144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dirty="0"/>
          </a:p>
        </p:txBody>
      </p:sp>
      <p:sp>
        <p:nvSpPr>
          <p:cNvPr id="27659" name="TextBox 17">
            <a:extLst>
              <a:ext uri="{FF2B5EF4-FFF2-40B4-BE49-F238E27FC236}">
                <a16:creationId xmlns:a16="http://schemas.microsoft.com/office/drawing/2014/main" id="{E518DA5C-4068-4D4C-AF5A-9A89448A4F1F}"/>
              </a:ext>
            </a:extLst>
          </p:cNvPr>
          <p:cNvSpPr txBox="1">
            <a:spLocks noChangeArrowheads="1"/>
          </p:cNvSpPr>
          <p:nvPr/>
        </p:nvSpPr>
        <p:spPr bwMode="auto">
          <a:xfrm>
            <a:off x="2812199" y="4974701"/>
            <a:ext cx="10048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dirty="0"/>
              <a:t>Analyse</a:t>
            </a:r>
          </a:p>
          <a:p>
            <a:pPr algn="ctr" eaLnBrk="1" hangingPunct="1">
              <a:spcBef>
                <a:spcPct val="0"/>
              </a:spcBef>
              <a:buFontTx/>
              <a:buNone/>
            </a:pPr>
            <a:r>
              <a:rPr lang="en-GB" altLang="en-US" sz="1800" dirty="0"/>
              <a:t>Design</a:t>
            </a:r>
            <a:endParaRPr lang="en-US" altLang="en-US" sz="1800" dirty="0"/>
          </a:p>
        </p:txBody>
      </p:sp>
      <p:sp>
        <p:nvSpPr>
          <p:cNvPr id="19" name="Right Brace 18">
            <a:extLst>
              <a:ext uri="{FF2B5EF4-FFF2-40B4-BE49-F238E27FC236}">
                <a16:creationId xmlns:a16="http://schemas.microsoft.com/office/drawing/2014/main" id="{4B1344DF-5643-4729-8B36-D2D2ABE66387}"/>
              </a:ext>
            </a:extLst>
          </p:cNvPr>
          <p:cNvSpPr/>
          <p:nvPr/>
        </p:nvSpPr>
        <p:spPr>
          <a:xfrm rot="5400000">
            <a:off x="4202906" y="4219730"/>
            <a:ext cx="509588" cy="9144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dirty="0"/>
          </a:p>
        </p:txBody>
      </p:sp>
      <p:sp>
        <p:nvSpPr>
          <p:cNvPr id="27661" name="TextBox 19">
            <a:extLst>
              <a:ext uri="{FF2B5EF4-FFF2-40B4-BE49-F238E27FC236}">
                <a16:creationId xmlns:a16="http://schemas.microsoft.com/office/drawing/2014/main" id="{B30EB599-E59F-7C4C-AD0E-8A130B13F059}"/>
              </a:ext>
            </a:extLst>
          </p:cNvPr>
          <p:cNvSpPr txBox="1">
            <a:spLocks noChangeArrowheads="1"/>
          </p:cNvSpPr>
          <p:nvPr/>
        </p:nvSpPr>
        <p:spPr bwMode="auto">
          <a:xfrm>
            <a:off x="4113212" y="5026431"/>
            <a:ext cx="6969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dirty="0"/>
              <a:t>Build</a:t>
            </a:r>
          </a:p>
          <a:p>
            <a:pPr algn="ctr" eaLnBrk="1" hangingPunct="1">
              <a:spcBef>
                <a:spcPct val="0"/>
              </a:spcBef>
              <a:buFontTx/>
              <a:buNone/>
            </a:pPr>
            <a:r>
              <a:rPr lang="en-GB" altLang="en-US" sz="1800" dirty="0"/>
              <a:t>Test</a:t>
            </a:r>
            <a:endParaRPr lang="en-US" altLang="en-US" sz="1800" dirty="0"/>
          </a:p>
        </p:txBody>
      </p:sp>
      <p:sp>
        <p:nvSpPr>
          <p:cNvPr id="21" name="Right Brace 20">
            <a:extLst>
              <a:ext uri="{FF2B5EF4-FFF2-40B4-BE49-F238E27FC236}">
                <a16:creationId xmlns:a16="http://schemas.microsoft.com/office/drawing/2014/main" id="{7F5FBBE5-511A-431B-94C8-DF4440EFD1AE}"/>
              </a:ext>
            </a:extLst>
          </p:cNvPr>
          <p:cNvSpPr/>
          <p:nvPr/>
        </p:nvSpPr>
        <p:spPr>
          <a:xfrm rot="5400000">
            <a:off x="5329883" y="4245517"/>
            <a:ext cx="509588" cy="9144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dirty="0"/>
          </a:p>
        </p:txBody>
      </p:sp>
      <p:sp>
        <p:nvSpPr>
          <p:cNvPr id="27663" name="TextBox 21">
            <a:extLst>
              <a:ext uri="{FF2B5EF4-FFF2-40B4-BE49-F238E27FC236}">
                <a16:creationId xmlns:a16="http://schemas.microsoft.com/office/drawing/2014/main" id="{08D9A43D-49F4-564A-A1A2-C45622739EE8}"/>
              </a:ext>
            </a:extLst>
          </p:cNvPr>
          <p:cNvSpPr txBox="1">
            <a:spLocks noChangeArrowheads="1"/>
          </p:cNvSpPr>
          <p:nvPr/>
        </p:nvSpPr>
        <p:spPr bwMode="auto">
          <a:xfrm>
            <a:off x="4996291" y="5113879"/>
            <a:ext cx="1262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Implement</a:t>
            </a:r>
            <a:endParaRPr lang="en-US" altLang="en-US" sz="1800" dirty="0"/>
          </a:p>
        </p:txBody>
      </p:sp>
      <p:sp>
        <p:nvSpPr>
          <p:cNvPr id="27664" name="TextBox 22">
            <a:extLst>
              <a:ext uri="{FF2B5EF4-FFF2-40B4-BE49-F238E27FC236}">
                <a16:creationId xmlns:a16="http://schemas.microsoft.com/office/drawing/2014/main" id="{447EDC86-0B60-6C43-80FC-820ABDE786FE}"/>
              </a:ext>
            </a:extLst>
          </p:cNvPr>
          <p:cNvSpPr txBox="1">
            <a:spLocks noChangeArrowheads="1"/>
          </p:cNvSpPr>
          <p:nvPr/>
        </p:nvSpPr>
        <p:spPr bwMode="auto">
          <a:xfrm>
            <a:off x="357188" y="3825875"/>
            <a:ext cx="671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Start</a:t>
            </a:r>
            <a:endParaRPr lang="en-US" altLang="en-US" sz="1800" dirty="0"/>
          </a:p>
        </p:txBody>
      </p:sp>
      <p:sp>
        <p:nvSpPr>
          <p:cNvPr id="27665" name="TextBox 23">
            <a:extLst>
              <a:ext uri="{FF2B5EF4-FFF2-40B4-BE49-F238E27FC236}">
                <a16:creationId xmlns:a16="http://schemas.microsoft.com/office/drawing/2014/main" id="{41BF2335-78BB-984E-AFBE-82C8D040C590}"/>
              </a:ext>
            </a:extLst>
          </p:cNvPr>
          <p:cNvSpPr txBox="1">
            <a:spLocks noChangeArrowheads="1"/>
          </p:cNvSpPr>
          <p:nvPr/>
        </p:nvSpPr>
        <p:spPr bwMode="auto">
          <a:xfrm>
            <a:off x="7000875" y="3683000"/>
            <a:ext cx="595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End</a:t>
            </a:r>
            <a:endParaRPr lang="en-US" altLang="en-US" sz="1800"/>
          </a:p>
        </p:txBody>
      </p:sp>
      <p:pic>
        <p:nvPicPr>
          <p:cNvPr id="27666" name="Picture 12" descr="C:\Documents and Settings\Dave\Local Settings\Temporary Internet Files\Content.IE5\WTGP6FKT\MCj02902900000[1].wmf">
            <a:extLst>
              <a:ext uri="{FF2B5EF4-FFF2-40B4-BE49-F238E27FC236}">
                <a16:creationId xmlns:a16="http://schemas.microsoft.com/office/drawing/2014/main" id="{95948F8B-E44E-AC47-9BDB-F63EF9DBC2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 y="4292600"/>
            <a:ext cx="788988"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7" name="Picture 12" descr="C:\Documents and Settings\Dave\Local Settings\Temporary Internet Files\Content.IE5\WTGP6FKT\MCj02902900000[1].wmf">
            <a:extLst>
              <a:ext uri="{FF2B5EF4-FFF2-40B4-BE49-F238E27FC236}">
                <a16:creationId xmlns:a16="http://schemas.microsoft.com/office/drawing/2014/main" id="{9CFB7C51-5DAC-FB49-95DC-0AFFC8E4F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0875" y="4149725"/>
            <a:ext cx="788988"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1" name="Straight Arrow Connector 30">
            <a:extLst>
              <a:ext uri="{FF2B5EF4-FFF2-40B4-BE49-F238E27FC236}">
                <a16:creationId xmlns:a16="http://schemas.microsoft.com/office/drawing/2014/main" id="{18274683-6A17-47DB-AFD7-FAA1FA1C727A}"/>
              </a:ext>
            </a:extLst>
          </p:cNvPr>
          <p:cNvCxnSpPr/>
          <p:nvPr/>
        </p:nvCxnSpPr>
        <p:spPr>
          <a:xfrm>
            <a:off x="2214563" y="3549650"/>
            <a:ext cx="3571875" cy="1587"/>
          </a:xfrm>
          <a:prstGeom prst="straightConnector1">
            <a:avLst/>
          </a:prstGeom>
          <a:ln w="34925">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27669" name="Picture 19" descr="C:\Documents and Settings\Dave\Local Settings\Temporary Internet Files\Content.IE5\0PCVKNKV\MCj00787080000[1].wmf">
            <a:extLst>
              <a:ext uri="{FF2B5EF4-FFF2-40B4-BE49-F238E27FC236}">
                <a16:creationId xmlns:a16="http://schemas.microsoft.com/office/drawing/2014/main" id="{A62D4367-6449-6040-A333-96AAA534A6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4563" y="2071688"/>
            <a:ext cx="785812"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70" name="Picture 19" descr="C:\Documents and Settings\Dave\Local Settings\Temporary Internet Files\Content.IE5\0PCVKNKV\MCj00787080000[1].wmf">
            <a:extLst>
              <a:ext uri="{FF2B5EF4-FFF2-40B4-BE49-F238E27FC236}">
                <a16:creationId xmlns:a16="http://schemas.microsoft.com/office/drawing/2014/main" id="{3A16ED32-BECC-7C47-B4CD-A5F68D257A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875" y="2071688"/>
            <a:ext cx="785813"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71" name="Picture 19" descr="C:\Documents and Settings\Dave\Local Settings\Temporary Internet Files\Content.IE5\0PCVKNKV\MCj00787080000[1].wmf">
            <a:extLst>
              <a:ext uri="{FF2B5EF4-FFF2-40B4-BE49-F238E27FC236}">
                <a16:creationId xmlns:a16="http://schemas.microsoft.com/office/drawing/2014/main" id="{D9C0BB0C-1741-C34E-A413-66F30A377E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7750" y="2071688"/>
            <a:ext cx="785813"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72" name="TextBox 43">
            <a:extLst>
              <a:ext uri="{FF2B5EF4-FFF2-40B4-BE49-F238E27FC236}">
                <a16:creationId xmlns:a16="http://schemas.microsoft.com/office/drawing/2014/main" id="{7F499449-FCE5-9F45-B230-1D3C9148323C}"/>
              </a:ext>
            </a:extLst>
          </p:cNvPr>
          <p:cNvSpPr txBox="1">
            <a:spLocks noChangeArrowheads="1"/>
          </p:cNvSpPr>
          <p:nvPr/>
        </p:nvSpPr>
        <p:spPr bwMode="auto">
          <a:xfrm>
            <a:off x="3500438" y="3968750"/>
            <a:ext cx="9540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Phases</a:t>
            </a:r>
            <a:endParaRPr lang="en-US" altLang="en-US" sz="1800"/>
          </a:p>
        </p:txBody>
      </p:sp>
      <p:sp>
        <p:nvSpPr>
          <p:cNvPr id="27673" name="TextBox 44">
            <a:extLst>
              <a:ext uri="{FF2B5EF4-FFF2-40B4-BE49-F238E27FC236}">
                <a16:creationId xmlns:a16="http://schemas.microsoft.com/office/drawing/2014/main" id="{A57EC01D-4CC2-C14B-A524-81562DF06DC1}"/>
              </a:ext>
            </a:extLst>
          </p:cNvPr>
          <p:cNvSpPr txBox="1">
            <a:spLocks noChangeArrowheads="1"/>
          </p:cNvSpPr>
          <p:nvPr/>
        </p:nvSpPr>
        <p:spPr bwMode="auto">
          <a:xfrm>
            <a:off x="3214688" y="2889250"/>
            <a:ext cx="1531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Stakeholders</a:t>
            </a:r>
            <a:endParaRPr lang="en-US" altLang="en-US" sz="1800" dirty="0"/>
          </a:p>
        </p:txBody>
      </p:sp>
      <p:sp>
        <p:nvSpPr>
          <p:cNvPr id="27674" name="TextBox 46">
            <a:extLst>
              <a:ext uri="{FF2B5EF4-FFF2-40B4-BE49-F238E27FC236}">
                <a16:creationId xmlns:a16="http://schemas.microsoft.com/office/drawing/2014/main" id="{F7C6B715-3B93-AF4F-A810-DB760EF4DB14}"/>
              </a:ext>
            </a:extLst>
          </p:cNvPr>
          <p:cNvSpPr txBox="1">
            <a:spLocks noChangeArrowheads="1"/>
          </p:cNvSpPr>
          <p:nvPr/>
        </p:nvSpPr>
        <p:spPr bwMode="auto">
          <a:xfrm>
            <a:off x="7834313" y="3455988"/>
            <a:ext cx="10953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Products</a:t>
            </a:r>
          </a:p>
          <a:p>
            <a:pPr eaLnBrk="1" hangingPunct="1">
              <a:spcBef>
                <a:spcPct val="0"/>
              </a:spcBef>
              <a:buFontTx/>
              <a:buNone/>
            </a:pPr>
            <a:endParaRPr lang="en-GB" altLang="en-US" sz="1800"/>
          </a:p>
          <a:p>
            <a:pPr eaLnBrk="1" hangingPunct="1">
              <a:spcBef>
                <a:spcPct val="0"/>
              </a:spcBef>
              <a:buFontTx/>
              <a:buNone/>
            </a:pPr>
            <a:r>
              <a:rPr lang="en-GB" altLang="en-US" sz="1800"/>
              <a:t>Services</a:t>
            </a:r>
            <a:endParaRPr lang="en-US" altLang="en-US" sz="1800"/>
          </a:p>
        </p:txBody>
      </p:sp>
      <p:cxnSp>
        <p:nvCxnSpPr>
          <p:cNvPr id="49" name="Straight Arrow Connector 48">
            <a:extLst>
              <a:ext uri="{FF2B5EF4-FFF2-40B4-BE49-F238E27FC236}">
                <a16:creationId xmlns:a16="http://schemas.microsoft.com/office/drawing/2014/main" id="{B2E6D640-B936-4BCF-B977-2359391AFC26}"/>
              </a:ext>
            </a:extLst>
          </p:cNvPr>
          <p:cNvCxnSpPr/>
          <p:nvPr/>
        </p:nvCxnSpPr>
        <p:spPr>
          <a:xfrm flipV="1">
            <a:off x="7572375" y="3571875"/>
            <a:ext cx="261938" cy="255588"/>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DF605391-584C-4B60-A7E5-D3AA3BB03EC5}"/>
              </a:ext>
            </a:extLst>
          </p:cNvPr>
          <p:cNvCxnSpPr/>
          <p:nvPr/>
        </p:nvCxnSpPr>
        <p:spPr>
          <a:xfrm>
            <a:off x="7572375" y="3827463"/>
            <a:ext cx="261938" cy="24447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7677" name="TextBox 60">
            <a:extLst>
              <a:ext uri="{FF2B5EF4-FFF2-40B4-BE49-F238E27FC236}">
                <a16:creationId xmlns:a16="http://schemas.microsoft.com/office/drawing/2014/main" id="{FD042BD6-48CE-F448-AED6-AEB2E4E6C351}"/>
              </a:ext>
            </a:extLst>
          </p:cNvPr>
          <p:cNvSpPr txBox="1">
            <a:spLocks noChangeArrowheads="1"/>
          </p:cNvSpPr>
          <p:nvPr/>
        </p:nvSpPr>
        <p:spPr bwMode="auto">
          <a:xfrm>
            <a:off x="7858125" y="3000375"/>
            <a:ext cx="1030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u="sng"/>
              <a:t> Unique</a:t>
            </a:r>
            <a:endParaRPr lang="en-US" altLang="en-US" sz="1800" b="1" u="sng"/>
          </a:p>
        </p:txBody>
      </p:sp>
      <p:sp>
        <p:nvSpPr>
          <p:cNvPr id="62" name="Cloud 61">
            <a:extLst>
              <a:ext uri="{FF2B5EF4-FFF2-40B4-BE49-F238E27FC236}">
                <a16:creationId xmlns:a16="http://schemas.microsoft.com/office/drawing/2014/main" id="{F20752F6-F730-4EF1-A918-DAB536E0E0F3}"/>
              </a:ext>
            </a:extLst>
          </p:cNvPr>
          <p:cNvSpPr/>
          <p:nvPr/>
        </p:nvSpPr>
        <p:spPr>
          <a:xfrm>
            <a:off x="1336675" y="1427957"/>
            <a:ext cx="5857875" cy="1785937"/>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7679" name="TextBox 66">
            <a:extLst>
              <a:ext uri="{FF2B5EF4-FFF2-40B4-BE49-F238E27FC236}">
                <a16:creationId xmlns:a16="http://schemas.microsoft.com/office/drawing/2014/main" id="{01753CD2-55E4-B042-B71E-11034550BB40}"/>
              </a:ext>
            </a:extLst>
          </p:cNvPr>
          <p:cNvSpPr txBox="1">
            <a:spLocks noChangeArrowheads="1"/>
          </p:cNvSpPr>
          <p:nvPr/>
        </p:nvSpPr>
        <p:spPr bwMode="auto">
          <a:xfrm>
            <a:off x="222327" y="1091407"/>
            <a:ext cx="25574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A Project consists of …</a:t>
            </a:r>
            <a:endParaRPr lang="en-US" altLang="en-US" sz="1800" dirty="0"/>
          </a:p>
        </p:txBody>
      </p:sp>
    </p:spTree>
    <p:extLst>
      <p:ext uri="{BB962C8B-B14F-4D97-AF65-F5344CB8AC3E}">
        <p14:creationId xmlns:p14="http://schemas.microsoft.com/office/powerpoint/2010/main" val="368477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45C16EA-6B4A-6040-9DC3-2AC3010D6AEC}"/>
              </a:ext>
            </a:extLst>
          </p:cNvPr>
          <p:cNvSpPr>
            <a:spLocks noGrp="1" noChangeArrowheads="1"/>
          </p:cNvSpPr>
          <p:nvPr>
            <p:ph type="title"/>
          </p:nvPr>
        </p:nvSpPr>
        <p:spPr/>
        <p:txBody>
          <a:bodyPr/>
          <a:lstStyle/>
          <a:p>
            <a:r>
              <a:rPr lang="en-GB" altLang="en-US" sz="3800"/>
              <a:t>What is Project Management?</a:t>
            </a:r>
          </a:p>
        </p:txBody>
      </p:sp>
      <p:sp>
        <p:nvSpPr>
          <p:cNvPr id="46083" name="Rectangle 3">
            <a:extLst>
              <a:ext uri="{FF2B5EF4-FFF2-40B4-BE49-F238E27FC236}">
                <a16:creationId xmlns:a16="http://schemas.microsoft.com/office/drawing/2014/main" id="{7CEF3A3B-573E-2840-8A97-180AB714A90E}"/>
              </a:ext>
            </a:extLst>
          </p:cNvPr>
          <p:cNvSpPr>
            <a:spLocks noGrp="1" noChangeArrowheads="1"/>
          </p:cNvSpPr>
          <p:nvPr>
            <p:ph type="body" sz="half" idx="1"/>
          </p:nvPr>
        </p:nvSpPr>
        <p:spPr>
          <a:xfrm>
            <a:off x="304800" y="1143000"/>
            <a:ext cx="8228013" cy="1422400"/>
          </a:xfrm>
        </p:spPr>
        <p:txBody>
          <a:bodyPr/>
          <a:lstStyle/>
          <a:p>
            <a:r>
              <a:rPr lang="en-GB" altLang="en-US" sz="2800"/>
              <a:t>The art of organising, leading, reporting and completing a project through people </a:t>
            </a:r>
          </a:p>
        </p:txBody>
      </p:sp>
      <p:pic>
        <p:nvPicPr>
          <p:cNvPr id="46084" name="Picture 4" descr="MPj01788160000[1]">
            <a:extLst>
              <a:ext uri="{FF2B5EF4-FFF2-40B4-BE49-F238E27FC236}">
                <a16:creationId xmlns:a16="http://schemas.microsoft.com/office/drawing/2014/main" id="{87D20E13-A095-8045-854C-7A22FC5680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2492896"/>
            <a:ext cx="4737100" cy="314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17040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6083">
                                            <p:txEl>
                                              <p:pRg st="0" end="0"/>
                                            </p:txEl>
                                          </p:spTgt>
                                        </p:tgtEl>
                                        <p:attrNameLst>
                                          <p:attrName>style.visibility</p:attrName>
                                        </p:attrNameLst>
                                      </p:cBhvr>
                                      <p:to>
                                        <p:strVal val="visible"/>
                                      </p:to>
                                    </p:set>
                                    <p:animEffect transition="in" filter="wipe(left)">
                                      <p:cBhvr>
                                        <p:cTn id="7" dur="500"/>
                                        <p:tgtEl>
                                          <p:spTgt spid="46083">
                                            <p:txEl>
                                              <p:pRg st="0" end="0"/>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Effect transition="in" filter="wipe(left)">
                                      <p:cBhvr>
                                        <p:cTn id="10"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84A95D03-95BB-4B47-A11C-2EC9999715D1}"/>
              </a:ext>
            </a:extLst>
          </p:cNvPr>
          <p:cNvSpPr>
            <a:spLocks noGrp="1" noChangeArrowheads="1"/>
          </p:cNvSpPr>
          <p:nvPr>
            <p:ph type="title"/>
          </p:nvPr>
        </p:nvSpPr>
        <p:spPr/>
        <p:txBody>
          <a:bodyPr/>
          <a:lstStyle/>
          <a:p>
            <a:r>
              <a:rPr lang="en-GB" altLang="en-US" sz="3800"/>
              <a:t>What is Project Management?</a:t>
            </a:r>
          </a:p>
        </p:txBody>
      </p:sp>
      <p:sp>
        <p:nvSpPr>
          <p:cNvPr id="17411" name="Rectangle 3">
            <a:extLst>
              <a:ext uri="{FF2B5EF4-FFF2-40B4-BE49-F238E27FC236}">
                <a16:creationId xmlns:a16="http://schemas.microsoft.com/office/drawing/2014/main" id="{34611E3C-BB7F-6447-8802-2FA36F8FDA7E}"/>
              </a:ext>
            </a:extLst>
          </p:cNvPr>
          <p:cNvSpPr>
            <a:spLocks noGrp="1" noChangeArrowheads="1"/>
          </p:cNvSpPr>
          <p:nvPr>
            <p:ph type="body" sz="half" idx="1"/>
          </p:nvPr>
        </p:nvSpPr>
        <p:spPr>
          <a:xfrm>
            <a:off x="304800" y="1143000"/>
            <a:ext cx="8443913" cy="2573338"/>
          </a:xfrm>
        </p:spPr>
        <p:txBody>
          <a:bodyPr/>
          <a:lstStyle/>
          <a:p>
            <a:r>
              <a:rPr lang="en-GB" altLang="en-US" sz="2800"/>
              <a:t>A project is a planned undertaking</a:t>
            </a:r>
          </a:p>
          <a:p>
            <a:r>
              <a:rPr lang="en-GB" altLang="en-US" sz="2800"/>
              <a:t>A project manager is a person who causes things to happen</a:t>
            </a:r>
          </a:p>
          <a:p>
            <a:r>
              <a:rPr lang="en-GB" altLang="en-US" sz="2800"/>
              <a:t>Therefore, project management is causing a planned undertaking to happen.</a:t>
            </a:r>
          </a:p>
          <a:p>
            <a:endParaRPr lang="en-GB" altLang="en-US" sz="2800"/>
          </a:p>
        </p:txBody>
      </p:sp>
    </p:spTree>
    <p:extLst>
      <p:ext uri="{BB962C8B-B14F-4D97-AF65-F5344CB8AC3E}">
        <p14:creationId xmlns:p14="http://schemas.microsoft.com/office/powerpoint/2010/main" val="2219721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wipe(left)">
                                      <p:cBhvr>
                                        <p:cTn id="7" dur="500"/>
                                        <p:tgtEl>
                                          <p:spTgt spid="17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7411">
                                            <p:txEl>
                                              <p:pRg st="1" end="1"/>
                                            </p:txEl>
                                          </p:spTgt>
                                        </p:tgtEl>
                                        <p:attrNameLst>
                                          <p:attrName>style.visibility</p:attrName>
                                        </p:attrNameLst>
                                      </p:cBhvr>
                                      <p:to>
                                        <p:strVal val="visible"/>
                                      </p:to>
                                    </p:set>
                                    <p:animEffect transition="in" filter="wipe(left)">
                                      <p:cBhvr>
                                        <p:cTn id="12" dur="500"/>
                                        <p:tgtEl>
                                          <p:spTgt spid="17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7411">
                                            <p:txEl>
                                              <p:pRg st="2" end="2"/>
                                            </p:txEl>
                                          </p:spTgt>
                                        </p:tgtEl>
                                        <p:attrNameLst>
                                          <p:attrName>style.visibility</p:attrName>
                                        </p:attrNameLst>
                                      </p:cBhvr>
                                      <p:to>
                                        <p:strVal val="visible"/>
                                      </p:to>
                                    </p:set>
                                    <p:animEffect transition="in" filter="wipe(left)">
                                      <p:cBhvr>
                                        <p:cTn id="17" dur="500"/>
                                        <p:tgtEl>
                                          <p:spTgt spid="17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C8E09575-C6E5-7E4E-948D-6F9E7AA5DA82}"/>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Management of Projects</a:t>
            </a:r>
          </a:p>
        </p:txBody>
      </p:sp>
      <p:sp>
        <p:nvSpPr>
          <p:cNvPr id="20482" name="Text Placeholder 2">
            <a:extLst>
              <a:ext uri="{FF2B5EF4-FFF2-40B4-BE49-F238E27FC236}">
                <a16:creationId xmlns:a16="http://schemas.microsoft.com/office/drawing/2014/main" id="{44292BB8-5F2E-8C4C-84AF-329A15631016}"/>
              </a:ext>
            </a:extLst>
          </p:cNvPr>
          <p:cNvSpPr>
            <a:spLocks noGrp="1"/>
          </p:cNvSpPr>
          <p:nvPr>
            <p:ph type="body" idx="1"/>
          </p:nvPr>
        </p:nvSpPr>
        <p:spPr>
          <a:xfrm>
            <a:off x="457200" y="1600200"/>
            <a:ext cx="8229600" cy="3916363"/>
          </a:xfrm>
        </p:spPr>
        <p:txBody>
          <a:bodyPr lIns="91425" tIns="91425" rIns="91425" bIns="91425">
            <a:spAutoFit/>
          </a:bodyPr>
          <a:lstStyle/>
          <a:p>
            <a:pPr marL="431800" indent="-431800" defTabSz="836613">
              <a:buSzPts val="2400"/>
              <a:buFontTx/>
              <a:buAutoNum type="arabicPeriod"/>
            </a:pPr>
            <a:r>
              <a:rPr lang="en-US" altLang="en-US" sz="2400" b="1">
                <a:solidFill>
                  <a:srgbClr val="000000"/>
                </a:solidFill>
                <a:latin typeface="Arial (Body)"/>
                <a:ea typeface="ＭＳ Ｐゴシック" panose="020B0600070205080204" pitchFamily="34" charset="-128"/>
              </a:rPr>
              <a:t>Planning</a:t>
            </a:r>
            <a:r>
              <a:rPr lang="en-US" altLang="en-US" sz="2400">
                <a:solidFill>
                  <a:srgbClr val="000000"/>
                </a:solidFill>
                <a:latin typeface="Arial (Body)"/>
                <a:ea typeface="ＭＳ Ｐゴシック" panose="020B0600070205080204" pitchFamily="34" charset="-128"/>
              </a:rPr>
              <a:t> - goal setting, defining the project, team organization</a:t>
            </a:r>
          </a:p>
          <a:p>
            <a:pPr marL="431800" indent="-431800" defTabSz="836613">
              <a:buSzPts val="2400"/>
              <a:buFontTx/>
              <a:buAutoNum type="arabicPeriod"/>
            </a:pPr>
            <a:r>
              <a:rPr lang="en-US" altLang="en-US" sz="2400" b="1">
                <a:solidFill>
                  <a:srgbClr val="000000"/>
                </a:solidFill>
                <a:latin typeface="Arial (Body)"/>
                <a:ea typeface="ＭＳ Ｐゴシック" panose="020B0600070205080204" pitchFamily="34" charset="-128"/>
              </a:rPr>
              <a:t>Scheduling</a:t>
            </a:r>
            <a:r>
              <a:rPr lang="en-US" altLang="en-US" sz="2400">
                <a:solidFill>
                  <a:srgbClr val="000000"/>
                </a:solidFill>
                <a:latin typeface="Arial (Body)"/>
                <a:ea typeface="ＭＳ Ｐゴシック" panose="020B0600070205080204" pitchFamily="34" charset="-128"/>
              </a:rPr>
              <a:t> - relate people, money, and supplies to specific activities and activities to each other</a:t>
            </a:r>
          </a:p>
          <a:p>
            <a:pPr marL="431800" indent="-431800" defTabSz="836613">
              <a:buSzPts val="2400"/>
              <a:buFontTx/>
              <a:buAutoNum type="arabicPeriod"/>
            </a:pPr>
            <a:r>
              <a:rPr lang="en-US" altLang="en-US" sz="2400" b="1">
                <a:solidFill>
                  <a:srgbClr val="000000"/>
                </a:solidFill>
                <a:latin typeface="Arial (Body)"/>
                <a:ea typeface="ＭＳ Ｐゴシック" panose="020B0600070205080204" pitchFamily="34" charset="-128"/>
              </a:rPr>
              <a:t>Controlling</a:t>
            </a:r>
            <a:r>
              <a:rPr lang="en-US" altLang="en-US" sz="2400">
                <a:solidFill>
                  <a:srgbClr val="000000"/>
                </a:solidFill>
                <a:latin typeface="Arial (Body)"/>
                <a:ea typeface="ＭＳ Ｐゴシック" panose="020B0600070205080204" pitchFamily="34" charset="-128"/>
              </a:rPr>
              <a:t> - monitor resources, costs, quality, and budgets; revise plans and shift resources to meet time and cost demands</a:t>
            </a:r>
          </a:p>
        </p:txBody>
      </p:sp>
    </p:spTree>
    <p:extLst>
      <p:ext uri="{BB962C8B-B14F-4D97-AF65-F5344CB8AC3E}">
        <p14:creationId xmlns:p14="http://schemas.microsoft.com/office/powerpoint/2010/main" val="1105866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a:extLst>
              <a:ext uri="{FF2B5EF4-FFF2-40B4-BE49-F238E27FC236}">
                <a16:creationId xmlns:a16="http://schemas.microsoft.com/office/drawing/2014/main" id="{00F0CAB4-142B-BC4B-8B97-773EB9E0C139}"/>
              </a:ext>
            </a:extLst>
          </p:cNvPr>
          <p:cNvSpPr>
            <a:spLocks noGrp="1"/>
          </p:cNvSpPr>
          <p:nvPr>
            <p:ph type="title"/>
          </p:nvPr>
        </p:nvSpPr>
        <p:spPr>
          <a:xfrm>
            <a:off x="457200" y="604838"/>
            <a:ext cx="8229600" cy="708025"/>
          </a:xfrm>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Management Activities</a:t>
            </a:r>
          </a:p>
        </p:txBody>
      </p:sp>
      <p:pic>
        <p:nvPicPr>
          <p:cNvPr id="21506" name="Picture 14" descr="A diagram shows the cycle of planning, scheduling, and  controlling which restarts once it ends. Planning includes objectives, resources, work breakdown structure, and organization.&#10;Scheduling includes, project activities, start and end times,and network. Controlling includes, monitor, compare, revise, and action.">
            <a:extLst>
              <a:ext uri="{FF2B5EF4-FFF2-40B4-BE49-F238E27FC236}">
                <a16:creationId xmlns:a16="http://schemas.microsoft.com/office/drawing/2014/main" id="{A291C4D9-8827-274C-9962-0D38E69F0D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5" y="1458913"/>
            <a:ext cx="7905750"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3865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a:extLst>
              <a:ext uri="{FF2B5EF4-FFF2-40B4-BE49-F238E27FC236}">
                <a16:creationId xmlns:a16="http://schemas.microsoft.com/office/drawing/2014/main" id="{FD9ED3D5-70AC-2E43-92B2-CCD3929DA9BA}"/>
              </a:ext>
            </a:extLst>
          </p:cNvPr>
          <p:cNvSpPr>
            <a:spLocks noGrp="1"/>
          </p:cNvSpPr>
          <p:nvPr>
            <p:ph type="title"/>
          </p:nvPr>
        </p:nvSpPr>
        <p:spPr>
          <a:xfrm>
            <a:off x="457200" y="266700"/>
            <a:ext cx="8229600" cy="1046163"/>
          </a:xfrm>
        </p:spPr>
        <p:txBody>
          <a:bodyPr tIns="91425">
            <a:spAutoFit/>
          </a:bodyPr>
          <a:lstStyle/>
          <a:p>
            <a:pPr defTabSz="457200">
              <a:lnSpc>
                <a:spcPct val="80000"/>
              </a:lnSpc>
            </a:pPr>
            <a:r>
              <a:rPr lang="en-AU" altLang="en-US">
                <a:solidFill>
                  <a:schemeClr val="tx2"/>
                </a:solidFill>
                <a:ea typeface="ＭＳ Ｐゴシック" panose="020B0600070205080204" pitchFamily="34" charset="-128"/>
              </a:rPr>
              <a:t>Figure 3.1 </a:t>
            </a:r>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Planning, Scheduling, and Controlling </a:t>
            </a:r>
            <a:r>
              <a:rPr lang="en-US" altLang="en-US" sz="2000">
                <a:latin typeface="Times New Roman" panose="02020603050405020304" pitchFamily="18" charset="0"/>
                <a:ea typeface="ＭＳ Ｐゴシック" panose="020B0600070205080204" pitchFamily="34" charset="-128"/>
                <a:cs typeface="Arial" panose="020B0604020202020204" pitchFamily="34" charset="0"/>
              </a:rPr>
              <a:t>(1 of 5)</a:t>
            </a:r>
          </a:p>
        </p:txBody>
      </p:sp>
      <p:pic>
        <p:nvPicPr>
          <p:cNvPr id="22530" name="Picture 8" descr="A rectangular diagram about planning the project. Set the goals is represented by a triangle formed by time, cost, and performance. Define the project is represented by a report. Develop work breakdown structure is represented by a tree chart. Identify team and resources is represented by a two column list.">
            <a:extLst>
              <a:ext uri="{FF2B5EF4-FFF2-40B4-BE49-F238E27FC236}">
                <a16:creationId xmlns:a16="http://schemas.microsoft.com/office/drawing/2014/main" id="{C75F7690-5A6F-B946-9BB9-E24DF0B505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3" y="2347913"/>
            <a:ext cx="7599362" cy="25463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61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a:extLst>
              <a:ext uri="{FF2B5EF4-FFF2-40B4-BE49-F238E27FC236}">
                <a16:creationId xmlns:a16="http://schemas.microsoft.com/office/drawing/2014/main" id="{15FFC0E3-DC89-2E4B-B823-1C31222D4FFC}"/>
              </a:ext>
            </a:extLst>
          </p:cNvPr>
          <p:cNvSpPr>
            <a:spLocks noGrp="1"/>
          </p:cNvSpPr>
          <p:nvPr>
            <p:ph type="title"/>
          </p:nvPr>
        </p:nvSpPr>
        <p:spPr>
          <a:xfrm>
            <a:off x="457200" y="290513"/>
            <a:ext cx="8229600" cy="1022350"/>
          </a:xfrm>
        </p:spPr>
        <p:txBody>
          <a:bodyPr tIns="91425">
            <a:spAutoFit/>
          </a:bodyPr>
          <a:lstStyle/>
          <a:p>
            <a:pPr defTabSz="457200">
              <a:lnSpc>
                <a:spcPct val="80000"/>
              </a:lnSpc>
            </a:pPr>
            <a:r>
              <a:rPr lang="en-AU" altLang="en-US">
                <a:solidFill>
                  <a:schemeClr val="tx2"/>
                </a:solidFill>
                <a:ea typeface="ＭＳ Ｐゴシック" panose="020B0600070205080204" pitchFamily="34" charset="-128"/>
              </a:rPr>
              <a:t>Figure 3.1 </a:t>
            </a:r>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Planning, Scheduling, and Controlling </a:t>
            </a:r>
            <a:r>
              <a:rPr lang="en-US" altLang="en-US" sz="2000">
                <a:latin typeface="Times New Roman" panose="02020603050405020304" pitchFamily="18" charset="0"/>
                <a:ea typeface="ＭＳ Ｐゴシック" panose="020B0600070205080204" pitchFamily="34" charset="-128"/>
                <a:cs typeface="Arial" panose="020B0604020202020204" pitchFamily="34" charset="0"/>
              </a:rPr>
              <a:t>(2 of 5)</a:t>
            </a:r>
          </a:p>
        </p:txBody>
      </p:sp>
      <p:pic>
        <p:nvPicPr>
          <p:cNvPr id="23554" name="Picture 3" descr="A collection of sample organizational tools for three steps in a project, as summarized below. 2. Scheduling the Project. Sequence activities. A flow chart is shown. Assign people. A chart of names is shown. Schedule deliverables. A graph is shown. Schedule resources. A calendar is shown.">
            <a:extLst>
              <a:ext uri="{FF2B5EF4-FFF2-40B4-BE49-F238E27FC236}">
                <a16:creationId xmlns:a16="http://schemas.microsoft.com/office/drawing/2014/main" id="{F078872A-108B-1941-AF19-D9E2CB8B76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50" y="2317750"/>
            <a:ext cx="7683500"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0202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a:extLst>
              <a:ext uri="{FF2B5EF4-FFF2-40B4-BE49-F238E27FC236}">
                <a16:creationId xmlns:a16="http://schemas.microsoft.com/office/drawing/2014/main" id="{BB978A30-864E-F249-92DB-2AA5552D29B3}"/>
              </a:ext>
            </a:extLst>
          </p:cNvPr>
          <p:cNvSpPr>
            <a:spLocks noGrp="1"/>
          </p:cNvSpPr>
          <p:nvPr>
            <p:ph type="title"/>
          </p:nvPr>
        </p:nvSpPr>
        <p:spPr>
          <a:xfrm>
            <a:off x="457200" y="290513"/>
            <a:ext cx="8229600" cy="1022350"/>
          </a:xfrm>
        </p:spPr>
        <p:txBody>
          <a:bodyPr tIns="91425">
            <a:spAutoFit/>
          </a:bodyPr>
          <a:lstStyle/>
          <a:p>
            <a:pPr defTabSz="457200">
              <a:lnSpc>
                <a:spcPct val="80000"/>
              </a:lnSpc>
            </a:pPr>
            <a:r>
              <a:rPr lang="en-AU" altLang="en-US">
                <a:solidFill>
                  <a:schemeClr val="tx2"/>
                </a:solidFill>
                <a:ea typeface="ＭＳ Ｐゴシック" panose="020B0600070205080204" pitchFamily="34" charset="-128"/>
              </a:rPr>
              <a:t>Figure 3.1 </a:t>
            </a:r>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Planning, Scheduling, and Controlling </a:t>
            </a:r>
            <a:r>
              <a:rPr lang="en-US" altLang="en-US" sz="2000">
                <a:latin typeface="Times New Roman" panose="02020603050405020304" pitchFamily="18" charset="0"/>
                <a:ea typeface="ＭＳ Ｐゴシック" panose="020B0600070205080204" pitchFamily="34" charset="-128"/>
                <a:cs typeface="Arial" panose="020B0604020202020204" pitchFamily="34" charset="0"/>
              </a:rPr>
              <a:t>(3 of 5)</a:t>
            </a:r>
          </a:p>
        </p:txBody>
      </p:sp>
      <p:pic>
        <p:nvPicPr>
          <p:cNvPr id="24578" name="Picture 3" descr="A collection of sample organizational tools for three steps in a project, as summarized below. 3. Controlling the Project. Monitor resources, costs, and quality. A graph is shown. Revise and change plans. A flow chart is shown. Shift resources. A chart of names is shown.">
            <a:extLst>
              <a:ext uri="{FF2B5EF4-FFF2-40B4-BE49-F238E27FC236}">
                <a16:creationId xmlns:a16="http://schemas.microsoft.com/office/drawing/2014/main" id="{D8056B7D-CA01-E44D-A44D-30288DF5FC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163" y="2276475"/>
            <a:ext cx="7813675" cy="336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4092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id="{38F5C4A8-D51A-BC47-8BC2-6D935E5BA66B}"/>
              </a:ext>
            </a:extLst>
          </p:cNvPr>
          <p:cNvSpPr>
            <a:spLocks noGrp="1"/>
          </p:cNvSpPr>
          <p:nvPr>
            <p:ph type="title"/>
          </p:nvPr>
        </p:nvSpPr>
        <p:spPr>
          <a:xfrm>
            <a:off x="457200" y="290513"/>
            <a:ext cx="8229600" cy="1022350"/>
          </a:xfrm>
        </p:spPr>
        <p:txBody>
          <a:bodyPr tIns="91425">
            <a:spAutoFit/>
          </a:bodyPr>
          <a:lstStyle/>
          <a:p>
            <a:pPr defTabSz="457200">
              <a:lnSpc>
                <a:spcPct val="80000"/>
              </a:lnSpc>
            </a:pPr>
            <a:r>
              <a:rPr lang="en-AU" altLang="en-US">
                <a:solidFill>
                  <a:schemeClr val="tx2"/>
                </a:solidFill>
                <a:ea typeface="ＭＳ Ｐゴシック" panose="020B0600070205080204" pitchFamily="34" charset="-128"/>
              </a:rPr>
              <a:t>Figure 3.1 </a:t>
            </a:r>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Planning, Scheduling, and Controlling </a:t>
            </a:r>
            <a:r>
              <a:rPr lang="en-US" altLang="en-US" sz="2000">
                <a:latin typeface="Times New Roman" panose="02020603050405020304" pitchFamily="18" charset="0"/>
                <a:ea typeface="ＭＳ Ｐゴシック" panose="020B0600070205080204" pitchFamily="34" charset="-128"/>
                <a:cs typeface="Arial" panose="020B0604020202020204" pitchFamily="34" charset="0"/>
              </a:rPr>
              <a:t>(4 of 5)</a:t>
            </a:r>
          </a:p>
        </p:txBody>
      </p:sp>
      <p:pic>
        <p:nvPicPr>
          <p:cNvPr id="25602" name="Picture 3" descr="A collection of sample organizational tools for three steps in a project, as summarized below. 3. Controlling the Project. Monitor resources, costs, and quality. A graph is shown. Revise and change plans. A flow chart is shown. Shift resources. A chart of names is shown.">
            <a:extLst>
              <a:ext uri="{FF2B5EF4-FFF2-40B4-BE49-F238E27FC236}">
                <a16:creationId xmlns:a16="http://schemas.microsoft.com/office/drawing/2014/main" id="{94C67D46-130B-364F-934E-C182E44AE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2200" y="2249488"/>
            <a:ext cx="6959600" cy="380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5458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a:extLst>
              <a:ext uri="{FF2B5EF4-FFF2-40B4-BE49-F238E27FC236}">
                <a16:creationId xmlns:a16="http://schemas.microsoft.com/office/drawing/2014/main" id="{EB34D4DD-E7DB-BA42-B94C-F05C55F0D282}"/>
              </a:ext>
            </a:extLst>
          </p:cNvPr>
          <p:cNvSpPr>
            <a:spLocks noGrp="1"/>
          </p:cNvSpPr>
          <p:nvPr>
            <p:ph type="title"/>
          </p:nvPr>
        </p:nvSpPr>
        <p:spPr>
          <a:xfrm>
            <a:off x="457200" y="290513"/>
            <a:ext cx="8229600" cy="1022350"/>
          </a:xfrm>
        </p:spPr>
        <p:txBody>
          <a:bodyPr tIns="91425">
            <a:spAutoFit/>
          </a:bodyPr>
          <a:lstStyle/>
          <a:p>
            <a:pPr defTabSz="457200">
              <a:lnSpc>
                <a:spcPct val="80000"/>
              </a:lnSpc>
            </a:pPr>
            <a:r>
              <a:rPr lang="en-AU" altLang="en-US">
                <a:solidFill>
                  <a:schemeClr val="tx2"/>
                </a:solidFill>
                <a:ea typeface="ＭＳ Ｐゴシック" panose="020B0600070205080204" pitchFamily="34" charset="-128"/>
              </a:rPr>
              <a:t>Figure 3.1 </a:t>
            </a:r>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Planning, Scheduling, and Controlling </a:t>
            </a:r>
            <a:r>
              <a:rPr lang="en-US" altLang="en-US" sz="2000">
                <a:latin typeface="Times New Roman" panose="02020603050405020304" pitchFamily="18" charset="0"/>
                <a:ea typeface="ＭＳ Ｐゴシック" panose="020B0600070205080204" pitchFamily="34" charset="-128"/>
                <a:cs typeface="Times New Roman" panose="02020603050405020304" pitchFamily="18" charset="0"/>
              </a:rPr>
              <a:t>(5 of 5)</a:t>
            </a:r>
          </a:p>
        </p:txBody>
      </p:sp>
      <p:pic>
        <p:nvPicPr>
          <p:cNvPr id="26626" name="Picture 2" descr="Additional notes are added to the previous steps. On the step of planning the project the notes that are added are Time and cost estimates, Budgets, Engineering diagrams, Cash flow charts, and Material availability details. On the step of scheduling the project the notes that are added are Budgets, Delayed activities report, and Slack activities report. On the step of controlling the project the notes that are added are C P M  and P E R T, Gantt charts, Milestone charts, and Cash flow schedules.">
            <a:extLst>
              <a:ext uri="{FF2B5EF4-FFF2-40B4-BE49-F238E27FC236}">
                <a16:creationId xmlns:a16="http://schemas.microsoft.com/office/drawing/2014/main" id="{D4A69486-944D-594F-8FA6-90A51B677E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225" y="2127250"/>
            <a:ext cx="605155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6107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a:extLst>
              <a:ext uri="{FF2B5EF4-FFF2-40B4-BE49-F238E27FC236}">
                <a16:creationId xmlns:a16="http://schemas.microsoft.com/office/drawing/2014/main" id="{9005B4EC-055E-834C-AA27-3C503A177318}"/>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Planning</a:t>
            </a:r>
          </a:p>
        </p:txBody>
      </p:sp>
      <p:sp>
        <p:nvSpPr>
          <p:cNvPr id="27650" name="Text Placeholder 2">
            <a:extLst>
              <a:ext uri="{FF2B5EF4-FFF2-40B4-BE49-F238E27FC236}">
                <a16:creationId xmlns:a16="http://schemas.microsoft.com/office/drawing/2014/main" id="{D5D1C385-C3C3-F94A-900C-835D533D665A}"/>
              </a:ext>
            </a:extLst>
          </p:cNvPr>
          <p:cNvSpPr>
            <a:spLocks noGrp="1"/>
          </p:cNvSpPr>
          <p:nvPr>
            <p:ph type="body" idx="1"/>
          </p:nvPr>
        </p:nvSpPr>
        <p:spPr>
          <a:xfrm>
            <a:off x="457200" y="1600200"/>
            <a:ext cx="3795713" cy="3170238"/>
          </a:xfrm>
        </p:spPr>
        <p:txBody>
          <a:bodyPr lIns="91425" tIns="91425" rIns="91425" bIns="91425">
            <a:spAutoFit/>
          </a:bodyPr>
          <a:lstStyle/>
          <a:p>
            <a:pPr marL="255588" indent="-255588" defTabSz="457200"/>
            <a:r>
              <a:rPr lang="en-US" altLang="en-US" sz="2400">
                <a:solidFill>
                  <a:srgbClr val="000000"/>
                </a:solidFill>
                <a:latin typeface="Arial (Body)"/>
                <a:ea typeface="ＭＳ Ｐゴシック" panose="020B0600070205080204" pitchFamily="34" charset="-128"/>
              </a:rPr>
              <a:t>Establishing objectives</a:t>
            </a:r>
          </a:p>
          <a:p>
            <a:pPr marL="255588" indent="-255588" defTabSz="457200"/>
            <a:r>
              <a:rPr lang="en-US" altLang="en-US" sz="2400">
                <a:solidFill>
                  <a:srgbClr val="000000"/>
                </a:solidFill>
                <a:latin typeface="Arial (Body)"/>
                <a:ea typeface="ＭＳ Ｐゴシック" panose="020B0600070205080204" pitchFamily="34" charset="-128"/>
              </a:rPr>
              <a:t>Defining project</a:t>
            </a:r>
          </a:p>
          <a:p>
            <a:pPr marL="255588" indent="-255588" defTabSz="457200"/>
            <a:r>
              <a:rPr lang="en-US" altLang="en-US" sz="2400">
                <a:solidFill>
                  <a:srgbClr val="000000"/>
                </a:solidFill>
                <a:latin typeface="Arial (Body)"/>
                <a:ea typeface="ＭＳ Ｐゴシック" panose="020B0600070205080204" pitchFamily="34" charset="-128"/>
              </a:rPr>
              <a:t>Creating work breakdown structure</a:t>
            </a:r>
          </a:p>
          <a:p>
            <a:pPr marL="255588" indent="-255588" defTabSz="457200"/>
            <a:r>
              <a:rPr lang="en-US" altLang="en-US" sz="2400">
                <a:solidFill>
                  <a:srgbClr val="000000"/>
                </a:solidFill>
                <a:latin typeface="Arial (Body)"/>
                <a:ea typeface="ＭＳ Ｐゴシック" panose="020B0600070205080204" pitchFamily="34" charset="-128"/>
              </a:rPr>
              <a:t>Determining resources</a:t>
            </a:r>
          </a:p>
          <a:p>
            <a:pPr marL="255588" indent="-255588" defTabSz="457200"/>
            <a:r>
              <a:rPr lang="en-US" altLang="en-US" sz="2400">
                <a:solidFill>
                  <a:srgbClr val="000000"/>
                </a:solidFill>
                <a:latin typeface="Arial (Body)"/>
                <a:ea typeface="ＭＳ Ｐゴシック" panose="020B0600070205080204" pitchFamily="34" charset="-128"/>
              </a:rPr>
              <a:t>Forming organization</a:t>
            </a:r>
          </a:p>
        </p:txBody>
      </p:sp>
      <p:pic>
        <p:nvPicPr>
          <p:cNvPr id="27651" name="Picture 2" descr="A woman standing in front of a small seated group holds a folder. Behind her is a planning flow chart on a chalkboard. ">
            <a:extLst>
              <a:ext uri="{FF2B5EF4-FFF2-40B4-BE49-F238E27FC236}">
                <a16:creationId xmlns:a16="http://schemas.microsoft.com/office/drawing/2014/main" id="{0E33FA75-F47A-0B45-B9D2-F318A11F74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609850"/>
            <a:ext cx="4132263"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5522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a:extLst>
              <a:ext uri="{FF2B5EF4-FFF2-40B4-BE49-F238E27FC236}">
                <a16:creationId xmlns:a16="http://schemas.microsoft.com/office/drawing/2014/main" id="{2B5E3580-9A5C-4549-8621-E1E96BFC8AC9}"/>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Organization</a:t>
            </a:r>
          </a:p>
        </p:txBody>
      </p:sp>
      <p:sp>
        <p:nvSpPr>
          <p:cNvPr id="28674" name="Text Placeholder 2">
            <a:extLst>
              <a:ext uri="{FF2B5EF4-FFF2-40B4-BE49-F238E27FC236}">
                <a16:creationId xmlns:a16="http://schemas.microsoft.com/office/drawing/2014/main" id="{0BA381C5-D9F2-B44B-AB42-CDC00743891E}"/>
              </a:ext>
            </a:extLst>
          </p:cNvPr>
          <p:cNvSpPr>
            <a:spLocks noGrp="1"/>
          </p:cNvSpPr>
          <p:nvPr>
            <p:ph type="body" idx="1"/>
          </p:nvPr>
        </p:nvSpPr>
        <p:spPr>
          <a:xfrm>
            <a:off x="457200" y="1600200"/>
            <a:ext cx="4419600" cy="4240213"/>
          </a:xfrm>
        </p:spPr>
        <p:txBody>
          <a:bodyPr lIns="91425" tIns="91425" rIns="91425" bIns="91425">
            <a:spAutoFit/>
          </a:bodyPr>
          <a:lstStyle/>
          <a:p>
            <a:pPr marL="255588" indent="-255588" defTabSz="457200"/>
            <a:r>
              <a:rPr lang="en-US" altLang="en-US" sz="2400">
                <a:solidFill>
                  <a:srgbClr val="000000"/>
                </a:solidFill>
                <a:latin typeface="Arial (Body)"/>
                <a:ea typeface="ＭＳ Ｐゴシック" panose="020B0600070205080204" pitchFamily="34" charset="-128"/>
              </a:rPr>
              <a:t>Often temporary structure</a:t>
            </a:r>
          </a:p>
          <a:p>
            <a:pPr marL="255588" indent="-255588" defTabSz="457200"/>
            <a:r>
              <a:rPr lang="en-US" altLang="en-US" sz="2400">
                <a:solidFill>
                  <a:srgbClr val="000000"/>
                </a:solidFill>
                <a:latin typeface="Arial (Body)"/>
                <a:ea typeface="ＭＳ Ｐゴシック" panose="020B0600070205080204" pitchFamily="34" charset="-128"/>
              </a:rPr>
              <a:t>Uses specialists from entire company</a:t>
            </a:r>
          </a:p>
          <a:p>
            <a:pPr marL="255588" indent="-255588" defTabSz="457200"/>
            <a:r>
              <a:rPr lang="en-US" altLang="en-US" sz="2400">
                <a:solidFill>
                  <a:srgbClr val="000000"/>
                </a:solidFill>
                <a:latin typeface="Arial (Body)"/>
                <a:ea typeface="ＭＳ Ｐゴシック" panose="020B0600070205080204" pitchFamily="34" charset="-128"/>
              </a:rPr>
              <a:t>Headed by project manager</a:t>
            </a:r>
          </a:p>
          <a:p>
            <a:pPr marL="741363" lvl="1" indent="-284163" defTabSz="457200"/>
            <a:r>
              <a:rPr lang="en-US" altLang="en-US" sz="2400">
                <a:solidFill>
                  <a:srgbClr val="000000"/>
                </a:solidFill>
                <a:latin typeface="Arial (Body)"/>
                <a:ea typeface="ＭＳ Ｐゴシック" panose="020B0600070205080204" pitchFamily="34" charset="-128"/>
              </a:rPr>
              <a:t>Coordinates activities</a:t>
            </a:r>
          </a:p>
          <a:p>
            <a:pPr marL="741363" lvl="1" indent="-284163" defTabSz="457200"/>
            <a:r>
              <a:rPr lang="en-US" altLang="en-US" sz="2400">
                <a:solidFill>
                  <a:srgbClr val="000000"/>
                </a:solidFill>
                <a:latin typeface="Arial (Body)"/>
                <a:ea typeface="ＭＳ Ｐゴシック" panose="020B0600070205080204" pitchFamily="34" charset="-128"/>
              </a:rPr>
              <a:t>Monitors schedule and costs</a:t>
            </a:r>
          </a:p>
          <a:p>
            <a:pPr marL="255588" indent="-255588" defTabSz="457200"/>
            <a:r>
              <a:rPr lang="en-US" altLang="en-US" sz="2400">
                <a:solidFill>
                  <a:srgbClr val="000000"/>
                </a:solidFill>
                <a:latin typeface="Arial (Body)"/>
                <a:ea typeface="ＭＳ Ｐゴシック" panose="020B0600070205080204" pitchFamily="34" charset="-128"/>
              </a:rPr>
              <a:t>Permanent structure called </a:t>
            </a:r>
            <a:r>
              <a:rPr lang="en-NZ" altLang="en-US" sz="2400">
                <a:solidFill>
                  <a:srgbClr val="000000"/>
                </a:solidFill>
                <a:latin typeface="Arial (Body)"/>
                <a:ea typeface="ＭＳ Ｐゴシック" panose="020B0600070205080204" pitchFamily="34" charset="-128"/>
              </a:rPr>
              <a:t>‘</a:t>
            </a:r>
            <a:r>
              <a:rPr lang="en-US" altLang="en-US" sz="2400">
                <a:solidFill>
                  <a:srgbClr val="000000"/>
                </a:solidFill>
                <a:latin typeface="Arial (Body)"/>
                <a:ea typeface="ＭＳ Ｐゴシック" panose="020B0600070205080204" pitchFamily="34" charset="-128"/>
              </a:rPr>
              <a:t>matrix organization</a:t>
            </a:r>
            <a:r>
              <a:rPr lang="en-NZ" altLang="en-US" sz="2400">
                <a:solidFill>
                  <a:srgbClr val="000000"/>
                </a:solidFill>
                <a:latin typeface="Arial (Body)"/>
                <a:ea typeface="ＭＳ Ｐゴシック" panose="020B0600070205080204" pitchFamily="34" charset="-128"/>
              </a:rPr>
              <a:t>’</a:t>
            </a:r>
            <a:endParaRPr lang="en-US" altLang="en-US" sz="2400">
              <a:solidFill>
                <a:srgbClr val="000000"/>
              </a:solidFill>
              <a:latin typeface="Arial (Body)"/>
              <a:ea typeface="ＭＳ Ｐゴシック" panose="020B0600070205080204" pitchFamily="34" charset="-128"/>
            </a:endParaRPr>
          </a:p>
        </p:txBody>
      </p:sp>
      <p:pic>
        <p:nvPicPr>
          <p:cNvPr id="28675" name="Picture 4" descr="A magnifying glass.">
            <a:extLst>
              <a:ext uri="{FF2B5EF4-FFF2-40B4-BE49-F238E27FC236}">
                <a16:creationId xmlns:a16="http://schemas.microsoft.com/office/drawing/2014/main" id="{4638397E-2C77-D244-8A08-07810149D7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2949575"/>
            <a:ext cx="3810000"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8158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a:extLst>
              <a:ext uri="{FF2B5EF4-FFF2-40B4-BE49-F238E27FC236}">
                <a16:creationId xmlns:a16="http://schemas.microsoft.com/office/drawing/2014/main" id="{A2901644-33F4-F141-9BCE-DA6354778472}"/>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Organization Most Helpful When:</a:t>
            </a:r>
          </a:p>
        </p:txBody>
      </p:sp>
      <p:sp>
        <p:nvSpPr>
          <p:cNvPr id="29698" name="Text Placeholder 2">
            <a:extLst>
              <a:ext uri="{FF2B5EF4-FFF2-40B4-BE49-F238E27FC236}">
                <a16:creationId xmlns:a16="http://schemas.microsoft.com/office/drawing/2014/main" id="{2E661F46-6844-6E40-9FF4-CC8BE0E77909}"/>
              </a:ext>
            </a:extLst>
          </p:cNvPr>
          <p:cNvSpPr>
            <a:spLocks noGrp="1"/>
          </p:cNvSpPr>
          <p:nvPr>
            <p:ph type="body" idx="1"/>
          </p:nvPr>
        </p:nvSpPr>
        <p:spPr>
          <a:xfrm>
            <a:off x="457200" y="1600200"/>
            <a:ext cx="8229600" cy="3916363"/>
          </a:xfrm>
        </p:spPr>
        <p:txBody>
          <a:bodyPr lIns="91425" tIns="91425" rIns="91425" bIns="91425">
            <a:spAutoFit/>
          </a:bodyPr>
          <a:lstStyle/>
          <a:p>
            <a:pPr marL="431800" indent="-431800" defTabSz="457200">
              <a:buSzPts val="2400"/>
              <a:buFontTx/>
              <a:buAutoNum type="arabicPeriod"/>
            </a:pPr>
            <a:r>
              <a:rPr lang="en-US" altLang="en-US" sz="2400">
                <a:solidFill>
                  <a:srgbClr val="000000"/>
                </a:solidFill>
                <a:latin typeface="Arial (Body)"/>
                <a:ea typeface="ＭＳ Ｐゴシック" panose="020B0600070205080204" pitchFamily="34" charset="-128"/>
              </a:rPr>
              <a:t>Work can be defined with a specific goal and deadline</a:t>
            </a:r>
          </a:p>
          <a:p>
            <a:pPr marL="431800" indent="-431800" defTabSz="457200">
              <a:buSzPts val="2400"/>
              <a:buFontTx/>
              <a:buAutoNum type="arabicPeriod"/>
            </a:pPr>
            <a:r>
              <a:rPr lang="en-US" altLang="en-US" sz="2400">
                <a:solidFill>
                  <a:srgbClr val="000000"/>
                </a:solidFill>
                <a:latin typeface="Arial (Body)"/>
                <a:ea typeface="ＭＳ Ｐゴシック" panose="020B0600070205080204" pitchFamily="34" charset="-128"/>
              </a:rPr>
              <a:t>The job is unique or somewhat unfamiliar to the existing organization</a:t>
            </a:r>
          </a:p>
          <a:p>
            <a:pPr marL="431800" indent="-431800" defTabSz="457200">
              <a:buSzPts val="2400"/>
              <a:buFontTx/>
              <a:buAutoNum type="arabicPeriod"/>
            </a:pPr>
            <a:r>
              <a:rPr lang="en-US" altLang="en-US" sz="2400">
                <a:solidFill>
                  <a:srgbClr val="000000"/>
                </a:solidFill>
                <a:latin typeface="Arial (Body)"/>
                <a:ea typeface="ＭＳ Ｐゴシック" panose="020B0600070205080204" pitchFamily="34" charset="-128"/>
              </a:rPr>
              <a:t>The work contains complex interrelated tasks requiring specialized skills</a:t>
            </a:r>
          </a:p>
          <a:p>
            <a:pPr marL="431800" indent="-431800" defTabSz="457200">
              <a:buSzPts val="2400"/>
              <a:buFontTx/>
              <a:buAutoNum type="arabicPeriod"/>
            </a:pPr>
            <a:r>
              <a:rPr lang="en-US" altLang="en-US" sz="2400">
                <a:solidFill>
                  <a:srgbClr val="000000"/>
                </a:solidFill>
                <a:latin typeface="Arial (Body)"/>
                <a:ea typeface="ＭＳ Ｐゴシック" panose="020B0600070205080204" pitchFamily="34" charset="-128"/>
              </a:rPr>
              <a:t>The project is temporary but critical to the organization</a:t>
            </a:r>
          </a:p>
          <a:p>
            <a:pPr marL="431800" indent="-431800" defTabSz="457200">
              <a:buSzPts val="2400"/>
              <a:buFontTx/>
              <a:buAutoNum type="arabicPeriod"/>
            </a:pPr>
            <a:r>
              <a:rPr lang="en-US" altLang="en-US" sz="2400">
                <a:solidFill>
                  <a:srgbClr val="000000"/>
                </a:solidFill>
                <a:latin typeface="Arial (Body)"/>
                <a:ea typeface="ＭＳ Ｐゴシック" panose="020B0600070205080204" pitchFamily="34" charset="-128"/>
              </a:rPr>
              <a:t>The project cuts across organizational lines</a:t>
            </a:r>
          </a:p>
        </p:txBody>
      </p:sp>
    </p:spTree>
    <p:extLst>
      <p:ext uri="{BB962C8B-B14F-4D97-AF65-F5344CB8AC3E}">
        <p14:creationId xmlns:p14="http://schemas.microsoft.com/office/powerpoint/2010/main" val="3769247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973FDC70-0722-2845-A8A0-A4EC0BBA5DE4}"/>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Figure 3.2 A Sample Project Organization</a:t>
            </a:r>
          </a:p>
        </p:txBody>
      </p:sp>
      <p:pic>
        <p:nvPicPr>
          <p:cNvPr id="30722" name="Picture 5" descr="A flow chart of positions, arranged as summarized in the following list. The president is over the following departments. Human resources. Marketing. Finance. Design. Quality management. Production. 2 projects are shown, projects 1 and 2, and 2 leaders, project managers 1 and 2, are under the president.  Project 1 lists the following positions. Project Manager. Mechanical Engineer, under design. Test Engineer, under quality management. Technician, under production. Project 2 lists the following positions. Project Manager. Electrical Engineer, under design. Computer Engineer, under quality management. Technician, under production.">
            <a:extLst>
              <a:ext uri="{FF2B5EF4-FFF2-40B4-BE49-F238E27FC236}">
                <a16:creationId xmlns:a16="http://schemas.microsoft.com/office/drawing/2014/main" id="{E9E68F16-0793-A041-84E7-FF1C5A2B75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688" y="1809750"/>
            <a:ext cx="7994650"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8237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id="{15313BCC-B948-8E49-B284-E0C4859994CC}"/>
              </a:ext>
            </a:extLst>
          </p:cNvPr>
          <p:cNvSpPr>
            <a:spLocks noGrp="1"/>
          </p:cNvSpPr>
          <p:nvPr>
            <p:ph type="title"/>
          </p:nvPr>
        </p:nvSpPr>
        <p:spPr>
          <a:xfrm>
            <a:off x="457200" y="604838"/>
            <a:ext cx="8229600" cy="708025"/>
          </a:xfrm>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Matrix Organization</a:t>
            </a:r>
          </a:p>
        </p:txBody>
      </p:sp>
      <p:pic>
        <p:nvPicPr>
          <p:cNvPr id="31746" name="Picture 3" descr="A table showing project employee organization. Employee needs are tallied by caricatures of the type of employees which have been changed to numbers for this description. The table has 4 rows and 5 columns. The columns have the following headings from left to right. project number, marketing, operations, engineering, finance. The row entries are as follows. Row 1. project number, 1. marketing, 1. operations, 1. engineering, 2. finance, 1. Row 2. project number, 2. marketing, 2. operations, 1. engineering, 1. finance, 1. Row 3. project number, 3. marketing, 1. operations, 2. engineering, 1. finance, 1. Row 4. project number, 4. marketing, 1. operations, 2. engineering, 2. finance, 1. ">
            <a:extLst>
              <a:ext uri="{FF2B5EF4-FFF2-40B4-BE49-F238E27FC236}">
                <a16:creationId xmlns:a16="http://schemas.microsoft.com/office/drawing/2014/main" id="{4C96E487-CCAD-3E44-9865-B68617F5BF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613" y="1581150"/>
            <a:ext cx="7216775" cy="431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4445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a:extLst>
              <a:ext uri="{FF2B5EF4-FFF2-40B4-BE49-F238E27FC236}">
                <a16:creationId xmlns:a16="http://schemas.microsoft.com/office/drawing/2014/main" id="{59D18B32-39BE-B743-B93C-14B3AA79D92F}"/>
              </a:ext>
            </a:extLst>
          </p:cNvPr>
          <p:cNvSpPr>
            <a:spLocks noGrp="1"/>
          </p:cNvSpPr>
          <p:nvPr>
            <p:ph type="title"/>
          </p:nvPr>
        </p:nvSpPr>
        <p:spPr>
          <a:xfrm>
            <a:off x="457200" y="604838"/>
            <a:ext cx="8229600" cy="708025"/>
          </a:xfrm>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Work Breakdown Structure</a:t>
            </a:r>
            <a:endParaRPr lang="en-US" altLang="en-US" sz="2000">
              <a:latin typeface="Times New Roman" panose="02020603050405020304" pitchFamily="18" charset="0"/>
              <a:ea typeface="ＭＳ Ｐゴシック" panose="020B0600070205080204" pitchFamily="34" charset="-128"/>
              <a:cs typeface="Arial" panose="020B0604020202020204" pitchFamily="34" charset="0"/>
            </a:endParaRPr>
          </a:p>
        </p:txBody>
      </p:sp>
      <p:sp>
        <p:nvSpPr>
          <p:cNvPr id="7" name="Text Placeholder 6">
            <a:extLst>
              <a:ext uri="{FF2B5EF4-FFF2-40B4-BE49-F238E27FC236}">
                <a16:creationId xmlns:a16="http://schemas.microsoft.com/office/drawing/2014/main" id="{BA36DC01-B454-2845-A36C-46667DB2190B}"/>
              </a:ext>
            </a:extLst>
          </p:cNvPr>
          <p:cNvSpPr>
            <a:spLocks noGrp="1"/>
          </p:cNvSpPr>
          <p:nvPr>
            <p:ph type="body" idx="1"/>
          </p:nvPr>
        </p:nvSpPr>
        <p:spPr>
          <a:xfrm>
            <a:off x="457200" y="1600200"/>
            <a:ext cx="8229600" cy="3916363"/>
          </a:xfrm>
        </p:spPr>
        <p:txBody>
          <a:bodyPr/>
          <a:lstStyle/>
          <a:p>
            <a:pPr marL="0" indent="0">
              <a:buFont typeface="Arial" panose="020B0604020202020204" pitchFamily="34" charset="0"/>
              <a:buNone/>
              <a:defRPr/>
            </a:pPr>
            <a:r>
              <a:rPr lang="en-US" sz="2400" b="1" dirty="0">
                <a:ea typeface="MS PGothic" charset="0"/>
              </a:rPr>
              <a:t>Level</a:t>
            </a:r>
          </a:p>
          <a:p>
            <a:pPr marL="432000" indent="-432000">
              <a:buFont typeface="+mj-lt"/>
              <a:buAutoNum type="arabicPeriod"/>
              <a:defRPr/>
            </a:pPr>
            <a:r>
              <a:rPr lang="en-US" sz="2400" dirty="0">
                <a:ea typeface="MS PGothic" charset="0"/>
              </a:rPr>
              <a:t>Project</a:t>
            </a:r>
          </a:p>
          <a:p>
            <a:pPr marL="432000" indent="-432000">
              <a:buFont typeface="+mj-lt"/>
              <a:buAutoNum type="arabicPeriod"/>
              <a:defRPr/>
            </a:pPr>
            <a:r>
              <a:rPr lang="en-US" sz="2400" dirty="0">
                <a:ea typeface="MS PGothic" charset="0"/>
              </a:rPr>
              <a:t>Major tasks in the project</a:t>
            </a:r>
          </a:p>
          <a:p>
            <a:pPr marL="432000" indent="-432000">
              <a:buFont typeface="+mj-lt"/>
              <a:buAutoNum type="arabicPeriod"/>
              <a:defRPr/>
            </a:pPr>
            <a:r>
              <a:rPr lang="en-US" sz="2400" dirty="0">
                <a:ea typeface="MS PGothic" charset="0"/>
              </a:rPr>
              <a:t>Subtasks in the major tasks</a:t>
            </a:r>
          </a:p>
          <a:p>
            <a:pPr marL="432000" indent="-432000">
              <a:buFont typeface="+mj-lt"/>
              <a:buAutoNum type="arabicPeriod"/>
              <a:defRPr/>
            </a:pPr>
            <a:r>
              <a:rPr lang="en-US" sz="2400" dirty="0">
                <a:ea typeface="MS PGothic" charset="0"/>
              </a:rPr>
              <a:t>Activities (or “work packages”) to be completed</a:t>
            </a:r>
            <a:endParaRPr lang="en-AU" sz="2400" dirty="0">
              <a:ea typeface="MS PGothic" charset="0"/>
            </a:endParaRPr>
          </a:p>
        </p:txBody>
      </p:sp>
    </p:spTree>
    <p:extLst>
      <p:ext uri="{BB962C8B-B14F-4D97-AF65-F5344CB8AC3E}">
        <p14:creationId xmlns:p14="http://schemas.microsoft.com/office/powerpoint/2010/main" val="1066478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a:extLst>
              <a:ext uri="{FF2B5EF4-FFF2-40B4-BE49-F238E27FC236}">
                <a16:creationId xmlns:a16="http://schemas.microsoft.com/office/drawing/2014/main" id="{373F18B5-5D1E-194C-B674-36E6CDF83B6C}"/>
              </a:ext>
            </a:extLst>
          </p:cNvPr>
          <p:cNvSpPr>
            <a:spLocks noGrp="1"/>
          </p:cNvSpPr>
          <p:nvPr>
            <p:ph type="title"/>
          </p:nvPr>
        </p:nvSpPr>
        <p:spPr>
          <a:xfrm>
            <a:off x="457200" y="604838"/>
            <a:ext cx="8229600" cy="708025"/>
          </a:xfrm>
        </p:spPr>
        <p:txBody>
          <a:bodyPr tIns="91425">
            <a:spAutoFit/>
          </a:bodyPr>
          <a:lstStyle/>
          <a:p>
            <a:pPr defTabSz="457200"/>
            <a:r>
              <a:rPr lang="en-US" altLang="en-US"/>
              <a:t>Figure 3.3 </a:t>
            </a:r>
            <a:r>
              <a:rPr lang="en-US" altLang="en-US">
                <a:latin typeface="Times New Roman" panose="02020603050405020304" pitchFamily="18" charset="0"/>
                <a:ea typeface="ＭＳ Ｐゴシック" panose="020B0600070205080204" pitchFamily="34" charset="-128"/>
                <a:cs typeface="Arial" panose="020B0604020202020204" pitchFamily="34" charset="0"/>
              </a:rPr>
              <a:t>Work Breakdown Structure</a:t>
            </a:r>
            <a:endParaRPr lang="en-US" altLang="en-US" sz="2000">
              <a:latin typeface="Times New Roman" panose="02020603050405020304" pitchFamily="18" charset="0"/>
              <a:ea typeface="ＭＳ Ｐゴシック" panose="020B0600070205080204" pitchFamily="34" charset="-128"/>
              <a:cs typeface="Arial" panose="020B0604020202020204" pitchFamily="34" charset="0"/>
            </a:endParaRPr>
          </a:p>
        </p:txBody>
      </p:sp>
      <p:pic>
        <p:nvPicPr>
          <p:cNvPr id="36866" name="Picture 5" descr="A flow chart for Development of Windows 8 Operating System, divided among four levels, with each stage labeled with a number, as summarized in the following list. Level 1. Develop Windows 8 operating system, 1.0. Level 2. Software design, 1.1.  Cost management plan, 1.2. System testing, 1.3. Level 3. Develop G U eyes, 1.1.1. Design cost tracking reports, 1.2.1. Module testing, 1.3.1. Ensure compatibility with earlier versions, 1.1.2.  Develop cost and schedule interface, 1.2.2. Defect tracking, 1.3.2. Level 4, work packages. Compatible with Windows 7, 1.1.2.1. Compatible with Windows Vista, 1.1.2.2. Compatible with Windows XP, 1.1.2.3.">
            <a:extLst>
              <a:ext uri="{FF2B5EF4-FFF2-40B4-BE49-F238E27FC236}">
                <a16:creationId xmlns:a16="http://schemas.microsoft.com/office/drawing/2014/main" id="{66B781A9-29FB-6E43-8ECD-D77521C0C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225" y="1519238"/>
            <a:ext cx="6051550"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62663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a:extLst>
              <a:ext uri="{FF2B5EF4-FFF2-40B4-BE49-F238E27FC236}">
                <a16:creationId xmlns:a16="http://schemas.microsoft.com/office/drawing/2014/main" id="{4B1DB4D7-BAF8-4244-8816-2A0F0B17163A}"/>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Scheduling Techniques</a:t>
            </a:r>
          </a:p>
        </p:txBody>
      </p:sp>
      <p:sp>
        <p:nvSpPr>
          <p:cNvPr id="37890" name="Text Placeholder 2">
            <a:extLst>
              <a:ext uri="{FF2B5EF4-FFF2-40B4-BE49-F238E27FC236}">
                <a16:creationId xmlns:a16="http://schemas.microsoft.com/office/drawing/2014/main" id="{38887E5D-7F49-C943-A24D-389A4B513421}"/>
              </a:ext>
            </a:extLst>
          </p:cNvPr>
          <p:cNvSpPr>
            <a:spLocks noGrp="1"/>
          </p:cNvSpPr>
          <p:nvPr>
            <p:ph type="body" idx="1"/>
          </p:nvPr>
        </p:nvSpPr>
        <p:spPr>
          <a:xfrm>
            <a:off x="457200" y="1600200"/>
            <a:ext cx="4629150" cy="3716338"/>
          </a:xfrm>
        </p:spPr>
        <p:txBody>
          <a:bodyPr lIns="91425" tIns="91425" rIns="91425" bIns="91425">
            <a:spAutoFit/>
          </a:bodyPr>
          <a:lstStyle/>
          <a:p>
            <a:pPr marL="457200" indent="-457200" defTabSz="457200">
              <a:buSzPts val="2400"/>
              <a:buFont typeface="Myriad Pro"/>
              <a:buAutoNum type="arabicParenR"/>
            </a:pPr>
            <a:r>
              <a:rPr lang="en-US" altLang="en-US" sz="2400">
                <a:solidFill>
                  <a:srgbClr val="000000"/>
                </a:solidFill>
                <a:latin typeface="Arial (Body)"/>
                <a:ea typeface="ＭＳ Ｐゴシック" panose="020B0600070205080204" pitchFamily="34" charset="-128"/>
              </a:rPr>
              <a:t>Ensure that all activities are planned for</a:t>
            </a:r>
          </a:p>
          <a:p>
            <a:pPr marL="457200" indent="-457200" defTabSz="457200">
              <a:buSzPts val="2400"/>
              <a:buFont typeface="Myriad Pro"/>
              <a:buAutoNum type="arabicParenR"/>
            </a:pPr>
            <a:r>
              <a:rPr lang="en-US" altLang="en-US" sz="2400">
                <a:solidFill>
                  <a:srgbClr val="000000"/>
                </a:solidFill>
                <a:latin typeface="Arial (Body)"/>
                <a:ea typeface="ＭＳ Ｐゴシック" panose="020B0600070205080204" pitchFamily="34" charset="-128"/>
              </a:rPr>
              <a:t>Their order of performance is accounted for</a:t>
            </a:r>
          </a:p>
          <a:p>
            <a:pPr marL="457200" indent="-457200" defTabSz="457200">
              <a:buSzPts val="2400"/>
              <a:buFont typeface="Myriad Pro"/>
              <a:buAutoNum type="arabicParenR"/>
            </a:pPr>
            <a:r>
              <a:rPr lang="en-US" altLang="en-US" sz="2400">
                <a:solidFill>
                  <a:srgbClr val="000000"/>
                </a:solidFill>
                <a:latin typeface="Arial (Body)"/>
                <a:ea typeface="ＭＳ Ｐゴシック" panose="020B0600070205080204" pitchFamily="34" charset="-128"/>
              </a:rPr>
              <a:t>The activity time estimates are recorded</a:t>
            </a:r>
          </a:p>
          <a:p>
            <a:pPr marL="457200" indent="-457200" defTabSz="457200">
              <a:buSzPts val="2400"/>
              <a:buFont typeface="Myriad Pro"/>
              <a:buAutoNum type="arabicParenR"/>
            </a:pPr>
            <a:r>
              <a:rPr lang="en-US" altLang="en-US" sz="2400">
                <a:solidFill>
                  <a:srgbClr val="000000"/>
                </a:solidFill>
                <a:latin typeface="Arial (Body)"/>
                <a:ea typeface="ＭＳ Ｐゴシック" panose="020B0600070205080204" pitchFamily="34" charset="-128"/>
              </a:rPr>
              <a:t>The overall project time is developed</a:t>
            </a:r>
          </a:p>
        </p:txBody>
      </p:sp>
      <p:pic>
        <p:nvPicPr>
          <p:cNvPr id="37891" name="Picture 4" descr="A man kneels on the ground repairing a machine with a plane labled with the delta logo behind him. ">
            <a:extLst>
              <a:ext uri="{FF2B5EF4-FFF2-40B4-BE49-F238E27FC236}">
                <a16:creationId xmlns:a16="http://schemas.microsoft.com/office/drawing/2014/main" id="{29DDB43A-937C-2841-B961-055F5A9FA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6863" y="1771650"/>
            <a:ext cx="3038475" cy="302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3910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a:extLst>
              <a:ext uri="{FF2B5EF4-FFF2-40B4-BE49-F238E27FC236}">
                <a16:creationId xmlns:a16="http://schemas.microsoft.com/office/drawing/2014/main" id="{B2B055F1-0362-F544-96C4-FD493C0383D9}"/>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Purposes of Project Scheduling</a:t>
            </a:r>
          </a:p>
        </p:txBody>
      </p:sp>
      <p:sp>
        <p:nvSpPr>
          <p:cNvPr id="38914" name="Text Placeholder 2">
            <a:extLst>
              <a:ext uri="{FF2B5EF4-FFF2-40B4-BE49-F238E27FC236}">
                <a16:creationId xmlns:a16="http://schemas.microsoft.com/office/drawing/2014/main" id="{8083C6C7-B98A-424E-9D8E-C8E3F6A8B67E}"/>
              </a:ext>
            </a:extLst>
          </p:cNvPr>
          <p:cNvSpPr>
            <a:spLocks noGrp="1"/>
          </p:cNvSpPr>
          <p:nvPr>
            <p:ph type="body" idx="1"/>
          </p:nvPr>
        </p:nvSpPr>
        <p:spPr>
          <a:xfrm>
            <a:off x="457200" y="1600200"/>
            <a:ext cx="8229600" cy="3916363"/>
          </a:xfrm>
        </p:spPr>
        <p:txBody>
          <a:bodyPr lIns="91425" tIns="91425" rIns="91425" bIns="91425">
            <a:spAutoFit/>
          </a:bodyPr>
          <a:lstStyle/>
          <a:p>
            <a:pPr marL="431800" indent="-431800" defTabSz="836613">
              <a:buSzPts val="2400"/>
              <a:buFontTx/>
              <a:buAutoNum type="arabicPeriod"/>
            </a:pPr>
            <a:r>
              <a:rPr lang="en-US" altLang="en-US" sz="2400">
                <a:solidFill>
                  <a:srgbClr val="000000"/>
                </a:solidFill>
                <a:latin typeface="Arial (Body)"/>
                <a:ea typeface="ＭＳ Ｐゴシック" panose="020B0600070205080204" pitchFamily="34" charset="-128"/>
              </a:rPr>
              <a:t>Shows the relationship of each activity to others and to the whole project</a:t>
            </a:r>
          </a:p>
          <a:p>
            <a:pPr marL="431800" indent="-431800" defTabSz="836613">
              <a:buSzPts val="2400"/>
              <a:buFontTx/>
              <a:buAutoNum type="arabicPeriod"/>
            </a:pPr>
            <a:r>
              <a:rPr lang="en-US" altLang="en-US" sz="2400">
                <a:solidFill>
                  <a:srgbClr val="000000"/>
                </a:solidFill>
                <a:latin typeface="Arial (Body)"/>
                <a:ea typeface="ＭＳ Ｐゴシック" panose="020B0600070205080204" pitchFamily="34" charset="-128"/>
              </a:rPr>
              <a:t>Identifies the precedence relationships among activities</a:t>
            </a:r>
          </a:p>
          <a:p>
            <a:pPr marL="431800" indent="-431800" defTabSz="836613">
              <a:buSzPts val="2400"/>
              <a:buFontTx/>
              <a:buAutoNum type="arabicPeriod"/>
            </a:pPr>
            <a:r>
              <a:rPr lang="en-US" altLang="en-US" sz="2400">
                <a:solidFill>
                  <a:srgbClr val="000000"/>
                </a:solidFill>
                <a:latin typeface="Arial (Body)"/>
                <a:ea typeface="ＭＳ Ｐゴシック" panose="020B0600070205080204" pitchFamily="34" charset="-128"/>
              </a:rPr>
              <a:t>Encourages the setting of realistic time and cost estimates for each activity</a:t>
            </a:r>
          </a:p>
          <a:p>
            <a:pPr marL="431800" indent="-431800" defTabSz="836613">
              <a:buSzPts val="2400"/>
              <a:buFontTx/>
              <a:buAutoNum type="arabicPeriod"/>
            </a:pPr>
            <a:r>
              <a:rPr lang="en-US" altLang="en-US" sz="2400">
                <a:solidFill>
                  <a:srgbClr val="000000"/>
                </a:solidFill>
                <a:latin typeface="Arial (Body)"/>
                <a:ea typeface="ＭＳ Ｐゴシック" panose="020B0600070205080204" pitchFamily="34" charset="-128"/>
              </a:rPr>
              <a:t>Helps make better use of people, money, and material resources by identifying critical bottlenecks in the project</a:t>
            </a:r>
          </a:p>
        </p:txBody>
      </p:sp>
    </p:spTree>
    <p:extLst>
      <p:ext uri="{BB962C8B-B14F-4D97-AF65-F5344CB8AC3E}">
        <p14:creationId xmlns:p14="http://schemas.microsoft.com/office/powerpoint/2010/main" val="39047960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a:extLst>
              <a:ext uri="{FF2B5EF4-FFF2-40B4-BE49-F238E27FC236}">
                <a16:creationId xmlns:a16="http://schemas.microsoft.com/office/drawing/2014/main" id="{3A3BC21B-062F-D346-A0ED-2111B0B5B1AC}"/>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cs typeface="Arial" panose="020B0604020202020204" pitchFamily="34" charset="0"/>
              </a:rPr>
              <a:t>Project Management Techniques</a:t>
            </a:r>
          </a:p>
        </p:txBody>
      </p:sp>
      <p:sp>
        <p:nvSpPr>
          <p:cNvPr id="39938" name="Text Placeholder 2">
            <a:extLst>
              <a:ext uri="{FF2B5EF4-FFF2-40B4-BE49-F238E27FC236}">
                <a16:creationId xmlns:a16="http://schemas.microsoft.com/office/drawing/2014/main" id="{21952CC6-615B-4E4B-901F-BB202420519E}"/>
              </a:ext>
            </a:extLst>
          </p:cNvPr>
          <p:cNvSpPr>
            <a:spLocks noGrp="1"/>
          </p:cNvSpPr>
          <p:nvPr>
            <p:ph type="body" idx="1"/>
          </p:nvPr>
        </p:nvSpPr>
        <p:spPr>
          <a:xfrm>
            <a:off x="457200" y="1600200"/>
            <a:ext cx="8229600" cy="3916363"/>
          </a:xfrm>
        </p:spPr>
        <p:txBody>
          <a:bodyPr lIns="91425" tIns="91425" rIns="91425" bIns="91425">
            <a:spAutoFit/>
          </a:bodyPr>
          <a:lstStyle/>
          <a:p>
            <a:pPr marL="255588" indent="-255588" defTabSz="457200"/>
            <a:r>
              <a:rPr lang="en-US" altLang="en-US" sz="2400">
                <a:solidFill>
                  <a:srgbClr val="000000"/>
                </a:solidFill>
                <a:latin typeface="Arial (Body)"/>
                <a:ea typeface="ＭＳ Ｐゴシック" panose="020B0600070205080204" pitchFamily="34" charset="-128"/>
              </a:rPr>
              <a:t>Gantt chart</a:t>
            </a:r>
          </a:p>
          <a:p>
            <a:pPr marL="255588" indent="-255588" defTabSz="457200"/>
            <a:r>
              <a:rPr lang="en-US" altLang="en-US" sz="2400">
                <a:solidFill>
                  <a:srgbClr val="000000"/>
                </a:solidFill>
                <a:latin typeface="Arial (Body)"/>
                <a:ea typeface="ＭＳ Ｐゴシック" panose="020B0600070205080204" pitchFamily="34" charset="-128"/>
              </a:rPr>
              <a:t>Critical Path Method (C</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P</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M)</a:t>
            </a:r>
          </a:p>
          <a:p>
            <a:pPr marL="255588" indent="-255588" defTabSz="457200"/>
            <a:r>
              <a:rPr lang="en-US" altLang="en-US" sz="2400">
                <a:solidFill>
                  <a:srgbClr val="000000"/>
                </a:solidFill>
                <a:latin typeface="Arial (Body)"/>
                <a:ea typeface="ＭＳ Ｐゴシック" panose="020B0600070205080204" pitchFamily="34" charset="-128"/>
              </a:rPr>
              <a:t>Program Evaluation and Review Technique (P</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E</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R</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T)</a:t>
            </a:r>
          </a:p>
        </p:txBody>
      </p:sp>
    </p:spTree>
    <p:extLst>
      <p:ext uri="{BB962C8B-B14F-4D97-AF65-F5344CB8AC3E}">
        <p14:creationId xmlns:p14="http://schemas.microsoft.com/office/powerpoint/2010/main" val="2757085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1E17B06E-CC8C-9648-B64B-C820D42260BA}"/>
              </a:ext>
            </a:extLst>
          </p:cNvPr>
          <p:cNvSpPr>
            <a:spLocks noGrp="1"/>
          </p:cNvSpPr>
          <p:nvPr>
            <p:ph type="title"/>
          </p:nvPr>
        </p:nvSpPr>
        <p:spPr>
          <a:xfrm>
            <a:off x="457200" y="604838"/>
            <a:ext cx="8229600" cy="708025"/>
          </a:xfrm>
        </p:spPr>
        <p:txBody>
          <a:bodyPr>
            <a:spAutoFit/>
          </a:bodyPr>
          <a:lstStyle/>
          <a:p>
            <a:pPr defTabSz="457200">
              <a:spcBef>
                <a:spcPct val="0"/>
              </a:spcBef>
              <a:buClrTx/>
              <a:buFont typeface="Times New Roman" panose="02020603050405020304" pitchFamily="18" charset="0"/>
              <a:buNone/>
            </a:pPr>
            <a:r>
              <a:rPr lang="en-US" altLang="en-US">
                <a:latin typeface="Times New Roman" panose="02020603050405020304" pitchFamily="18" charset="0"/>
                <a:ea typeface="ＭＳ Ｐゴシック" panose="020B0600070205080204" pitchFamily="34" charset="-128"/>
                <a:cs typeface="Times New Roman" panose="02020603050405020304" pitchFamily="18" charset="0"/>
                <a:sym typeface="Times New Roman" panose="02020603050405020304" pitchFamily="18" charset="0"/>
              </a:rPr>
              <a:t>A Simple Gantt Chart</a:t>
            </a:r>
          </a:p>
        </p:txBody>
      </p:sp>
      <p:pic>
        <p:nvPicPr>
          <p:cNvPr id="40962" name="Picture 3" descr="A Gantt chart is introduced and is laid out as follows. Time is shown in months and abbreviated in 9 columns labeled J, F, M, A, M, J, J, A, and S. 5 rows are labeled design, prototype, test, revise, and production. A bar in the design row extends from January to June. A bar in the prototype row extends from March to May. A bar in the test row extends from March to April. A bar in the revise row extends from April to June. A bar in the production row extends from July to September.">
            <a:extLst>
              <a:ext uri="{FF2B5EF4-FFF2-40B4-BE49-F238E27FC236}">
                <a16:creationId xmlns:a16="http://schemas.microsoft.com/office/drawing/2014/main" id="{53986EB1-561E-BE40-88EB-0CEA977B98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513" y="1682750"/>
            <a:ext cx="7800975" cy="374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5940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a:extLst>
              <a:ext uri="{FF2B5EF4-FFF2-40B4-BE49-F238E27FC236}">
                <a16:creationId xmlns:a16="http://schemas.microsoft.com/office/drawing/2014/main" id="{AB73668B-C64D-7942-AA75-CD18ABBAED5F}"/>
              </a:ext>
            </a:extLst>
          </p:cNvPr>
          <p:cNvSpPr>
            <a:spLocks noGrp="1"/>
          </p:cNvSpPr>
          <p:nvPr>
            <p:ph type="title"/>
          </p:nvPr>
        </p:nvSpPr>
        <p:spPr/>
        <p:txBody>
          <a:bodyPr tIns="91425">
            <a:spAutoFit/>
          </a:bodyPr>
          <a:lstStyle/>
          <a:p>
            <a:pPr defTabSz="457200">
              <a:lnSpc>
                <a:spcPct val="80000"/>
              </a:lnSpc>
            </a:pPr>
            <a:r>
              <a:rPr lang="en-US" altLang="en-US">
                <a:latin typeface="Times New Roman" panose="02020603050405020304" pitchFamily="18" charset="0"/>
                <a:ea typeface="ＭＳ Ｐゴシック" panose="020B0600070205080204" pitchFamily="34" charset="-128"/>
                <a:cs typeface="Arial" panose="020B0604020202020204" pitchFamily="34" charset="0"/>
              </a:rPr>
              <a:t>Service for a Delta Jet</a:t>
            </a:r>
          </a:p>
        </p:txBody>
      </p:sp>
      <p:sp>
        <p:nvSpPr>
          <p:cNvPr id="41986" name="Text Placeholder 4">
            <a:extLst>
              <a:ext uri="{FF2B5EF4-FFF2-40B4-BE49-F238E27FC236}">
                <a16:creationId xmlns:a16="http://schemas.microsoft.com/office/drawing/2014/main" id="{FFAFB821-A2AB-644D-A5DC-B0357EF5ECA0}"/>
              </a:ext>
            </a:extLst>
          </p:cNvPr>
          <p:cNvSpPr>
            <a:spLocks noGrp="1"/>
          </p:cNvSpPr>
          <p:nvPr>
            <p:ph type="body" idx="1"/>
          </p:nvPr>
        </p:nvSpPr>
        <p:spPr>
          <a:xfrm>
            <a:off x="457200" y="1600200"/>
            <a:ext cx="8229600" cy="739775"/>
          </a:xfrm>
        </p:spPr>
        <p:txBody>
          <a:bodyPr/>
          <a:lstStyle/>
          <a:p>
            <a:pPr marL="0" indent="0" defTabSz="457200">
              <a:buFont typeface="Arial" panose="020B0604020202020204" pitchFamily="34" charset="0"/>
              <a:buNone/>
            </a:pPr>
            <a:r>
              <a:rPr lang="en-AU" altLang="en-US" sz="2000" b="1">
                <a:solidFill>
                  <a:srgbClr val="000000"/>
                </a:solidFill>
                <a:latin typeface="Arial (Body)"/>
                <a:ea typeface="ＭＳ Ｐゴシック" panose="020B0600070205080204" pitchFamily="34" charset="-128"/>
              </a:rPr>
              <a:t>Figure 3.4</a:t>
            </a:r>
            <a:r>
              <a:rPr lang="en-AU" altLang="en-US" sz="2000">
                <a:solidFill>
                  <a:srgbClr val="000000"/>
                </a:solidFill>
                <a:latin typeface="Arial (Body)"/>
                <a:ea typeface="ＭＳ Ｐゴシック" panose="020B0600070205080204" pitchFamily="34" charset="-128"/>
              </a:rPr>
              <a:t> </a:t>
            </a:r>
            <a:r>
              <a:rPr lang="en-US" altLang="en-US" sz="2000">
                <a:solidFill>
                  <a:srgbClr val="000000"/>
                </a:solidFill>
                <a:latin typeface="Arial (Body)"/>
                <a:ea typeface="ＭＳ Ｐゴシック" panose="020B0600070205080204" pitchFamily="34" charset="-128"/>
              </a:rPr>
              <a:t>Gantt Chart of Service Activities for a Delta Jet during a 40-Minute Layover</a:t>
            </a:r>
            <a:endParaRPr lang="en-AU" altLang="en-US" sz="2000">
              <a:solidFill>
                <a:srgbClr val="000000"/>
              </a:solidFill>
              <a:latin typeface="Arial (Body)"/>
              <a:ea typeface="ＭＳ Ｐゴシック" panose="020B0600070205080204" pitchFamily="34" charset="-128"/>
            </a:endParaRPr>
          </a:p>
        </p:txBody>
      </p:sp>
      <p:pic>
        <p:nvPicPr>
          <p:cNvPr id="41987" name="Picture 3" descr="A Gantt chart for service for a Delta jet lists 18 activities, with bars next to each representing time durations in minutes from 0 to 40, as summarized below. Row 1. Passengers. Deplaning, less than 10 minutes. Baggage claim, 5 to 12 minutes. Row 2. Baggage. Container offload, 1 to 6 minutes. Row 3. Fueling. Pumping, 1 to 25 minutes. Engine injection water, 28 to 37 minutes. Row 4. Cargo and mail. Container offload, 1 to 13 minutes. Row 5. Galley servicing. Main cabin door, 1 to 31 minutes. Aft cabin door, 16 to 34 minutes. Row 6. Lavatory servicing. Aft, center, forward, 3 to 35 minutes. Row 7. Drinking water. Loading, 4 to 11 minutes. Row 8. Cabin cleaning. First class section, 6 to 26 minutes. Economy section, 8 to 33 minutes. Row 9. Cargo and mail. Container and bulk loading, 20 to 36 minutes. Row 10. Flight service. Galley and cabin check, 26 to 33 minutes. Receive passengers, 33 to 36 minutes. Row 11. Operating crew. Aircraft check, 21 to 31 minutes. Row 12. Baggage. Loading, 25 to 35 minutes. Row 13. Passengers. Boarding, 30 to 36 minutes. All numbers are approximated.">
            <a:extLst>
              <a:ext uri="{FF2B5EF4-FFF2-40B4-BE49-F238E27FC236}">
                <a16:creationId xmlns:a16="http://schemas.microsoft.com/office/drawing/2014/main" id="{621D79B1-2F07-D34A-BB8B-58F1B7DBEF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8138" y="2568575"/>
            <a:ext cx="5927725" cy="362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0450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E1B73B99-F064-F548-BB97-C0FFF41C6BA2}"/>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Controlling</a:t>
            </a:r>
          </a:p>
        </p:txBody>
      </p:sp>
      <p:sp>
        <p:nvSpPr>
          <p:cNvPr id="43010" name="Content Placeholder 2">
            <a:extLst>
              <a:ext uri="{FF2B5EF4-FFF2-40B4-BE49-F238E27FC236}">
                <a16:creationId xmlns:a16="http://schemas.microsoft.com/office/drawing/2014/main" id="{0526BD50-86F8-1547-96DA-4807EA94EAFB}"/>
              </a:ext>
            </a:extLst>
          </p:cNvPr>
          <p:cNvSpPr>
            <a:spLocks noGrp="1"/>
          </p:cNvSpPr>
          <p:nvPr>
            <p:ph type="body" idx="1"/>
          </p:nvPr>
        </p:nvSpPr>
        <p:spPr>
          <a:xfrm>
            <a:off x="457200" y="1600200"/>
            <a:ext cx="4572000" cy="3524250"/>
          </a:xfrm>
        </p:spPr>
        <p:txBody>
          <a:bodyPr lIns="91425" tIns="91425" rIns="91425" bIns="91425">
            <a:spAutoFit/>
          </a:bodyPr>
          <a:lstStyle/>
          <a:p>
            <a:pPr marL="255588" indent="-255588" defTabSz="457200"/>
            <a:r>
              <a:rPr lang="en-US" altLang="en-US" sz="2400">
                <a:solidFill>
                  <a:srgbClr val="000000"/>
                </a:solidFill>
                <a:latin typeface="Arial (Body)"/>
                <a:ea typeface="ＭＳ Ｐゴシック" panose="020B0600070205080204" pitchFamily="34" charset="-128"/>
              </a:rPr>
              <a:t>Close monitoring of resources, costs, quality, budgets</a:t>
            </a:r>
          </a:p>
          <a:p>
            <a:pPr marL="255588" indent="-255588" defTabSz="457200"/>
            <a:r>
              <a:rPr lang="en-US" altLang="en-US" sz="2400">
                <a:solidFill>
                  <a:srgbClr val="000000"/>
                </a:solidFill>
                <a:latin typeface="Arial (Body)"/>
                <a:ea typeface="ＭＳ Ｐゴシック" panose="020B0600070205080204" pitchFamily="34" charset="-128"/>
              </a:rPr>
              <a:t>Feedback enables revising the project plan and shift resources</a:t>
            </a:r>
          </a:p>
          <a:p>
            <a:pPr marL="255588" indent="-255588" defTabSz="457200"/>
            <a:r>
              <a:rPr lang="en-US" altLang="en-US" sz="2400">
                <a:solidFill>
                  <a:srgbClr val="000000"/>
                </a:solidFill>
                <a:latin typeface="Arial (Body)"/>
                <a:ea typeface="ＭＳ Ｐゴシック" panose="020B0600070205080204" pitchFamily="34" charset="-128"/>
              </a:rPr>
              <a:t>Computerized tools produce extensive reports</a:t>
            </a:r>
          </a:p>
        </p:txBody>
      </p:sp>
      <p:pic>
        <p:nvPicPr>
          <p:cNvPr id="43011" name="Picture 3" descr="The structure of a building is shown as it is being built and below it is the finished sky scraper. ">
            <a:extLst>
              <a:ext uri="{FF2B5EF4-FFF2-40B4-BE49-F238E27FC236}">
                <a16:creationId xmlns:a16="http://schemas.microsoft.com/office/drawing/2014/main" id="{43C0483A-1875-D940-B8E0-D3E591D0BA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0500" y="1706563"/>
            <a:ext cx="2870200" cy="400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00724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a:extLst>
              <a:ext uri="{FF2B5EF4-FFF2-40B4-BE49-F238E27FC236}">
                <a16:creationId xmlns:a16="http://schemas.microsoft.com/office/drawing/2014/main" id="{CEA7B5C8-E367-2245-839A-F24DBB98025E}"/>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Management Software</a:t>
            </a:r>
          </a:p>
        </p:txBody>
      </p:sp>
      <p:sp>
        <p:nvSpPr>
          <p:cNvPr id="44034" name="Text Placeholder 2">
            <a:extLst>
              <a:ext uri="{FF2B5EF4-FFF2-40B4-BE49-F238E27FC236}">
                <a16:creationId xmlns:a16="http://schemas.microsoft.com/office/drawing/2014/main" id="{FAA8C81C-2797-B748-98E0-73267A4CBEB2}"/>
              </a:ext>
            </a:extLst>
          </p:cNvPr>
          <p:cNvSpPr>
            <a:spLocks noGrp="1"/>
          </p:cNvSpPr>
          <p:nvPr>
            <p:ph type="body" idx="1"/>
          </p:nvPr>
        </p:nvSpPr>
        <p:spPr>
          <a:xfrm>
            <a:off x="457200" y="1600200"/>
            <a:ext cx="8229600" cy="3916363"/>
          </a:xfrm>
        </p:spPr>
        <p:txBody>
          <a:bodyPr lIns="91425" tIns="91425" rIns="91425" bIns="91425">
            <a:spAutoFit/>
          </a:bodyPr>
          <a:lstStyle/>
          <a:p>
            <a:pPr marL="255588" indent="-255588" defTabSz="457200"/>
            <a:r>
              <a:rPr lang="en-US" altLang="en-US" sz="2400">
                <a:solidFill>
                  <a:srgbClr val="000000"/>
                </a:solidFill>
                <a:latin typeface="Arial (Body)"/>
                <a:ea typeface="ＭＳ Ｐゴシック" panose="020B0600070205080204" pitchFamily="34" charset="-128"/>
              </a:rPr>
              <a:t>There are several popular packages for managing projects</a:t>
            </a:r>
          </a:p>
          <a:p>
            <a:pPr marL="741363" lvl="1" indent="-284163" defTabSz="457200"/>
            <a:r>
              <a:rPr lang="en-US" altLang="en-US" sz="2400">
                <a:solidFill>
                  <a:srgbClr val="000000"/>
                </a:solidFill>
                <a:latin typeface="Arial (Body)"/>
                <a:ea typeface="ＭＳ Ｐゴシック" panose="020B0600070205080204" pitchFamily="34" charset="-128"/>
              </a:rPr>
              <a:t>Oracle Primavera</a:t>
            </a:r>
          </a:p>
          <a:p>
            <a:pPr marL="741363" lvl="1" indent="-284163" defTabSz="457200"/>
            <a:r>
              <a:rPr lang="en-US" altLang="en-US" sz="2400">
                <a:solidFill>
                  <a:srgbClr val="000000"/>
                </a:solidFill>
                <a:latin typeface="Arial (Body)"/>
                <a:ea typeface="ＭＳ Ｐゴシック" panose="020B0600070205080204" pitchFamily="34" charset="-128"/>
              </a:rPr>
              <a:t>MindView</a:t>
            </a:r>
          </a:p>
          <a:p>
            <a:pPr marL="741363" lvl="1" indent="-284163" defTabSz="457200"/>
            <a:r>
              <a:rPr lang="en-US" altLang="en-US" sz="2400">
                <a:solidFill>
                  <a:srgbClr val="000000"/>
                </a:solidFill>
                <a:latin typeface="Arial (Body)"/>
                <a:ea typeface="ＭＳ Ｐゴシック" panose="020B0600070205080204" pitchFamily="34" charset="-128"/>
              </a:rPr>
              <a:t>H</a:t>
            </a:r>
            <a:r>
              <a:rPr lang="en-US" altLang="en-US" sz="100">
                <a:solidFill>
                  <a:srgbClr val="000000"/>
                </a:solidFill>
                <a:latin typeface="Arial (Body)"/>
                <a:ea typeface="ＭＳ Ｐゴシック" panose="020B0600070205080204" pitchFamily="34" charset="-128"/>
              </a:rPr>
              <a:t> </a:t>
            </a:r>
            <a:r>
              <a:rPr lang="en-US" altLang="en-US" sz="2400">
                <a:solidFill>
                  <a:srgbClr val="000000"/>
                </a:solidFill>
                <a:latin typeface="Arial (Body)"/>
                <a:ea typeface="ＭＳ Ｐゴシック" panose="020B0600070205080204" pitchFamily="34" charset="-128"/>
              </a:rPr>
              <a:t>P Project</a:t>
            </a:r>
          </a:p>
          <a:p>
            <a:pPr marL="741363" lvl="1" indent="-284163" defTabSz="457200"/>
            <a:r>
              <a:rPr lang="en-US" altLang="en-US" sz="2400">
                <a:solidFill>
                  <a:srgbClr val="000000"/>
                </a:solidFill>
                <a:latin typeface="Arial (Body)"/>
                <a:ea typeface="ＭＳ Ｐゴシック" panose="020B0600070205080204" pitchFamily="34" charset="-128"/>
              </a:rPr>
              <a:t>Fast Track</a:t>
            </a:r>
          </a:p>
          <a:p>
            <a:pPr marL="741363" lvl="1" indent="-284163" defTabSz="457200"/>
            <a:r>
              <a:rPr lang="en-US" altLang="en-US" sz="2400">
                <a:solidFill>
                  <a:srgbClr val="000000"/>
                </a:solidFill>
                <a:latin typeface="Arial (Body)"/>
                <a:ea typeface="ＭＳ Ｐゴシック" panose="020B0600070205080204" pitchFamily="34" charset="-128"/>
              </a:rPr>
              <a:t>Microsoft Project</a:t>
            </a:r>
          </a:p>
        </p:txBody>
      </p:sp>
    </p:spTree>
    <p:extLst>
      <p:ext uri="{BB962C8B-B14F-4D97-AF65-F5344CB8AC3E}">
        <p14:creationId xmlns:p14="http://schemas.microsoft.com/office/powerpoint/2010/main" val="25961744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a:extLst>
              <a:ext uri="{FF2B5EF4-FFF2-40B4-BE49-F238E27FC236}">
                <a16:creationId xmlns:a16="http://schemas.microsoft.com/office/drawing/2014/main" id="{8E4A4CF6-53F9-D44F-A560-DA34DB3A5E39}"/>
              </a:ext>
            </a:extLst>
          </p:cNvPr>
          <p:cNvSpPr>
            <a:spLocks noGrp="1"/>
          </p:cNvSpPr>
          <p:nvPr>
            <p:ph type="title"/>
          </p:nvPr>
        </p:nvSpPr>
        <p:spPr/>
        <p:txBody>
          <a:bodyPr tIns="91425">
            <a:spAutoFit/>
          </a:bodyPr>
          <a:lstStyle/>
          <a:p>
            <a:pPr defTabSz="457200"/>
            <a:r>
              <a:rPr lang="en-US" altLang="en-US">
                <a:latin typeface="Times New Roman" panose="02020603050405020304" pitchFamily="18" charset="0"/>
                <a:ea typeface="ＭＳ Ｐゴシック" panose="020B0600070205080204" pitchFamily="34" charset="-128"/>
              </a:rPr>
              <a:t>Project Control Reports</a:t>
            </a:r>
          </a:p>
        </p:txBody>
      </p:sp>
      <p:sp>
        <p:nvSpPr>
          <p:cNvPr id="45058" name="Text Placeholder 2">
            <a:extLst>
              <a:ext uri="{FF2B5EF4-FFF2-40B4-BE49-F238E27FC236}">
                <a16:creationId xmlns:a16="http://schemas.microsoft.com/office/drawing/2014/main" id="{4789D510-BDF8-8846-9FB7-5C3F74520F64}"/>
              </a:ext>
            </a:extLst>
          </p:cNvPr>
          <p:cNvSpPr>
            <a:spLocks noGrp="1"/>
          </p:cNvSpPr>
          <p:nvPr>
            <p:ph type="body" idx="1"/>
          </p:nvPr>
        </p:nvSpPr>
        <p:spPr>
          <a:xfrm>
            <a:off x="457200" y="1600200"/>
            <a:ext cx="8229600" cy="3916363"/>
          </a:xfrm>
        </p:spPr>
        <p:txBody>
          <a:bodyPr lIns="91425" tIns="91425" rIns="91425" bIns="91425">
            <a:spAutoFit/>
          </a:bodyPr>
          <a:lstStyle/>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Detailed cost breakdowns for each task</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Labor requirements</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Cost and hour summaries</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Raw materials and expenditure forecasts</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Variance reports</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Time analysis reports</a:t>
            </a:r>
          </a:p>
          <a:p>
            <a:pPr marL="431800" indent="-431800" defTabSz="836613">
              <a:buSzPts val="2400"/>
              <a:buFont typeface="Myriad Pro"/>
              <a:buAutoNum type="arabicParenR"/>
            </a:pPr>
            <a:r>
              <a:rPr lang="en-US" altLang="en-US" sz="2400">
                <a:solidFill>
                  <a:srgbClr val="000000"/>
                </a:solidFill>
                <a:latin typeface="Arial (Body)"/>
                <a:ea typeface="ＭＳ Ｐゴシック" panose="020B0600070205080204" pitchFamily="34" charset="-128"/>
              </a:rPr>
              <a:t>Work status reports</a:t>
            </a:r>
          </a:p>
        </p:txBody>
      </p:sp>
    </p:spTree>
    <p:extLst>
      <p:ext uri="{BB962C8B-B14F-4D97-AF65-F5344CB8AC3E}">
        <p14:creationId xmlns:p14="http://schemas.microsoft.com/office/powerpoint/2010/main" val="10694314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57787-743D-7B4E-BF08-A3A2763959DC}"/>
              </a:ext>
            </a:extLst>
          </p:cNvPr>
          <p:cNvSpPr>
            <a:spLocks noGrp="1"/>
          </p:cNvSpPr>
          <p:nvPr>
            <p:ph type="title"/>
          </p:nvPr>
        </p:nvSpPr>
        <p:spPr>
          <a:xfrm>
            <a:off x="457200" y="274638"/>
            <a:ext cx="8229600" cy="706090"/>
          </a:xfrm>
        </p:spPr>
        <p:txBody>
          <a:bodyPr/>
          <a:lstStyle/>
          <a:p>
            <a:r>
              <a:rPr lang="en-US" dirty="0"/>
              <a:t>Group Activity</a:t>
            </a:r>
          </a:p>
        </p:txBody>
      </p:sp>
      <p:sp>
        <p:nvSpPr>
          <p:cNvPr id="3" name="Content Placeholder 2">
            <a:extLst>
              <a:ext uri="{FF2B5EF4-FFF2-40B4-BE49-F238E27FC236}">
                <a16:creationId xmlns:a16="http://schemas.microsoft.com/office/drawing/2014/main" id="{2BBE0CFB-6143-404C-B38E-6F5F473FD391}"/>
              </a:ext>
            </a:extLst>
          </p:cNvPr>
          <p:cNvSpPr>
            <a:spLocks noGrp="1"/>
          </p:cNvSpPr>
          <p:nvPr>
            <p:ph idx="1"/>
          </p:nvPr>
        </p:nvSpPr>
        <p:spPr>
          <a:xfrm>
            <a:off x="457200" y="1014904"/>
            <a:ext cx="8229600" cy="3917032"/>
          </a:xfrm>
        </p:spPr>
        <p:txBody>
          <a:bodyPr/>
          <a:lstStyle/>
          <a:p>
            <a:pPr marL="0" indent="0">
              <a:buNone/>
            </a:pPr>
            <a:r>
              <a:rPr lang="en-US" b="1" dirty="0"/>
              <a:t>Get into your breakout room:</a:t>
            </a:r>
          </a:p>
          <a:p>
            <a:pPr marL="514350" indent="-514350">
              <a:buFont typeface="+mj-lt"/>
              <a:buAutoNum type="arabicPeriod"/>
            </a:pPr>
            <a:r>
              <a:rPr lang="en-US" sz="2400" i="1" dirty="0"/>
              <a:t>Identify a project </a:t>
            </a:r>
          </a:p>
          <a:p>
            <a:pPr marL="514350" indent="-514350">
              <a:buFont typeface="+mj-lt"/>
              <a:buAutoNum type="arabicPeriod"/>
            </a:pPr>
            <a:r>
              <a:rPr lang="en-US" sz="2400" i="1" dirty="0"/>
              <a:t>Create a Work Breakdown Structure</a:t>
            </a:r>
          </a:p>
          <a:p>
            <a:pPr marL="514350" indent="-514350">
              <a:buFont typeface="+mj-lt"/>
              <a:buAutoNum type="arabicPeriod"/>
            </a:pPr>
            <a:r>
              <a:rPr lang="en-US" sz="2400" i="1" dirty="0"/>
              <a:t>Submit your Work Breakdown Structure on chat.</a:t>
            </a:r>
          </a:p>
          <a:p>
            <a:pPr marL="514350" indent="-514350">
              <a:buFont typeface="+mj-lt"/>
              <a:buAutoNum type="arabicPeriod"/>
            </a:pPr>
            <a:endParaRPr lang="en-US" dirty="0"/>
          </a:p>
          <a:p>
            <a:pPr marL="514350" indent="-514350">
              <a:buFont typeface="+mj-lt"/>
              <a:buAutoNum type="arabicPeriod"/>
            </a:pPr>
            <a:endParaRPr lang="en-US" dirty="0"/>
          </a:p>
        </p:txBody>
      </p:sp>
      <p:sp>
        <p:nvSpPr>
          <p:cNvPr id="4" name="Date Placeholder 3">
            <a:extLst>
              <a:ext uri="{FF2B5EF4-FFF2-40B4-BE49-F238E27FC236}">
                <a16:creationId xmlns:a16="http://schemas.microsoft.com/office/drawing/2014/main" id="{80CD61D8-0F18-DD49-B6E8-71199FE56E80}"/>
              </a:ext>
            </a:extLst>
          </p:cNvPr>
          <p:cNvSpPr>
            <a:spLocks noGrp="1"/>
          </p:cNvSpPr>
          <p:nvPr>
            <p:ph type="dt" sz="half" idx="10"/>
          </p:nvPr>
        </p:nvSpPr>
        <p:spPr/>
        <p:txBody>
          <a:bodyPr/>
          <a:lstStyle/>
          <a:p>
            <a:pPr>
              <a:defRPr/>
            </a:pPr>
            <a:fld id="{2303D31F-598B-47EE-BA37-93F097A3D676}" type="datetime1">
              <a:rPr lang="en-GB" altLang="en-US" smtClean="0"/>
              <a:pPr>
                <a:defRPr/>
              </a:pPr>
              <a:t>04/06/2020</a:t>
            </a:fld>
            <a:endParaRPr lang="en-GB" altLang="en-US"/>
          </a:p>
        </p:txBody>
      </p:sp>
      <p:sp>
        <p:nvSpPr>
          <p:cNvPr id="5" name="Slide Number Placeholder 4">
            <a:extLst>
              <a:ext uri="{FF2B5EF4-FFF2-40B4-BE49-F238E27FC236}">
                <a16:creationId xmlns:a16="http://schemas.microsoft.com/office/drawing/2014/main" id="{747B33FD-8DB8-094E-926A-B19F4E1EC147}"/>
              </a:ext>
            </a:extLst>
          </p:cNvPr>
          <p:cNvSpPr>
            <a:spLocks noGrp="1"/>
          </p:cNvSpPr>
          <p:nvPr>
            <p:ph type="sldNum" sz="quarter" idx="12"/>
          </p:nvPr>
        </p:nvSpPr>
        <p:spPr/>
        <p:txBody>
          <a:bodyPr/>
          <a:lstStyle/>
          <a:p>
            <a:pPr>
              <a:defRPr/>
            </a:pPr>
            <a:fld id="{6550E941-99E4-4403-A917-B30FF69A9617}" type="slidenum">
              <a:rPr lang="en-GB" altLang="en-US" smtClean="0"/>
              <a:pPr>
                <a:defRPr/>
              </a:pPr>
              <a:t>31</a:t>
            </a:fld>
            <a:endParaRPr lang="en-GB" altLang="en-US"/>
          </a:p>
        </p:txBody>
      </p:sp>
      <p:pic>
        <p:nvPicPr>
          <p:cNvPr id="6" name="Picture 5">
            <a:extLst>
              <a:ext uri="{FF2B5EF4-FFF2-40B4-BE49-F238E27FC236}">
                <a16:creationId xmlns:a16="http://schemas.microsoft.com/office/drawing/2014/main" id="{E2948AAE-2FDA-BB4E-B0AD-8504F0FE2D1F}"/>
              </a:ext>
            </a:extLst>
          </p:cNvPr>
          <p:cNvPicPr>
            <a:picLocks noChangeAspect="1"/>
          </p:cNvPicPr>
          <p:nvPr/>
        </p:nvPicPr>
        <p:blipFill>
          <a:blip r:embed="rId2"/>
          <a:stretch>
            <a:fillRect/>
          </a:stretch>
        </p:blipFill>
        <p:spPr>
          <a:xfrm>
            <a:off x="2195736" y="2939212"/>
            <a:ext cx="3816424" cy="2722036"/>
          </a:xfrm>
          <a:prstGeom prst="rect">
            <a:avLst/>
          </a:prstGeom>
        </p:spPr>
      </p:pic>
    </p:spTree>
    <p:extLst>
      <p:ext uri="{BB962C8B-B14F-4D97-AF65-F5344CB8AC3E}">
        <p14:creationId xmlns:p14="http://schemas.microsoft.com/office/powerpoint/2010/main" val="46118283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2451</TotalTime>
  <Words>1095</Words>
  <Application>Microsoft Macintosh PowerPoint</Application>
  <PresentationFormat>On-screen Show (4:3)</PresentationFormat>
  <Paragraphs>149</Paragraphs>
  <Slides>31</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ＭＳ Ｐゴシック</vt:lpstr>
      <vt:lpstr>ＭＳ Ｐゴシック</vt:lpstr>
      <vt:lpstr>Arial</vt:lpstr>
      <vt:lpstr>Arial (Body)</vt:lpstr>
      <vt:lpstr>Calibri</vt:lpstr>
      <vt:lpstr>Myriad Pro</vt:lpstr>
      <vt:lpstr>Noto Sans Symbols</vt:lpstr>
      <vt:lpstr>Times New Roman</vt:lpstr>
      <vt:lpstr>Verdana</vt:lpstr>
      <vt:lpstr>20140311PresentationUWTSDTemplate</vt:lpstr>
      <vt:lpstr>BMSK5004</vt:lpstr>
      <vt:lpstr>What is a Project?</vt:lpstr>
      <vt:lpstr>Questions</vt:lpstr>
      <vt:lpstr>Things to Ponder</vt:lpstr>
      <vt:lpstr>Examples of Projects</vt:lpstr>
      <vt:lpstr>Or, to put it another way ….</vt:lpstr>
      <vt:lpstr>What is Project Management?</vt:lpstr>
      <vt:lpstr>What is Project Management?</vt:lpstr>
      <vt:lpstr>Management of Projects</vt:lpstr>
      <vt:lpstr>Project Management Activities</vt:lpstr>
      <vt:lpstr>Figure 3.1 Project Planning, Scheduling, and Controlling (1 of 5)</vt:lpstr>
      <vt:lpstr>Figure 3.1 Project Planning, Scheduling, and Controlling (2 of 5)</vt:lpstr>
      <vt:lpstr>Figure 3.1 Project Planning, Scheduling, and Controlling (3 of 5)</vt:lpstr>
      <vt:lpstr>Figure 3.1 Project Planning, Scheduling, and Controlling (4 of 5)</vt:lpstr>
      <vt:lpstr>Figure 3.1 Project Planning, Scheduling, and Controlling (5 of 5)</vt:lpstr>
      <vt:lpstr>Project Planning</vt:lpstr>
      <vt:lpstr>Project Organization</vt:lpstr>
      <vt:lpstr>Project Organization Most Helpful When:</vt:lpstr>
      <vt:lpstr>Figure 3.2 A Sample Project Organization</vt:lpstr>
      <vt:lpstr>Matrix Organization</vt:lpstr>
      <vt:lpstr>Work Breakdown Structure</vt:lpstr>
      <vt:lpstr>Figure 3.3 Work Breakdown Structure</vt:lpstr>
      <vt:lpstr>Project Scheduling Techniques</vt:lpstr>
      <vt:lpstr>Purposes of Project Scheduling</vt:lpstr>
      <vt:lpstr>Project Management Techniques</vt:lpstr>
      <vt:lpstr>A Simple Gantt Chart</vt:lpstr>
      <vt:lpstr>Service for a Delta Jet</vt:lpstr>
      <vt:lpstr>Project Controlling</vt:lpstr>
      <vt:lpstr>Project Management Software</vt:lpstr>
      <vt:lpstr>Project Control Reports</vt:lpstr>
      <vt:lpstr>Group Activity</vt:lpstr>
    </vt:vector>
  </TitlesOfParts>
  <Company>University of Wales Lampeter</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Microsoft Office User</cp:lastModifiedBy>
  <cp:revision>135</cp:revision>
  <cp:lastPrinted>2018-07-09T15:27:01Z</cp:lastPrinted>
  <dcterms:created xsi:type="dcterms:W3CDTF">2002-10-07T19:43:58Z</dcterms:created>
  <dcterms:modified xsi:type="dcterms:W3CDTF">2020-06-04T16:40:23Z</dcterms:modified>
</cp:coreProperties>
</file>