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SANNA INTERNATIONAL MISSION" userId="d27eff72c192d857" providerId="LiveId" clId="{16E704B3-9804-4BD1-ADBE-E6202B47EB6A}"/>
    <pc:docChg chg="mod">
      <pc:chgData name="HOSANNA INTERNATIONAL MISSION" userId="d27eff72c192d857" providerId="LiveId" clId="{16E704B3-9804-4BD1-ADBE-E6202B47EB6A}" dt="2026-06-17T03:54:49.658"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0FB080-7A25-4112-BBAE-5DE6491E7A6D}" type="datetimeFigureOut">
              <a:rPr lang="en-US" smtClean="0"/>
              <a:t>6/17/2026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63053F-AAC8-4BB4-8E31-D2A530D013D9}" type="slidenum">
              <a:rPr lang="en-US" smtClean="0"/>
              <a:t>‹#›</a:t>
            </a:fld>
            <a:endParaRPr lang="en-US"/>
          </a:p>
        </p:txBody>
      </p:sp>
    </p:spTree>
    <p:extLst>
      <p:ext uri="{BB962C8B-B14F-4D97-AF65-F5344CB8AC3E}">
        <p14:creationId xmlns:p14="http://schemas.microsoft.com/office/powerpoint/2010/main" val="628225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www.pearson.com/en-us/subject-catalog/p/human-resource-management/P200000009678/9780137930654" TargetMode="External"/><Relationship Id="rId13" Type="http://schemas.openxmlformats.org/officeDocument/2006/relationships/hyperlink" Target="https://www.reuters.com/business/media-telecom/tesco-partners-with-adobe-ramp-up-aidriven-personalised-marketing-2026-04-13/?utm_source=chatgpt.com" TargetMode="External"/><Relationship Id="rId18" Type="http://schemas.openxmlformats.org/officeDocument/2006/relationships/hyperlink" Target="https://doi.org/10.1016/j.jbusres.2019.09.022" TargetMode="External"/><Relationship Id="rId3" Type="http://schemas.openxmlformats.org/officeDocument/2006/relationships/hyperlink" Target="https://www.koganpage.com/hr-learning-development/armstrong-s-handbook-of-human-resource-management-practice-9781398606630?utm_source=chatgpt.com" TargetMode="External"/><Relationship Id="rId7" Type="http://schemas.openxmlformats.org/officeDocument/2006/relationships/hyperlink" Target="https://www.gov.uk/government/publications/disability-confident-guidance-for-levels-1-2-and-3?utm_source=chatgpt.com" TargetMode="External"/><Relationship Id="rId12" Type="http://schemas.openxmlformats.org/officeDocument/2006/relationships/hyperlink" Target="https://doi.org/10.1080/1359432X.2021.1904898" TargetMode="External"/><Relationship Id="rId17" Type="http://schemas.openxmlformats.org/officeDocument/2006/relationships/hyperlink" Target="https://doi.org/10.1111/peps.12578" TargetMode="External"/><Relationship Id="rId2" Type="http://schemas.openxmlformats.org/officeDocument/2006/relationships/slide" Target="../slides/slide15.xml"/><Relationship Id="rId16" Type="http://schemas.openxmlformats.org/officeDocument/2006/relationships/hyperlink" Target="https://www.tescoplc.com/media/ky0bfwpo/tesco_ar25_interactive.pdf?utm_source=chatgpt.com" TargetMode="External"/><Relationship Id="rId1" Type="http://schemas.openxmlformats.org/officeDocument/2006/relationships/notesMaster" Target="../notesMasters/notesMaster1.xml"/><Relationship Id="rId6" Type="http://schemas.openxmlformats.org/officeDocument/2006/relationships/hyperlink" Target="https://www.cipd.org/en/knowledge/factsheets/recruitment-factsheet/?utm_source=chatgpt.com" TargetMode="External"/><Relationship Id="rId11" Type="http://schemas.openxmlformats.org/officeDocument/2006/relationships/hyperlink" Target="https://doi.org/10.1177/2041386620983419" TargetMode="External"/><Relationship Id="rId5" Type="http://schemas.openxmlformats.org/officeDocument/2006/relationships/hyperlink" Target="https://www.cipd.org/en/knowledge/factsheets/selection-factsheet/?utm_source=chatgpt.com" TargetMode="External"/><Relationship Id="rId15" Type="http://schemas.openxmlformats.org/officeDocument/2006/relationships/hyperlink" Target="https://www.cambridge.org/core/journals/industrial-and-organizational-psychology/article/revisiting-the-design-of-selection-systems-in-light-of-new-findings-regarding-the-validity-of-widely-used-predictors/A20984B138319E3D432E643978BF026D?utm_source=chatgpt.com" TargetMode="External"/><Relationship Id="rId10" Type="http://schemas.openxmlformats.org/officeDocument/2006/relationships/hyperlink" Target="https://www.iedunote.com/job-analysis/" TargetMode="External"/><Relationship Id="rId4" Type="http://schemas.openxmlformats.org/officeDocument/2006/relationships/hyperlink" Target="https://www.cipd.org/uk/knowledge/reports/resourcing-surveys/?utm_source=chatgpt.com" TargetMode="External"/><Relationship Id="rId9" Type="http://schemas.openxmlformats.org/officeDocument/2006/relationships/hyperlink" Target="https://doi.org/10.1186/s12960-021-00658-0" TargetMode="External"/><Relationship Id="rId14" Type="http://schemas.openxmlformats.org/officeDocument/2006/relationships/hyperlink" Target="https://doi.org/10.1037/apl000099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Good morning, everyone. This presentation uses Tesco PLC as a case study to analyse recruitment and selection practices in the process of organisational transformation. Tesco is now investing in data analytics automation and data analytics. The presentation appraises the recruitment procedures, interviewing modes and interrogation strategies needed to hire the right workers to accept the transformation-based jobs.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a:t>
            </a:fld>
            <a:endParaRPr lang="en-US"/>
          </a:p>
        </p:txBody>
      </p:sp>
    </p:spTree>
    <p:extLst>
      <p:ext uri="{BB962C8B-B14F-4D97-AF65-F5344CB8AC3E}">
        <p14:creationId xmlns:p14="http://schemas.microsoft.com/office/powerpoint/2010/main" val="2410109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In this presentation, I will start with a description of Tesco and how it has undergone digital transformation. It then discusses the recruitment process, which will involve analysis of jobs, job description, person specification and the recruitment advertising process. The interview approaches, methods of questioning and the formatting of interviews are then discussed, and finally advice on successful recruitment and selection is given.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2</a:t>
            </a:fld>
            <a:endParaRPr lang="en-US"/>
          </a:p>
        </p:txBody>
      </p:sp>
    </p:spTree>
    <p:extLst>
      <p:ext uri="{BB962C8B-B14F-4D97-AF65-F5344CB8AC3E}">
        <p14:creationId xmlns:p14="http://schemas.microsoft.com/office/powerpoint/2010/main" val="28458354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Tesco is the biggest supermarket retailer in the UK and has millions of customers in its physical stores, online and distribution networks. The company still invests heavily in digital change to enhance operational efficiency and experience of the customer. Tesco PLC (2025) asserts that technology ranks highly in aiding supply chain management, customer service, as well as business decision-making. The organisation employs digital tools and data analytics to enhance the accuracy of forecasts and operational performance.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3</a:t>
            </a:fld>
            <a:endParaRPr lang="en-US"/>
          </a:p>
        </p:txBody>
      </p:sp>
    </p:spTree>
    <p:extLst>
      <p:ext uri="{BB962C8B-B14F-4D97-AF65-F5344CB8AC3E}">
        <p14:creationId xmlns:p14="http://schemas.microsoft.com/office/powerpoint/2010/main" val="2393747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Recruitment is a strategic process that entails attraction, selection and appointment of suitable candidates to organisational positions. CIPD (2026) pointed out that proper recruitment guarantees organisations get the right individuals who possess the right skills and competencies. Recruitment is especially crucial during organisational change as organisations will most of the time need new capabilities that might not be available within their employees.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4</a:t>
            </a:fld>
            <a:endParaRPr lang="en-US"/>
          </a:p>
        </p:txBody>
      </p:sp>
    </p:spTree>
    <p:extLst>
      <p:ext uri="{BB962C8B-B14F-4D97-AF65-F5344CB8AC3E}">
        <p14:creationId xmlns:p14="http://schemas.microsoft.com/office/powerpoint/2010/main" val="399241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The recruitment process is based on job analysis. It entails determining tasks, duties and responsibilities, knowledge and skills needed to undertake a particular position. According to </a:t>
            </a:r>
            <a:r>
              <a:rPr lang="en-GB" sz="1800" dirty="0" err="1">
                <a:effectLst/>
                <a:latin typeface="Times New Roman" panose="02020603050405020304" pitchFamily="18" charset="0"/>
                <a:ea typeface="Times New Roman" panose="02020603050405020304" pitchFamily="18" charset="0"/>
              </a:rPr>
              <a:t>Desaller</a:t>
            </a:r>
            <a:r>
              <a:rPr lang="en-GB" sz="1800" dirty="0">
                <a:effectLst/>
                <a:latin typeface="Times New Roman" panose="02020603050405020304" pitchFamily="18" charset="0"/>
                <a:ea typeface="Times New Roman" panose="02020603050405020304" pitchFamily="18" charset="0"/>
              </a:rPr>
              <a:t> (2024), job analysis provides information that is required in job formation such as job descriptions and person specifications.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 the case of Tesco's digital transformation programme, job analysis, as a means to determine the needs of jobs like Digital Transformation Manager, Change Manager and Data Analyst, would be valuable. As an illustration, a Digital Transformation Manager would need to have leadership skills, project management skills, communication skills, and knowledge of digital technologies. Through effective identification of these requirements, Tesco will be in a position to design the recruitment processes in such a way that it attracts candidates that have the appropriate qualifications and competencies.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Job analysis also minimises recruitment errors, as the selection decisions are made based on the objective requirements of the job as opposed to assumptions. Consequently, the organisation is able to enhance the work performance of employees, elevate productivity as well as promote effective execution of transformational initiatives.</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5</a:t>
            </a:fld>
            <a:endParaRPr lang="en-US"/>
          </a:p>
        </p:txBody>
      </p:sp>
    </p:spTree>
    <p:extLst>
      <p:ext uri="{BB962C8B-B14F-4D97-AF65-F5344CB8AC3E}">
        <p14:creationId xmlns:p14="http://schemas.microsoft.com/office/powerpoint/2010/main" val="1833673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 job description is a clear statement of report line, responsibilities and duties of a particular job. CIPD (2024a) showed that proper job descriptions enhance the effectiveness of the recruitment process since the candidates are aware of what they expect beforehand.</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As an illustration, the Digital Transformation Manager role at Tesco can be to spearhead change initiatives, to plan the execution of technology, to oversee project progress and to facilitate organisational change projects. An effective job description will assist prospective candidates to determine whether they have the right qualifications and experience to occupy the job.</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Job descriptions also ensure consistency and fairness in the recruitment process, as all the candidates are evaluated on the same standards as the requirements of the role. Additionally, they also help in planning the future workforce by explaining the organisational needs and aid in future talent management decisions. Job descriptions are thus essential instruments to use to recruit the right individuals when changing the organisation.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6</a:t>
            </a:fld>
            <a:endParaRPr lang="en-US"/>
          </a:p>
        </p:txBody>
      </p:sp>
    </p:spTree>
    <p:extLst>
      <p:ext uri="{BB962C8B-B14F-4D97-AF65-F5344CB8AC3E}">
        <p14:creationId xmlns:p14="http://schemas.microsoft.com/office/powerpoint/2010/main" val="13860039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 person specification is an account of the qualities, competencies, qualifications and experience one needs to be successful in a certain role. The person specification is based on the ideal candidate compared to the job description that is based on the job.</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According to Van </a:t>
            </a:r>
            <a:r>
              <a:rPr lang="en-GB" sz="1800" dirty="0" err="1">
                <a:effectLst/>
                <a:latin typeface="Times New Roman" panose="02020603050405020304" pitchFamily="18" charset="0"/>
                <a:ea typeface="Times New Roman" panose="02020603050405020304" pitchFamily="18" charset="0"/>
              </a:rPr>
              <a:t>Iddekinge</a:t>
            </a:r>
            <a:r>
              <a:rPr lang="en-GB" sz="1800" dirty="0">
                <a:effectLst/>
                <a:latin typeface="Times New Roman" panose="02020603050405020304" pitchFamily="18" charset="0"/>
                <a:ea typeface="Times New Roman" panose="02020603050405020304" pitchFamily="18" charset="0"/>
              </a:rPr>
              <a:t> et al. (2023), when using effective selection systems, one must maximise diversity and positive applicant experiences through maximising validity. In the case of Tesco, the individual requirement of a Digital Transformation Manager can be combined with leadership qualities, thinking and analytical skills, experience in project management and digital knowledge.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Clarity in the person specification enhances the quality of the recruitment since it assists recruiters to know candidates with the competencies needed. It also helps in making equitable and objective selection decisions, with all the applicants having equal consideration based on a uniform set of standards. Person specifications should be carefully designed during organisational transformation to enable organisations to hire employees who have the ability to cope with complex change and achieve strategic goals successfully.</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7</a:t>
            </a:fld>
            <a:endParaRPr lang="en-US"/>
          </a:p>
        </p:txBody>
      </p:sp>
    </p:spTree>
    <p:extLst>
      <p:ext uri="{BB962C8B-B14F-4D97-AF65-F5344CB8AC3E}">
        <p14:creationId xmlns:p14="http://schemas.microsoft.com/office/powerpoint/2010/main" val="34622281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Once the role requirements are found, organisations should be able to advertise the vacancies in a way that will help recruit qualified candidates. Recruitment advertisements may take the form of internal and external recruitment. They include LinkedIn and company websites, graduate recruitment programmes and professional networks.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According to Potočnik et al. (2021), current recruitment is becoming more and more challenging with the changing labour market and workforce expectations. As a result, organisations have to employ various recruitment methods to access various talent pools.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 the case of Tesco, digital recruitment channels are especially significant, as transformational-based work will need specialised skills, which cannot be found with the help of the traditional methods of recruitment. It is also possible to advertise by using professional sites like LinkedIn so as to get skilled and experienced candidates who have experience in technology, analytics and organisational change.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Successful recruitment publicising enhances the quality of applicants, raises the organisational publicity and enhances the organisation's competence to seek out great professionals in the seasons of change.</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8</a:t>
            </a:fld>
            <a:endParaRPr lang="en-US"/>
          </a:p>
        </p:txBody>
      </p:sp>
    </p:spTree>
    <p:extLst>
      <p:ext uri="{BB962C8B-B14F-4D97-AF65-F5344CB8AC3E}">
        <p14:creationId xmlns:p14="http://schemas.microsoft.com/office/powerpoint/2010/main" val="3122273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Structured interviews: This method of interview implies posing the same structured questions to all candidates in a given order. It will enhance uniformity and equity since every applicant is evaluated with the help of the same criterion.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Sackett et al. (2022) indicate that evidence-based selection practices greatly enhance the validity of hiring decisions. Structured interviews are said to be very reliable since they minimise the influence of biases by the interviewer and are able to encourage objective assessment.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 the case of Tesco, structured interviews might be especially appropriate when recruiting a Data Analyst or Operations Specialist since the technical skills are to be evaluated in a standard way. Interviewers have the benefit of being able to compare the responses of the candidates and objectively in the performance scoring.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The hierarchical aspect also helps in equal opportunity since each applicant has an equal chance to prove his/her skills. Structured interviews will therefore help in achieving more accurate and defensible recruitment decisions in the process of an organisation's transformation.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9</a:t>
            </a:fld>
            <a:endParaRPr lang="en-US"/>
          </a:p>
        </p:txBody>
      </p:sp>
    </p:spTree>
    <p:extLst>
      <p:ext uri="{BB962C8B-B14F-4D97-AF65-F5344CB8AC3E}">
        <p14:creationId xmlns:p14="http://schemas.microsoft.com/office/powerpoint/2010/main" val="2119932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Competency-based interviews are based on the evaluation of behaviours and experiences illustrating certain competencies that are needed to successfully perform work activities. Applicants are requested to give instances of scenarios where they have employed the appropriate skills in the past.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Neumann et al. (2021) believe that selection is better enforced using evidence-based methods of assessment as they are based on measurable skills and not on subjective assumptions. Tesco can use the following examples as examples to probe candidates on: A situation in which they dealt with resistance to organisational change or a successful organisational transformation project.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Change Managers and Digital Transformation Managers are the best-suited interviewees to appoint for this type of interview, as these roles demand leadership, communication, problem-solving and management of stakeholders. Recruiters are able to forecast performance more easily by analysing behaviour in the past.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Competency-based interviews thus offer a good understanding of the candidates' abilities and assist in informed selection of candidates in programmes that involve complex organisational transitioning.</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10</a:t>
            </a:fld>
            <a:endParaRPr lang="en-US"/>
          </a:p>
        </p:txBody>
      </p:sp>
    </p:spTree>
    <p:extLst>
      <p:ext uri="{BB962C8B-B14F-4D97-AF65-F5344CB8AC3E}">
        <p14:creationId xmlns:p14="http://schemas.microsoft.com/office/powerpoint/2010/main" val="1181806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 a panel interview, two or more interviewers question a candidate at the same time. Some personnel involved in the panel include HR professionals, senior managers and technical specialists. This method offers a wider view of the suitability of candidates.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According to Sackett et al. (2023), organisations need to keep on enhancing the design of their selection systems to optimise the quality of decisions made. Panel interviews help to achieve this goal since the assessment is conducted by many people, which limits individual bias and enhances the accuracy of assessments.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In the case of Tesco, panel interviews can be especially helpful when it comes to hiring top transformation leaders. Technical expertise, leadership capability, cultural and communication fit can be assessed by different panel members.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Mitigating the chances of ineffective recruiting processes is achieved with several combined views whereby equilibrium is achieved in the hiring process. As a result, panel interviews will be of considerable assistance to the effectiveness of recruitment in the organisational transformation.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11</a:t>
            </a:fld>
            <a:endParaRPr lang="en-US"/>
          </a:p>
        </p:txBody>
      </p:sp>
    </p:spTree>
    <p:extLst>
      <p:ext uri="{BB962C8B-B14F-4D97-AF65-F5344CB8AC3E}">
        <p14:creationId xmlns:p14="http://schemas.microsoft.com/office/powerpoint/2010/main" val="1007307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Good interrogative strategies can assist recruiters to obtain the right data concerning the abilities and suitability of the candidates. The CIPD (2024b) lists the following helpful strategies: behavioural, situational, competency-based and probing questions.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Behavioural questions require the candidates to report about past events. Situational questions require the candidate to tell how he/she would answer hypothetical questions. Competency-based questions deal with particular skills and capabilities, whereas probing questions promote additional information and explanation from the candidate.</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Besides effectiveness, organisations should make questioning practices equal and participatory. The Department for Work and Pensions (2026) emphasises the need to foster equal opportunities and embrace inclusive recruiting practices. Interview questions must be non-discriminatory, and they should give all applicants an equal opportunity to express themselves.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In the case of Tesco, an amalgamation of behavioural questions, competency-based questions, and situational questions would give a holistic evaluation of the suitability of the candidates. This is a strategy that assists in screening persons who not only have the technical expertise and competency but also the interpersonal skills required to make organisational change successful.</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12</a:t>
            </a:fld>
            <a:endParaRPr lang="en-US"/>
          </a:p>
        </p:txBody>
      </p:sp>
    </p:spTree>
    <p:extLst>
      <p:ext uri="{BB962C8B-B14F-4D97-AF65-F5344CB8AC3E}">
        <p14:creationId xmlns:p14="http://schemas.microsoft.com/office/powerpoint/2010/main" val="4284022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Organisations are increasingly adopting face-to-face or virtual interviews as part of the recruitment process. All methods have their advantages and disadvantages based on organisational goals and work demands.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According to the findings of Holm et al. (2021), virtual interviews offer flexibility and convenience, cut down on travel expenses, and reduce scheduling difficulties. Virtual interviews also enable organisations to tap into a broader talent pool despite geographical location.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Face-to-face interviews, however, are more likely to observe body language, person-to-person interaction and communication styles. These aspects are especially significant regarding the possibility to evaluate the capacity to manage leadership and stakeholders.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Verhoff et al. (2021) maintain that the digital transformation is still having an impact on the process in organisational recruitment and selection. Virtual interviews are therefore becoming more prevalent in modern organisations.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pPr>
            <a:r>
              <a:rPr lang="en-GB" sz="1800" dirty="0">
                <a:effectLst/>
                <a:latin typeface="Times New Roman" panose="02020603050405020304" pitchFamily="18" charset="0"/>
                <a:ea typeface="Times New Roman" panose="02020603050405020304" pitchFamily="18" charset="0"/>
              </a:rPr>
              <a:t>A hybrid strategy can be the most effective for Tesco. The first round of screening interviews can be held online to enhance efficiency and minimise expenses. Senior transformation roles could then be finalised in face-to-face situations that would allow the candidates to be evaluated in more detail. This strategy is both efficient and high-quality in terms of recruitment.</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13</a:t>
            </a:fld>
            <a:endParaRPr lang="en-US"/>
          </a:p>
        </p:txBody>
      </p:sp>
    </p:spTree>
    <p:extLst>
      <p:ext uri="{BB962C8B-B14F-4D97-AF65-F5344CB8AC3E}">
        <p14:creationId xmlns:p14="http://schemas.microsoft.com/office/powerpoint/2010/main" val="13288944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To sum up, effective recruitment and selection practices are critical towards successful organisational change. Tesco needs technical, analytical and leadership skills in its employees to do the digital transformation.</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The presentation has proved that job analysis, job descriptions, person specifications and effective job advertisement and recruitment are essential. It has also considered structured interviews, competency-based interviews and panel interviews as appropriate transformational candidate assessment methodologies.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buNone/>
            </a:pPr>
            <a:r>
              <a:rPr lang="en-GB" sz="1800" dirty="0">
                <a:effectLst/>
                <a:latin typeface="Times New Roman" panose="02020603050405020304" pitchFamily="18" charset="0"/>
                <a:ea typeface="Times New Roman" panose="02020603050405020304" pitchFamily="18" charset="0"/>
              </a:rPr>
              <a:t>A number of suggestions are possible. To begin with, Tesco ought to streamline recruitment efforts against workforce planning avenues. Second, the organisation needs to consider the use of competency-based assessment techniques to enhance the accuracy of selections. Third, the blending of virtual and face-to-face interviews will be embraced to ensure maximum efficiency and quality of recruitment. Lastly, recruitment practices must be inclusive employment practices that are inclusive so as to be fair and equal to all applicants.</a:t>
            </a:r>
            <a:endParaRPr lang="en-US" sz="1800" dirty="0">
              <a:effectLst/>
              <a:latin typeface="Times New Roman" panose="02020603050405020304" pitchFamily="18" charset="0"/>
              <a:ea typeface="Times New Roman" panose="02020603050405020304" pitchFamily="18" charset="0"/>
            </a:endParaRPr>
          </a:p>
          <a:p>
            <a:pPr>
              <a:buNone/>
            </a:pPr>
            <a:r>
              <a:rPr lang="en-GB" sz="1800" kern="0" dirty="0">
                <a:effectLst/>
                <a:latin typeface="Times New Roman" panose="02020603050405020304" pitchFamily="18" charset="0"/>
                <a:ea typeface="Times New Roman" panose="02020603050405020304" pitchFamily="18" charset="0"/>
              </a:rPr>
              <a:t>The measures will improve the effectiveness of the recruitment, and it will reinforce the long-range transformation goals of Tesco.</a:t>
            </a:r>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14</a:t>
            </a:fld>
            <a:endParaRPr lang="en-US"/>
          </a:p>
        </p:txBody>
      </p:sp>
    </p:spTree>
    <p:extLst>
      <p:ext uri="{BB962C8B-B14F-4D97-AF65-F5344CB8AC3E}">
        <p14:creationId xmlns:p14="http://schemas.microsoft.com/office/powerpoint/2010/main" val="9807096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buNone/>
            </a:pPr>
            <a:r>
              <a:rPr lang="en-US" sz="1200" dirty="0">
                <a:effectLst/>
                <a:ea typeface="Times New Roman" panose="02020603050405020304" pitchFamily="18" charset="0"/>
              </a:rPr>
              <a:t>Armstrong, M. and Taylor, S. (2023) </a:t>
            </a:r>
            <a:r>
              <a:rPr lang="en-US" sz="1200" i="1" dirty="0">
                <a:effectLst/>
                <a:ea typeface="Times New Roman" panose="02020603050405020304" pitchFamily="18" charset="0"/>
              </a:rPr>
              <a:t>Armstrong’s handbook of human resource management practice</a:t>
            </a:r>
            <a:r>
              <a:rPr lang="en-US" sz="1200" dirty="0">
                <a:effectLst/>
                <a:ea typeface="Times New Roman" panose="02020603050405020304" pitchFamily="18" charset="0"/>
              </a:rPr>
              <a:t>. 16th </a:t>
            </a:r>
            <a:r>
              <a:rPr lang="en-US" sz="1200" dirty="0" err="1">
                <a:effectLst/>
                <a:ea typeface="Times New Roman" panose="02020603050405020304" pitchFamily="18" charset="0"/>
              </a:rPr>
              <a:t>edn</a:t>
            </a:r>
            <a:r>
              <a:rPr lang="en-US" sz="1200" dirty="0">
                <a:effectLst/>
                <a:ea typeface="Times New Roman" panose="02020603050405020304" pitchFamily="18" charset="0"/>
              </a:rPr>
              <a:t>. London: Kogan Page. Available at: </a:t>
            </a:r>
            <a:r>
              <a:rPr lang="en-US" sz="1200" u="sng" dirty="0">
                <a:effectLst/>
                <a:ea typeface="Times New Roman" panose="02020603050405020304" pitchFamily="18" charset="0"/>
                <a:hlinkClick r:id="rId3"/>
              </a:rPr>
              <a:t>https://www.koganpage.com/hr-learning-development/armstrong-s-handbook-of-human-resource-management-practice-9781398606630</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Chartered Institute of Personnel and Development [CIPD] (2024a) </a:t>
            </a:r>
            <a:r>
              <a:rPr lang="en-US" sz="1200" i="1" dirty="0">
                <a:effectLst/>
                <a:ea typeface="Times New Roman" panose="02020603050405020304" pitchFamily="18" charset="0"/>
              </a:rPr>
              <a:t>Resourcing and talent planning report</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4"/>
              </a:rPr>
              <a:t>https://www.cipd.org/uk/knowledge/reports/resourcing-surveys/</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Chartered Institute of Personnel and Development [CIPD] (2024b) </a:t>
            </a:r>
            <a:r>
              <a:rPr lang="en-US" sz="1200" i="1" dirty="0">
                <a:effectLst/>
                <a:ea typeface="Times New Roman" panose="02020603050405020304" pitchFamily="18" charset="0"/>
              </a:rPr>
              <a:t>Selection methods</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5"/>
              </a:rPr>
              <a:t>https://www.cipd.org/en/knowledge/factsheets/selection-factsheet/</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Chartered Institute of Personnel and Development [CIPD] (2026) </a:t>
            </a:r>
            <a:r>
              <a:rPr lang="en-US" sz="1200" i="1" dirty="0">
                <a:effectLst/>
                <a:ea typeface="Times New Roman" panose="02020603050405020304" pitchFamily="18" charset="0"/>
              </a:rPr>
              <a:t>Recruitment: an introduction</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6"/>
              </a:rPr>
              <a:t>https://www.cipd.org/en/knowledge/factsheets/recruitment-factsheet/</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Department for Work and Pensions (2026) </a:t>
            </a:r>
            <a:r>
              <a:rPr lang="en-US" sz="1200" i="1" dirty="0">
                <a:effectLst/>
                <a:ea typeface="Times New Roman" panose="02020603050405020304" pitchFamily="18" charset="0"/>
              </a:rPr>
              <a:t>Disability Confident: guidance for levels 1, 2 and 3</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7"/>
              </a:rPr>
              <a:t>https://www.gov.uk/government/publications/disability-confident-guidance-for-levels-1-2-and-3</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Dessler, G. (2024) </a:t>
            </a:r>
            <a:r>
              <a:rPr lang="en-US" sz="1200" i="1" dirty="0">
                <a:effectLst/>
                <a:ea typeface="Times New Roman" panose="02020603050405020304" pitchFamily="18" charset="0"/>
              </a:rPr>
              <a:t>Human resource management</a:t>
            </a:r>
            <a:r>
              <a:rPr lang="en-US" sz="1200" dirty="0">
                <a:effectLst/>
                <a:ea typeface="Times New Roman" panose="02020603050405020304" pitchFamily="18" charset="0"/>
              </a:rPr>
              <a:t>. 17th </a:t>
            </a:r>
            <a:r>
              <a:rPr lang="en-US" sz="1200" dirty="0" err="1">
                <a:effectLst/>
                <a:ea typeface="Times New Roman" panose="02020603050405020304" pitchFamily="18" charset="0"/>
              </a:rPr>
              <a:t>edn</a:t>
            </a:r>
            <a:r>
              <a:rPr lang="en-US" sz="1200" dirty="0">
                <a:effectLst/>
                <a:ea typeface="Times New Roman" panose="02020603050405020304" pitchFamily="18" charset="0"/>
              </a:rPr>
              <a:t>. Harlow: Pearson. Available at: </a:t>
            </a:r>
            <a:r>
              <a:rPr lang="en-US" sz="1200" u="sng" dirty="0">
                <a:effectLst/>
                <a:ea typeface="Times New Roman" panose="02020603050405020304" pitchFamily="18" charset="0"/>
                <a:hlinkClick r:id="rId8"/>
              </a:rPr>
              <a:t>https://www.pearson.com/en-us/subject-catalog/p/human-resource-management/P200000009678/9780137930654</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Holm, D., Ohr, S.O. and Giles, M. (2021) ‘The experiences of new graduate nurses and midwives going through a virtual interview recruitment process during the COVID-19 crisis: a cross-sectional study’, </a:t>
            </a:r>
            <a:r>
              <a:rPr lang="en-US" sz="1200" i="1" dirty="0">
                <a:effectLst/>
                <a:ea typeface="Times New Roman" panose="02020603050405020304" pitchFamily="18" charset="0"/>
              </a:rPr>
              <a:t>Human Resources for Health</a:t>
            </a:r>
            <a:r>
              <a:rPr lang="en-US" sz="1200" dirty="0">
                <a:effectLst/>
                <a:ea typeface="Times New Roman" panose="02020603050405020304" pitchFamily="18" charset="0"/>
              </a:rPr>
              <a:t>, 19, article 121. Available at: </a:t>
            </a:r>
            <a:r>
              <a:rPr lang="en-US" sz="1200" u="sng" dirty="0">
                <a:effectLst/>
                <a:ea typeface="Times New Roman" panose="02020603050405020304" pitchFamily="18" charset="0"/>
                <a:hlinkClick r:id="rId9"/>
              </a:rPr>
              <a:t>https://doi.org/10.1186/s12960-021-00658-0</a:t>
            </a:r>
            <a:r>
              <a:rPr lang="en-US" sz="1200" dirty="0">
                <a:effectLst/>
                <a:ea typeface="Times New Roman" panose="02020603050405020304" pitchFamily="18" charset="0"/>
              </a:rPr>
              <a:t> </a:t>
            </a:r>
          </a:p>
          <a:p>
            <a:pPr marL="0" marR="0">
              <a:buNone/>
            </a:pPr>
            <a:r>
              <a:rPr lang="en-US" sz="1200" dirty="0">
                <a:effectLst/>
                <a:ea typeface="Times New Roman" panose="02020603050405020304" pitchFamily="18" charset="0"/>
              </a:rPr>
              <a:t>IED (2017) </a:t>
            </a:r>
            <a:r>
              <a:rPr lang="en-US" sz="1200" i="1" dirty="0">
                <a:effectLst/>
                <a:ea typeface="Times New Roman" panose="02020603050405020304" pitchFamily="18" charset="0"/>
              </a:rPr>
              <a:t>Job Analysis: Meaning, Importance, Components, Methods, Process - iEduNote.com</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10"/>
              </a:rPr>
              <a:t>https://www.iedunote.com/job-analysis/</a:t>
            </a:r>
            <a:r>
              <a:rPr lang="en-US" sz="1200" dirty="0">
                <a:effectLst/>
                <a:ea typeface="Times New Roman" panose="02020603050405020304" pitchFamily="18" charset="0"/>
              </a:rPr>
              <a:t>. </a:t>
            </a:r>
          </a:p>
          <a:p>
            <a:pPr marL="0" marR="0">
              <a:buNone/>
            </a:pPr>
            <a:r>
              <a:rPr lang="en-US" sz="1200" dirty="0">
                <a:effectLst/>
                <a:ea typeface="Times New Roman" panose="02020603050405020304" pitchFamily="18" charset="0"/>
              </a:rPr>
              <a:t>Neumann, M., Niessen, A.S.M. and Meijer, R.R. (2021) ‘Implementing evidence-based assessment and selection in </a:t>
            </a:r>
            <a:r>
              <a:rPr lang="en-US" sz="1200" dirty="0" err="1">
                <a:effectLst/>
                <a:ea typeface="Times New Roman" panose="02020603050405020304" pitchFamily="18" charset="0"/>
              </a:rPr>
              <a:t>organisations</a:t>
            </a:r>
            <a:r>
              <a:rPr lang="en-US" sz="1200" dirty="0">
                <a:effectLst/>
                <a:ea typeface="Times New Roman" panose="02020603050405020304" pitchFamily="18" charset="0"/>
              </a:rPr>
              <a:t>: a review and an agenda for future research’, </a:t>
            </a:r>
            <a:r>
              <a:rPr lang="en-US" sz="1200" i="1" dirty="0">
                <a:effectLst/>
                <a:ea typeface="Times New Roman" panose="02020603050405020304" pitchFamily="18" charset="0"/>
              </a:rPr>
              <a:t>Organizational Psychology Review</a:t>
            </a:r>
            <a:r>
              <a:rPr lang="en-US" sz="1200" dirty="0">
                <a:effectLst/>
                <a:ea typeface="Times New Roman" panose="02020603050405020304" pitchFamily="18" charset="0"/>
              </a:rPr>
              <a:t>, 11(3), pp. 205–239. Available at: </a:t>
            </a:r>
            <a:r>
              <a:rPr lang="en-US" sz="1200" u="sng" dirty="0">
                <a:effectLst/>
                <a:ea typeface="Times New Roman" panose="02020603050405020304" pitchFamily="18" charset="0"/>
                <a:hlinkClick r:id="rId11"/>
              </a:rPr>
              <a:t>https://doi.org/10.1177/2041386620983419</a:t>
            </a:r>
            <a:endParaRPr lang="en-US" sz="1200" dirty="0">
              <a:effectLst/>
              <a:ea typeface="Times New Roman" panose="02020603050405020304" pitchFamily="18" charset="0"/>
            </a:endParaRPr>
          </a:p>
          <a:p>
            <a:pPr marL="0" marR="0">
              <a:buNone/>
            </a:pPr>
            <a:r>
              <a:rPr lang="en-US" sz="1200" dirty="0">
                <a:effectLst/>
                <a:ea typeface="Times New Roman" panose="02020603050405020304" pitchFamily="18" charset="0"/>
              </a:rPr>
              <a:t>Potočnik, K., Anderson, N., Born, M., Kleinmann, M. and Nikolaou, I. (2021) ‘Paving the way for research in recruitment and selection: recent developments, challenges and future opportunities’, </a:t>
            </a:r>
            <a:r>
              <a:rPr lang="en-US" sz="1200" i="1" dirty="0">
                <a:effectLst/>
                <a:ea typeface="Times New Roman" panose="02020603050405020304" pitchFamily="18" charset="0"/>
              </a:rPr>
              <a:t>European Journal of Work and Organizational Psychology</a:t>
            </a:r>
            <a:r>
              <a:rPr lang="en-US" sz="1200" dirty="0">
                <a:effectLst/>
                <a:ea typeface="Times New Roman" panose="02020603050405020304" pitchFamily="18" charset="0"/>
              </a:rPr>
              <a:t>, 30(2), pp. 159–174. Available at: </a:t>
            </a:r>
            <a:r>
              <a:rPr lang="en-US" sz="1200" u="sng" dirty="0">
                <a:effectLst/>
                <a:ea typeface="Times New Roman" panose="02020603050405020304" pitchFamily="18" charset="0"/>
                <a:hlinkClick r:id="rId12"/>
              </a:rPr>
              <a:t>https://doi.org/10.1080/1359432X.2021.1904898</a:t>
            </a:r>
            <a:endParaRPr lang="en-US" sz="1200" dirty="0">
              <a:effectLst/>
              <a:ea typeface="Times New Roman" panose="02020603050405020304" pitchFamily="18" charset="0"/>
            </a:endParaRPr>
          </a:p>
          <a:p>
            <a:pPr marL="0" marR="0">
              <a:buNone/>
            </a:pPr>
            <a:r>
              <a:rPr lang="en-US" sz="1200" dirty="0">
                <a:effectLst/>
                <a:ea typeface="Times New Roman" panose="02020603050405020304" pitchFamily="18" charset="0"/>
              </a:rPr>
              <a:t>Reuters (2026) ‘Tesco partners with Adobe to ramp up AI-driven </a:t>
            </a:r>
            <a:r>
              <a:rPr lang="en-US" sz="1200" dirty="0" err="1">
                <a:effectLst/>
                <a:ea typeface="Times New Roman" panose="02020603050405020304" pitchFamily="18" charset="0"/>
              </a:rPr>
              <a:t>personalised</a:t>
            </a:r>
            <a:r>
              <a:rPr lang="en-US" sz="1200" dirty="0">
                <a:effectLst/>
                <a:ea typeface="Times New Roman" panose="02020603050405020304" pitchFamily="18" charset="0"/>
              </a:rPr>
              <a:t> marketing’, </a:t>
            </a:r>
            <a:r>
              <a:rPr lang="en-US" sz="1200" i="1" dirty="0">
                <a:effectLst/>
                <a:ea typeface="Times New Roman" panose="02020603050405020304" pitchFamily="18" charset="0"/>
              </a:rPr>
              <a:t>Reuters</a:t>
            </a:r>
            <a:r>
              <a:rPr lang="en-US" sz="1200" dirty="0">
                <a:effectLst/>
                <a:ea typeface="Times New Roman" panose="02020603050405020304" pitchFamily="18" charset="0"/>
              </a:rPr>
              <a:t>, 13 April. Available at: </a:t>
            </a:r>
            <a:r>
              <a:rPr lang="en-US" sz="1200" u="sng" dirty="0">
                <a:effectLst/>
                <a:ea typeface="Times New Roman" panose="02020603050405020304" pitchFamily="18" charset="0"/>
                <a:hlinkClick r:id="rId13"/>
              </a:rPr>
              <a:t>https://www.reuters.com/business/media-telecom/tesco-partners-with-adobe-ramp-up-aidriven-personalised-marketing-2026-04-13/</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Sackett, P.R., Zhang, C., Berry, C.M. and Lievens, F. (2022) ‘Revisiting meta-analytic estimates of validity in personnel selection: addressing systematic overcorrection for restriction of range’, </a:t>
            </a:r>
            <a:r>
              <a:rPr lang="en-US" sz="1200" i="1" dirty="0">
                <a:effectLst/>
                <a:ea typeface="Times New Roman" panose="02020603050405020304" pitchFamily="18" charset="0"/>
              </a:rPr>
              <a:t>Journal of Applied Psychology</a:t>
            </a:r>
            <a:r>
              <a:rPr lang="en-US" sz="1200" dirty="0">
                <a:effectLst/>
                <a:ea typeface="Times New Roman" panose="02020603050405020304" pitchFamily="18" charset="0"/>
              </a:rPr>
              <a:t>, 107(11), pp. 2040–2068. Available at: </a:t>
            </a:r>
            <a:r>
              <a:rPr lang="en-US" sz="1200" u="sng" dirty="0">
                <a:effectLst/>
                <a:ea typeface="Times New Roman" panose="02020603050405020304" pitchFamily="18" charset="0"/>
                <a:hlinkClick r:id="rId14"/>
              </a:rPr>
              <a:t>https://doi.org/10.1037/apl0000994</a:t>
            </a:r>
            <a:r>
              <a:rPr lang="en-US" sz="1200" dirty="0">
                <a:effectLst/>
                <a:ea typeface="Times New Roman" panose="02020603050405020304" pitchFamily="18" charset="0"/>
              </a:rPr>
              <a:t> </a:t>
            </a:r>
          </a:p>
          <a:p>
            <a:pPr marL="0" marR="0">
              <a:buNone/>
            </a:pPr>
            <a:r>
              <a:rPr lang="en-US" sz="1200" dirty="0">
                <a:effectLst/>
                <a:ea typeface="Times New Roman" panose="02020603050405020304" pitchFamily="18" charset="0"/>
              </a:rPr>
              <a:t>Sackett, P.R., Zhang, C., Berry, C.M. and Lievens, F. (2023) ‘Revisiting the design of selection systems in light of new findings regarding the validity of widely used predictors’, </a:t>
            </a:r>
            <a:r>
              <a:rPr lang="en-US" sz="1200" i="1" dirty="0">
                <a:effectLst/>
                <a:ea typeface="Times New Roman" panose="02020603050405020304" pitchFamily="18" charset="0"/>
              </a:rPr>
              <a:t>Industrial and Organizational Psychology</a:t>
            </a:r>
            <a:r>
              <a:rPr lang="en-US" sz="1200" dirty="0">
                <a:effectLst/>
                <a:ea typeface="Times New Roman" panose="02020603050405020304" pitchFamily="18" charset="0"/>
              </a:rPr>
              <a:t>, 16(3), pp. 283–300. Available at: </a:t>
            </a:r>
            <a:r>
              <a:rPr lang="en-US" sz="1200" u="sng" dirty="0">
                <a:effectLst/>
                <a:ea typeface="Times New Roman" panose="02020603050405020304" pitchFamily="18" charset="0"/>
                <a:hlinkClick r:id="rId15"/>
              </a:rPr>
              <a:t>https://www.cambridge.org/core/journals/industrial-and-organizational-psychology/article/revisiting-the-design-of-selection-systems-in-light-of-new-findings-regarding-the-validity-of-widely-used-predictors/A20984B138319E3D432E643978BF026D</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Tesco PLC (2025) </a:t>
            </a:r>
            <a:r>
              <a:rPr lang="en-US" sz="1200" i="1" dirty="0">
                <a:effectLst/>
                <a:ea typeface="Times New Roman" panose="02020603050405020304" pitchFamily="18" charset="0"/>
              </a:rPr>
              <a:t>Annual report and financial statements 2025</a:t>
            </a:r>
            <a:r>
              <a:rPr lang="en-US" sz="1200" dirty="0">
                <a:effectLst/>
                <a:ea typeface="Times New Roman" panose="02020603050405020304" pitchFamily="18" charset="0"/>
              </a:rPr>
              <a:t>. Available at: </a:t>
            </a:r>
            <a:r>
              <a:rPr lang="en-US" sz="1200" u="sng" dirty="0">
                <a:effectLst/>
                <a:ea typeface="Times New Roman" panose="02020603050405020304" pitchFamily="18" charset="0"/>
                <a:hlinkClick r:id="rId16"/>
              </a:rPr>
              <a:t>https://www.tescoplc.com/media/ky0bfwpo/tesco_ar25_interactive.pdf</a:t>
            </a:r>
            <a:r>
              <a:rPr lang="en-US" sz="1200" dirty="0">
                <a:effectLst/>
                <a:ea typeface="Times New Roman" panose="02020603050405020304" pitchFamily="18" charset="0"/>
              </a:rPr>
              <a:t> (Accessed: 6 June 2026).</a:t>
            </a:r>
          </a:p>
          <a:p>
            <a:pPr marL="0" marR="0">
              <a:buNone/>
            </a:pPr>
            <a:r>
              <a:rPr lang="en-US" sz="1200" dirty="0">
                <a:effectLst/>
                <a:ea typeface="Times New Roman" panose="02020603050405020304" pitchFamily="18" charset="0"/>
              </a:rPr>
              <a:t>Van </a:t>
            </a:r>
            <a:r>
              <a:rPr lang="en-US" sz="1200" dirty="0" err="1">
                <a:effectLst/>
                <a:ea typeface="Times New Roman" panose="02020603050405020304" pitchFamily="18" charset="0"/>
              </a:rPr>
              <a:t>Iddekinge</a:t>
            </a:r>
            <a:r>
              <a:rPr lang="en-US" sz="1200" dirty="0">
                <a:effectLst/>
                <a:ea typeface="Times New Roman" panose="02020603050405020304" pitchFamily="18" charset="0"/>
              </a:rPr>
              <a:t>, C.H., Lievens, F. and Sackett, P.R. (2023) ‘Personnel selection: a review of ways to maximize validity, diversity, and the applicant experience’, </a:t>
            </a:r>
            <a:r>
              <a:rPr lang="en-US" sz="1200" i="1" dirty="0">
                <a:effectLst/>
                <a:ea typeface="Times New Roman" panose="02020603050405020304" pitchFamily="18" charset="0"/>
              </a:rPr>
              <a:t>Personnel Psychology</a:t>
            </a:r>
            <a:r>
              <a:rPr lang="en-US" sz="1200" dirty="0">
                <a:effectLst/>
                <a:ea typeface="Times New Roman" panose="02020603050405020304" pitchFamily="18" charset="0"/>
              </a:rPr>
              <a:t>, 76(2), pp. 651–686. Available at: </a:t>
            </a:r>
            <a:r>
              <a:rPr lang="en-US" sz="1200" u="sng" dirty="0">
                <a:effectLst/>
                <a:ea typeface="Times New Roman" panose="02020603050405020304" pitchFamily="18" charset="0"/>
                <a:hlinkClick r:id="rId17"/>
              </a:rPr>
              <a:t>https://doi.org/10.1111/peps.12578</a:t>
            </a:r>
            <a:r>
              <a:rPr lang="en-US" sz="1200" dirty="0">
                <a:effectLst/>
                <a:ea typeface="Times New Roman" panose="02020603050405020304" pitchFamily="18" charset="0"/>
              </a:rPr>
              <a:t> </a:t>
            </a:r>
          </a:p>
          <a:p>
            <a:pPr marL="0" marR="0" indent="0">
              <a:buNone/>
            </a:pPr>
            <a:r>
              <a:rPr lang="en-US" sz="1200" dirty="0">
                <a:effectLst/>
                <a:ea typeface="Times New Roman" panose="02020603050405020304" pitchFamily="18" charset="0"/>
              </a:rPr>
              <a:t>Verhoef, P.C., Broekhuizen, T., Bart, Y., Bhattacharya, A., Qi, J., Fabian, N. and Haenlein, M. (2021) ‘Digital transformation: a multidisciplinary reflection and research agenda’, </a:t>
            </a:r>
            <a:r>
              <a:rPr lang="en-US" sz="1200" i="1" dirty="0">
                <a:effectLst/>
                <a:ea typeface="Times New Roman" panose="02020603050405020304" pitchFamily="18" charset="0"/>
              </a:rPr>
              <a:t>Journal of Business Research</a:t>
            </a:r>
            <a:r>
              <a:rPr lang="en-US" sz="1200" dirty="0">
                <a:effectLst/>
                <a:ea typeface="Times New Roman" panose="02020603050405020304" pitchFamily="18" charset="0"/>
              </a:rPr>
              <a:t>, 122, pp. 889–901. Available at: </a:t>
            </a:r>
            <a:r>
              <a:rPr lang="en-US" sz="1200" u="sng" dirty="0">
                <a:effectLst/>
                <a:ea typeface="Times New Roman" panose="02020603050405020304" pitchFamily="18" charset="0"/>
                <a:hlinkClick r:id="rId18"/>
              </a:rPr>
              <a:t>https://doi.org/10.1016/j.jbusres.2019.09.022</a:t>
            </a:r>
            <a:endParaRPr lang="en-US" sz="1200" dirty="0">
              <a:effectLst/>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563053F-AAC8-4BB4-8E31-D2A530D013D9}" type="slidenum">
              <a:rPr lang="en-US" smtClean="0"/>
              <a:t>15</a:t>
            </a:fld>
            <a:endParaRPr lang="en-US"/>
          </a:p>
        </p:txBody>
      </p:sp>
    </p:spTree>
    <p:extLst>
      <p:ext uri="{BB962C8B-B14F-4D97-AF65-F5344CB8AC3E}">
        <p14:creationId xmlns:p14="http://schemas.microsoft.com/office/powerpoint/2010/main" val="9228985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76DD6-217B-BD4A-68D4-EDAAE99F16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DCC995A-1BF7-C857-E3AA-1C550EB3F2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00146D5-61BB-8967-C0B7-6CB10501C702}"/>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8A041888-0511-EAAA-D3F8-71FE15CEC5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D9CE22-6AB0-E8F6-66BB-59F2A6E67802}"/>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2026448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D09D8-853F-8BEB-AD7A-7DDF3ABFBE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1B1C8B3-50DA-111A-556D-5F2CD03831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D4B521-8549-1529-8D30-7B9A1DD572AF}"/>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2C5D7886-2989-BF11-BEB2-DC895F4A78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484F55-B530-1BDA-341A-8C183F7A6E34}"/>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3899469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0DDE8-9B80-7557-ECCF-A8BBA0ADFE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F9DB032-24FB-701E-6F3F-5CCF771E26C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F0A72E-5E6A-039F-4DB9-542587022604}"/>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2D0E261D-E4B4-92CE-9294-4B8E57429E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52DC9-CE9E-1081-6148-2ABDD50658F6}"/>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1158421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FD5E4-8D22-1642-6AE6-19B2D98B24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0D35F9-87EF-8953-6F37-3920E9DFAF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05D02CE-1235-09FC-FE0A-4EF9FC78B5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E6EA729-49B7-FDAD-6F02-0502AFC1EB6C}"/>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6" name="Footer Placeholder 5">
            <a:extLst>
              <a:ext uri="{FF2B5EF4-FFF2-40B4-BE49-F238E27FC236}">
                <a16:creationId xmlns:a16="http://schemas.microsoft.com/office/drawing/2014/main" id="{3736D275-6D2B-863F-4C16-6397BAA581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877032-D39E-344A-1651-7AAA5D5D9B9C}"/>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718754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E601F-A051-FE40-14D9-DC70DC0CD65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5343B2-5219-F444-650A-E03A38C021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5CFACC-294F-CA51-ABE7-FE839CE774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72C5812-FFBB-EBE4-71B7-3A55F37E61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A95383-1DF2-4BCE-9E9B-31D7174A27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D8635A9-BE3A-0B2D-0949-BA4C8FD138DF}"/>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8" name="Footer Placeholder 7">
            <a:extLst>
              <a:ext uri="{FF2B5EF4-FFF2-40B4-BE49-F238E27FC236}">
                <a16:creationId xmlns:a16="http://schemas.microsoft.com/office/drawing/2014/main" id="{424C2ECC-A028-F055-519C-524121A7C2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3B43957-1DFB-6370-4DC3-013FBC223C19}"/>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2928666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679F5-3856-334D-82AC-CD2A14744E0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541457B-3E4D-2C8D-FACE-13E702B2A5F5}"/>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4" name="Footer Placeholder 3">
            <a:extLst>
              <a:ext uri="{FF2B5EF4-FFF2-40B4-BE49-F238E27FC236}">
                <a16:creationId xmlns:a16="http://schemas.microsoft.com/office/drawing/2014/main" id="{94FA809A-A052-822F-D9C9-44A95A86C21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1EB9E8-7F43-80DC-CFF5-A906DDD56489}"/>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274095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393AB8-0AEB-5EDD-98DC-88557E11E83B}"/>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3" name="Footer Placeholder 2">
            <a:extLst>
              <a:ext uri="{FF2B5EF4-FFF2-40B4-BE49-F238E27FC236}">
                <a16:creationId xmlns:a16="http://schemas.microsoft.com/office/drawing/2014/main" id="{53968DC4-0637-A325-D4E5-95DF9B87989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84C356-7BDC-546A-60DF-0C64B1E0AA7C}"/>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1305871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17C5-2279-CE2C-CEC3-49B2017061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FF5463A-8D50-8DEB-5F1D-7E46898923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8081440-E38B-572C-8180-2C7C8AF48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027CE0-E577-A9B9-DFB7-6D8D3D51C7F9}"/>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6" name="Footer Placeholder 5">
            <a:extLst>
              <a:ext uri="{FF2B5EF4-FFF2-40B4-BE49-F238E27FC236}">
                <a16:creationId xmlns:a16="http://schemas.microsoft.com/office/drawing/2014/main" id="{F49B9C21-263B-EC2F-7536-F40C22F7D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7270A-B9FF-68AF-B33D-18354040C76C}"/>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1103171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37D66-C12E-2682-7B8C-640948688A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67821A4-07BF-0028-1FC0-FC1955A0B1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968EE5-C1C1-4297-FD8F-FBF1A7412D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9BC7C9-96C1-1DC1-C3F2-ADAEF15445D5}"/>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6" name="Footer Placeholder 5">
            <a:extLst>
              <a:ext uri="{FF2B5EF4-FFF2-40B4-BE49-F238E27FC236}">
                <a16:creationId xmlns:a16="http://schemas.microsoft.com/office/drawing/2014/main" id="{D73ED3C7-7DD1-F393-19C5-EB07E297A0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2B9D6B-B92E-B953-531C-1BEF01561857}"/>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2091708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3F65E-2570-F1BD-2C90-FACFACE3620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EBA8DF6-7457-B3F1-2B09-A752B5885D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2B9FDB-334E-8BD8-CEF7-FA88CF74B016}"/>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A8A262EA-6000-DCC5-96D9-C38EE06639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964A4-6137-C752-0126-877C237C2F9F}"/>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2618844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2E35D3-FC69-F29D-B9B9-B551EB51714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B9B3B82-D048-B4DE-F84C-22729B3147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801DC3-165A-2B17-17D0-E708BD8E0E4D}"/>
              </a:ext>
            </a:extLst>
          </p:cNvPr>
          <p:cNvSpPr>
            <a:spLocks noGrp="1"/>
          </p:cNvSpPr>
          <p:nvPr>
            <p:ph type="dt" sz="half" idx="10"/>
          </p:nvPr>
        </p:nvSpPr>
        <p:spPr/>
        <p:txBody>
          <a:body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0EC79EB8-67EE-3DA8-AE5D-46FC4FE90B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D9B0C0-6CF7-EB28-7C9D-0575F7CFE02A}"/>
              </a:ext>
            </a:extLst>
          </p:cNvPr>
          <p:cNvSpPr>
            <a:spLocks noGrp="1"/>
          </p:cNvSpPr>
          <p:nvPr>
            <p:ph type="sldNum" sz="quarter" idx="12"/>
          </p:nvPr>
        </p:nvSpPr>
        <p:spPr/>
        <p:txBody>
          <a:bodyPr/>
          <a:lstStyle/>
          <a:p>
            <a:fld id="{D63BB229-9CC6-4EA7-B77C-37DBD6659005}" type="slidenum">
              <a:rPr lang="en-US" smtClean="0"/>
              <a:t>‹#›</a:t>
            </a:fld>
            <a:endParaRPr lang="en-US"/>
          </a:p>
        </p:txBody>
      </p:sp>
    </p:spTree>
    <p:extLst>
      <p:ext uri="{BB962C8B-B14F-4D97-AF65-F5344CB8AC3E}">
        <p14:creationId xmlns:p14="http://schemas.microsoft.com/office/powerpoint/2010/main" val="1707752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E8CEC8E-5943-FF24-F7FF-34955158E6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77E26CB-7C72-4AD2-A4C4-BF6DBFEDEA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29B364-F7C7-26CA-7B91-4B3C988755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8BA0C8-22E8-4A5A-A773-3BEE2BD3BA72}" type="datetimeFigureOut">
              <a:rPr lang="en-US" smtClean="0"/>
              <a:t>6/17/2026</a:t>
            </a:fld>
            <a:endParaRPr lang="en-US"/>
          </a:p>
        </p:txBody>
      </p:sp>
      <p:sp>
        <p:nvSpPr>
          <p:cNvPr id="5" name="Footer Placeholder 4">
            <a:extLst>
              <a:ext uri="{FF2B5EF4-FFF2-40B4-BE49-F238E27FC236}">
                <a16:creationId xmlns:a16="http://schemas.microsoft.com/office/drawing/2014/main" id="{F17AE271-9A59-2359-C6E5-92004FC5E5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0DEB2C5-10D6-CFBF-ED69-3931F57730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63BB229-9CC6-4EA7-B77C-37DBD6659005}" type="slidenum">
              <a:rPr lang="en-US" smtClean="0"/>
              <a:t>‹#›</a:t>
            </a:fld>
            <a:endParaRPr lang="en-US"/>
          </a:p>
        </p:txBody>
      </p:sp>
    </p:spTree>
    <p:extLst>
      <p:ext uri="{BB962C8B-B14F-4D97-AF65-F5344CB8AC3E}">
        <p14:creationId xmlns:p14="http://schemas.microsoft.com/office/powerpoint/2010/main" val="1768965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pearson.com/en-us/subject-catalog/p/human-resource-management/P200000009678/9780137930654" TargetMode="External"/><Relationship Id="rId13" Type="http://schemas.openxmlformats.org/officeDocument/2006/relationships/hyperlink" Target="https://www.reuters.com/business/media-telecom/tesco-partners-with-adobe-ramp-up-aidriven-personalised-marketing-2026-04-13/?utm_source=chatgpt.com" TargetMode="External"/><Relationship Id="rId18" Type="http://schemas.openxmlformats.org/officeDocument/2006/relationships/hyperlink" Target="https://doi.org/10.1016/j.jbusres.2019.09.022" TargetMode="External"/><Relationship Id="rId3" Type="http://schemas.openxmlformats.org/officeDocument/2006/relationships/hyperlink" Target="https://www.koganpage.com/hr-learning-development/armstrong-s-handbook-of-human-resource-management-practice-9781398606630?utm_source=chatgpt.com" TargetMode="External"/><Relationship Id="rId7" Type="http://schemas.openxmlformats.org/officeDocument/2006/relationships/hyperlink" Target="https://www.gov.uk/government/publications/disability-confident-guidance-for-levels-1-2-and-3?utm_source=chatgpt.com" TargetMode="External"/><Relationship Id="rId12" Type="http://schemas.openxmlformats.org/officeDocument/2006/relationships/hyperlink" Target="https://doi.org/10.1080/1359432X.2021.1904898" TargetMode="External"/><Relationship Id="rId17" Type="http://schemas.openxmlformats.org/officeDocument/2006/relationships/hyperlink" Target="https://doi.org/10.1111/peps.12578" TargetMode="External"/><Relationship Id="rId2" Type="http://schemas.openxmlformats.org/officeDocument/2006/relationships/notesSlide" Target="../notesSlides/notesSlide15.xml"/><Relationship Id="rId16" Type="http://schemas.openxmlformats.org/officeDocument/2006/relationships/hyperlink" Target="https://www.tescoplc.com/media/ky0bfwpo/tesco_ar25_interactive.pdf?utm_source=chatgpt.com" TargetMode="External"/><Relationship Id="rId1" Type="http://schemas.openxmlformats.org/officeDocument/2006/relationships/slideLayout" Target="../slideLayouts/slideLayout2.xml"/><Relationship Id="rId6" Type="http://schemas.openxmlformats.org/officeDocument/2006/relationships/hyperlink" Target="https://www.cipd.org/en/knowledge/factsheets/recruitment-factsheet/?utm_source=chatgpt.com" TargetMode="External"/><Relationship Id="rId11" Type="http://schemas.openxmlformats.org/officeDocument/2006/relationships/hyperlink" Target="https://doi.org/10.1177/2041386620983419" TargetMode="External"/><Relationship Id="rId5" Type="http://schemas.openxmlformats.org/officeDocument/2006/relationships/hyperlink" Target="https://www.cipd.org/en/knowledge/factsheets/selection-factsheet/?utm_source=chatgpt.com" TargetMode="External"/><Relationship Id="rId15" Type="http://schemas.openxmlformats.org/officeDocument/2006/relationships/hyperlink" Target="https://www.cambridge.org/core/journals/industrial-and-organizational-psychology/article/revisiting-the-design-of-selection-systems-in-light-of-new-findings-regarding-the-validity-of-widely-used-predictors/A20984B138319E3D432E643978BF026D?utm_source=chatgpt.com" TargetMode="External"/><Relationship Id="rId10" Type="http://schemas.openxmlformats.org/officeDocument/2006/relationships/hyperlink" Target="https://www.iedunote.com/job-analysis/" TargetMode="External"/><Relationship Id="rId4" Type="http://schemas.openxmlformats.org/officeDocument/2006/relationships/hyperlink" Target="https://www.cipd.org/uk/knowledge/reports/resourcing-surveys/?utm_source=chatgpt.com" TargetMode="External"/><Relationship Id="rId9" Type="http://schemas.openxmlformats.org/officeDocument/2006/relationships/hyperlink" Target="https://doi.org/10.1186/s12960-021-00658-0" TargetMode="External"/><Relationship Id="rId14" Type="http://schemas.openxmlformats.org/officeDocument/2006/relationships/hyperlink" Target="https://doi.org/10.1037/apl00009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7" name="Picture 3" descr="A person standing at a counter with a person behind him&#10;&#10;AI-generated content may be incorrect.">
            <a:extLst>
              <a:ext uri="{FF2B5EF4-FFF2-40B4-BE49-F238E27FC236}">
                <a16:creationId xmlns:a16="http://schemas.microsoft.com/office/drawing/2014/main" id="{D1F75BE9-6C8A-8903-2F51-2763DCDC0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a:stretch>
            <a:fillRect/>
          </a:stretch>
        </p:blipFill>
        <p:spPr bwMode="auto">
          <a:xfrm>
            <a:off x="-1" y="10"/>
            <a:ext cx="12228129" cy="4666928"/>
          </a:xfrm>
          <a:prstGeom prst="rect">
            <a:avLst/>
          </a:prstGeom>
          <a:noFill/>
          <a:extLst>
            <a:ext uri="{909E8E84-426E-40DD-AFC4-6F175D3DCCD1}">
              <a14:hiddenFill xmlns:a14="http://schemas.microsoft.com/office/drawing/2010/main">
                <a:solidFill>
                  <a:srgbClr val="FFFFFF"/>
                </a:solidFill>
              </a14:hiddenFill>
            </a:ext>
          </a:extLst>
        </p:spPr>
      </p:pic>
      <p:grpSp>
        <p:nvGrpSpPr>
          <p:cNvPr id="1034" name="Group 1033">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035" name="Freeform: Shape 1034">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037" name="Freeform: Shape 1036">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038" name="Freeform: Shape 1037">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B9D5A206-5210-E6F8-FC53-1A561CD8D613}"/>
              </a:ext>
            </a:extLst>
          </p:cNvPr>
          <p:cNvSpPr>
            <a:spLocks noGrp="1"/>
          </p:cNvSpPr>
          <p:nvPr>
            <p:ph type="ctrTitle"/>
          </p:nvPr>
        </p:nvSpPr>
        <p:spPr>
          <a:xfrm>
            <a:off x="804672" y="4551037"/>
            <a:ext cx="5021782" cy="1509931"/>
          </a:xfrm>
        </p:spPr>
        <p:txBody>
          <a:bodyPr vert="horz" lIns="91440" tIns="45720" rIns="91440" bIns="45720" rtlCol="0" anchor="ctr">
            <a:normAutofit/>
          </a:bodyPr>
          <a:lstStyle/>
          <a:p>
            <a:pPr algn="l"/>
            <a:r>
              <a:rPr lang="en-US" sz="2500">
                <a:solidFill>
                  <a:schemeClr val="tx2"/>
                </a:solidFill>
              </a:rPr>
              <a:t>Recruitment and Selection During Organisational Transformation</a:t>
            </a:r>
            <a:br>
              <a:rPr lang="en-US" sz="2500">
                <a:solidFill>
                  <a:schemeClr val="tx2"/>
                </a:solidFill>
              </a:rPr>
            </a:br>
            <a:r>
              <a:rPr lang="en-US" sz="2500">
                <a:solidFill>
                  <a:schemeClr val="tx2"/>
                </a:solidFill>
              </a:rPr>
              <a:t>Tesco PLC Digital Transformation Case</a:t>
            </a:r>
          </a:p>
        </p:txBody>
      </p:sp>
      <p:sp>
        <p:nvSpPr>
          <p:cNvPr id="3" name="Subtitle 2">
            <a:extLst>
              <a:ext uri="{FF2B5EF4-FFF2-40B4-BE49-F238E27FC236}">
                <a16:creationId xmlns:a16="http://schemas.microsoft.com/office/drawing/2014/main" id="{487D4171-F9C6-9F09-7F44-323214BFFC0A}"/>
              </a:ext>
            </a:extLst>
          </p:cNvPr>
          <p:cNvSpPr>
            <a:spLocks noGrp="1"/>
          </p:cNvSpPr>
          <p:nvPr>
            <p:ph type="subTitle" idx="1"/>
          </p:nvPr>
        </p:nvSpPr>
        <p:spPr>
          <a:xfrm>
            <a:off x="6470247" y="4087191"/>
            <a:ext cx="4926411" cy="2722042"/>
          </a:xfrm>
        </p:spPr>
        <p:txBody>
          <a:bodyPr vert="horz" lIns="91440" tIns="45720" rIns="91440" bIns="45720" rtlCol="0" anchor="ctr">
            <a:normAutofit/>
          </a:bodyPr>
          <a:lstStyle/>
          <a:p>
            <a:r>
              <a:rPr lang="en-US" sz="1200" b="1" dirty="0"/>
              <a:t>Module: LCLM5002 Developing and Managing Individuals and Teams </a:t>
            </a:r>
          </a:p>
          <a:p>
            <a:r>
              <a:rPr lang="en-US" sz="1200" b="1" dirty="0"/>
              <a:t>Assignment: Component 1 Individual Presentation </a:t>
            </a:r>
          </a:p>
          <a:p>
            <a:pPr algn="l"/>
            <a:endParaRPr lang="en-US" sz="1200" dirty="0"/>
          </a:p>
          <a:p>
            <a:pPr algn="l"/>
            <a:r>
              <a:rPr lang="en-GB" sz="1200" dirty="0"/>
              <a:t>Student Name: AYITE AZIADAPOU</a:t>
            </a:r>
            <a:endParaRPr lang="en-US" sz="1200" dirty="0"/>
          </a:p>
          <a:p>
            <a:pPr algn="l"/>
            <a:r>
              <a:rPr lang="en-GB" sz="1200" dirty="0"/>
              <a:t>Student ID: 2436428</a:t>
            </a:r>
            <a:endParaRPr lang="en-US" sz="1200" dirty="0"/>
          </a:p>
          <a:p>
            <a:pPr algn="l"/>
            <a:r>
              <a:rPr lang="en-US" sz="1200" dirty="0"/>
              <a:t>Lecturer Name: Dr Samson  Oladejo </a:t>
            </a:r>
          </a:p>
          <a:p>
            <a:pPr algn="l"/>
            <a:r>
              <a:rPr lang="en-US" sz="1200" dirty="0"/>
              <a:t>Submission Date: 15.06.2026</a:t>
            </a:r>
          </a:p>
        </p:txBody>
      </p:sp>
    </p:spTree>
    <p:extLst>
      <p:ext uri="{BB962C8B-B14F-4D97-AF65-F5344CB8AC3E}">
        <p14:creationId xmlns:p14="http://schemas.microsoft.com/office/powerpoint/2010/main" val="2853972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FAD6B89-E1DB-305D-72EB-FCCBECA82339}"/>
              </a:ext>
            </a:extLst>
          </p:cNvPr>
          <p:cNvSpPr>
            <a:spLocks noGrp="1"/>
          </p:cNvSpPr>
          <p:nvPr>
            <p:ph type="title"/>
          </p:nvPr>
        </p:nvSpPr>
        <p:spPr>
          <a:xfrm>
            <a:off x="1188069" y="381935"/>
            <a:ext cx="4008583" cy="5974414"/>
          </a:xfrm>
        </p:spPr>
        <p:txBody>
          <a:bodyPr anchor="ctr">
            <a:normAutofit/>
          </a:bodyPr>
          <a:lstStyle/>
          <a:p>
            <a:r>
              <a:rPr lang="en-US" sz="8000">
                <a:solidFill>
                  <a:srgbClr val="FFFFFF"/>
                </a:solidFill>
              </a:rPr>
              <a:t>Table of Contents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6483951C-A423-695F-5A66-81023D72D442}"/>
              </a:ext>
            </a:extLst>
          </p:cNvPr>
          <p:cNvSpPr>
            <a:spLocks noGrp="1"/>
          </p:cNvSpPr>
          <p:nvPr>
            <p:ph idx="1"/>
          </p:nvPr>
        </p:nvSpPr>
        <p:spPr>
          <a:xfrm>
            <a:off x="6297233" y="518400"/>
            <a:ext cx="4771607" cy="5837949"/>
          </a:xfrm>
        </p:spPr>
        <p:txBody>
          <a:bodyPr anchor="ctr">
            <a:normAutofit/>
          </a:bodyPr>
          <a:lstStyle/>
          <a:p>
            <a:pPr>
              <a:buFont typeface="Arial" panose="020B0604020202020204" pitchFamily="34" charset="0"/>
              <a:buChar char="•"/>
            </a:pPr>
            <a:r>
              <a:rPr lang="en-US" sz="2000">
                <a:solidFill>
                  <a:schemeClr val="tx1">
                    <a:alpha val="80000"/>
                  </a:schemeClr>
                </a:solidFill>
              </a:rPr>
              <a:t>Tesco PLC and Digital Transformation </a:t>
            </a:r>
          </a:p>
          <a:p>
            <a:pPr>
              <a:buFont typeface="Arial" panose="020B0604020202020204" pitchFamily="34" charset="0"/>
              <a:buChar char="•"/>
            </a:pPr>
            <a:r>
              <a:rPr lang="en-US" sz="2000">
                <a:solidFill>
                  <a:schemeClr val="tx1">
                    <a:alpha val="80000"/>
                  </a:schemeClr>
                </a:solidFill>
              </a:rPr>
              <a:t>Recruitment Process Overview </a:t>
            </a:r>
          </a:p>
          <a:p>
            <a:pPr>
              <a:buFont typeface="Arial" panose="020B0604020202020204" pitchFamily="34" charset="0"/>
              <a:buChar char="•"/>
            </a:pPr>
            <a:r>
              <a:rPr lang="en-US" sz="2000">
                <a:solidFill>
                  <a:schemeClr val="tx1">
                    <a:alpha val="80000"/>
                  </a:schemeClr>
                </a:solidFill>
              </a:rPr>
              <a:t>Job Analysis </a:t>
            </a:r>
          </a:p>
          <a:p>
            <a:pPr>
              <a:buFont typeface="Arial" panose="020B0604020202020204" pitchFamily="34" charset="0"/>
              <a:buChar char="•"/>
            </a:pPr>
            <a:r>
              <a:rPr lang="en-US" sz="2000">
                <a:solidFill>
                  <a:schemeClr val="tx1">
                    <a:alpha val="80000"/>
                  </a:schemeClr>
                </a:solidFill>
              </a:rPr>
              <a:t>Job Description </a:t>
            </a:r>
          </a:p>
          <a:p>
            <a:pPr>
              <a:buFont typeface="Arial" panose="020B0604020202020204" pitchFamily="34" charset="0"/>
              <a:buChar char="•"/>
            </a:pPr>
            <a:r>
              <a:rPr lang="en-US" sz="2000">
                <a:solidFill>
                  <a:schemeClr val="tx1">
                    <a:alpha val="80000"/>
                  </a:schemeClr>
                </a:solidFill>
              </a:rPr>
              <a:t>Person Specification </a:t>
            </a:r>
          </a:p>
          <a:p>
            <a:pPr>
              <a:buFont typeface="Arial" panose="020B0604020202020204" pitchFamily="34" charset="0"/>
              <a:buChar char="•"/>
            </a:pPr>
            <a:r>
              <a:rPr lang="en-US" sz="2000">
                <a:solidFill>
                  <a:schemeClr val="tx1">
                    <a:alpha val="80000"/>
                  </a:schemeClr>
                </a:solidFill>
              </a:rPr>
              <a:t>Recruitment Advertising Platforms </a:t>
            </a:r>
          </a:p>
          <a:p>
            <a:pPr>
              <a:buFont typeface="Arial" panose="020B0604020202020204" pitchFamily="34" charset="0"/>
              <a:buChar char="•"/>
            </a:pPr>
            <a:r>
              <a:rPr lang="en-US" sz="2000">
                <a:solidFill>
                  <a:schemeClr val="tx1">
                    <a:alpha val="80000"/>
                  </a:schemeClr>
                </a:solidFill>
              </a:rPr>
              <a:t>Structured Interview </a:t>
            </a:r>
          </a:p>
          <a:p>
            <a:pPr>
              <a:buFont typeface="Arial" panose="020B0604020202020204" pitchFamily="34" charset="0"/>
              <a:buChar char="•"/>
            </a:pPr>
            <a:r>
              <a:rPr lang="en-US" sz="2000">
                <a:solidFill>
                  <a:schemeClr val="tx1">
                    <a:alpha val="80000"/>
                  </a:schemeClr>
                </a:solidFill>
              </a:rPr>
              <a:t>Competency-Based Interview </a:t>
            </a:r>
          </a:p>
          <a:p>
            <a:pPr>
              <a:buFont typeface="Arial" panose="020B0604020202020204" pitchFamily="34" charset="0"/>
              <a:buChar char="•"/>
            </a:pPr>
            <a:r>
              <a:rPr lang="en-US" sz="2000">
                <a:solidFill>
                  <a:schemeClr val="tx1">
                    <a:alpha val="80000"/>
                  </a:schemeClr>
                </a:solidFill>
              </a:rPr>
              <a:t>Panel Interview </a:t>
            </a:r>
          </a:p>
          <a:p>
            <a:pPr>
              <a:buFont typeface="Arial" panose="020B0604020202020204" pitchFamily="34" charset="0"/>
              <a:buChar char="•"/>
            </a:pPr>
            <a:r>
              <a:rPr lang="en-US" sz="2000">
                <a:solidFill>
                  <a:schemeClr val="tx1">
                    <a:alpha val="80000"/>
                  </a:schemeClr>
                </a:solidFill>
              </a:rPr>
              <a:t>Questioning Techniques </a:t>
            </a:r>
          </a:p>
          <a:p>
            <a:pPr>
              <a:buFont typeface="Arial" panose="020B0604020202020204" pitchFamily="34" charset="0"/>
              <a:buChar char="•"/>
            </a:pPr>
            <a:r>
              <a:rPr lang="en-US" sz="2000">
                <a:solidFill>
                  <a:schemeClr val="tx1">
                    <a:alpha val="80000"/>
                  </a:schemeClr>
                </a:solidFill>
              </a:rPr>
              <a:t>Face-to-Face versus Virtual Interviews </a:t>
            </a:r>
          </a:p>
          <a:p>
            <a:pPr>
              <a:buFont typeface="Arial" panose="020B0604020202020204" pitchFamily="34" charset="0"/>
              <a:buChar char="•"/>
            </a:pPr>
            <a:r>
              <a:rPr lang="en-US" sz="2000">
                <a:solidFill>
                  <a:schemeClr val="tx1">
                    <a:alpha val="80000"/>
                  </a:schemeClr>
                </a:solidFill>
              </a:rPr>
              <a:t>Recommendations and Conclusion </a:t>
            </a:r>
          </a:p>
          <a:p>
            <a:pPr>
              <a:buFont typeface="Arial" panose="020B0604020202020204" pitchFamily="34" charset="0"/>
              <a:buChar char="•"/>
            </a:pPr>
            <a:r>
              <a:rPr lang="en-US" sz="2000">
                <a:solidFill>
                  <a:schemeClr val="tx1">
                    <a:alpha val="80000"/>
                  </a:schemeClr>
                </a:solidFill>
              </a:rPr>
              <a:t>References</a:t>
            </a:r>
          </a:p>
          <a:p>
            <a:endParaRPr lang="en-US" sz="200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0545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THE UK’S TOP 30 ECOMMERCE RETAILERS">
            <a:extLst>
              <a:ext uri="{FF2B5EF4-FFF2-40B4-BE49-F238E27FC236}">
                <a16:creationId xmlns:a16="http://schemas.microsoft.com/office/drawing/2014/main" id="{3B670728-6E79-9D62-03C5-BAE4315B78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DEF75C-F0B4-B342-394F-6ADB57B3B042}"/>
              </a:ext>
            </a:extLst>
          </p:cNvPr>
          <p:cNvSpPr>
            <a:spLocks noGrp="1"/>
          </p:cNvSpPr>
          <p:nvPr>
            <p:ph type="title"/>
          </p:nvPr>
        </p:nvSpPr>
        <p:spPr>
          <a:xfrm>
            <a:off x="7531610" y="365125"/>
            <a:ext cx="3822189" cy="1899912"/>
          </a:xfrm>
        </p:spPr>
        <p:txBody>
          <a:bodyPr>
            <a:normAutofit/>
          </a:bodyPr>
          <a:lstStyle/>
          <a:p>
            <a:r>
              <a:rPr lang="en-US" sz="4000"/>
              <a:t>Tesco PLC and Digital Transformation</a:t>
            </a:r>
          </a:p>
        </p:txBody>
      </p:sp>
      <p:sp>
        <p:nvSpPr>
          <p:cNvPr id="3" name="Content Placeholder 2">
            <a:extLst>
              <a:ext uri="{FF2B5EF4-FFF2-40B4-BE49-F238E27FC236}">
                <a16:creationId xmlns:a16="http://schemas.microsoft.com/office/drawing/2014/main" id="{93D3DB71-140E-1A9A-D45E-426993F97D14}"/>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US" sz="1300"/>
              <a:t>Tesco uses digital systems to improve retail operations and customer service (Tesco PLC, 2025). </a:t>
            </a:r>
          </a:p>
          <a:p>
            <a:pPr>
              <a:buFont typeface="Arial" panose="020B0604020202020204" pitchFamily="34" charset="0"/>
              <a:buChar char="•"/>
            </a:pPr>
            <a:r>
              <a:rPr lang="en-US" sz="1300"/>
              <a:t>Data analytics supports better forecasting, planning and strategic decision-making (Tesco PLC, 2025). </a:t>
            </a:r>
          </a:p>
          <a:p>
            <a:pPr>
              <a:buFont typeface="Arial" panose="020B0604020202020204" pitchFamily="34" charset="0"/>
              <a:buChar char="•"/>
            </a:pPr>
            <a:r>
              <a:rPr lang="en-US" sz="1300"/>
              <a:t>Automation improves supply chain efficiency and operational performance across Tesco. </a:t>
            </a:r>
          </a:p>
          <a:p>
            <a:pPr>
              <a:buFont typeface="Arial" panose="020B0604020202020204" pitchFamily="34" charset="0"/>
              <a:buChar char="•"/>
            </a:pPr>
            <a:r>
              <a:rPr lang="en-US" sz="1300"/>
              <a:t>Online grocery expansion requires stronger digital skills and technical talent. </a:t>
            </a:r>
          </a:p>
          <a:p>
            <a:pPr>
              <a:buFont typeface="Arial" panose="020B0604020202020204" pitchFamily="34" charset="0"/>
              <a:buChar char="•"/>
            </a:pPr>
            <a:r>
              <a:rPr lang="en-US" sz="1300"/>
              <a:t>Tesco’s Adobe partnership supports AI-driven personalised marketing activities (Reuters, 2026). </a:t>
            </a:r>
          </a:p>
          <a:p>
            <a:pPr>
              <a:buFont typeface="Arial" panose="020B0604020202020204" pitchFamily="34" charset="0"/>
              <a:buChar char="•"/>
            </a:pPr>
            <a:r>
              <a:rPr lang="en-US" sz="1300"/>
              <a:t>Digital transformation increases demand for analytical and technology-focused employees.</a:t>
            </a:r>
          </a:p>
          <a:p>
            <a:endParaRPr lang="en-US" sz="1300"/>
          </a:p>
        </p:txBody>
      </p:sp>
    </p:spTree>
    <p:extLst>
      <p:ext uri="{BB962C8B-B14F-4D97-AF65-F5344CB8AC3E}">
        <p14:creationId xmlns:p14="http://schemas.microsoft.com/office/powerpoint/2010/main" val="2499152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1" name="Rectangle 308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11364-16A5-B0D8-7F5B-9DDC3D6A0046}"/>
              </a:ext>
            </a:extLst>
          </p:cNvPr>
          <p:cNvSpPr>
            <a:spLocks noGrp="1"/>
          </p:cNvSpPr>
          <p:nvPr>
            <p:ph type="title"/>
          </p:nvPr>
        </p:nvSpPr>
        <p:spPr>
          <a:xfrm>
            <a:off x="761803" y="350196"/>
            <a:ext cx="4646904" cy="1624520"/>
          </a:xfrm>
        </p:spPr>
        <p:txBody>
          <a:bodyPr anchor="ctr">
            <a:normAutofit/>
          </a:bodyPr>
          <a:lstStyle/>
          <a:p>
            <a:r>
              <a:rPr lang="en-US" sz="3700"/>
              <a:t>Recruitment During Organisational Transformation</a:t>
            </a:r>
          </a:p>
        </p:txBody>
      </p:sp>
      <p:sp>
        <p:nvSpPr>
          <p:cNvPr id="3" name="Content Placeholder 2">
            <a:extLst>
              <a:ext uri="{FF2B5EF4-FFF2-40B4-BE49-F238E27FC236}">
                <a16:creationId xmlns:a16="http://schemas.microsoft.com/office/drawing/2014/main" id="{A6A2496A-9721-810A-725F-DD102D8E6C4E}"/>
              </a:ext>
            </a:extLst>
          </p:cNvPr>
          <p:cNvSpPr>
            <a:spLocks noGrp="1"/>
          </p:cNvSpPr>
          <p:nvPr>
            <p:ph idx="1"/>
          </p:nvPr>
        </p:nvSpPr>
        <p:spPr>
          <a:xfrm>
            <a:off x="761802" y="2743200"/>
            <a:ext cx="4646905" cy="3613149"/>
          </a:xfrm>
        </p:spPr>
        <p:txBody>
          <a:bodyPr anchor="ctr">
            <a:normAutofit/>
          </a:bodyPr>
          <a:lstStyle/>
          <a:p>
            <a:pPr>
              <a:buFont typeface="Arial" panose="020B0604020202020204" pitchFamily="34" charset="0"/>
              <a:buChar char="•"/>
            </a:pPr>
            <a:r>
              <a:rPr lang="en-US" sz="1400"/>
              <a:t>Recruitment helps organisations attract suitable candidates for identified vacancies (CIPD, 2026). </a:t>
            </a:r>
          </a:p>
          <a:p>
            <a:pPr>
              <a:buFont typeface="Arial" panose="020B0604020202020204" pitchFamily="34" charset="0"/>
              <a:buChar char="•"/>
            </a:pPr>
            <a:r>
              <a:rPr lang="en-US" sz="1400"/>
              <a:t>Effective recruitment aligns workforce capabilities with organisational transformation needs. </a:t>
            </a:r>
          </a:p>
          <a:p>
            <a:pPr>
              <a:buFont typeface="Arial" panose="020B0604020202020204" pitchFamily="34" charset="0"/>
              <a:buChar char="•"/>
            </a:pPr>
            <a:r>
              <a:rPr lang="en-US" sz="1400"/>
              <a:t>Workforce planning ensures future staffing needs are identified early (Armstrong and Taylor, 2023). </a:t>
            </a:r>
          </a:p>
          <a:p>
            <a:pPr>
              <a:buFont typeface="Arial" panose="020B0604020202020204" pitchFamily="34" charset="0"/>
              <a:buChar char="•"/>
            </a:pPr>
            <a:r>
              <a:rPr lang="en-US" sz="1400"/>
              <a:t>Selection processes assess candidate suitability against role and business requirements. </a:t>
            </a:r>
          </a:p>
          <a:p>
            <a:pPr>
              <a:buFont typeface="Arial" panose="020B0604020202020204" pitchFamily="34" charset="0"/>
              <a:buChar char="•"/>
            </a:pPr>
            <a:r>
              <a:rPr lang="en-US" sz="1400"/>
              <a:t>Strong recruitment reduces skills gaps during major organisational transformation. </a:t>
            </a:r>
          </a:p>
          <a:p>
            <a:pPr>
              <a:buFont typeface="Arial" panose="020B0604020202020204" pitchFamily="34" charset="0"/>
              <a:buChar char="•"/>
            </a:pPr>
            <a:r>
              <a:rPr lang="en-US" sz="1400"/>
              <a:t>Strategic recruitment supports Tesco’s long-term digital transformation objectives.</a:t>
            </a:r>
          </a:p>
          <a:p>
            <a:endParaRPr lang="en-US" sz="1400"/>
          </a:p>
        </p:txBody>
      </p:sp>
      <p:pic>
        <p:nvPicPr>
          <p:cNvPr id="3074" name="Picture 2" descr="Human resources, meeting and group of hiring candidates for vacancy.">
            <a:extLst>
              <a:ext uri="{FF2B5EF4-FFF2-40B4-BE49-F238E27FC236}">
                <a16:creationId xmlns:a16="http://schemas.microsoft.com/office/drawing/2014/main" id="{9F8ED87F-5831-79BE-97D6-2BD8205C0C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2"/>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1798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9B3B6-8554-EA79-0C71-E8817A4335F1}"/>
              </a:ext>
            </a:extLst>
          </p:cNvPr>
          <p:cNvSpPr>
            <a:spLocks noGrp="1"/>
          </p:cNvSpPr>
          <p:nvPr>
            <p:ph type="title"/>
          </p:nvPr>
        </p:nvSpPr>
        <p:spPr>
          <a:xfrm>
            <a:off x="1136397" y="502020"/>
            <a:ext cx="5323715" cy="1642970"/>
          </a:xfrm>
        </p:spPr>
        <p:txBody>
          <a:bodyPr anchor="b">
            <a:normAutofit/>
          </a:bodyPr>
          <a:lstStyle/>
          <a:p>
            <a:r>
              <a:rPr lang="en-US" sz="4000"/>
              <a:t>Job Analysis</a:t>
            </a:r>
          </a:p>
        </p:txBody>
      </p:sp>
      <p:sp>
        <p:nvSpPr>
          <p:cNvPr id="3" name="Content Placeholder 2">
            <a:extLst>
              <a:ext uri="{FF2B5EF4-FFF2-40B4-BE49-F238E27FC236}">
                <a16:creationId xmlns:a16="http://schemas.microsoft.com/office/drawing/2014/main" id="{F196A59B-1125-ADB2-7D89-E41D72E80B7E}"/>
              </a:ext>
            </a:extLst>
          </p:cNvPr>
          <p:cNvSpPr>
            <a:spLocks noGrp="1"/>
          </p:cNvSpPr>
          <p:nvPr>
            <p:ph idx="1"/>
          </p:nvPr>
        </p:nvSpPr>
        <p:spPr>
          <a:xfrm>
            <a:off x="1144923" y="2405894"/>
            <a:ext cx="5315189" cy="3535083"/>
          </a:xfrm>
        </p:spPr>
        <p:txBody>
          <a:bodyPr anchor="t">
            <a:normAutofit/>
          </a:bodyPr>
          <a:lstStyle/>
          <a:p>
            <a:pPr>
              <a:buFont typeface="Arial" panose="020B0604020202020204" pitchFamily="34" charset="0"/>
              <a:buChar char="•"/>
            </a:pPr>
            <a:r>
              <a:rPr lang="en-US" sz="1700"/>
              <a:t>Job analysis identifies key duties, responsibilities and performance expectations (Dessler, 2024). </a:t>
            </a:r>
          </a:p>
          <a:p>
            <a:pPr>
              <a:buFont typeface="Arial" panose="020B0604020202020204" pitchFamily="34" charset="0"/>
              <a:buChar char="•"/>
            </a:pPr>
            <a:r>
              <a:rPr lang="en-US" sz="1700"/>
              <a:t>It determines the knowledge, skills and abilities needed for performance. </a:t>
            </a:r>
          </a:p>
          <a:p>
            <a:pPr>
              <a:buFont typeface="Arial" panose="020B0604020202020204" pitchFamily="34" charset="0"/>
              <a:buChar char="•"/>
            </a:pPr>
            <a:r>
              <a:rPr lang="en-US" sz="1700"/>
              <a:t>Reporting relationships and accountability requirements become clearer through analysis. </a:t>
            </a:r>
          </a:p>
          <a:p>
            <a:pPr>
              <a:buFont typeface="Arial" panose="020B0604020202020204" pitchFamily="34" charset="0"/>
              <a:buChar char="•"/>
            </a:pPr>
            <a:r>
              <a:rPr lang="en-US" sz="1700"/>
              <a:t>Job analysis supports accurate job descriptions and person specifications. </a:t>
            </a:r>
          </a:p>
          <a:p>
            <a:pPr>
              <a:buFont typeface="Arial" panose="020B0604020202020204" pitchFamily="34" charset="0"/>
              <a:buChar char="•"/>
            </a:pPr>
            <a:r>
              <a:rPr lang="en-US" sz="1700"/>
              <a:t>It reduces recruitment mistakes by clarifying actual role demands. </a:t>
            </a:r>
          </a:p>
          <a:p>
            <a:pPr>
              <a:buFont typeface="Arial" panose="020B0604020202020204" pitchFamily="34" charset="0"/>
              <a:buChar char="•"/>
            </a:pPr>
            <a:r>
              <a:rPr lang="en-US" sz="1700"/>
              <a:t>Tesco can use job analysis for Digital Transformation Manager roles.</a:t>
            </a:r>
          </a:p>
        </p:txBody>
      </p:sp>
      <p:sp>
        <p:nvSpPr>
          <p:cNvPr id="4105" name="Rectangle 410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Rectangle 410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11" name="Rectangle 411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098" name="Picture 2" descr="Job Analysis: Meaning, Importance, Components, Methods, Process - iEduNote.com">
            <a:extLst>
              <a:ext uri="{FF2B5EF4-FFF2-40B4-BE49-F238E27FC236}">
                <a16:creationId xmlns:a16="http://schemas.microsoft.com/office/drawing/2014/main" id="{182B99DE-EF88-4F3A-F932-6768F3536A6E}"/>
              </a:ext>
            </a:extLst>
          </p:cNvPr>
          <p:cNvPicPr>
            <a:picLocks noChangeAspect="1" noChangeArrowheads="1"/>
          </p:cNvPicPr>
          <p:nvPr/>
        </p:nvPicPr>
        <p:blipFill>
          <a:blip r:embed="rId3" cstate="hqprint">
            <a:extLst>
              <a:ext uri="{28A0092B-C50C-407E-A947-70E740481C1C}">
                <a14:useLocalDpi xmlns:a14="http://schemas.microsoft.com/office/drawing/2010/main" val="0"/>
              </a:ext>
            </a:extLst>
          </a:blip>
          <a:stretch>
            <a:fillRect/>
          </a:stretch>
        </p:blipFill>
        <p:spPr bwMode="auto">
          <a:xfrm>
            <a:off x="7075967" y="1172178"/>
            <a:ext cx="4170530" cy="454553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13DA0DFF-741C-7E7B-FC2A-FD5B26A3177E}"/>
              </a:ext>
            </a:extLst>
          </p:cNvPr>
          <p:cNvSpPr/>
          <p:nvPr/>
        </p:nvSpPr>
        <p:spPr>
          <a:xfrm>
            <a:off x="7051040" y="5717714"/>
            <a:ext cx="4195457" cy="43021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CC8123B-1B18-300C-469D-616269091880}"/>
              </a:ext>
            </a:extLst>
          </p:cNvPr>
          <p:cNvSpPr>
            <a:spLocks noChangeArrowheads="1"/>
          </p:cNvSpPr>
          <p:nvPr/>
        </p:nvSpPr>
        <p:spPr bwMode="auto">
          <a:xfrm>
            <a:off x="7411408" y="5778933"/>
            <a:ext cx="347472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cs typeface="Times New Roman" panose="02020603050405020304" pitchFamily="18" charset="0"/>
              </a:rPr>
              <a:t>Source: IED (2017)</a:t>
            </a:r>
            <a:endParaRPr kumimoji="0" lang="en-US" altLang="en-US" sz="20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029246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5E984-A8F3-567C-FC22-7C6CBD53ADA5}"/>
              </a:ext>
            </a:extLst>
          </p:cNvPr>
          <p:cNvSpPr>
            <a:spLocks noGrp="1"/>
          </p:cNvSpPr>
          <p:nvPr>
            <p:ph type="title"/>
          </p:nvPr>
        </p:nvSpPr>
        <p:spPr>
          <a:xfrm>
            <a:off x="5868557" y="1138036"/>
            <a:ext cx="5444382" cy="1402470"/>
          </a:xfrm>
        </p:spPr>
        <p:txBody>
          <a:bodyPr anchor="t">
            <a:normAutofit/>
          </a:bodyPr>
          <a:lstStyle/>
          <a:p>
            <a:r>
              <a:rPr lang="en-US" sz="3200"/>
              <a:t>Job Description</a:t>
            </a:r>
          </a:p>
        </p:txBody>
      </p:sp>
      <p:pic>
        <p:nvPicPr>
          <p:cNvPr id="5122" name="Picture 2" descr="Project manager leading a meeting with a group of employees">
            <a:extLst>
              <a:ext uri="{FF2B5EF4-FFF2-40B4-BE49-F238E27FC236}">
                <a16:creationId xmlns:a16="http://schemas.microsoft.com/office/drawing/2014/main" id="{EEFE7E75-3889-35B2-60F7-FB27BCABDA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0"/>
            <a:ext cx="5151179"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5127" name="Straight Connector 512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75EFC1-00F8-1022-3C15-572581FA01B9}"/>
              </a:ext>
            </a:extLst>
          </p:cNvPr>
          <p:cNvSpPr>
            <a:spLocks noGrp="1"/>
          </p:cNvSpPr>
          <p:nvPr>
            <p:ph idx="1"/>
          </p:nvPr>
        </p:nvSpPr>
        <p:spPr>
          <a:xfrm>
            <a:off x="5868557" y="2551176"/>
            <a:ext cx="5444382" cy="3591207"/>
          </a:xfrm>
        </p:spPr>
        <p:txBody>
          <a:bodyPr>
            <a:normAutofit/>
          </a:bodyPr>
          <a:lstStyle/>
          <a:p>
            <a:pPr>
              <a:buFont typeface="Arial" panose="020B0604020202020204" pitchFamily="34" charset="0"/>
              <a:buChar char="•"/>
            </a:pPr>
            <a:r>
              <a:rPr lang="en-US" sz="1700"/>
              <a:t>Job descriptions explain main duties, responsibilities and reporting lines clearly (CIPD, 2024a). </a:t>
            </a:r>
          </a:p>
          <a:p>
            <a:pPr>
              <a:buFont typeface="Arial" panose="020B0604020202020204" pitchFamily="34" charset="0"/>
              <a:buChar char="•"/>
            </a:pPr>
            <a:r>
              <a:rPr lang="en-US" sz="1700"/>
              <a:t>Digital Transformation Managers lead technology implementation and business change projects. </a:t>
            </a:r>
          </a:p>
          <a:p>
            <a:pPr>
              <a:buFont typeface="Arial" panose="020B0604020202020204" pitchFamily="34" charset="0"/>
              <a:buChar char="•"/>
            </a:pPr>
            <a:r>
              <a:rPr lang="en-US" sz="1700"/>
              <a:t>They coordinate cross-functional teams across retail, technology and operations. </a:t>
            </a:r>
          </a:p>
          <a:p>
            <a:pPr>
              <a:buFont typeface="Arial" panose="020B0604020202020204" pitchFamily="34" charset="0"/>
              <a:buChar char="•"/>
            </a:pPr>
            <a:r>
              <a:rPr lang="en-US" sz="1700"/>
              <a:t>They monitor project performance indicators and report progress to management. </a:t>
            </a:r>
          </a:p>
          <a:p>
            <a:pPr>
              <a:buFont typeface="Arial" panose="020B0604020202020204" pitchFamily="34" charset="0"/>
              <a:buChar char="•"/>
            </a:pPr>
            <a:r>
              <a:rPr lang="en-US" sz="1700"/>
              <a:t>Clear descriptions improve candidate understanding before they submit applications. </a:t>
            </a:r>
          </a:p>
          <a:p>
            <a:pPr>
              <a:buFont typeface="Arial" panose="020B0604020202020204" pitchFamily="34" charset="0"/>
              <a:buChar char="•"/>
            </a:pPr>
            <a:r>
              <a:rPr lang="en-US" sz="1700"/>
              <a:t>Accurate job descriptions support consistent recruitment and selection decisions.</a:t>
            </a:r>
          </a:p>
          <a:p>
            <a:endParaRPr lang="en-US" sz="1700"/>
          </a:p>
        </p:txBody>
      </p:sp>
    </p:spTree>
    <p:extLst>
      <p:ext uri="{BB962C8B-B14F-4D97-AF65-F5344CB8AC3E}">
        <p14:creationId xmlns:p14="http://schemas.microsoft.com/office/powerpoint/2010/main" val="652080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Interviewing a job candidate.">
            <a:extLst>
              <a:ext uri="{FF2B5EF4-FFF2-40B4-BE49-F238E27FC236}">
                <a16:creationId xmlns:a16="http://schemas.microsoft.com/office/drawing/2014/main" id="{7A3E9D96-157B-FB2D-7365-42324BD554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6153" name="Freeform: Shape 615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155" name="Freeform: Shape 615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39BE9B-1D2D-E45D-5F10-C981CF46366C}"/>
              </a:ext>
            </a:extLst>
          </p:cNvPr>
          <p:cNvSpPr>
            <a:spLocks noGrp="1"/>
          </p:cNvSpPr>
          <p:nvPr>
            <p:ph type="title"/>
          </p:nvPr>
        </p:nvSpPr>
        <p:spPr>
          <a:xfrm>
            <a:off x="374904" y="856488"/>
            <a:ext cx="4992624" cy="1243584"/>
          </a:xfrm>
        </p:spPr>
        <p:txBody>
          <a:bodyPr anchor="ctr">
            <a:normAutofit/>
          </a:bodyPr>
          <a:lstStyle/>
          <a:p>
            <a:r>
              <a:rPr lang="en-US" sz="3400"/>
              <a:t>Person Specification</a:t>
            </a:r>
          </a:p>
        </p:txBody>
      </p:sp>
      <p:sp>
        <p:nvSpPr>
          <p:cNvPr id="6157" name="Rectangle 6156">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59" name="Rectangle 615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09AE303-1167-CDF2-CD7A-4FA67DB666BB}"/>
              </a:ext>
            </a:extLst>
          </p:cNvPr>
          <p:cNvSpPr>
            <a:spLocks noGrp="1"/>
          </p:cNvSpPr>
          <p:nvPr>
            <p:ph idx="1"/>
          </p:nvPr>
        </p:nvSpPr>
        <p:spPr>
          <a:xfrm>
            <a:off x="374904" y="2522949"/>
            <a:ext cx="5065776" cy="3402363"/>
          </a:xfrm>
        </p:spPr>
        <p:txBody>
          <a:bodyPr anchor="t">
            <a:normAutofit/>
          </a:bodyPr>
          <a:lstStyle/>
          <a:p>
            <a:pPr>
              <a:buFont typeface="Arial" panose="020B0604020202020204" pitchFamily="34" charset="0"/>
              <a:buChar char="•"/>
            </a:pPr>
            <a:r>
              <a:rPr lang="en-US" sz="1400"/>
              <a:t>Person specifications support valid, fair and candidate-focused selection decisions (Van Iddekinge et al., 2023). </a:t>
            </a:r>
          </a:p>
          <a:p>
            <a:pPr>
              <a:buFont typeface="Arial" panose="020B0604020202020204" pitchFamily="34" charset="0"/>
              <a:buChar char="•"/>
            </a:pPr>
            <a:r>
              <a:rPr lang="en-US" sz="1400"/>
              <a:t>Leadership capability is essential for managing transformational change effectively. </a:t>
            </a:r>
          </a:p>
          <a:p>
            <a:pPr>
              <a:buFont typeface="Arial" panose="020B0604020202020204" pitchFamily="34" charset="0"/>
              <a:buChar char="•"/>
            </a:pPr>
            <a:r>
              <a:rPr lang="en-US" sz="1400"/>
              <a:t>Communication skills support stakeholder engagement and employee cooperation. </a:t>
            </a:r>
          </a:p>
          <a:p>
            <a:pPr>
              <a:buFont typeface="Arial" panose="020B0604020202020204" pitchFamily="34" charset="0"/>
              <a:buChar char="•"/>
            </a:pPr>
            <a:r>
              <a:rPr lang="en-US" sz="1400"/>
              <a:t>Digital knowledge helps candidates implement technology-driven business improvements. </a:t>
            </a:r>
          </a:p>
          <a:p>
            <a:pPr>
              <a:buFont typeface="Arial" panose="020B0604020202020204" pitchFamily="34" charset="0"/>
              <a:buChar char="•"/>
            </a:pPr>
            <a:r>
              <a:rPr lang="en-US" sz="1400"/>
              <a:t>Project management skills support delivery of complex transformation objectives. </a:t>
            </a:r>
          </a:p>
          <a:p>
            <a:pPr>
              <a:buFont typeface="Arial" panose="020B0604020202020204" pitchFamily="34" charset="0"/>
              <a:buChar char="•"/>
            </a:pPr>
            <a:r>
              <a:rPr lang="en-US" sz="1400"/>
              <a:t>Analytical thinking improves problem-solving and evidence-based decision-making.</a:t>
            </a:r>
          </a:p>
        </p:txBody>
      </p:sp>
    </p:spTree>
    <p:extLst>
      <p:ext uri="{BB962C8B-B14F-4D97-AF65-F5344CB8AC3E}">
        <p14:creationId xmlns:p14="http://schemas.microsoft.com/office/powerpoint/2010/main" val="1006081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recruit customers">
            <a:extLst>
              <a:ext uri="{FF2B5EF4-FFF2-40B4-BE49-F238E27FC236}">
                <a16:creationId xmlns:a16="http://schemas.microsoft.com/office/drawing/2014/main" id="{204C6BF4-FA97-5357-3CDD-B4AF1D0FD4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177" name="Rectangle 717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CCE66F-1D19-7B18-704A-ED5886438F83}"/>
              </a:ext>
            </a:extLst>
          </p:cNvPr>
          <p:cNvSpPr>
            <a:spLocks noGrp="1"/>
          </p:cNvSpPr>
          <p:nvPr>
            <p:ph type="title"/>
          </p:nvPr>
        </p:nvSpPr>
        <p:spPr>
          <a:xfrm>
            <a:off x="7531610" y="365125"/>
            <a:ext cx="3822189" cy="1899912"/>
          </a:xfrm>
        </p:spPr>
        <p:txBody>
          <a:bodyPr>
            <a:normAutofit/>
          </a:bodyPr>
          <a:lstStyle/>
          <a:p>
            <a:r>
              <a:rPr lang="en-US" sz="4000"/>
              <a:t>Recruitment Advertising Platforms</a:t>
            </a:r>
          </a:p>
        </p:txBody>
      </p:sp>
      <p:sp>
        <p:nvSpPr>
          <p:cNvPr id="3" name="Content Placeholder 2">
            <a:extLst>
              <a:ext uri="{FF2B5EF4-FFF2-40B4-BE49-F238E27FC236}">
                <a16:creationId xmlns:a16="http://schemas.microsoft.com/office/drawing/2014/main" id="{2FAD1FF3-00B1-FDA3-F39A-DF1214F3708E}"/>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US" sz="1400"/>
              <a:t>Modern recruitment requires effective channels to reach suitable applicants (Potočnik et al., 2021). </a:t>
            </a:r>
          </a:p>
          <a:p>
            <a:pPr>
              <a:buFont typeface="Arial" panose="020B0604020202020204" pitchFamily="34" charset="0"/>
              <a:buChar char="•"/>
            </a:pPr>
            <a:r>
              <a:rPr lang="en-US" sz="1400"/>
              <a:t>Tesco Careers can attract applicants already interested in Tesco roles. </a:t>
            </a:r>
          </a:p>
          <a:p>
            <a:pPr>
              <a:buFont typeface="Arial" panose="020B0604020202020204" pitchFamily="34" charset="0"/>
              <a:buChar char="•"/>
            </a:pPr>
            <a:r>
              <a:rPr lang="en-US" sz="1400"/>
              <a:t>LinkedIn reaches experienced professional, technical and managerial candidates. </a:t>
            </a:r>
          </a:p>
          <a:p>
            <a:pPr>
              <a:buFont typeface="Arial" panose="020B0604020202020204" pitchFamily="34" charset="0"/>
              <a:buChar char="•"/>
            </a:pPr>
            <a:r>
              <a:rPr lang="en-US" sz="1400"/>
              <a:t>Indeed supports large-scale recruitment across different job categories. </a:t>
            </a:r>
          </a:p>
          <a:p>
            <a:pPr>
              <a:buFont typeface="Arial" panose="020B0604020202020204" pitchFamily="34" charset="0"/>
              <a:buChar char="•"/>
            </a:pPr>
            <a:r>
              <a:rPr lang="en-US" sz="1400"/>
              <a:t>Internal promotion supports employee development, motivation and retention. </a:t>
            </a:r>
          </a:p>
          <a:p>
            <a:pPr>
              <a:buFont typeface="Arial" panose="020B0604020202020204" pitchFamily="34" charset="0"/>
              <a:buChar char="•"/>
            </a:pPr>
            <a:r>
              <a:rPr lang="en-US" sz="1400"/>
              <a:t>Graduate programmes attract emerging talent with long-term organisational potential.</a:t>
            </a:r>
          </a:p>
          <a:p>
            <a:endParaRPr lang="en-US" sz="1400"/>
          </a:p>
        </p:txBody>
      </p:sp>
    </p:spTree>
    <p:extLst>
      <p:ext uri="{BB962C8B-B14F-4D97-AF65-F5344CB8AC3E}">
        <p14:creationId xmlns:p14="http://schemas.microsoft.com/office/powerpoint/2010/main" val="322239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Sargodha Medical College">
            <a:extLst>
              <a:ext uri="{FF2B5EF4-FFF2-40B4-BE49-F238E27FC236}">
                <a16:creationId xmlns:a16="http://schemas.microsoft.com/office/drawing/2014/main" id="{E437C9AB-DB60-282F-41CB-2F3C74667B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8201" name="Rectangle 820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AB991-BE90-1731-6E73-8776F074A79A}"/>
              </a:ext>
            </a:extLst>
          </p:cNvPr>
          <p:cNvSpPr>
            <a:spLocks noGrp="1"/>
          </p:cNvSpPr>
          <p:nvPr>
            <p:ph type="title"/>
          </p:nvPr>
        </p:nvSpPr>
        <p:spPr>
          <a:xfrm>
            <a:off x="838200" y="365125"/>
            <a:ext cx="3822189" cy="1899912"/>
          </a:xfrm>
        </p:spPr>
        <p:txBody>
          <a:bodyPr>
            <a:normAutofit/>
          </a:bodyPr>
          <a:lstStyle/>
          <a:p>
            <a:r>
              <a:rPr lang="en-US" sz="4000"/>
              <a:t>Structured Interview</a:t>
            </a:r>
          </a:p>
        </p:txBody>
      </p:sp>
      <p:sp>
        <p:nvSpPr>
          <p:cNvPr id="3" name="Content Placeholder 2">
            <a:extLst>
              <a:ext uri="{FF2B5EF4-FFF2-40B4-BE49-F238E27FC236}">
                <a16:creationId xmlns:a16="http://schemas.microsoft.com/office/drawing/2014/main" id="{E357137C-BBB7-0911-25F6-D0862139B931}"/>
              </a:ext>
            </a:extLst>
          </p:cNvPr>
          <p:cNvSpPr>
            <a:spLocks noGrp="1"/>
          </p:cNvSpPr>
          <p:nvPr>
            <p:ph idx="1"/>
          </p:nvPr>
        </p:nvSpPr>
        <p:spPr>
          <a:xfrm>
            <a:off x="838200" y="2434201"/>
            <a:ext cx="3822189" cy="3742762"/>
          </a:xfrm>
        </p:spPr>
        <p:txBody>
          <a:bodyPr>
            <a:normAutofit/>
          </a:bodyPr>
          <a:lstStyle/>
          <a:p>
            <a:pPr>
              <a:buFont typeface="Arial" panose="020B0604020202020204" pitchFamily="34" charset="0"/>
              <a:buChar char="•"/>
            </a:pPr>
            <a:r>
              <a:rPr lang="en-US" sz="1400"/>
              <a:t>Structured interviews ask identical questions to all candidates consistently. </a:t>
            </a:r>
          </a:p>
          <a:p>
            <a:pPr>
              <a:buFont typeface="Arial" panose="020B0604020202020204" pitchFamily="34" charset="0"/>
              <a:buChar char="•"/>
            </a:pPr>
            <a:r>
              <a:rPr lang="en-US" sz="1400"/>
              <a:t>Standardised questioning improves fairness and reduces interviewer bias (Sackett et al., 2022). </a:t>
            </a:r>
          </a:p>
          <a:p>
            <a:pPr>
              <a:buFont typeface="Arial" panose="020B0604020202020204" pitchFamily="34" charset="0"/>
              <a:buChar char="•"/>
            </a:pPr>
            <a:r>
              <a:rPr lang="en-US" sz="1400"/>
              <a:t>Candidate responses can be compared using objective scoring criteria. </a:t>
            </a:r>
          </a:p>
          <a:p>
            <a:pPr>
              <a:buFont typeface="Arial" panose="020B0604020202020204" pitchFamily="34" charset="0"/>
              <a:buChar char="•"/>
            </a:pPr>
            <a:r>
              <a:rPr lang="en-US" sz="1400"/>
              <a:t>Structured formats increase reliability and support valid selection decisions. </a:t>
            </a:r>
          </a:p>
          <a:p>
            <a:pPr>
              <a:buFont typeface="Arial" panose="020B0604020202020204" pitchFamily="34" charset="0"/>
              <a:buChar char="•"/>
            </a:pPr>
            <a:r>
              <a:rPr lang="en-US" sz="1400"/>
              <a:t>This method is suitable for Data Analyst and technical roles. </a:t>
            </a:r>
          </a:p>
          <a:p>
            <a:pPr>
              <a:buFont typeface="Arial" panose="020B0604020202020204" pitchFamily="34" charset="0"/>
              <a:buChar char="•"/>
            </a:pPr>
            <a:r>
              <a:rPr lang="en-US" sz="1400"/>
              <a:t>Interviewers can assess competencies against predetermined transformation requirements.</a:t>
            </a:r>
          </a:p>
          <a:p>
            <a:endParaRPr lang="en-US" sz="1400"/>
          </a:p>
        </p:txBody>
      </p:sp>
    </p:spTree>
    <p:extLst>
      <p:ext uri="{BB962C8B-B14F-4D97-AF65-F5344CB8AC3E}">
        <p14:creationId xmlns:p14="http://schemas.microsoft.com/office/powerpoint/2010/main" val="2277710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Job Interview. Business Manager Talking To Recruiter">
            <a:extLst>
              <a:ext uri="{FF2B5EF4-FFF2-40B4-BE49-F238E27FC236}">
                <a16:creationId xmlns:a16="http://schemas.microsoft.com/office/drawing/2014/main" id="{9C8E4887-C1E3-86E7-6C02-D0DA3EC3B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25" name="Rectangle 92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DB0E51-A239-3632-3C53-F7644A106876}"/>
              </a:ext>
            </a:extLst>
          </p:cNvPr>
          <p:cNvSpPr>
            <a:spLocks noGrp="1"/>
          </p:cNvSpPr>
          <p:nvPr>
            <p:ph type="title"/>
          </p:nvPr>
        </p:nvSpPr>
        <p:spPr>
          <a:xfrm>
            <a:off x="7531610" y="365125"/>
            <a:ext cx="3822189" cy="1899912"/>
          </a:xfrm>
        </p:spPr>
        <p:txBody>
          <a:bodyPr>
            <a:normAutofit/>
          </a:bodyPr>
          <a:lstStyle/>
          <a:p>
            <a:r>
              <a:rPr lang="en-US" sz="4000"/>
              <a:t>Competency-Based Interview</a:t>
            </a:r>
          </a:p>
        </p:txBody>
      </p:sp>
      <p:sp>
        <p:nvSpPr>
          <p:cNvPr id="3" name="Content Placeholder 2">
            <a:extLst>
              <a:ext uri="{FF2B5EF4-FFF2-40B4-BE49-F238E27FC236}">
                <a16:creationId xmlns:a16="http://schemas.microsoft.com/office/drawing/2014/main" id="{6066E59B-2EA6-3120-1A71-8A8E79283FF1}"/>
              </a:ext>
            </a:extLst>
          </p:cNvPr>
          <p:cNvSpPr>
            <a:spLocks noGrp="1"/>
          </p:cNvSpPr>
          <p:nvPr>
            <p:ph idx="1"/>
          </p:nvPr>
        </p:nvSpPr>
        <p:spPr>
          <a:xfrm>
            <a:off x="7531610" y="2434201"/>
            <a:ext cx="3822189" cy="3742762"/>
          </a:xfrm>
        </p:spPr>
        <p:txBody>
          <a:bodyPr>
            <a:normAutofit/>
          </a:bodyPr>
          <a:lstStyle/>
          <a:p>
            <a:pPr>
              <a:buFont typeface="Arial" panose="020B0604020202020204" pitchFamily="34" charset="0"/>
              <a:buChar char="•"/>
            </a:pPr>
            <a:r>
              <a:rPr lang="en-US" sz="1400"/>
              <a:t>Competency interviews assess behaviours linked to successful workplace performance. </a:t>
            </a:r>
          </a:p>
          <a:p>
            <a:pPr>
              <a:buFont typeface="Arial" panose="020B0604020202020204" pitchFamily="34" charset="0"/>
              <a:buChar char="•"/>
            </a:pPr>
            <a:r>
              <a:rPr lang="en-US" sz="1400"/>
              <a:t>Evidence-based assessment improves selection quality in organisations (Neumann et al., 2021). </a:t>
            </a:r>
          </a:p>
          <a:p>
            <a:pPr>
              <a:buFont typeface="Arial" panose="020B0604020202020204" pitchFamily="34" charset="0"/>
              <a:buChar char="•"/>
            </a:pPr>
            <a:r>
              <a:rPr lang="en-US" sz="1400"/>
              <a:t>Candidates provide real examples from previous workplace challenges. </a:t>
            </a:r>
          </a:p>
          <a:p>
            <a:pPr>
              <a:buFont typeface="Arial" panose="020B0604020202020204" pitchFamily="34" charset="0"/>
              <a:buChar char="•"/>
            </a:pPr>
            <a:r>
              <a:rPr lang="en-US" sz="1400"/>
              <a:t>Interviewers assess leadership, communication and problem-solving capabilities. </a:t>
            </a:r>
          </a:p>
          <a:p>
            <a:pPr>
              <a:buFont typeface="Arial" panose="020B0604020202020204" pitchFamily="34" charset="0"/>
              <a:buChar char="•"/>
            </a:pPr>
            <a:r>
              <a:rPr lang="en-US" sz="1400"/>
              <a:t>Past behaviour helps predict future performance in transformation roles. </a:t>
            </a:r>
          </a:p>
          <a:p>
            <a:pPr>
              <a:buFont typeface="Arial" panose="020B0604020202020204" pitchFamily="34" charset="0"/>
              <a:buChar char="•"/>
            </a:pPr>
            <a:r>
              <a:rPr lang="en-US" sz="1400"/>
              <a:t>This method suits Change Managers leading organisational transformation projects.</a:t>
            </a:r>
          </a:p>
          <a:p>
            <a:endParaRPr lang="en-US" sz="1400"/>
          </a:p>
        </p:txBody>
      </p:sp>
    </p:spTree>
    <p:extLst>
      <p:ext uri="{BB962C8B-B14F-4D97-AF65-F5344CB8AC3E}">
        <p14:creationId xmlns:p14="http://schemas.microsoft.com/office/powerpoint/2010/main" val="3873405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61672-231D-084C-1A9A-361EA7840165}"/>
              </a:ext>
            </a:extLst>
          </p:cNvPr>
          <p:cNvSpPr>
            <a:spLocks noGrp="1"/>
          </p:cNvSpPr>
          <p:nvPr>
            <p:ph type="title"/>
          </p:nvPr>
        </p:nvSpPr>
        <p:spPr>
          <a:xfrm>
            <a:off x="481013" y="3752849"/>
            <a:ext cx="3290887" cy="2452687"/>
          </a:xfrm>
        </p:spPr>
        <p:txBody>
          <a:bodyPr anchor="ctr">
            <a:normAutofit/>
          </a:bodyPr>
          <a:lstStyle/>
          <a:p>
            <a:r>
              <a:rPr lang="en-US" sz="3600"/>
              <a:t>Panel Interview</a:t>
            </a:r>
          </a:p>
        </p:txBody>
      </p:sp>
      <p:pic>
        <p:nvPicPr>
          <p:cNvPr id="10242" name="Picture 2" descr="Panel Of Corporate Personnel Officers">
            <a:extLst>
              <a:ext uri="{FF2B5EF4-FFF2-40B4-BE49-F238E27FC236}">
                <a16:creationId xmlns:a16="http://schemas.microsoft.com/office/drawing/2014/main" id="{7C2449D6-C508-7294-CFFF-B88D7F3205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88933B6-429A-056F-FBCD-15E9EAC55B1D}"/>
              </a:ext>
            </a:extLst>
          </p:cNvPr>
          <p:cNvSpPr>
            <a:spLocks noGrp="1"/>
          </p:cNvSpPr>
          <p:nvPr>
            <p:ph idx="1"/>
          </p:nvPr>
        </p:nvSpPr>
        <p:spPr>
          <a:xfrm>
            <a:off x="4223982" y="3752850"/>
            <a:ext cx="7485413" cy="2452687"/>
          </a:xfrm>
        </p:spPr>
        <p:txBody>
          <a:bodyPr anchor="ctr">
            <a:normAutofit/>
          </a:bodyPr>
          <a:lstStyle/>
          <a:p>
            <a:pPr>
              <a:buFont typeface="Arial" panose="020B0604020202020204" pitchFamily="34" charset="0"/>
              <a:buChar char="•"/>
            </a:pPr>
            <a:r>
              <a:rPr lang="en-US" sz="1500"/>
              <a:t>Panel interviews involve several interviewers assessing candidates at the same time. </a:t>
            </a:r>
          </a:p>
          <a:p>
            <a:pPr>
              <a:buFont typeface="Arial" panose="020B0604020202020204" pitchFamily="34" charset="0"/>
              <a:buChar char="•"/>
            </a:pPr>
            <a:r>
              <a:rPr lang="en-US" sz="1500"/>
              <a:t>Selection systems should be designed to improve decision quality (Sackett et al., 2023). </a:t>
            </a:r>
          </a:p>
          <a:p>
            <a:pPr>
              <a:buFont typeface="Arial" panose="020B0604020202020204" pitchFamily="34" charset="0"/>
              <a:buChar char="•"/>
            </a:pPr>
            <a:r>
              <a:rPr lang="en-US" sz="1500"/>
              <a:t>Panel members assess technical, managerial and interpersonal competencies together. </a:t>
            </a:r>
          </a:p>
          <a:p>
            <a:pPr>
              <a:buFont typeface="Arial" panose="020B0604020202020204" pitchFamily="34" charset="0"/>
              <a:buChar char="•"/>
            </a:pPr>
            <a:r>
              <a:rPr lang="en-US" sz="1500"/>
              <a:t>Multiple perspectives reduce individual bias during recruitment decisions. </a:t>
            </a:r>
          </a:p>
          <a:p>
            <a:pPr>
              <a:buFont typeface="Arial" panose="020B0604020202020204" pitchFamily="34" charset="0"/>
              <a:buChar char="•"/>
            </a:pPr>
            <a:r>
              <a:rPr lang="en-US" sz="1500"/>
              <a:t>Communication skills can be observed more comprehensively by different assessors. </a:t>
            </a:r>
          </a:p>
          <a:p>
            <a:pPr>
              <a:buFont typeface="Arial" panose="020B0604020202020204" pitchFamily="34" charset="0"/>
              <a:buChar char="•"/>
            </a:pPr>
            <a:r>
              <a:rPr lang="en-US" sz="1500"/>
              <a:t>This method suits senior transformation and strategic leadership positions.</a:t>
            </a:r>
          </a:p>
          <a:p>
            <a:endParaRPr lang="en-US" sz="1500"/>
          </a:p>
        </p:txBody>
      </p:sp>
    </p:spTree>
    <p:extLst>
      <p:ext uri="{BB962C8B-B14F-4D97-AF65-F5344CB8AC3E}">
        <p14:creationId xmlns:p14="http://schemas.microsoft.com/office/powerpoint/2010/main" val="834208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E3726-6AF5-9604-E82A-E078D711289E}"/>
              </a:ext>
            </a:extLst>
          </p:cNvPr>
          <p:cNvSpPr>
            <a:spLocks noGrp="1"/>
          </p:cNvSpPr>
          <p:nvPr>
            <p:ph type="title"/>
          </p:nvPr>
        </p:nvSpPr>
        <p:spPr>
          <a:xfrm>
            <a:off x="640080" y="325369"/>
            <a:ext cx="4368602" cy="1956841"/>
          </a:xfrm>
        </p:spPr>
        <p:txBody>
          <a:bodyPr anchor="b">
            <a:normAutofit/>
          </a:bodyPr>
          <a:lstStyle/>
          <a:p>
            <a:r>
              <a:rPr lang="en-US" sz="4200"/>
              <a:t>Appropriate Questioning Techniques</a:t>
            </a:r>
          </a:p>
        </p:txBody>
      </p:sp>
      <p:sp>
        <p:nvSpPr>
          <p:cNvPr id="1127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77BD8E-E135-16CC-9836-10B7828953DF}"/>
              </a:ext>
            </a:extLst>
          </p:cNvPr>
          <p:cNvSpPr>
            <a:spLocks noGrp="1"/>
          </p:cNvSpPr>
          <p:nvPr>
            <p:ph idx="1"/>
          </p:nvPr>
        </p:nvSpPr>
        <p:spPr>
          <a:xfrm>
            <a:off x="640080" y="2872898"/>
            <a:ext cx="4243589" cy="3771741"/>
          </a:xfrm>
        </p:spPr>
        <p:txBody>
          <a:bodyPr>
            <a:normAutofit/>
          </a:bodyPr>
          <a:lstStyle/>
          <a:p>
            <a:pPr>
              <a:buFont typeface="Arial" panose="020B0604020202020204" pitchFamily="34" charset="0"/>
              <a:buChar char="•"/>
            </a:pPr>
            <a:r>
              <a:rPr lang="en-US" sz="1400" dirty="0" err="1"/>
              <a:t>Behavioural</a:t>
            </a:r>
            <a:r>
              <a:rPr lang="en-US" sz="1400" dirty="0"/>
              <a:t> questions assess how candidates handled previous workplace situations (CIPD, 2024b). </a:t>
            </a:r>
          </a:p>
          <a:p>
            <a:pPr>
              <a:buFont typeface="Arial" panose="020B0604020202020204" pitchFamily="34" charset="0"/>
              <a:buChar char="•"/>
            </a:pPr>
            <a:r>
              <a:rPr lang="en-US" sz="1400" dirty="0"/>
              <a:t>Situational questions evaluate responses to hypothetical </a:t>
            </a:r>
            <a:r>
              <a:rPr lang="en-US" sz="1400" dirty="0" err="1"/>
              <a:t>organisational</a:t>
            </a:r>
            <a:r>
              <a:rPr lang="en-US" sz="1400" dirty="0"/>
              <a:t> challenges. </a:t>
            </a:r>
          </a:p>
          <a:p>
            <a:pPr>
              <a:buFont typeface="Arial" panose="020B0604020202020204" pitchFamily="34" charset="0"/>
              <a:buChar char="•"/>
            </a:pPr>
            <a:r>
              <a:rPr lang="en-US" sz="1400" dirty="0"/>
              <a:t>Competency questions measure role-specific skills and professional capabilities. </a:t>
            </a:r>
          </a:p>
          <a:p>
            <a:pPr>
              <a:buFont typeface="Arial" panose="020B0604020202020204" pitchFamily="34" charset="0"/>
              <a:buChar char="•"/>
            </a:pPr>
            <a:r>
              <a:rPr lang="en-US" sz="1400" dirty="0"/>
              <a:t>Probing questions encourage deeper explanation and evidence from candidates. </a:t>
            </a:r>
          </a:p>
          <a:p>
            <a:pPr>
              <a:buFont typeface="Arial" panose="020B0604020202020204" pitchFamily="34" charset="0"/>
              <a:buChar char="•"/>
            </a:pPr>
            <a:r>
              <a:rPr lang="en-US" sz="1400" dirty="0"/>
              <a:t>Inclusive questioning supports equal opportunities during recruitment decisions (Department for Work and Pensions, 2026). </a:t>
            </a:r>
          </a:p>
          <a:p>
            <a:pPr>
              <a:buFont typeface="Arial" panose="020B0604020202020204" pitchFamily="34" charset="0"/>
              <a:buChar char="•"/>
            </a:pPr>
            <a:r>
              <a:rPr lang="en-US" sz="1400" dirty="0"/>
              <a:t>Structured questioning improves consistency across candidate assessments.</a:t>
            </a:r>
          </a:p>
        </p:txBody>
      </p:sp>
      <p:pic>
        <p:nvPicPr>
          <p:cNvPr id="11266" name="Picture 2" descr="Business interview consider and asking candidate questions a resume conversation during about profile of candidate, conducting a job interview listen to answers to thought">
            <a:extLst>
              <a:ext uri="{FF2B5EF4-FFF2-40B4-BE49-F238E27FC236}">
                <a16:creationId xmlns:a16="http://schemas.microsoft.com/office/drawing/2014/main" id="{CE40137F-4058-DEE6-6E21-F405BF8E16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9811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A1FA3F-870E-9D9E-4D5B-F0C0F3808537}"/>
              </a:ext>
            </a:extLst>
          </p:cNvPr>
          <p:cNvSpPr>
            <a:spLocks noGrp="1"/>
          </p:cNvSpPr>
          <p:nvPr>
            <p:ph type="title"/>
          </p:nvPr>
        </p:nvSpPr>
        <p:spPr>
          <a:xfrm>
            <a:off x="523845" y="5546162"/>
            <a:ext cx="6661702" cy="953611"/>
          </a:xfrm>
        </p:spPr>
        <p:txBody>
          <a:bodyPr anchor="ctr">
            <a:normAutofit/>
          </a:bodyPr>
          <a:lstStyle/>
          <a:p>
            <a:r>
              <a:rPr lang="en-US" sz="3700"/>
              <a:t>Face-to-Face vs Virtual Interviews</a:t>
            </a:r>
          </a:p>
        </p:txBody>
      </p:sp>
      <p:pic>
        <p:nvPicPr>
          <p:cNvPr id="12290" name="Picture 2" descr="Online Video Conference Interview Call">
            <a:extLst>
              <a:ext uri="{FF2B5EF4-FFF2-40B4-BE49-F238E27FC236}">
                <a16:creationId xmlns:a16="http://schemas.microsoft.com/office/drawing/2014/main" id="{76B0C33B-D1FF-3DAE-3365-877FEC21F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 y="-1"/>
            <a:ext cx="7574488" cy="51615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16AE71E-A764-08A0-1834-67CD876CC182}"/>
              </a:ext>
            </a:extLst>
          </p:cNvPr>
          <p:cNvSpPr>
            <a:spLocks noGrp="1"/>
          </p:cNvSpPr>
          <p:nvPr>
            <p:ph idx="1"/>
          </p:nvPr>
        </p:nvSpPr>
        <p:spPr>
          <a:xfrm>
            <a:off x="8340064" y="743803"/>
            <a:ext cx="3144523" cy="5474173"/>
          </a:xfrm>
        </p:spPr>
        <p:txBody>
          <a:bodyPr anchor="ctr">
            <a:normAutofit/>
          </a:bodyPr>
          <a:lstStyle/>
          <a:p>
            <a:pPr>
              <a:buNone/>
            </a:pPr>
            <a:r>
              <a:rPr lang="en-US" sz="1700" b="1" dirty="0"/>
              <a:t>Face-to-Face Interviews</a:t>
            </a:r>
          </a:p>
          <a:p>
            <a:pPr>
              <a:buFont typeface="Arial" panose="020B0604020202020204" pitchFamily="34" charset="0"/>
              <a:buChar char="•"/>
            </a:pPr>
            <a:r>
              <a:rPr lang="en-US" sz="1700" dirty="0"/>
              <a:t>Better observation of body language. </a:t>
            </a:r>
          </a:p>
          <a:p>
            <a:pPr>
              <a:buFont typeface="Arial" panose="020B0604020202020204" pitchFamily="34" charset="0"/>
              <a:buChar char="•"/>
            </a:pPr>
            <a:r>
              <a:rPr lang="en-US" sz="1700" dirty="0"/>
              <a:t>Stronger interpersonal interaction. </a:t>
            </a:r>
          </a:p>
          <a:p>
            <a:pPr>
              <a:buFont typeface="Arial" panose="020B0604020202020204" pitchFamily="34" charset="0"/>
              <a:buChar char="•"/>
            </a:pPr>
            <a:r>
              <a:rPr lang="en-US" sz="1700" dirty="0"/>
              <a:t>Higher travel and scheduling costs. </a:t>
            </a:r>
          </a:p>
          <a:p>
            <a:pPr>
              <a:buNone/>
            </a:pPr>
            <a:r>
              <a:rPr lang="en-US" sz="1700" b="1" dirty="0"/>
              <a:t>Virtual Interviews</a:t>
            </a:r>
          </a:p>
          <a:p>
            <a:pPr>
              <a:buFont typeface="Arial" panose="020B0604020202020204" pitchFamily="34" charset="0"/>
              <a:buChar char="•"/>
            </a:pPr>
            <a:r>
              <a:rPr lang="en-US" sz="1700" dirty="0"/>
              <a:t>Faster recruitment process (Verhoef et al., 2021). </a:t>
            </a:r>
          </a:p>
          <a:p>
            <a:pPr>
              <a:buFont typeface="Arial" panose="020B0604020202020204" pitchFamily="34" charset="0"/>
              <a:buChar char="•"/>
            </a:pPr>
            <a:r>
              <a:rPr lang="en-US" sz="1700" dirty="0"/>
              <a:t>Wider geographical reach. </a:t>
            </a:r>
          </a:p>
          <a:p>
            <a:pPr>
              <a:buFont typeface="Arial" panose="020B0604020202020204" pitchFamily="34" charset="0"/>
              <a:buChar char="•"/>
            </a:pPr>
            <a:r>
              <a:rPr lang="en-US" sz="1700" dirty="0"/>
              <a:t>Lower </a:t>
            </a:r>
            <a:r>
              <a:rPr lang="en-US" sz="1700" dirty="0" err="1"/>
              <a:t>organisational</a:t>
            </a:r>
            <a:r>
              <a:rPr lang="en-US" sz="1700" dirty="0"/>
              <a:t> costs (Holm et al., 2021). </a:t>
            </a:r>
          </a:p>
          <a:p>
            <a:pPr>
              <a:buNone/>
            </a:pPr>
            <a:r>
              <a:rPr lang="en-US" sz="1700" b="1" dirty="0"/>
              <a:t>Tesco Recommendation</a:t>
            </a:r>
          </a:p>
          <a:p>
            <a:pPr>
              <a:buFont typeface="Arial" panose="020B0604020202020204" pitchFamily="34" charset="0"/>
              <a:buChar char="•"/>
            </a:pPr>
            <a:r>
              <a:rPr lang="en-US" sz="1700" dirty="0"/>
              <a:t>Virtual screening. </a:t>
            </a:r>
          </a:p>
          <a:p>
            <a:pPr>
              <a:buFont typeface="Arial" panose="020B0604020202020204" pitchFamily="34" charset="0"/>
              <a:buChar char="•"/>
            </a:pPr>
            <a:r>
              <a:rPr lang="en-US" sz="1700" dirty="0"/>
              <a:t>Face-to-face final interviews.</a:t>
            </a:r>
          </a:p>
        </p:txBody>
      </p:sp>
    </p:spTree>
    <p:extLst>
      <p:ext uri="{BB962C8B-B14F-4D97-AF65-F5344CB8AC3E}">
        <p14:creationId xmlns:p14="http://schemas.microsoft.com/office/powerpoint/2010/main" val="2521305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19650D4-CB22-C65D-7478-C1F934F28C28}"/>
              </a:ext>
            </a:extLst>
          </p:cNvPr>
          <p:cNvSpPr>
            <a:spLocks noGrp="1"/>
          </p:cNvSpPr>
          <p:nvPr>
            <p:ph type="title"/>
          </p:nvPr>
        </p:nvSpPr>
        <p:spPr>
          <a:xfrm>
            <a:off x="389916" y="444464"/>
            <a:ext cx="3420305" cy="1906317"/>
          </a:xfrm>
        </p:spPr>
        <p:txBody>
          <a:bodyPr>
            <a:normAutofit/>
          </a:bodyPr>
          <a:lstStyle/>
          <a:p>
            <a:pPr algn="ctr"/>
            <a:r>
              <a:rPr lang="en-US" sz="2800"/>
              <a:t>Recommendations and Conclusion</a:t>
            </a:r>
          </a:p>
        </p:txBody>
      </p:sp>
      <p:pic>
        <p:nvPicPr>
          <p:cNvPr id="13314" name="Picture 2" descr="5 Easy Ways to Win Over Difficult Hiring Managers">
            <a:extLst>
              <a:ext uri="{FF2B5EF4-FFF2-40B4-BE49-F238E27FC236}">
                <a16:creationId xmlns:a16="http://schemas.microsoft.com/office/drawing/2014/main" id="{6F521C0E-71EE-2FB3-378D-AD094D5BB5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
          <a:stretch>
            <a:fillRect/>
          </a:stretch>
        </p:blipFill>
        <p:spPr bwMode="auto">
          <a:xfrm>
            <a:off x="20" y="2768743"/>
            <a:ext cx="4278264" cy="4089258"/>
          </a:xfrm>
          <a:prstGeom prst="rect">
            <a:avLst/>
          </a:prstGeom>
          <a:noFill/>
          <a:extLst>
            <a:ext uri="{909E8E84-426E-40DD-AFC4-6F175D3DCCD1}">
              <a14:hiddenFill xmlns:a14="http://schemas.microsoft.com/office/drawing/2010/main">
                <a:solidFill>
                  <a:srgbClr val="FFFFFF"/>
                </a:solidFill>
              </a14:hiddenFill>
            </a:ext>
          </a:extLst>
        </p:spPr>
      </p:pic>
      <p:sp>
        <p:nvSpPr>
          <p:cNvPr id="13321" name="Rectangle 1332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AD29EAC6-D2AD-00A8-D0A1-09117CC1975B}"/>
              </a:ext>
            </a:extLst>
          </p:cNvPr>
          <p:cNvSpPr>
            <a:spLocks noGrp="1"/>
          </p:cNvSpPr>
          <p:nvPr>
            <p:ph idx="1"/>
          </p:nvPr>
        </p:nvSpPr>
        <p:spPr>
          <a:xfrm>
            <a:off x="5431646" y="678955"/>
            <a:ext cx="5586448" cy="5409743"/>
          </a:xfrm>
        </p:spPr>
        <p:txBody>
          <a:bodyPr anchor="ctr">
            <a:normAutofit/>
          </a:bodyPr>
          <a:lstStyle/>
          <a:p>
            <a:pPr>
              <a:buNone/>
            </a:pPr>
            <a:r>
              <a:rPr lang="en-US" sz="1400" b="1"/>
              <a:t>Recommendations</a:t>
            </a:r>
          </a:p>
          <a:p>
            <a:pPr>
              <a:buFont typeface="Arial" panose="020B0604020202020204" pitchFamily="34" charset="0"/>
              <a:buChar char="•"/>
            </a:pPr>
            <a:r>
              <a:rPr lang="en-US" sz="1400"/>
              <a:t>Tesco should integrate recruitment with long-term workforce planning (Armstrong and Taylor, 2023). </a:t>
            </a:r>
          </a:p>
          <a:p>
            <a:pPr>
              <a:buFont typeface="Arial" panose="020B0604020202020204" pitchFamily="34" charset="0"/>
              <a:buChar char="•"/>
            </a:pPr>
            <a:r>
              <a:rPr lang="en-US" sz="1400"/>
              <a:t>Clear job descriptions should guide candidate attraction and role understanding. </a:t>
            </a:r>
          </a:p>
          <a:p>
            <a:pPr>
              <a:buFont typeface="Arial" panose="020B0604020202020204" pitchFamily="34" charset="0"/>
              <a:buChar char="•"/>
            </a:pPr>
            <a:r>
              <a:rPr lang="en-US" sz="1400"/>
              <a:t>Competency-based interviews should assess leadership and change management skills. </a:t>
            </a:r>
          </a:p>
          <a:p>
            <a:pPr>
              <a:buFont typeface="Arial" panose="020B0604020202020204" pitchFamily="34" charset="0"/>
              <a:buChar char="•"/>
            </a:pPr>
            <a:r>
              <a:rPr lang="en-US" sz="1400"/>
              <a:t>Structured scoring should reduce bias and improve selection consistency. </a:t>
            </a:r>
          </a:p>
          <a:p>
            <a:pPr>
              <a:buFont typeface="Arial" panose="020B0604020202020204" pitchFamily="34" charset="0"/>
              <a:buChar char="•"/>
            </a:pPr>
            <a:r>
              <a:rPr lang="en-US" sz="1400"/>
              <a:t>Tesco should combine virtual screening with face-to-face final interviews. </a:t>
            </a:r>
          </a:p>
          <a:p>
            <a:pPr>
              <a:buFont typeface="Arial" panose="020B0604020202020204" pitchFamily="34" charset="0"/>
              <a:buChar char="•"/>
            </a:pPr>
            <a:r>
              <a:rPr lang="en-US" sz="1400"/>
              <a:t>Inclusive recruitment practices should support fairness and equal opportunities. </a:t>
            </a:r>
          </a:p>
          <a:p>
            <a:pPr>
              <a:buNone/>
            </a:pPr>
            <a:r>
              <a:rPr lang="en-US" sz="1400" b="1"/>
              <a:t>Conclusion</a:t>
            </a:r>
          </a:p>
          <a:p>
            <a:pPr>
              <a:buFont typeface="Arial" panose="020B0604020202020204" pitchFamily="34" charset="0"/>
              <a:buChar char="•"/>
            </a:pPr>
            <a:r>
              <a:rPr lang="en-US" sz="1400"/>
              <a:t>Tesco needs skilled employees to support digital transformation. </a:t>
            </a:r>
          </a:p>
          <a:p>
            <a:pPr>
              <a:buFont typeface="Arial" panose="020B0604020202020204" pitchFamily="34" charset="0"/>
              <a:buChar char="•"/>
            </a:pPr>
            <a:r>
              <a:rPr lang="en-US" sz="1400"/>
              <a:t>Effective recruitment helps align talent with organisational goals. </a:t>
            </a:r>
          </a:p>
          <a:p>
            <a:pPr>
              <a:buFont typeface="Arial" panose="020B0604020202020204" pitchFamily="34" charset="0"/>
              <a:buChar char="•"/>
            </a:pPr>
            <a:r>
              <a:rPr lang="en-US" sz="1400"/>
              <a:t>Strong selection methods improve hiring decisions and transformation success.</a:t>
            </a:r>
          </a:p>
        </p:txBody>
      </p:sp>
      <p:sp>
        <p:nvSpPr>
          <p:cNvPr id="13323" name="Rectangle 1332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243065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BF008-9838-97A1-7194-8CF70827F762}"/>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References</a:t>
            </a:r>
          </a:p>
        </p:txBody>
      </p:sp>
      <p:sp>
        <p:nvSpPr>
          <p:cNvPr id="3" name="Content Placeholder 2">
            <a:extLst>
              <a:ext uri="{FF2B5EF4-FFF2-40B4-BE49-F238E27FC236}">
                <a16:creationId xmlns:a16="http://schemas.microsoft.com/office/drawing/2014/main" id="{5BCC35E5-9A83-FA3A-D49E-0CFEE4EC8C01}"/>
              </a:ext>
            </a:extLst>
          </p:cNvPr>
          <p:cNvSpPr>
            <a:spLocks noGrp="1"/>
          </p:cNvSpPr>
          <p:nvPr>
            <p:ph idx="1"/>
          </p:nvPr>
        </p:nvSpPr>
        <p:spPr>
          <a:xfrm>
            <a:off x="4267200" y="10138"/>
            <a:ext cx="7579359" cy="6837724"/>
          </a:xfrm>
        </p:spPr>
        <p:txBody>
          <a:bodyPr anchor="ctr">
            <a:normAutofit/>
          </a:bodyPr>
          <a:lstStyle/>
          <a:p>
            <a:pPr marL="0" marR="0">
              <a:buNone/>
            </a:pPr>
            <a:r>
              <a:rPr lang="en-US" sz="900" dirty="0">
                <a:effectLst/>
                <a:ea typeface="Times New Roman" panose="02020603050405020304" pitchFamily="18" charset="0"/>
              </a:rPr>
              <a:t>Armstrong, M. and Taylor, S. (2023) </a:t>
            </a:r>
            <a:r>
              <a:rPr lang="en-US" sz="900" i="1" dirty="0">
                <a:effectLst/>
                <a:ea typeface="Times New Roman" panose="02020603050405020304" pitchFamily="18" charset="0"/>
              </a:rPr>
              <a:t>Armstrong’s handbook of human resource management practice</a:t>
            </a:r>
            <a:r>
              <a:rPr lang="en-US" sz="900" dirty="0">
                <a:effectLst/>
                <a:ea typeface="Times New Roman" panose="02020603050405020304" pitchFamily="18" charset="0"/>
              </a:rPr>
              <a:t>. 16th </a:t>
            </a:r>
            <a:r>
              <a:rPr lang="en-US" sz="900" dirty="0" err="1">
                <a:effectLst/>
                <a:ea typeface="Times New Roman" panose="02020603050405020304" pitchFamily="18" charset="0"/>
              </a:rPr>
              <a:t>edn</a:t>
            </a:r>
            <a:r>
              <a:rPr lang="en-US" sz="900" dirty="0">
                <a:effectLst/>
                <a:ea typeface="Times New Roman" panose="02020603050405020304" pitchFamily="18" charset="0"/>
              </a:rPr>
              <a:t>. London: Kogan Page. Available at: </a:t>
            </a:r>
            <a:r>
              <a:rPr lang="en-US" sz="900" u="sng" dirty="0">
                <a:effectLst/>
                <a:ea typeface="Times New Roman" panose="02020603050405020304" pitchFamily="18" charset="0"/>
                <a:hlinkClick r:id="rId3"/>
              </a:rPr>
              <a:t>https://www.koganpage.com/hr-learning-development/armstrong-s-handbook-of-human-resource-management-practice-9781398606630</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Chartered Institute of Personnel and Development [CIPD] (2024a) </a:t>
            </a:r>
            <a:r>
              <a:rPr lang="en-US" sz="900" i="1" dirty="0">
                <a:effectLst/>
                <a:ea typeface="Times New Roman" panose="02020603050405020304" pitchFamily="18" charset="0"/>
              </a:rPr>
              <a:t>Resourcing and talent planning report</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4"/>
              </a:rPr>
              <a:t>https://www.cipd.org/uk/knowledge/reports/resourcing-surveys/</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Chartered Institute of Personnel and Development [CIPD] (2024b) </a:t>
            </a:r>
            <a:r>
              <a:rPr lang="en-US" sz="900" i="1" dirty="0">
                <a:effectLst/>
                <a:ea typeface="Times New Roman" panose="02020603050405020304" pitchFamily="18" charset="0"/>
              </a:rPr>
              <a:t>Selection methods</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5"/>
              </a:rPr>
              <a:t>https://www.cipd.org/en/knowledge/factsheets/selection-factsheet/</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Chartered Institute of Personnel and Development [CIPD] (2026) </a:t>
            </a:r>
            <a:r>
              <a:rPr lang="en-US" sz="900" i="1" dirty="0">
                <a:effectLst/>
                <a:ea typeface="Times New Roman" panose="02020603050405020304" pitchFamily="18" charset="0"/>
              </a:rPr>
              <a:t>Recruitment: an introduction</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6"/>
              </a:rPr>
              <a:t>https://www.cipd.org/en/knowledge/factsheets/recruitment-factsheet/</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Department for Work and Pensions (2026) </a:t>
            </a:r>
            <a:r>
              <a:rPr lang="en-US" sz="900" i="1" dirty="0">
                <a:effectLst/>
                <a:ea typeface="Times New Roman" panose="02020603050405020304" pitchFamily="18" charset="0"/>
              </a:rPr>
              <a:t>Disability Confident: guidance for levels 1, 2 and 3</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7"/>
              </a:rPr>
              <a:t>https://www.gov.uk/government/publications/disability-confident-guidance-for-levels-1-2-and-3</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Dessler, G. (2024) </a:t>
            </a:r>
            <a:r>
              <a:rPr lang="en-US" sz="900" i="1" dirty="0">
                <a:effectLst/>
                <a:ea typeface="Times New Roman" panose="02020603050405020304" pitchFamily="18" charset="0"/>
              </a:rPr>
              <a:t>Human resource management</a:t>
            </a:r>
            <a:r>
              <a:rPr lang="en-US" sz="900" dirty="0">
                <a:effectLst/>
                <a:ea typeface="Times New Roman" panose="02020603050405020304" pitchFamily="18" charset="0"/>
              </a:rPr>
              <a:t>. 17th </a:t>
            </a:r>
            <a:r>
              <a:rPr lang="en-US" sz="900" dirty="0" err="1">
                <a:effectLst/>
                <a:ea typeface="Times New Roman" panose="02020603050405020304" pitchFamily="18" charset="0"/>
              </a:rPr>
              <a:t>edn</a:t>
            </a:r>
            <a:r>
              <a:rPr lang="en-US" sz="900" dirty="0">
                <a:effectLst/>
                <a:ea typeface="Times New Roman" panose="02020603050405020304" pitchFamily="18" charset="0"/>
              </a:rPr>
              <a:t>. Harlow: Pearson. Available at: </a:t>
            </a:r>
            <a:r>
              <a:rPr lang="en-US" sz="900" u="sng" dirty="0">
                <a:effectLst/>
                <a:ea typeface="Times New Roman" panose="02020603050405020304" pitchFamily="18" charset="0"/>
                <a:hlinkClick r:id="rId8"/>
              </a:rPr>
              <a:t>https://www.pearson.com/en-us/subject-catalog/p/human-resource-management/P200000009678/9780137930654</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Holm, D., Ohr, S.O. and Giles, M. (2021) ‘The experiences of new graduate nurses and midwives going through a virtual interview recruitment process during the COVID-19 crisis: a cross-sectional study’, </a:t>
            </a:r>
            <a:r>
              <a:rPr lang="en-US" sz="900" i="1" dirty="0">
                <a:effectLst/>
                <a:ea typeface="Times New Roman" panose="02020603050405020304" pitchFamily="18" charset="0"/>
              </a:rPr>
              <a:t>Human Resources for Health</a:t>
            </a:r>
            <a:r>
              <a:rPr lang="en-US" sz="900" dirty="0">
                <a:effectLst/>
                <a:ea typeface="Times New Roman" panose="02020603050405020304" pitchFamily="18" charset="0"/>
              </a:rPr>
              <a:t>, 19, article 121. Available at: </a:t>
            </a:r>
            <a:r>
              <a:rPr lang="en-US" sz="900" u="sng" dirty="0">
                <a:effectLst/>
                <a:ea typeface="Times New Roman" panose="02020603050405020304" pitchFamily="18" charset="0"/>
                <a:hlinkClick r:id="rId9"/>
              </a:rPr>
              <a:t>https://doi.org/10.1186/s12960-021-00658-0</a:t>
            </a:r>
            <a:r>
              <a:rPr lang="en-US" sz="900" dirty="0">
                <a:effectLst/>
                <a:ea typeface="Times New Roman" panose="02020603050405020304" pitchFamily="18" charset="0"/>
              </a:rPr>
              <a:t> </a:t>
            </a:r>
          </a:p>
          <a:p>
            <a:pPr marL="0" marR="0">
              <a:buNone/>
            </a:pPr>
            <a:r>
              <a:rPr lang="en-US" sz="900" dirty="0">
                <a:effectLst/>
                <a:ea typeface="Times New Roman" panose="02020603050405020304" pitchFamily="18" charset="0"/>
              </a:rPr>
              <a:t>IED (2017) </a:t>
            </a:r>
            <a:r>
              <a:rPr lang="en-US" sz="900" i="1" dirty="0">
                <a:effectLst/>
                <a:ea typeface="Times New Roman" panose="02020603050405020304" pitchFamily="18" charset="0"/>
              </a:rPr>
              <a:t>Job Analysis: Meaning, Importance, Components, Methods, Process - iEduNote.com</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10"/>
              </a:rPr>
              <a:t>https://www.iedunote.com/job-analysis/</a:t>
            </a:r>
            <a:r>
              <a:rPr lang="en-US" sz="900" dirty="0">
                <a:effectLst/>
                <a:ea typeface="Times New Roman" panose="02020603050405020304" pitchFamily="18" charset="0"/>
              </a:rPr>
              <a:t>. </a:t>
            </a:r>
          </a:p>
          <a:p>
            <a:pPr marL="0" marR="0">
              <a:buNone/>
            </a:pPr>
            <a:r>
              <a:rPr lang="en-US" sz="900" dirty="0">
                <a:effectLst/>
                <a:ea typeface="Times New Roman" panose="02020603050405020304" pitchFamily="18" charset="0"/>
              </a:rPr>
              <a:t>Neumann, M., Niessen, A.S.M. and Meijer, R.R. (2021) ‘Implementing evidence-based assessment and selection in </a:t>
            </a:r>
            <a:r>
              <a:rPr lang="en-US" sz="900" dirty="0" err="1">
                <a:effectLst/>
                <a:ea typeface="Times New Roman" panose="02020603050405020304" pitchFamily="18" charset="0"/>
              </a:rPr>
              <a:t>organisations</a:t>
            </a:r>
            <a:r>
              <a:rPr lang="en-US" sz="900" dirty="0">
                <a:effectLst/>
                <a:ea typeface="Times New Roman" panose="02020603050405020304" pitchFamily="18" charset="0"/>
              </a:rPr>
              <a:t>: a review and an agenda for future research’, </a:t>
            </a:r>
            <a:r>
              <a:rPr lang="en-US" sz="900" i="1" dirty="0">
                <a:effectLst/>
                <a:ea typeface="Times New Roman" panose="02020603050405020304" pitchFamily="18" charset="0"/>
              </a:rPr>
              <a:t>Organizational Psychology Review</a:t>
            </a:r>
            <a:r>
              <a:rPr lang="en-US" sz="900" dirty="0">
                <a:effectLst/>
                <a:ea typeface="Times New Roman" panose="02020603050405020304" pitchFamily="18" charset="0"/>
              </a:rPr>
              <a:t>, 11(3), pp. 205–239. Available at: </a:t>
            </a:r>
            <a:r>
              <a:rPr lang="en-US" sz="900" u="sng" dirty="0">
                <a:effectLst/>
                <a:ea typeface="Times New Roman" panose="02020603050405020304" pitchFamily="18" charset="0"/>
                <a:hlinkClick r:id="rId11"/>
              </a:rPr>
              <a:t>https://doi.org/10.1177/2041386620983419</a:t>
            </a:r>
            <a:endParaRPr lang="en-US" sz="900" dirty="0">
              <a:effectLst/>
              <a:ea typeface="Times New Roman" panose="02020603050405020304" pitchFamily="18" charset="0"/>
            </a:endParaRPr>
          </a:p>
          <a:p>
            <a:pPr marL="0" marR="0">
              <a:buNone/>
            </a:pPr>
            <a:r>
              <a:rPr lang="en-US" sz="900" dirty="0">
                <a:effectLst/>
                <a:ea typeface="Times New Roman" panose="02020603050405020304" pitchFamily="18" charset="0"/>
              </a:rPr>
              <a:t>Potočnik, K., Anderson, N., Born, M., Kleinmann, M. and Nikolaou, I. (2021) ‘Paving the way for research in recruitment and selection: recent developments, challenges and future opportunities’, </a:t>
            </a:r>
            <a:r>
              <a:rPr lang="en-US" sz="900" i="1" dirty="0">
                <a:effectLst/>
                <a:ea typeface="Times New Roman" panose="02020603050405020304" pitchFamily="18" charset="0"/>
              </a:rPr>
              <a:t>European Journal of Work and Organizational Psychology</a:t>
            </a:r>
            <a:r>
              <a:rPr lang="en-US" sz="900" dirty="0">
                <a:effectLst/>
                <a:ea typeface="Times New Roman" panose="02020603050405020304" pitchFamily="18" charset="0"/>
              </a:rPr>
              <a:t>, 30(2), pp. 159–174. Available at: </a:t>
            </a:r>
            <a:r>
              <a:rPr lang="en-US" sz="900" u="sng" dirty="0">
                <a:effectLst/>
                <a:ea typeface="Times New Roman" panose="02020603050405020304" pitchFamily="18" charset="0"/>
                <a:hlinkClick r:id="rId12"/>
              </a:rPr>
              <a:t>https://doi.org/10.1080/1359432X.2021.1904898</a:t>
            </a:r>
            <a:endParaRPr lang="en-US" sz="900" dirty="0">
              <a:effectLst/>
              <a:ea typeface="Times New Roman" panose="02020603050405020304" pitchFamily="18" charset="0"/>
            </a:endParaRPr>
          </a:p>
          <a:p>
            <a:pPr marL="0" marR="0">
              <a:buNone/>
            </a:pPr>
            <a:r>
              <a:rPr lang="en-US" sz="900" dirty="0">
                <a:effectLst/>
                <a:ea typeface="Times New Roman" panose="02020603050405020304" pitchFamily="18" charset="0"/>
              </a:rPr>
              <a:t>Reuters (2026) ‘Tesco partners with Adobe to ramp up AI-driven </a:t>
            </a:r>
            <a:r>
              <a:rPr lang="en-US" sz="900" dirty="0" err="1">
                <a:effectLst/>
                <a:ea typeface="Times New Roman" panose="02020603050405020304" pitchFamily="18" charset="0"/>
              </a:rPr>
              <a:t>personalised</a:t>
            </a:r>
            <a:r>
              <a:rPr lang="en-US" sz="900" dirty="0">
                <a:effectLst/>
                <a:ea typeface="Times New Roman" panose="02020603050405020304" pitchFamily="18" charset="0"/>
              </a:rPr>
              <a:t> marketing’, </a:t>
            </a:r>
            <a:r>
              <a:rPr lang="en-US" sz="900" i="1" dirty="0">
                <a:effectLst/>
                <a:ea typeface="Times New Roman" panose="02020603050405020304" pitchFamily="18" charset="0"/>
              </a:rPr>
              <a:t>Reuters</a:t>
            </a:r>
            <a:r>
              <a:rPr lang="en-US" sz="900" dirty="0">
                <a:effectLst/>
                <a:ea typeface="Times New Roman" panose="02020603050405020304" pitchFamily="18" charset="0"/>
              </a:rPr>
              <a:t>, 13 April. Available at: </a:t>
            </a:r>
            <a:r>
              <a:rPr lang="en-US" sz="900" u="sng" dirty="0">
                <a:effectLst/>
                <a:ea typeface="Times New Roman" panose="02020603050405020304" pitchFamily="18" charset="0"/>
                <a:hlinkClick r:id="rId13"/>
              </a:rPr>
              <a:t>https://www.reuters.com/business/media-telecom/tesco-partners-with-adobe-ramp-up-aidriven-personalised-marketing-2026-04-13/</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Sackett, P.R., Zhang, C., Berry, C.M. and Lievens, F. (2022) ‘Revisiting meta-analytic estimates of validity in personnel selection: addressing systematic overcorrection for restriction of range’, </a:t>
            </a:r>
            <a:r>
              <a:rPr lang="en-US" sz="900" i="1" dirty="0">
                <a:effectLst/>
                <a:ea typeface="Times New Roman" panose="02020603050405020304" pitchFamily="18" charset="0"/>
              </a:rPr>
              <a:t>Journal of Applied Psychology</a:t>
            </a:r>
            <a:r>
              <a:rPr lang="en-US" sz="900" dirty="0">
                <a:effectLst/>
                <a:ea typeface="Times New Roman" panose="02020603050405020304" pitchFamily="18" charset="0"/>
              </a:rPr>
              <a:t>, 107(11), pp. 2040–2068. Available at: </a:t>
            </a:r>
            <a:r>
              <a:rPr lang="en-US" sz="900" u="sng" dirty="0">
                <a:effectLst/>
                <a:ea typeface="Times New Roman" panose="02020603050405020304" pitchFamily="18" charset="0"/>
                <a:hlinkClick r:id="rId14"/>
              </a:rPr>
              <a:t>https://doi.org/10.1037/apl0000994</a:t>
            </a:r>
            <a:r>
              <a:rPr lang="en-US" sz="900" dirty="0">
                <a:effectLst/>
                <a:ea typeface="Times New Roman" panose="02020603050405020304" pitchFamily="18" charset="0"/>
              </a:rPr>
              <a:t> </a:t>
            </a:r>
          </a:p>
          <a:p>
            <a:pPr marL="0" marR="0">
              <a:buNone/>
            </a:pPr>
            <a:r>
              <a:rPr lang="en-US" sz="900" dirty="0">
                <a:effectLst/>
                <a:ea typeface="Times New Roman" panose="02020603050405020304" pitchFamily="18" charset="0"/>
              </a:rPr>
              <a:t>Sackett, P.R., Zhang, C., Berry, C.M. and Lievens, F. (2023) ‘Revisiting the design of selection systems in light of new findings regarding the validity of widely used predictors’, </a:t>
            </a:r>
            <a:r>
              <a:rPr lang="en-US" sz="900" i="1" dirty="0">
                <a:effectLst/>
                <a:ea typeface="Times New Roman" panose="02020603050405020304" pitchFamily="18" charset="0"/>
              </a:rPr>
              <a:t>Industrial and Organizational Psychology</a:t>
            </a:r>
            <a:r>
              <a:rPr lang="en-US" sz="900" dirty="0">
                <a:effectLst/>
                <a:ea typeface="Times New Roman" panose="02020603050405020304" pitchFamily="18" charset="0"/>
              </a:rPr>
              <a:t>, 16(3), pp. 283–300. Available at: </a:t>
            </a:r>
            <a:r>
              <a:rPr lang="en-US" sz="900" u="sng" dirty="0">
                <a:effectLst/>
                <a:ea typeface="Times New Roman" panose="02020603050405020304" pitchFamily="18" charset="0"/>
                <a:hlinkClick r:id="rId15"/>
              </a:rPr>
              <a:t>https://www.cambridge.org/core/journals/industrial-and-organizational-psychology/article/revisiting-the-design-of-selection-systems-in-light-of-new-findings-regarding-the-validity-of-widely-used-predictors/A20984B138319E3D432E643978BF026D</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Tesco PLC (2025) </a:t>
            </a:r>
            <a:r>
              <a:rPr lang="en-US" sz="900" i="1" dirty="0">
                <a:effectLst/>
                <a:ea typeface="Times New Roman" panose="02020603050405020304" pitchFamily="18" charset="0"/>
              </a:rPr>
              <a:t>Annual report and financial statements 2025</a:t>
            </a:r>
            <a:r>
              <a:rPr lang="en-US" sz="900" dirty="0">
                <a:effectLst/>
                <a:ea typeface="Times New Roman" panose="02020603050405020304" pitchFamily="18" charset="0"/>
              </a:rPr>
              <a:t>. Available at: </a:t>
            </a:r>
            <a:r>
              <a:rPr lang="en-US" sz="900" u="sng" dirty="0">
                <a:effectLst/>
                <a:ea typeface="Times New Roman" panose="02020603050405020304" pitchFamily="18" charset="0"/>
                <a:hlinkClick r:id="rId16"/>
              </a:rPr>
              <a:t>https://www.tescoplc.com/media/ky0bfwpo/tesco_ar25_interactive.pdf</a:t>
            </a:r>
            <a:r>
              <a:rPr lang="en-US" sz="900" dirty="0">
                <a:effectLst/>
                <a:ea typeface="Times New Roman" panose="02020603050405020304" pitchFamily="18" charset="0"/>
              </a:rPr>
              <a:t> (Accessed: 6 June 2026).</a:t>
            </a:r>
          </a:p>
          <a:p>
            <a:pPr marL="0" marR="0">
              <a:buNone/>
            </a:pPr>
            <a:r>
              <a:rPr lang="en-US" sz="900" dirty="0">
                <a:effectLst/>
                <a:ea typeface="Times New Roman" panose="02020603050405020304" pitchFamily="18" charset="0"/>
              </a:rPr>
              <a:t>Van </a:t>
            </a:r>
            <a:r>
              <a:rPr lang="en-US" sz="900" dirty="0" err="1">
                <a:effectLst/>
                <a:ea typeface="Times New Roman" panose="02020603050405020304" pitchFamily="18" charset="0"/>
              </a:rPr>
              <a:t>Iddekinge</a:t>
            </a:r>
            <a:r>
              <a:rPr lang="en-US" sz="900" dirty="0">
                <a:effectLst/>
                <a:ea typeface="Times New Roman" panose="02020603050405020304" pitchFamily="18" charset="0"/>
              </a:rPr>
              <a:t>, C.H., Lievens, F. and Sackett, P.R. (2023) ‘Personnel selection: a review of ways to maximize validity, diversity, and the applicant experience’, </a:t>
            </a:r>
            <a:r>
              <a:rPr lang="en-US" sz="900" i="1" dirty="0">
                <a:effectLst/>
                <a:ea typeface="Times New Roman" panose="02020603050405020304" pitchFamily="18" charset="0"/>
              </a:rPr>
              <a:t>Personnel Psychology</a:t>
            </a:r>
            <a:r>
              <a:rPr lang="en-US" sz="900" dirty="0">
                <a:effectLst/>
                <a:ea typeface="Times New Roman" panose="02020603050405020304" pitchFamily="18" charset="0"/>
              </a:rPr>
              <a:t>, 76(2), pp. 651–686. Available at: </a:t>
            </a:r>
            <a:r>
              <a:rPr lang="en-US" sz="900" u="sng" dirty="0">
                <a:effectLst/>
                <a:ea typeface="Times New Roman" panose="02020603050405020304" pitchFamily="18" charset="0"/>
                <a:hlinkClick r:id="rId17"/>
              </a:rPr>
              <a:t>https://doi.org/10.1111/peps.12578</a:t>
            </a:r>
            <a:r>
              <a:rPr lang="en-US" sz="900" dirty="0">
                <a:effectLst/>
                <a:ea typeface="Times New Roman" panose="02020603050405020304" pitchFamily="18" charset="0"/>
              </a:rPr>
              <a:t> </a:t>
            </a:r>
          </a:p>
          <a:p>
            <a:pPr marL="0" marR="0" indent="0">
              <a:buNone/>
            </a:pPr>
            <a:r>
              <a:rPr lang="en-US" sz="900" dirty="0">
                <a:effectLst/>
                <a:ea typeface="Times New Roman" panose="02020603050405020304" pitchFamily="18" charset="0"/>
              </a:rPr>
              <a:t>Verhoef, P.C., Broekhuizen, T., Bart, Y., Bhattacharya, A., Qi, J., Fabian, N. and Haenlein, M. (2021) ‘Digital transformation: a multidisciplinary reflection and research agenda’, </a:t>
            </a:r>
            <a:r>
              <a:rPr lang="en-US" sz="900" i="1" dirty="0">
                <a:effectLst/>
                <a:ea typeface="Times New Roman" panose="02020603050405020304" pitchFamily="18" charset="0"/>
              </a:rPr>
              <a:t>Journal of Business Research</a:t>
            </a:r>
            <a:r>
              <a:rPr lang="en-US" sz="900" dirty="0">
                <a:effectLst/>
                <a:ea typeface="Times New Roman" panose="02020603050405020304" pitchFamily="18" charset="0"/>
              </a:rPr>
              <a:t>, 122, pp. 889–901. Available at: </a:t>
            </a:r>
            <a:r>
              <a:rPr lang="en-US" sz="900" u="sng" dirty="0">
                <a:effectLst/>
                <a:ea typeface="Times New Roman" panose="02020603050405020304" pitchFamily="18" charset="0"/>
                <a:hlinkClick r:id="rId18"/>
              </a:rPr>
              <a:t>https://doi.org/10.1016/j.jbusres.2019.09.022</a:t>
            </a:r>
            <a:endParaRPr lang="en-US" sz="900" dirty="0">
              <a:effectLst/>
              <a:ea typeface="Times New Roman" panose="02020603050405020304" pitchFamily="18" charset="0"/>
            </a:endParaRPr>
          </a:p>
        </p:txBody>
      </p:sp>
    </p:spTree>
    <p:extLst>
      <p:ext uri="{BB962C8B-B14F-4D97-AF65-F5344CB8AC3E}">
        <p14:creationId xmlns:p14="http://schemas.microsoft.com/office/powerpoint/2010/main" val="3065208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4870</Words>
  <Application>Microsoft Office PowerPoint</Application>
  <PresentationFormat>Widescreen</PresentationFormat>
  <Paragraphs>207</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Recruitment and Selection During Organisational Transformation Tesco PLC Digital Transformation Case</vt:lpstr>
      <vt:lpstr>Table of Contents</vt:lpstr>
      <vt:lpstr>Tesco PLC and Digital Transformation</vt:lpstr>
      <vt:lpstr>Recruitment During Organisational Transformation</vt:lpstr>
      <vt:lpstr>Job Analysis</vt:lpstr>
      <vt:lpstr>Job Description</vt:lpstr>
      <vt:lpstr>Person Specification</vt:lpstr>
      <vt:lpstr>Recruitment Advertising Platforms</vt:lpstr>
      <vt:lpstr>Structured Interview</vt:lpstr>
      <vt:lpstr>Competency-Based Interview</vt:lpstr>
      <vt:lpstr>Panel Interview</vt:lpstr>
      <vt:lpstr>Appropriate Questioning Techniques</vt:lpstr>
      <vt:lpstr>Face-to-Face vs Virtual Interviews</vt:lpstr>
      <vt:lpstr>Recommendations and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Ayite Aziadapou (2436428)</cp:lastModifiedBy>
  <cp:revision>1</cp:revision>
  <dcterms:created xsi:type="dcterms:W3CDTF">2026-06-16T18:27:10Z</dcterms:created>
  <dcterms:modified xsi:type="dcterms:W3CDTF">2026-06-17T03:54:57Z</dcterms:modified>
</cp:coreProperties>
</file>