
<file path=[Content_Types].xml><?xml version="1.0" encoding="utf-8"?>
<Types xmlns="http://schemas.openxmlformats.org/package/2006/content-types">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sldIdLst>
    <p:sldId id="256" r:id="rId2"/>
    <p:sldId id="257" r:id="rId3"/>
    <p:sldId id="273" r:id="rId4"/>
    <p:sldId id="272" r:id="rId5"/>
    <p:sldId id="258" r:id="rId6"/>
    <p:sldId id="259" r:id="rId7"/>
    <p:sldId id="260" r:id="rId8"/>
    <p:sldId id="261" r:id="rId9"/>
    <p:sldId id="263" r:id="rId10"/>
    <p:sldId id="262" r:id="rId11"/>
    <p:sldId id="265" r:id="rId12"/>
    <p:sldId id="264" r:id="rId13"/>
    <p:sldId id="266" r:id="rId14"/>
    <p:sldId id="267" r:id="rId15"/>
    <p:sldId id="268" r:id="rId16"/>
    <p:sldId id="269" r:id="rId17"/>
    <p:sldId id="270"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95" d="100"/>
          <a:sy n="95" d="100"/>
        </p:scale>
        <p:origin x="104" y="3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B61BEF0D-F0BB-DE4B-95CE-6DB70DBA9567}" type="datetimeFigureOut">
              <a:rPr lang="en-US" smtClean="0"/>
              <a:pPr/>
              <a:t>10/23/2019</a:t>
            </a:fld>
            <a:endParaRPr lang="en-US" dirty="0"/>
          </a:p>
        </p:txBody>
      </p:sp>
      <p:sp>
        <p:nvSpPr>
          <p:cNvPr id="19" name="Footer Placeholder 18"/>
          <p:cNvSpPr>
            <a:spLocks noGrp="1"/>
          </p:cNvSpPr>
          <p:nvPr>
            <p:ph type="ftr" sz="quarter" idx="11"/>
          </p:nvPr>
        </p:nvSpPr>
        <p:spPr/>
        <p:txBody>
          <a:bodyPr/>
          <a:lstStyle/>
          <a:p>
            <a:endParaRPr lang="en-US" dirty="0"/>
          </a:p>
        </p:txBody>
      </p:sp>
      <p:sp>
        <p:nvSpPr>
          <p:cNvPr id="27" name="Slide Number Placeholder 2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61BEF0D-F0BB-DE4B-95CE-6DB70DBA9567}" type="datetimeFigureOut">
              <a:rPr lang="en-US" smtClean="0"/>
              <a:pPr/>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61BEF0D-F0BB-DE4B-95CE-6DB70DBA9567}" type="datetimeFigureOut">
              <a:rPr lang="en-US" smtClean="0"/>
              <a:pPr/>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B61BEF0D-F0BB-DE4B-95CE-6DB70DBA9567}" type="datetimeFigureOut">
              <a:rPr lang="en-US" smtClean="0"/>
              <a:pPr/>
              <a:t>10/23/2019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B61BEF0D-F0BB-DE4B-95CE-6DB70DBA9567}" type="datetimeFigureOut">
              <a:rPr lang="en-US" smtClean="0"/>
              <a:pPr/>
              <a:t>10/23/2019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61BEF0D-F0BB-DE4B-95CE-6DB70DBA9567}" type="datetimeFigureOut">
              <a:rPr lang="en-US" smtClean="0"/>
              <a:pPr/>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69600" y="6356351"/>
            <a:ext cx="812800" cy="365125"/>
          </a:xfrm>
        </p:spPr>
        <p:txBody>
          <a:bodyPr/>
          <a:lstStyle/>
          <a:p>
            <a:fld id="{D57F1E4F-1CFF-5643-939E-217C01CDF565}" type="slidenum">
              <a:rPr lang="en-US" smtClean="0"/>
              <a:pPr/>
              <a:t>‹#›</a:t>
            </a:fld>
            <a:endParaRPr lang="en-US" dirty="0"/>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61BEF0D-F0BB-DE4B-95CE-6DB70DBA9567}" type="datetimeFigureOut">
              <a:rPr lang="en-US" smtClean="0"/>
              <a:pPr/>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61BEF0D-F0BB-DE4B-95CE-6DB70DBA9567}" type="datetimeFigureOut">
              <a:rPr lang="en-US" smtClean="0"/>
              <a:pPr/>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B61BEF0D-F0BB-DE4B-95CE-6DB70DBA9567}" type="datetimeFigureOut">
              <a:rPr lang="en-US" smtClean="0"/>
              <a:pPr/>
              <a:t>10/23/2019</a:t>
            </a:fld>
            <a:endParaRPr lang="en-US" dirty="0"/>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dirty="0"/>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D57F1E4F-1CFF-5643-939E-217C01CDF565}" type="slidenum">
              <a:rPr lang="en-US" smtClean="0"/>
              <a:pPr/>
              <a:t>‹#›</a:t>
            </a:fld>
            <a:endParaRPr lang="en-US" dirty="0"/>
          </a:p>
        </p:txBody>
      </p:sp>
      <p:grpSp>
        <p:nvGrpSpPr>
          <p:cNvPr id="2" name="Group 1"/>
          <p:cNvGrpSpPr/>
          <p:nvPr/>
        </p:nvGrpSpPr>
        <p:grpSpPr>
          <a:xfrm>
            <a:off x="-25356" y="202408"/>
            <a:ext cx="12240731"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2.e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00228" y="1740877"/>
            <a:ext cx="8915399" cy="2262781"/>
          </a:xfrm>
        </p:spPr>
        <p:txBody>
          <a:bodyPr/>
          <a:lstStyle/>
          <a:p>
            <a:r>
              <a:rPr lang="en-GB" dirty="0" smtClean="0"/>
              <a:t>Dissertation </a:t>
            </a:r>
            <a:endParaRPr lang="en-GB" dirty="0"/>
          </a:p>
        </p:txBody>
      </p:sp>
      <p:sp>
        <p:nvSpPr>
          <p:cNvPr id="3" name="Subtitle 2"/>
          <p:cNvSpPr>
            <a:spLocks noGrp="1"/>
          </p:cNvSpPr>
          <p:nvPr>
            <p:ph type="subTitle" idx="1"/>
          </p:nvPr>
        </p:nvSpPr>
        <p:spPr>
          <a:xfrm>
            <a:off x="2800228" y="4285010"/>
            <a:ext cx="8915399" cy="1126283"/>
          </a:xfrm>
        </p:spPr>
        <p:txBody>
          <a:bodyPr>
            <a:normAutofit/>
          </a:bodyPr>
          <a:lstStyle/>
          <a:p>
            <a:r>
              <a:rPr lang="en-GB" sz="3200" dirty="0" smtClean="0"/>
              <a:t>WRITING THE DOCUMENT</a:t>
            </a:r>
            <a:endParaRPr lang="en-GB" sz="3200" dirty="0"/>
          </a:p>
        </p:txBody>
      </p:sp>
    </p:spTree>
    <p:extLst>
      <p:ext uri="{BB962C8B-B14F-4D97-AF65-F5344CB8AC3E}">
        <p14:creationId xmlns:p14="http://schemas.microsoft.com/office/powerpoint/2010/main" val="32338278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2679251" y="1426859"/>
            <a:ext cx="6786880" cy="1176020"/>
          </a:xfrm>
          <a:prstGeom prst="rect">
            <a:avLst/>
          </a:prstGeom>
          <a:solidFill>
            <a:schemeClr val="accent1">
              <a:lumMod val="100000"/>
              <a:lumOff val="0"/>
            </a:schemeClr>
          </a:solidFill>
          <a:ln w="12700">
            <a:solidFill>
              <a:schemeClr val="bg1">
                <a:lumMod val="100000"/>
                <a:lumOff val="0"/>
              </a:schemeClr>
            </a:solidFill>
            <a:miter lim="800000"/>
            <a:headEnd/>
            <a:tailEnd/>
          </a:ln>
          <a:effectLst/>
          <a:extLst>
            <a:ext uri="{AF507438-7753-43E0-B8FC-AC1667EBCBE1}">
              <a14:hiddenEffects xmlns:a14="http://schemas.microsoft.com/office/drawing/2010/main">
                <a:effectLst>
                  <a:outerShdw dist="53882" dir="2700000" algn="ctr" rotWithShape="0">
                    <a:schemeClr val="bg1">
                      <a:lumMod val="85000"/>
                      <a:lumOff val="0"/>
                    </a:schemeClr>
                  </a:outerShdw>
                </a:effectLst>
              </a14:hiddenEffects>
            </a:ext>
          </a:extLst>
        </p:spPr>
        <p:txBody>
          <a:bodyPr rot="0" vert="horz" wrap="square" lIns="182880" tIns="45720" rIns="182880" bIns="45720" anchor="ctr" anchorCtr="0" upright="1">
            <a:spAutoFit/>
          </a:bodyPr>
          <a:lstStyle/>
          <a:p>
            <a:pPr>
              <a:spcAft>
                <a:spcPts val="0"/>
              </a:spcAft>
            </a:pPr>
            <a:r>
              <a:rPr lang="en-GB" sz="3600" dirty="0">
                <a:solidFill>
                  <a:srgbClr val="FFFFFF"/>
                </a:solidFill>
                <a:effectLst/>
                <a:latin typeface="Cambria" panose="02040503050406030204" pitchFamily="18" charset="0"/>
                <a:ea typeface="Times New Roman" panose="02020603050405020304" pitchFamily="18" charset="0"/>
                <a:cs typeface="Times New Roman" panose="02020603050405020304" pitchFamily="18" charset="0"/>
              </a:rPr>
              <a:t>A Guide to the Preparation of a Dissertation</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67240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52600" y="1965960"/>
            <a:ext cx="8793480" cy="1815882"/>
          </a:xfrm>
          <a:prstGeom prst="rect">
            <a:avLst/>
          </a:prstGeom>
          <a:noFill/>
        </p:spPr>
        <p:txBody>
          <a:bodyPr wrap="square" rtlCol="0">
            <a:spAutoFit/>
          </a:bodyPr>
          <a:lstStyle/>
          <a:p>
            <a:pPr algn="ctr"/>
            <a:r>
              <a:rPr lang="en-US" sz="3200" dirty="0" smtClean="0">
                <a:latin typeface="Arial" pitchFamily="34" charset="0"/>
                <a:cs typeface="Arial" pitchFamily="34" charset="0"/>
              </a:rPr>
              <a:t>IF YOU HAVEN’T ALREADY…..</a:t>
            </a:r>
          </a:p>
          <a:p>
            <a:pPr algn="ctr"/>
            <a:endParaRPr lang="en-US" sz="3200" dirty="0" smtClean="0">
              <a:latin typeface="Arial" pitchFamily="34" charset="0"/>
              <a:cs typeface="Arial" pitchFamily="34" charset="0"/>
            </a:endParaRPr>
          </a:p>
          <a:p>
            <a:pPr algn="ctr"/>
            <a:r>
              <a:rPr lang="en-US" sz="3200" dirty="0" smtClean="0">
                <a:latin typeface="Arial" pitchFamily="34" charset="0"/>
                <a:cs typeface="Arial" pitchFamily="34" charset="0"/>
              </a:rPr>
              <a:t>START </a:t>
            </a:r>
            <a:r>
              <a:rPr lang="en-US" sz="4800" dirty="0" smtClean="0">
                <a:latin typeface="Arial" pitchFamily="34" charset="0"/>
                <a:cs typeface="Arial" pitchFamily="34" charset="0"/>
              </a:rPr>
              <a:t>NOW !</a:t>
            </a:r>
            <a:endParaRPr lang="en-GB" sz="4800" dirty="0">
              <a:latin typeface="Arial" pitchFamily="34" charset="0"/>
              <a:cs typeface="Arial" pitchFamily="34" charset="0"/>
            </a:endParaRPr>
          </a:p>
        </p:txBody>
      </p:sp>
      <p:sp>
        <p:nvSpPr>
          <p:cNvPr id="3" name="TextBox 2"/>
          <p:cNvSpPr txBox="1"/>
          <p:nvPr/>
        </p:nvSpPr>
        <p:spPr>
          <a:xfrm>
            <a:off x="1737360" y="5196840"/>
            <a:ext cx="9357360" cy="646331"/>
          </a:xfrm>
          <a:prstGeom prst="rect">
            <a:avLst/>
          </a:prstGeom>
          <a:noFill/>
        </p:spPr>
        <p:txBody>
          <a:bodyPr wrap="square" rtlCol="0">
            <a:spAutoFit/>
          </a:bodyPr>
          <a:lstStyle/>
          <a:p>
            <a:pPr algn="ctr"/>
            <a:r>
              <a:rPr lang="en-US" dirty="0" smtClean="0"/>
              <a:t>STAY IN CONSTANT TOUCH WITH YOUR SUPERVISOR……THEY ARE THERE TO HELP.</a:t>
            </a:r>
          </a:p>
          <a:p>
            <a:pPr algn="ctr"/>
            <a:r>
              <a:rPr lang="en-US" dirty="0" smtClean="0"/>
              <a:t>IF IN DOUBT….ASK</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1"/>
            <a:ext cx="4673600" cy="461665"/>
          </a:xfrm>
          <a:prstGeom prst="rect">
            <a:avLst/>
          </a:prstGeom>
          <a:solidFill>
            <a:schemeClr val="bg1"/>
          </a:solidFill>
        </p:spPr>
        <p:txBody>
          <a:bodyPr wrap="square" rtlCol="0">
            <a:spAutoFit/>
          </a:bodyPr>
          <a:lstStyle/>
          <a:p>
            <a:r>
              <a:rPr lang="en-GB" sz="2400" dirty="0" smtClean="0"/>
              <a:t>Plan your Academic </a:t>
            </a:r>
            <a:r>
              <a:rPr lang="en-GB" sz="2400" dirty="0"/>
              <a:t>Y</a:t>
            </a:r>
            <a:r>
              <a:rPr lang="en-GB" sz="2400" dirty="0" smtClean="0"/>
              <a:t>ear</a:t>
            </a:r>
            <a:endParaRPr lang="en-GB" sz="2400" dirty="0"/>
          </a:p>
        </p:txBody>
      </p:sp>
      <p:sp>
        <p:nvSpPr>
          <p:cNvPr id="4" name="TextBox 3"/>
          <p:cNvSpPr txBox="1"/>
          <p:nvPr/>
        </p:nvSpPr>
        <p:spPr>
          <a:xfrm>
            <a:off x="336697" y="5374759"/>
            <a:ext cx="11379200" cy="1200329"/>
          </a:xfrm>
          <a:prstGeom prst="rect">
            <a:avLst/>
          </a:prstGeom>
          <a:noFill/>
        </p:spPr>
        <p:txBody>
          <a:bodyPr wrap="square" rtlCol="0">
            <a:spAutoFit/>
          </a:bodyPr>
          <a:lstStyle/>
          <a:p>
            <a:pPr marL="342900" indent="-342900">
              <a:buAutoNum type="arabicPeriod"/>
            </a:pPr>
            <a:r>
              <a:rPr lang="en-GB" b="1" dirty="0" smtClean="0"/>
              <a:t>Set specific goals </a:t>
            </a:r>
            <a:r>
              <a:rPr lang="en-GB" dirty="0" smtClean="0"/>
              <a:t>– Both academic and personal</a:t>
            </a:r>
          </a:p>
          <a:p>
            <a:pPr marL="342900" indent="-342900">
              <a:buAutoNum type="arabicPeriod"/>
            </a:pPr>
            <a:r>
              <a:rPr lang="en-GB" b="1" dirty="0" smtClean="0"/>
              <a:t>Create a Term Calendar</a:t>
            </a:r>
            <a:r>
              <a:rPr lang="en-GB" dirty="0" smtClean="0"/>
              <a:t>, recording events (assignment deadlines, trips, tutorials etc.)</a:t>
            </a:r>
          </a:p>
          <a:p>
            <a:pPr marL="342900" indent="-342900">
              <a:buAutoNum type="arabicPeriod"/>
            </a:pPr>
            <a:r>
              <a:rPr lang="en-GB" b="1" dirty="0" smtClean="0"/>
              <a:t>Create a weekly schedule of classes</a:t>
            </a:r>
            <a:r>
              <a:rPr lang="en-GB" dirty="0" smtClean="0"/>
              <a:t>, labs, meetings….so nothing is missed.</a:t>
            </a:r>
          </a:p>
          <a:p>
            <a:pPr marL="342900" indent="-342900">
              <a:buAutoNum type="arabicPeriod"/>
            </a:pPr>
            <a:r>
              <a:rPr lang="en-GB" b="1" dirty="0" smtClean="0"/>
              <a:t>Decide on specific times to work </a:t>
            </a:r>
            <a:r>
              <a:rPr lang="en-GB" dirty="0" smtClean="0"/>
              <a:t>on each module coursework.</a:t>
            </a:r>
            <a:endParaRPr lang="en-GB" dirty="0"/>
          </a:p>
        </p:txBody>
      </p:sp>
      <p:graphicFrame>
        <p:nvGraphicFramePr>
          <p:cNvPr id="2" name="Object 1"/>
          <p:cNvGraphicFramePr>
            <a:graphicFrameLocks noChangeAspect="1"/>
          </p:cNvGraphicFramePr>
          <p:nvPr>
            <p:extLst>
              <p:ext uri="{D42A27DB-BD31-4B8C-83A1-F6EECF244321}">
                <p14:modId xmlns:p14="http://schemas.microsoft.com/office/powerpoint/2010/main" val="54469473"/>
              </p:ext>
            </p:extLst>
          </p:nvPr>
        </p:nvGraphicFramePr>
        <p:xfrm>
          <a:off x="296012" y="467833"/>
          <a:ext cx="11686882" cy="4736803"/>
        </p:xfrm>
        <a:graphic>
          <a:graphicData uri="http://schemas.openxmlformats.org/presentationml/2006/ole">
            <mc:AlternateContent xmlns:mc="http://schemas.openxmlformats.org/markup-compatibility/2006">
              <mc:Choice xmlns:v="urn:schemas-microsoft-com:vml" Requires="v">
                <p:oleObj spid="_x0000_s1030" name="Worksheet" r:id="rId3" imgW="11525222" imgH="5677020" progId="Excel.Sheet.12">
                  <p:embed/>
                </p:oleObj>
              </mc:Choice>
              <mc:Fallback>
                <p:oleObj name="Worksheet" r:id="rId3" imgW="11525222" imgH="5677020" progId="Excel.Sheet.12">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6012" y="467833"/>
                        <a:ext cx="11686882" cy="473680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2893326981"/>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08162" y="563525"/>
            <a:ext cx="10019550" cy="6309420"/>
          </a:xfrm>
          <a:prstGeom prst="rect">
            <a:avLst/>
          </a:prstGeom>
          <a:noFill/>
        </p:spPr>
        <p:txBody>
          <a:bodyPr wrap="square" rtlCol="0">
            <a:spAutoFit/>
          </a:bodyPr>
          <a:lstStyle/>
          <a:p>
            <a:pPr marL="514350" indent="-514350">
              <a:buAutoNum type="arabicPeriod"/>
            </a:pPr>
            <a:r>
              <a:rPr lang="en-GB" sz="2000" b="1" dirty="0" smtClean="0"/>
              <a:t>ABSTRACT</a:t>
            </a:r>
          </a:p>
          <a:p>
            <a:pPr marL="514350" indent="-514350">
              <a:buAutoNum type="arabicPeriod"/>
            </a:pPr>
            <a:endParaRPr lang="en-GB" sz="2000" b="1" dirty="0" smtClean="0"/>
          </a:p>
          <a:p>
            <a:r>
              <a:rPr lang="en-GB" sz="2000" b="1" dirty="0" smtClean="0"/>
              <a:t>2. CONTENTS PAGE</a:t>
            </a:r>
          </a:p>
          <a:p>
            <a:endParaRPr lang="en-GB" sz="2000" b="1" dirty="0" smtClean="0"/>
          </a:p>
          <a:p>
            <a:r>
              <a:rPr lang="en-GB" sz="2000" b="1" dirty="0" smtClean="0"/>
              <a:t>3. LISTS OF……(Tables, Graphs, Images…</a:t>
            </a:r>
            <a:r>
              <a:rPr lang="en-GB" sz="2000" b="1" dirty="0" err="1" smtClean="0"/>
              <a:t>etc</a:t>
            </a:r>
            <a:r>
              <a:rPr lang="en-GB" sz="2000" b="1" dirty="0" smtClean="0"/>
              <a:t>)</a:t>
            </a:r>
          </a:p>
          <a:p>
            <a:endParaRPr lang="en-GB" sz="2000" b="1" dirty="0" smtClean="0"/>
          </a:p>
          <a:p>
            <a:r>
              <a:rPr lang="en-GB" sz="2000" b="1" dirty="0" smtClean="0"/>
              <a:t>4.  CHAPTER 1 - INTRODUCTION</a:t>
            </a:r>
          </a:p>
          <a:p>
            <a:endParaRPr lang="en-GB" sz="2000" b="1" dirty="0" smtClean="0"/>
          </a:p>
          <a:p>
            <a:r>
              <a:rPr lang="en-GB" sz="2000" b="1" dirty="0" smtClean="0"/>
              <a:t>5.  CHAPTER 2 - LITERATURE REVIEW</a:t>
            </a:r>
          </a:p>
          <a:p>
            <a:endParaRPr lang="en-GB" sz="2000" b="1" dirty="0" smtClean="0"/>
          </a:p>
          <a:p>
            <a:r>
              <a:rPr lang="en-GB" sz="2000" b="1" dirty="0" smtClean="0"/>
              <a:t>6.  CHAPTER 3 - RESEARCH METHODOLOGY</a:t>
            </a:r>
          </a:p>
          <a:p>
            <a:endParaRPr lang="en-GB" sz="2000" b="1" dirty="0" smtClean="0"/>
          </a:p>
          <a:p>
            <a:r>
              <a:rPr lang="en-GB" sz="2000" b="1" dirty="0" smtClean="0"/>
              <a:t>7.  CHAPTER 4 - RESULTS and ANALYSES</a:t>
            </a:r>
          </a:p>
          <a:p>
            <a:endParaRPr lang="en-GB" sz="2000" b="1" dirty="0" smtClean="0"/>
          </a:p>
          <a:p>
            <a:r>
              <a:rPr lang="en-GB" sz="2000" b="1" dirty="0" smtClean="0"/>
              <a:t>8. CHAPTER 5 - CONCLUSIONS and RECOMMENDATIONS</a:t>
            </a:r>
          </a:p>
          <a:p>
            <a:endParaRPr lang="en-US" sz="2000" b="1" dirty="0" smtClean="0"/>
          </a:p>
          <a:p>
            <a:r>
              <a:rPr lang="en-US" sz="2000" b="1" dirty="0" smtClean="0"/>
              <a:t>9. REFERENCES</a:t>
            </a:r>
            <a:endParaRPr lang="en-GB" sz="2000" b="1" dirty="0" smtClean="0"/>
          </a:p>
          <a:p>
            <a:endParaRPr lang="en-GB" sz="3200" dirty="0" smtClean="0"/>
          </a:p>
          <a:p>
            <a:endParaRPr lang="en-GB" sz="3200" dirty="0" smtClean="0"/>
          </a:p>
        </p:txBody>
      </p:sp>
      <p:sp>
        <p:nvSpPr>
          <p:cNvPr id="3" name="TextBox 2"/>
          <p:cNvSpPr txBox="1"/>
          <p:nvPr/>
        </p:nvSpPr>
        <p:spPr>
          <a:xfrm>
            <a:off x="7545955" y="5671751"/>
            <a:ext cx="4029740" cy="923330"/>
          </a:xfrm>
          <a:prstGeom prst="rect">
            <a:avLst/>
          </a:prstGeom>
          <a:noFill/>
        </p:spPr>
        <p:txBody>
          <a:bodyPr wrap="square" rtlCol="0">
            <a:spAutoFit/>
          </a:bodyPr>
          <a:lstStyle/>
          <a:p>
            <a:r>
              <a:rPr lang="en-US" dirty="0" smtClean="0">
                <a:latin typeface="Arial" pitchFamily="34" charset="0"/>
                <a:cs typeface="Arial" pitchFamily="34" charset="0"/>
              </a:rPr>
              <a:t>KEEP 3 COPIES OF YOUR WORK !!</a:t>
            </a:r>
          </a:p>
          <a:p>
            <a:r>
              <a:rPr lang="en-US" dirty="0" smtClean="0">
                <a:latin typeface="Arial" pitchFamily="34" charset="0"/>
                <a:cs typeface="Arial" pitchFamily="34" charset="0"/>
              </a:rPr>
              <a:t>KEEP CHAPTERS SEPARATELY</a:t>
            </a:r>
          </a:p>
          <a:p>
            <a:r>
              <a:rPr lang="en-US" dirty="0" smtClean="0">
                <a:latin typeface="Arial" pitchFamily="34" charset="0"/>
                <a:cs typeface="Arial" pitchFamily="34" charset="0"/>
              </a:rPr>
              <a:t>VERSION CONTROL</a:t>
            </a:r>
            <a:endParaRPr lang="en-GB" dirty="0">
              <a:latin typeface="Arial" pitchFamily="34" charset="0"/>
              <a:cs typeface="Arial" pitchFamily="34" charset="0"/>
            </a:endParaRPr>
          </a:p>
        </p:txBody>
      </p:sp>
    </p:spTree>
    <p:extLst>
      <p:ext uri="{BB962C8B-B14F-4D97-AF65-F5344CB8AC3E}">
        <p14:creationId xmlns:p14="http://schemas.microsoft.com/office/powerpoint/2010/main" val="235867765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794579" y="996188"/>
            <a:ext cx="9759462" cy="5509200"/>
          </a:xfrm>
          <a:prstGeom prst="rect">
            <a:avLst/>
          </a:prstGeom>
          <a:noFill/>
        </p:spPr>
        <p:txBody>
          <a:bodyPr wrap="square" rtlCol="0">
            <a:spAutoFit/>
          </a:bodyPr>
          <a:lstStyle/>
          <a:p>
            <a:pPr marL="342900" indent="-342900">
              <a:buAutoNum type="arabicPeriod"/>
            </a:pPr>
            <a:r>
              <a:rPr lang="en-GB" sz="2200" b="1" dirty="0" smtClean="0">
                <a:latin typeface="Arial" pitchFamily="34" charset="0"/>
                <a:cs typeface="Arial" pitchFamily="34" charset="0"/>
              </a:rPr>
              <a:t>Describe </a:t>
            </a:r>
            <a:r>
              <a:rPr lang="en-GB" sz="2200" b="1" dirty="0">
                <a:latin typeface="Arial" pitchFamily="34" charset="0"/>
                <a:cs typeface="Arial" pitchFamily="34" charset="0"/>
              </a:rPr>
              <a:t>the background to your dissertation.  </a:t>
            </a:r>
            <a:endParaRPr lang="en-GB" sz="2200" b="1" dirty="0" smtClean="0">
              <a:latin typeface="Arial" pitchFamily="34" charset="0"/>
              <a:cs typeface="Arial" pitchFamily="34" charset="0"/>
            </a:endParaRPr>
          </a:p>
          <a:p>
            <a:pPr marL="342900" indent="-342900">
              <a:buAutoNum type="arabicPeriod"/>
            </a:pPr>
            <a:endParaRPr lang="en-GB" sz="2200" dirty="0">
              <a:latin typeface="Arial" pitchFamily="34" charset="0"/>
              <a:cs typeface="Arial" pitchFamily="34" charset="0"/>
            </a:endParaRPr>
          </a:p>
          <a:p>
            <a:pPr marL="800100" lvl="1" indent="-342900">
              <a:buFont typeface="Arial" panose="020B0604020202020204" pitchFamily="34" charset="0"/>
              <a:buChar char="•"/>
            </a:pPr>
            <a:r>
              <a:rPr lang="en-GB" sz="2200" b="1" dirty="0">
                <a:latin typeface="Arial" pitchFamily="34" charset="0"/>
                <a:cs typeface="Arial" pitchFamily="34" charset="0"/>
              </a:rPr>
              <a:t>Grab the reader!</a:t>
            </a:r>
            <a:r>
              <a:rPr lang="en-GB" sz="2200" dirty="0">
                <a:latin typeface="Arial" pitchFamily="34" charset="0"/>
                <a:cs typeface="Arial" pitchFamily="34" charset="0"/>
              </a:rPr>
              <a:t> Grab their interest with your topic choice and make them want to read on</a:t>
            </a:r>
            <a:r>
              <a:rPr lang="en-GB" sz="2200" dirty="0" smtClean="0">
                <a:latin typeface="Arial" pitchFamily="34" charset="0"/>
                <a:cs typeface="Arial" pitchFamily="34" charset="0"/>
              </a:rPr>
              <a:t>.</a:t>
            </a:r>
          </a:p>
          <a:p>
            <a:pPr lvl="1"/>
            <a:endParaRPr lang="en-GB" sz="2200" dirty="0">
              <a:latin typeface="Arial" pitchFamily="34" charset="0"/>
              <a:cs typeface="Arial" pitchFamily="34" charset="0"/>
            </a:endParaRPr>
          </a:p>
          <a:p>
            <a:pPr marL="800100" lvl="1" indent="-342900" algn="just">
              <a:buFont typeface="Arial" panose="020B0604020202020204" pitchFamily="34" charset="0"/>
              <a:buChar char="•"/>
            </a:pPr>
            <a:r>
              <a:rPr lang="en-GB" sz="2200" dirty="0" smtClean="0">
                <a:latin typeface="Arial" pitchFamily="34" charset="0"/>
                <a:cs typeface="Arial" pitchFamily="34" charset="0"/>
              </a:rPr>
              <a:t>Establish the fundamental basis of your topic area</a:t>
            </a:r>
          </a:p>
          <a:p>
            <a:pPr marL="800100" lvl="1" indent="-342900" algn="just">
              <a:buFont typeface="Arial" panose="020B0604020202020204" pitchFamily="34" charset="0"/>
              <a:buChar char="•"/>
            </a:pPr>
            <a:endParaRPr lang="en-GB" sz="2200" dirty="0" smtClean="0">
              <a:latin typeface="Arial" pitchFamily="34" charset="0"/>
              <a:cs typeface="Arial" pitchFamily="34" charset="0"/>
            </a:endParaRPr>
          </a:p>
          <a:p>
            <a:pPr marL="800100" lvl="1" indent="-342900" algn="just">
              <a:buFont typeface="Arial" panose="020B0604020202020204" pitchFamily="34" charset="0"/>
              <a:buChar char="•"/>
            </a:pPr>
            <a:r>
              <a:rPr lang="en-GB" sz="2200" dirty="0" smtClean="0">
                <a:latin typeface="Arial" pitchFamily="34" charset="0"/>
                <a:cs typeface="Arial" pitchFamily="34" charset="0"/>
              </a:rPr>
              <a:t>Problems </a:t>
            </a:r>
            <a:r>
              <a:rPr lang="en-GB" sz="2200" dirty="0">
                <a:latin typeface="Arial" pitchFamily="34" charset="0"/>
                <a:cs typeface="Arial" pitchFamily="34" charset="0"/>
              </a:rPr>
              <a:t>/ Issues affecting your topic– Regulations / Environment / Government policy / historical background if any (keep historical descriptions brief). </a:t>
            </a:r>
            <a:r>
              <a:rPr lang="en-GB" sz="2200" dirty="0" smtClean="0">
                <a:latin typeface="Arial" pitchFamily="34" charset="0"/>
                <a:cs typeface="Arial" pitchFamily="34" charset="0"/>
              </a:rPr>
              <a:t> </a:t>
            </a:r>
            <a:endParaRPr lang="en-GB" sz="2200" b="1" dirty="0" smtClean="0">
              <a:latin typeface="Arial" pitchFamily="34" charset="0"/>
              <a:cs typeface="Arial" pitchFamily="34" charset="0"/>
            </a:endParaRPr>
          </a:p>
          <a:p>
            <a:pPr lvl="1"/>
            <a:endParaRPr lang="en-GB" sz="2200" dirty="0">
              <a:latin typeface="Arial" pitchFamily="34" charset="0"/>
              <a:cs typeface="Arial" pitchFamily="34" charset="0"/>
            </a:endParaRPr>
          </a:p>
          <a:p>
            <a:pPr marL="800100" lvl="1" indent="-342900">
              <a:buFont typeface="Arial" panose="020B0604020202020204" pitchFamily="34" charset="0"/>
              <a:buChar char="•"/>
            </a:pPr>
            <a:r>
              <a:rPr lang="en-GB" sz="2200" b="1" dirty="0">
                <a:latin typeface="Arial" pitchFamily="34" charset="0"/>
                <a:cs typeface="Arial" pitchFamily="34" charset="0"/>
              </a:rPr>
              <a:t>Set the scene</a:t>
            </a:r>
            <a:r>
              <a:rPr lang="en-GB" sz="2200" dirty="0">
                <a:latin typeface="Arial" pitchFamily="34" charset="0"/>
                <a:cs typeface="Arial" pitchFamily="34" charset="0"/>
              </a:rPr>
              <a:t> that leads you to talk about your </a:t>
            </a:r>
            <a:r>
              <a:rPr lang="en-GB" sz="2200" dirty="0">
                <a:latin typeface="Arial" pitchFamily="34" charset="0"/>
                <a:cs typeface="Arial" pitchFamily="34" charset="0"/>
              </a:rPr>
              <a:t>A</a:t>
            </a:r>
            <a:r>
              <a:rPr lang="en-GB" sz="2200" dirty="0" smtClean="0">
                <a:latin typeface="Arial" pitchFamily="34" charset="0"/>
                <a:cs typeface="Arial" pitchFamily="34" charset="0"/>
              </a:rPr>
              <a:t>im </a:t>
            </a:r>
            <a:r>
              <a:rPr lang="en-GB" sz="2200" dirty="0">
                <a:latin typeface="Arial" pitchFamily="34" charset="0"/>
                <a:cs typeface="Arial" pitchFamily="34" charset="0"/>
              </a:rPr>
              <a:t>and </a:t>
            </a:r>
            <a:r>
              <a:rPr lang="en-GB" sz="2200" dirty="0" smtClean="0">
                <a:latin typeface="Arial" pitchFamily="34" charset="0"/>
                <a:cs typeface="Arial" pitchFamily="34" charset="0"/>
              </a:rPr>
              <a:t>Objectives</a:t>
            </a:r>
            <a:r>
              <a:rPr lang="en-GB" sz="2200" dirty="0">
                <a:latin typeface="Arial" pitchFamily="34" charset="0"/>
                <a:cs typeface="Arial" pitchFamily="34" charset="0"/>
              </a:rPr>
              <a:t>. </a:t>
            </a:r>
            <a:endParaRPr lang="en-GB" sz="2200" dirty="0" smtClean="0">
              <a:latin typeface="Arial" pitchFamily="34" charset="0"/>
              <a:cs typeface="Arial" pitchFamily="34" charset="0"/>
            </a:endParaRPr>
          </a:p>
          <a:p>
            <a:pPr marL="800100" lvl="1" indent="-342900">
              <a:buFont typeface="Arial" panose="020B0604020202020204" pitchFamily="34" charset="0"/>
              <a:buChar char="•"/>
            </a:pPr>
            <a:endParaRPr lang="en-GB" sz="2200" dirty="0" smtClean="0">
              <a:latin typeface="Arial" pitchFamily="34" charset="0"/>
              <a:cs typeface="Arial" pitchFamily="34" charset="0"/>
            </a:endParaRPr>
          </a:p>
          <a:p>
            <a:pPr lvl="1"/>
            <a:r>
              <a:rPr lang="en-GB" sz="2200" dirty="0">
                <a:latin typeface="Arial" pitchFamily="34" charset="0"/>
                <a:cs typeface="Arial" pitchFamily="34" charset="0"/>
              </a:rPr>
              <a:t> </a:t>
            </a:r>
            <a:r>
              <a:rPr lang="en-GB" sz="2200" dirty="0" smtClean="0">
                <a:latin typeface="Arial" pitchFamily="34" charset="0"/>
                <a:cs typeface="Arial" pitchFamily="34" charset="0"/>
              </a:rPr>
              <a:t>    Why </a:t>
            </a:r>
            <a:r>
              <a:rPr lang="en-GB" sz="2200" dirty="0">
                <a:latin typeface="Arial" pitchFamily="34" charset="0"/>
                <a:cs typeface="Arial" pitchFamily="34" charset="0"/>
              </a:rPr>
              <a:t>is this research important and relevant? </a:t>
            </a:r>
            <a:endParaRPr lang="en-GB" sz="2200" dirty="0" smtClean="0">
              <a:latin typeface="Arial" pitchFamily="34" charset="0"/>
              <a:cs typeface="Arial" pitchFamily="34" charset="0"/>
            </a:endParaRPr>
          </a:p>
          <a:p>
            <a:pPr lvl="1"/>
            <a:endParaRPr lang="en-GB" sz="2200" dirty="0" smtClean="0">
              <a:latin typeface="Arial" pitchFamily="34" charset="0"/>
              <a:cs typeface="Arial" pitchFamily="34" charset="0"/>
            </a:endParaRPr>
          </a:p>
          <a:p>
            <a:pPr lvl="1"/>
            <a:r>
              <a:rPr lang="en-GB" sz="2200" dirty="0" smtClean="0">
                <a:latin typeface="Arial" pitchFamily="34" charset="0"/>
                <a:cs typeface="Arial" pitchFamily="34" charset="0"/>
              </a:rPr>
              <a:t>     Why </a:t>
            </a:r>
            <a:r>
              <a:rPr lang="en-GB" sz="2200" dirty="0">
                <a:latin typeface="Arial" pitchFamily="34" charset="0"/>
                <a:cs typeface="Arial" pitchFamily="34" charset="0"/>
              </a:rPr>
              <a:t>is it ‘timely’ given current trends and policy?</a:t>
            </a:r>
          </a:p>
        </p:txBody>
      </p:sp>
      <p:sp>
        <p:nvSpPr>
          <p:cNvPr id="11" name="TextBox 10"/>
          <p:cNvSpPr txBox="1"/>
          <p:nvPr/>
        </p:nvSpPr>
        <p:spPr>
          <a:xfrm>
            <a:off x="643679" y="207744"/>
            <a:ext cx="6013939" cy="523220"/>
          </a:xfrm>
          <a:prstGeom prst="rect">
            <a:avLst/>
          </a:prstGeom>
          <a:noFill/>
        </p:spPr>
        <p:txBody>
          <a:bodyPr wrap="square" rtlCol="0">
            <a:spAutoFit/>
          </a:bodyPr>
          <a:lstStyle/>
          <a:p>
            <a:r>
              <a:rPr lang="en-GB" sz="2800" b="1" u="sng" dirty="0" smtClean="0">
                <a:latin typeface="Arial" pitchFamily="34" charset="0"/>
                <a:cs typeface="Arial" pitchFamily="34" charset="0"/>
              </a:rPr>
              <a:t>CHAPTER 1- INTRODUCTION</a:t>
            </a:r>
            <a:endParaRPr lang="en-GB" sz="2800" b="1" u="sng" dirty="0">
              <a:latin typeface="Arial" pitchFamily="34" charset="0"/>
              <a:cs typeface="Arial" pitchFamily="34" charset="0"/>
            </a:endParaRPr>
          </a:p>
        </p:txBody>
      </p:sp>
    </p:spTree>
    <p:extLst>
      <p:ext uri="{BB962C8B-B14F-4D97-AF65-F5344CB8AC3E}">
        <p14:creationId xmlns:p14="http://schemas.microsoft.com/office/powerpoint/2010/main" val="37322233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5801" y="1024406"/>
            <a:ext cx="10393325" cy="5170646"/>
          </a:xfrm>
          <a:prstGeom prst="rect">
            <a:avLst/>
          </a:prstGeom>
          <a:noFill/>
        </p:spPr>
        <p:txBody>
          <a:bodyPr wrap="square" rtlCol="0">
            <a:spAutoFit/>
          </a:bodyPr>
          <a:lstStyle/>
          <a:p>
            <a:r>
              <a:rPr lang="en-GB" sz="2200" dirty="0">
                <a:latin typeface="Arial" pitchFamily="34" charset="0"/>
                <a:cs typeface="Arial" pitchFamily="34" charset="0"/>
              </a:rPr>
              <a:t> </a:t>
            </a:r>
            <a:r>
              <a:rPr lang="en-GB" sz="2200" b="1" dirty="0">
                <a:latin typeface="Arial" pitchFamily="34" charset="0"/>
                <a:cs typeface="Arial" pitchFamily="34" charset="0"/>
              </a:rPr>
              <a:t>2</a:t>
            </a:r>
            <a:r>
              <a:rPr lang="en-GB" sz="2200" dirty="0">
                <a:latin typeface="Arial" pitchFamily="34" charset="0"/>
                <a:cs typeface="Arial" pitchFamily="34" charset="0"/>
              </a:rPr>
              <a:t>.    </a:t>
            </a:r>
            <a:r>
              <a:rPr lang="en-GB" sz="2200" b="1" dirty="0">
                <a:latin typeface="Arial" pitchFamily="34" charset="0"/>
                <a:cs typeface="Arial" pitchFamily="34" charset="0"/>
              </a:rPr>
              <a:t>Your </a:t>
            </a:r>
            <a:r>
              <a:rPr lang="en-GB" sz="2200" b="1" dirty="0">
                <a:latin typeface="Arial" pitchFamily="34" charset="0"/>
                <a:cs typeface="Arial" pitchFamily="34" charset="0"/>
              </a:rPr>
              <a:t>A</a:t>
            </a:r>
            <a:r>
              <a:rPr lang="en-GB" sz="2200" b="1" dirty="0" smtClean="0">
                <a:latin typeface="Arial" pitchFamily="34" charset="0"/>
                <a:cs typeface="Arial" pitchFamily="34" charset="0"/>
              </a:rPr>
              <a:t>im </a:t>
            </a:r>
            <a:r>
              <a:rPr lang="en-GB" sz="2200" b="1" dirty="0">
                <a:latin typeface="Arial" pitchFamily="34" charset="0"/>
                <a:cs typeface="Arial" pitchFamily="34" charset="0"/>
              </a:rPr>
              <a:t>and </a:t>
            </a:r>
            <a:r>
              <a:rPr lang="en-GB" sz="2200" b="1" dirty="0">
                <a:latin typeface="Arial" pitchFamily="34" charset="0"/>
                <a:cs typeface="Arial" pitchFamily="34" charset="0"/>
              </a:rPr>
              <a:t>O</a:t>
            </a:r>
            <a:r>
              <a:rPr lang="en-GB" sz="2200" b="1" dirty="0" smtClean="0">
                <a:latin typeface="Arial" pitchFamily="34" charset="0"/>
                <a:cs typeface="Arial" pitchFamily="34" charset="0"/>
              </a:rPr>
              <a:t>bjectives</a:t>
            </a:r>
            <a:r>
              <a:rPr lang="en-GB" sz="2200" b="1" dirty="0" smtClean="0">
                <a:latin typeface="Arial" pitchFamily="34" charset="0"/>
                <a:cs typeface="Arial" pitchFamily="34" charset="0"/>
              </a:rPr>
              <a:t>.....</a:t>
            </a:r>
          </a:p>
          <a:p>
            <a:pPr lvl="1"/>
            <a:r>
              <a:rPr lang="en-GB" sz="2200" b="1" dirty="0" smtClean="0">
                <a:latin typeface="Arial" pitchFamily="34" charset="0"/>
                <a:cs typeface="Arial" pitchFamily="34" charset="0"/>
              </a:rPr>
              <a:t>What is the key research ‘question’ that you are trying to answer? </a:t>
            </a:r>
          </a:p>
          <a:p>
            <a:pPr lvl="1"/>
            <a:r>
              <a:rPr lang="en-GB" sz="2200" b="1" dirty="0" smtClean="0">
                <a:latin typeface="Arial" pitchFamily="34" charset="0"/>
                <a:cs typeface="Arial" pitchFamily="34" charset="0"/>
              </a:rPr>
              <a:t>What does your research aim to achieve / answer? </a:t>
            </a:r>
          </a:p>
          <a:p>
            <a:r>
              <a:rPr lang="en-GB" sz="2200" b="1" dirty="0" smtClean="0">
                <a:latin typeface="Arial" pitchFamily="34" charset="0"/>
                <a:cs typeface="Arial" pitchFamily="34" charset="0"/>
              </a:rPr>
              <a:t> </a:t>
            </a:r>
          </a:p>
          <a:p>
            <a:r>
              <a:rPr lang="en-GB" sz="2200" b="1" dirty="0" smtClean="0">
                <a:latin typeface="Arial" pitchFamily="34" charset="0"/>
                <a:cs typeface="Arial" pitchFamily="34" charset="0"/>
              </a:rPr>
              <a:t>      </a:t>
            </a:r>
            <a:r>
              <a:rPr lang="en-GB" sz="2200" dirty="0" smtClean="0">
                <a:latin typeface="Arial" pitchFamily="34" charset="0"/>
                <a:cs typeface="Arial" pitchFamily="34" charset="0"/>
              </a:rPr>
              <a:t>Write </a:t>
            </a:r>
            <a:r>
              <a:rPr lang="en-GB" sz="2200" b="1" dirty="0" smtClean="0">
                <a:solidFill>
                  <a:srgbClr val="0070C0"/>
                </a:solidFill>
                <a:latin typeface="Arial" pitchFamily="34" charset="0"/>
                <a:cs typeface="Arial" pitchFamily="34" charset="0"/>
              </a:rPr>
              <a:t>‘The aim of the research is.... </a:t>
            </a:r>
          </a:p>
          <a:p>
            <a:pPr lvl="1"/>
            <a:r>
              <a:rPr lang="en-GB" sz="2200" dirty="0" smtClean="0">
                <a:latin typeface="Arial" pitchFamily="34" charset="0"/>
                <a:cs typeface="Arial" pitchFamily="34" charset="0"/>
              </a:rPr>
              <a:t>and   </a:t>
            </a:r>
            <a:r>
              <a:rPr lang="en-GB" sz="2200" b="1" dirty="0" smtClean="0">
                <a:solidFill>
                  <a:srgbClr val="0070C0"/>
                </a:solidFill>
                <a:latin typeface="Arial" pitchFamily="34" charset="0"/>
                <a:cs typeface="Arial" pitchFamily="34" charset="0"/>
              </a:rPr>
              <a:t>‘ The objectives of this research are....’</a:t>
            </a:r>
          </a:p>
          <a:p>
            <a:pPr lvl="1"/>
            <a:r>
              <a:rPr lang="en-US" sz="2200" dirty="0" smtClean="0">
                <a:latin typeface="Arial" pitchFamily="34" charset="0"/>
                <a:cs typeface="Arial" pitchFamily="34" charset="0"/>
              </a:rPr>
              <a:t>1. To…</a:t>
            </a:r>
          </a:p>
          <a:p>
            <a:pPr lvl="1"/>
            <a:r>
              <a:rPr lang="en-US" sz="2200" dirty="0" smtClean="0">
                <a:latin typeface="Arial" pitchFamily="34" charset="0"/>
                <a:cs typeface="Arial" pitchFamily="34" charset="0"/>
              </a:rPr>
              <a:t>2. To…</a:t>
            </a:r>
          </a:p>
          <a:p>
            <a:pPr lvl="1"/>
            <a:r>
              <a:rPr lang="en-US" sz="2200" dirty="0" smtClean="0">
                <a:latin typeface="Arial" pitchFamily="34" charset="0"/>
                <a:cs typeface="Arial" pitchFamily="34" charset="0"/>
              </a:rPr>
              <a:t>3. To….</a:t>
            </a:r>
            <a:r>
              <a:rPr lang="en-GB" sz="2200" b="1" dirty="0" smtClean="0">
                <a:latin typeface="Arial" pitchFamily="34" charset="0"/>
                <a:cs typeface="Arial" pitchFamily="34" charset="0"/>
              </a:rPr>
              <a:t> </a:t>
            </a:r>
            <a:endParaRPr lang="en-GB" sz="2200" b="1" dirty="0">
              <a:latin typeface="Arial" pitchFamily="34" charset="0"/>
              <a:cs typeface="Arial" pitchFamily="34" charset="0"/>
            </a:endParaRPr>
          </a:p>
          <a:p>
            <a:r>
              <a:rPr lang="en-GB" sz="2200" b="1" dirty="0">
                <a:latin typeface="Arial" pitchFamily="34" charset="0"/>
                <a:cs typeface="Arial" pitchFamily="34" charset="0"/>
              </a:rPr>
              <a:t> </a:t>
            </a:r>
          </a:p>
          <a:p>
            <a:pPr marL="342900" indent="-342900">
              <a:buFont typeface="Arial" panose="020B0604020202020204" pitchFamily="34" charset="0"/>
              <a:buChar char="•"/>
            </a:pPr>
            <a:r>
              <a:rPr lang="en-GB" sz="2200" dirty="0">
                <a:latin typeface="Arial" pitchFamily="34" charset="0"/>
                <a:cs typeface="Arial" pitchFamily="34" charset="0"/>
              </a:rPr>
              <a:t> </a:t>
            </a:r>
            <a:r>
              <a:rPr lang="en-GB" sz="2200" dirty="0" smtClean="0">
                <a:latin typeface="Arial" pitchFamily="34" charset="0"/>
                <a:cs typeface="Arial" pitchFamily="34" charset="0"/>
              </a:rPr>
              <a:t>     Limit </a:t>
            </a:r>
            <a:r>
              <a:rPr lang="en-GB" sz="2200" dirty="0">
                <a:latin typeface="Arial" pitchFamily="34" charset="0"/>
                <a:cs typeface="Arial" pitchFamily="34" charset="0"/>
              </a:rPr>
              <a:t>your objectives to a maximum of three. </a:t>
            </a:r>
            <a:endParaRPr lang="en-GB" sz="2200" dirty="0" smtClean="0">
              <a:latin typeface="Arial" pitchFamily="34" charset="0"/>
              <a:cs typeface="Arial" pitchFamily="34" charset="0"/>
            </a:endParaRPr>
          </a:p>
          <a:p>
            <a:pPr marL="342900" indent="-342900">
              <a:buFont typeface="Arial" panose="020B0604020202020204" pitchFamily="34" charset="0"/>
              <a:buChar char="•"/>
            </a:pPr>
            <a:r>
              <a:rPr lang="en-GB" sz="2200" dirty="0" smtClean="0">
                <a:latin typeface="Arial" pitchFamily="34" charset="0"/>
                <a:cs typeface="Arial" pitchFamily="34" charset="0"/>
              </a:rPr>
              <a:t>      They </a:t>
            </a:r>
            <a:r>
              <a:rPr lang="en-GB" sz="2200" dirty="0">
                <a:latin typeface="Arial" pitchFamily="34" charset="0"/>
                <a:cs typeface="Arial" pitchFamily="34" charset="0"/>
              </a:rPr>
              <a:t>must be focused on one issue and not too wide in topic area</a:t>
            </a:r>
            <a:r>
              <a:rPr lang="en-GB" sz="2200" dirty="0" smtClean="0">
                <a:latin typeface="Arial" pitchFamily="34" charset="0"/>
                <a:cs typeface="Arial" pitchFamily="34" charset="0"/>
              </a:rPr>
              <a:t>.</a:t>
            </a:r>
          </a:p>
          <a:p>
            <a:pPr marL="342900" indent="-342900"/>
            <a:r>
              <a:rPr lang="en-GB" sz="2200" dirty="0" smtClean="0">
                <a:latin typeface="Arial" pitchFamily="34" charset="0"/>
                <a:cs typeface="Arial" pitchFamily="34" charset="0"/>
              </a:rPr>
              <a:t>          and should have ‘FLOW’....a logical sequence.</a:t>
            </a:r>
          </a:p>
          <a:p>
            <a:pPr marL="342900" indent="-342900">
              <a:buFont typeface="Arial" panose="020B0604020202020204" pitchFamily="34" charset="0"/>
              <a:buChar char="•"/>
            </a:pPr>
            <a:r>
              <a:rPr lang="en-GB" sz="2200" dirty="0" smtClean="0">
                <a:latin typeface="Arial" pitchFamily="34" charset="0"/>
                <a:cs typeface="Arial" pitchFamily="34" charset="0"/>
              </a:rPr>
              <a:t>      Ensure </a:t>
            </a:r>
            <a:r>
              <a:rPr lang="en-GB" sz="2200" dirty="0">
                <a:latin typeface="Arial" pitchFamily="34" charset="0"/>
                <a:cs typeface="Arial" pitchFamily="34" charset="0"/>
              </a:rPr>
              <a:t>that the rationale behind your </a:t>
            </a:r>
            <a:r>
              <a:rPr lang="en-GB" sz="2200" dirty="0" smtClean="0">
                <a:latin typeface="Arial" pitchFamily="34" charset="0"/>
                <a:cs typeface="Arial" pitchFamily="34" charset="0"/>
              </a:rPr>
              <a:t>aim </a:t>
            </a:r>
            <a:r>
              <a:rPr lang="en-GB" sz="2200" dirty="0">
                <a:latin typeface="Arial" pitchFamily="34" charset="0"/>
                <a:cs typeface="Arial" pitchFamily="34" charset="0"/>
              </a:rPr>
              <a:t>and objectives is </a:t>
            </a:r>
            <a:r>
              <a:rPr lang="en-GB" sz="2200" dirty="0" smtClean="0">
                <a:latin typeface="Arial" pitchFamily="34" charset="0"/>
                <a:cs typeface="Arial" pitchFamily="34" charset="0"/>
              </a:rPr>
              <a:t>fully  </a:t>
            </a:r>
          </a:p>
          <a:p>
            <a:r>
              <a:rPr lang="en-GB" sz="2200" dirty="0">
                <a:latin typeface="Arial" pitchFamily="34" charset="0"/>
                <a:cs typeface="Arial" pitchFamily="34" charset="0"/>
              </a:rPr>
              <a:t> </a:t>
            </a:r>
            <a:r>
              <a:rPr lang="en-GB" sz="2200" dirty="0" smtClean="0">
                <a:latin typeface="Arial" pitchFamily="34" charset="0"/>
                <a:cs typeface="Arial" pitchFamily="34" charset="0"/>
              </a:rPr>
              <a:t>         </a:t>
            </a:r>
            <a:r>
              <a:rPr lang="en-GB" sz="2200" dirty="0">
                <a:latin typeface="Arial" pitchFamily="34" charset="0"/>
                <a:cs typeface="Arial" pitchFamily="34" charset="0"/>
              </a:rPr>
              <a:t>explained. </a:t>
            </a:r>
          </a:p>
        </p:txBody>
      </p:sp>
      <p:sp>
        <p:nvSpPr>
          <p:cNvPr id="3" name="TextBox 2"/>
          <p:cNvSpPr txBox="1"/>
          <p:nvPr/>
        </p:nvSpPr>
        <p:spPr>
          <a:xfrm>
            <a:off x="972880" y="326746"/>
            <a:ext cx="6013939" cy="523220"/>
          </a:xfrm>
          <a:prstGeom prst="rect">
            <a:avLst/>
          </a:prstGeom>
          <a:noFill/>
        </p:spPr>
        <p:txBody>
          <a:bodyPr wrap="square" rtlCol="0">
            <a:spAutoFit/>
          </a:bodyPr>
          <a:lstStyle/>
          <a:p>
            <a:r>
              <a:rPr lang="en-GB" sz="2800" b="1" u="sng" dirty="0" smtClean="0">
                <a:latin typeface="Arial" pitchFamily="34" charset="0"/>
                <a:cs typeface="Arial" pitchFamily="34" charset="0"/>
              </a:rPr>
              <a:t>CHAPTER 1 - INTRODUCTION</a:t>
            </a:r>
            <a:endParaRPr lang="en-GB" sz="2800" b="1" u="sng" dirty="0">
              <a:latin typeface="Arial" pitchFamily="34" charset="0"/>
              <a:cs typeface="Arial" pitchFamily="34" charset="0"/>
            </a:endParaRPr>
          </a:p>
        </p:txBody>
      </p:sp>
      <p:sp>
        <p:nvSpPr>
          <p:cNvPr id="4" name="TextBox 3"/>
          <p:cNvSpPr txBox="1"/>
          <p:nvPr/>
        </p:nvSpPr>
        <p:spPr>
          <a:xfrm>
            <a:off x="8563232" y="2496065"/>
            <a:ext cx="3175687" cy="646331"/>
          </a:xfrm>
          <a:prstGeom prst="rect">
            <a:avLst/>
          </a:prstGeom>
          <a:noFill/>
        </p:spPr>
        <p:txBody>
          <a:bodyPr wrap="square" rtlCol="0">
            <a:spAutoFit/>
          </a:bodyPr>
          <a:lstStyle/>
          <a:p>
            <a:r>
              <a:rPr lang="en-US" dirty="0" smtClean="0"/>
              <a:t>THE WHOLE DOCUMENT RELATES BACK TO THESE !</a:t>
            </a:r>
            <a:endParaRPr lang="en-GB" dirty="0"/>
          </a:p>
        </p:txBody>
      </p:sp>
      <p:cxnSp>
        <p:nvCxnSpPr>
          <p:cNvPr id="6" name="Straight Arrow Connector 5"/>
          <p:cNvCxnSpPr/>
          <p:nvPr/>
        </p:nvCxnSpPr>
        <p:spPr>
          <a:xfrm flipV="1">
            <a:off x="7475838" y="2804984"/>
            <a:ext cx="914400" cy="12357"/>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06103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55542" y="1934308"/>
            <a:ext cx="8950569" cy="3477875"/>
          </a:xfrm>
          <a:prstGeom prst="rect">
            <a:avLst/>
          </a:prstGeom>
          <a:noFill/>
        </p:spPr>
        <p:txBody>
          <a:bodyPr wrap="square" rtlCol="0">
            <a:spAutoFit/>
          </a:bodyPr>
          <a:lstStyle/>
          <a:p>
            <a:r>
              <a:rPr lang="en-GB" sz="2200" dirty="0">
                <a:latin typeface="Arial" pitchFamily="34" charset="0"/>
                <a:cs typeface="Arial" pitchFamily="34" charset="0"/>
              </a:rPr>
              <a:t> </a:t>
            </a:r>
            <a:r>
              <a:rPr lang="en-GB" sz="2200" b="1" dirty="0">
                <a:latin typeface="Arial" pitchFamily="34" charset="0"/>
                <a:cs typeface="Arial" pitchFamily="34" charset="0"/>
              </a:rPr>
              <a:t>3</a:t>
            </a:r>
            <a:r>
              <a:rPr lang="en-GB" sz="2200" b="1" dirty="0" smtClean="0">
                <a:latin typeface="Arial" pitchFamily="34" charset="0"/>
                <a:cs typeface="Arial" pitchFamily="34" charset="0"/>
              </a:rPr>
              <a:t>.</a:t>
            </a:r>
            <a:r>
              <a:rPr lang="en-GB" sz="2200" dirty="0" smtClean="0">
                <a:latin typeface="Arial" pitchFamily="34" charset="0"/>
                <a:cs typeface="Arial" pitchFamily="34" charset="0"/>
              </a:rPr>
              <a:t>    </a:t>
            </a:r>
            <a:r>
              <a:rPr lang="en-GB" sz="2200" b="1" dirty="0">
                <a:latin typeface="Arial" pitchFamily="34" charset="0"/>
                <a:cs typeface="Arial" pitchFamily="34" charset="0"/>
              </a:rPr>
              <a:t>Brief explanation of your approach to your </a:t>
            </a:r>
            <a:r>
              <a:rPr lang="en-GB" sz="2200" b="1" dirty="0" smtClean="0">
                <a:latin typeface="Arial" pitchFamily="34" charset="0"/>
                <a:cs typeface="Arial" pitchFamily="34" charset="0"/>
              </a:rPr>
              <a:t>dissertation</a:t>
            </a:r>
          </a:p>
          <a:p>
            <a:endParaRPr lang="en-GB" sz="2200" dirty="0">
              <a:latin typeface="Arial" pitchFamily="34" charset="0"/>
              <a:cs typeface="Arial" pitchFamily="34" charset="0"/>
            </a:endParaRPr>
          </a:p>
          <a:p>
            <a:pPr marL="800100" lvl="1" indent="-342900">
              <a:buFont typeface="Arial" panose="020B0604020202020204" pitchFamily="34" charset="0"/>
              <a:buChar char="•"/>
            </a:pPr>
            <a:r>
              <a:rPr lang="en-GB" sz="2200" dirty="0">
                <a:latin typeface="Arial" pitchFamily="34" charset="0"/>
                <a:cs typeface="Arial" pitchFamily="34" charset="0"/>
              </a:rPr>
              <a:t>A descriptive ‘layout’ of how your research will flow from chapter to chapter</a:t>
            </a:r>
            <a:r>
              <a:rPr lang="en-GB" sz="2200" dirty="0" smtClean="0">
                <a:latin typeface="Arial" pitchFamily="34" charset="0"/>
                <a:cs typeface="Arial" pitchFamily="34" charset="0"/>
              </a:rPr>
              <a:t>.</a:t>
            </a:r>
          </a:p>
          <a:p>
            <a:pPr marL="800100" lvl="1" indent="-342900">
              <a:buFont typeface="Arial" panose="020B0604020202020204" pitchFamily="34" charset="0"/>
              <a:buChar char="•"/>
            </a:pPr>
            <a:endParaRPr lang="en-GB" sz="2200" dirty="0">
              <a:latin typeface="Arial" pitchFamily="34" charset="0"/>
              <a:cs typeface="Arial" pitchFamily="34" charset="0"/>
            </a:endParaRPr>
          </a:p>
          <a:p>
            <a:pPr marL="800100" lvl="1" indent="-342900">
              <a:buFont typeface="Arial" panose="020B0604020202020204" pitchFamily="34" charset="0"/>
              <a:buChar char="•"/>
            </a:pPr>
            <a:r>
              <a:rPr lang="en-GB" sz="2200" dirty="0">
                <a:latin typeface="Arial" pitchFamily="34" charset="0"/>
                <a:cs typeface="Arial" pitchFamily="34" charset="0"/>
              </a:rPr>
              <a:t>How you intend to carry out your research</a:t>
            </a:r>
            <a:r>
              <a:rPr lang="en-GB" sz="2200" dirty="0" smtClean="0">
                <a:latin typeface="Arial" pitchFamily="34" charset="0"/>
                <a:cs typeface="Arial" pitchFamily="34" charset="0"/>
              </a:rPr>
              <a:t>?</a:t>
            </a:r>
          </a:p>
          <a:p>
            <a:pPr lvl="1"/>
            <a:endParaRPr lang="en-GB" sz="2200" dirty="0">
              <a:latin typeface="Arial" pitchFamily="34" charset="0"/>
              <a:cs typeface="Arial" pitchFamily="34" charset="0"/>
            </a:endParaRPr>
          </a:p>
          <a:p>
            <a:pPr marL="800100" lvl="1" indent="-342900">
              <a:buFont typeface="Arial" panose="020B0604020202020204" pitchFamily="34" charset="0"/>
              <a:buChar char="•"/>
            </a:pPr>
            <a:r>
              <a:rPr lang="en-GB" sz="2200" dirty="0">
                <a:latin typeface="Arial" pitchFamily="34" charset="0"/>
                <a:cs typeface="Arial" pitchFamily="34" charset="0"/>
              </a:rPr>
              <a:t>Where do you intend to conduct your research</a:t>
            </a:r>
            <a:r>
              <a:rPr lang="en-GB" sz="2200" dirty="0" smtClean="0">
                <a:latin typeface="Arial" pitchFamily="34" charset="0"/>
                <a:cs typeface="Arial" pitchFamily="34" charset="0"/>
              </a:rPr>
              <a:t>?</a:t>
            </a:r>
          </a:p>
          <a:p>
            <a:pPr lvl="1"/>
            <a:endParaRPr lang="en-GB" sz="2200" dirty="0">
              <a:latin typeface="Arial" pitchFamily="34" charset="0"/>
              <a:cs typeface="Arial" pitchFamily="34" charset="0"/>
            </a:endParaRPr>
          </a:p>
          <a:p>
            <a:pPr marL="800100" lvl="1" indent="-342900">
              <a:buFont typeface="Arial" panose="020B0604020202020204" pitchFamily="34" charset="0"/>
              <a:buChar char="•"/>
            </a:pPr>
            <a:r>
              <a:rPr lang="en-GB" sz="2200" dirty="0">
                <a:latin typeface="Arial" pitchFamily="34" charset="0"/>
                <a:cs typeface="Arial" pitchFamily="34" charset="0"/>
              </a:rPr>
              <a:t>When do you intend would conduct your research? </a:t>
            </a:r>
            <a:endParaRPr lang="en-GB" sz="2200" dirty="0" smtClean="0">
              <a:latin typeface="Arial" pitchFamily="34" charset="0"/>
              <a:cs typeface="Arial" pitchFamily="34" charset="0"/>
            </a:endParaRPr>
          </a:p>
        </p:txBody>
      </p:sp>
      <p:sp>
        <p:nvSpPr>
          <p:cNvPr id="6" name="TextBox 5"/>
          <p:cNvSpPr txBox="1"/>
          <p:nvPr/>
        </p:nvSpPr>
        <p:spPr>
          <a:xfrm>
            <a:off x="1123071" y="840544"/>
            <a:ext cx="6013939" cy="523220"/>
          </a:xfrm>
          <a:prstGeom prst="rect">
            <a:avLst/>
          </a:prstGeom>
          <a:noFill/>
        </p:spPr>
        <p:txBody>
          <a:bodyPr wrap="square" rtlCol="0">
            <a:spAutoFit/>
          </a:bodyPr>
          <a:lstStyle/>
          <a:p>
            <a:r>
              <a:rPr lang="en-GB" sz="2800" b="1" u="sng" dirty="0" smtClean="0">
                <a:latin typeface="Arial" pitchFamily="34" charset="0"/>
                <a:cs typeface="Arial" pitchFamily="34" charset="0"/>
              </a:rPr>
              <a:t>CHAPTER 1 - INTRODUCTION</a:t>
            </a:r>
            <a:endParaRPr lang="en-GB" sz="2800" b="1" u="sng" dirty="0">
              <a:latin typeface="Arial" pitchFamily="34" charset="0"/>
              <a:cs typeface="Arial" pitchFamily="34" charset="0"/>
            </a:endParaRPr>
          </a:p>
        </p:txBody>
      </p:sp>
    </p:spTree>
    <p:extLst>
      <p:ext uri="{BB962C8B-B14F-4D97-AF65-F5344CB8AC3E}">
        <p14:creationId xmlns:p14="http://schemas.microsoft.com/office/powerpoint/2010/main" val="398434667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7640" y="694006"/>
            <a:ext cx="12024360" cy="523220"/>
          </a:xfrm>
          <a:prstGeom prst="rect">
            <a:avLst/>
          </a:prstGeom>
          <a:noFill/>
        </p:spPr>
        <p:txBody>
          <a:bodyPr wrap="square" rtlCol="0">
            <a:spAutoFit/>
          </a:bodyPr>
          <a:lstStyle/>
          <a:p>
            <a:r>
              <a:rPr lang="en-GB" sz="2800" b="1" u="sng" dirty="0">
                <a:latin typeface="Arial" pitchFamily="34" charset="0"/>
                <a:cs typeface="Arial" pitchFamily="34" charset="0"/>
              </a:rPr>
              <a:t>Chapter 2 – </a:t>
            </a:r>
            <a:r>
              <a:rPr lang="en-GB" sz="2800" b="1" u="sng" dirty="0" smtClean="0">
                <a:latin typeface="Arial" pitchFamily="34" charset="0"/>
                <a:cs typeface="Arial" pitchFamily="34" charset="0"/>
              </a:rPr>
              <a:t>LITERATURE REVIEW – THE RESEARCH FOUNDATION </a:t>
            </a:r>
            <a:endParaRPr lang="en-GB" sz="2800" u="sng" dirty="0">
              <a:latin typeface="Arial" pitchFamily="34" charset="0"/>
              <a:cs typeface="Arial" pitchFamily="34" charset="0"/>
            </a:endParaRPr>
          </a:p>
        </p:txBody>
      </p:sp>
      <p:sp>
        <p:nvSpPr>
          <p:cNvPr id="3" name="TextBox 2"/>
          <p:cNvSpPr txBox="1"/>
          <p:nvPr/>
        </p:nvSpPr>
        <p:spPr>
          <a:xfrm>
            <a:off x="1281331" y="1743222"/>
            <a:ext cx="10128739" cy="4154984"/>
          </a:xfrm>
          <a:prstGeom prst="rect">
            <a:avLst/>
          </a:prstGeom>
          <a:noFill/>
        </p:spPr>
        <p:txBody>
          <a:bodyPr wrap="square" rtlCol="0">
            <a:spAutoFit/>
          </a:bodyPr>
          <a:lstStyle/>
          <a:p>
            <a:pPr marL="342900" lvl="0" indent="-342900" algn="just">
              <a:buFont typeface="Arial" panose="020B0604020202020204" pitchFamily="34" charset="0"/>
              <a:buChar char="•"/>
            </a:pPr>
            <a:r>
              <a:rPr lang="en-GB" sz="2200" dirty="0">
                <a:latin typeface="Arial" pitchFamily="34" charset="0"/>
                <a:cs typeface="Arial" pitchFamily="34" charset="0"/>
              </a:rPr>
              <a:t>Present your literature findings (book, journal, papers, newspaper articles, internet site references that are </a:t>
            </a:r>
            <a:r>
              <a:rPr lang="en-GB" sz="2200" b="1" u="sng" dirty="0">
                <a:latin typeface="Arial" pitchFamily="34" charset="0"/>
                <a:cs typeface="Arial" pitchFamily="34" charset="0"/>
              </a:rPr>
              <a:t>DIRECTLY RELATED</a:t>
            </a:r>
            <a:r>
              <a:rPr lang="en-GB" sz="2200" dirty="0">
                <a:latin typeface="Arial" pitchFamily="34" charset="0"/>
                <a:cs typeface="Arial" pitchFamily="34" charset="0"/>
              </a:rPr>
              <a:t> to your </a:t>
            </a:r>
            <a:r>
              <a:rPr lang="en-GB" sz="2200" dirty="0" smtClean="0">
                <a:latin typeface="Arial" pitchFamily="34" charset="0"/>
                <a:cs typeface="Arial" pitchFamily="34" charset="0"/>
              </a:rPr>
              <a:t>aim </a:t>
            </a:r>
            <a:r>
              <a:rPr lang="en-GB" sz="2200" dirty="0">
                <a:latin typeface="Arial" pitchFamily="34" charset="0"/>
                <a:cs typeface="Arial" pitchFamily="34" charset="0"/>
              </a:rPr>
              <a:t>and objectives. </a:t>
            </a:r>
            <a:r>
              <a:rPr lang="en-GB" sz="2200" dirty="0" smtClean="0">
                <a:latin typeface="Arial" pitchFamily="34" charset="0"/>
                <a:cs typeface="Arial" pitchFamily="34" charset="0"/>
              </a:rPr>
              <a:t>(Secondary research support)</a:t>
            </a:r>
          </a:p>
          <a:p>
            <a:pPr marL="342900" lvl="0" indent="-342900" algn="just">
              <a:buFont typeface="Arial" panose="020B0604020202020204" pitchFamily="34" charset="0"/>
              <a:buChar char="•"/>
            </a:pPr>
            <a:endParaRPr lang="en-GB" sz="2200" dirty="0" smtClean="0">
              <a:latin typeface="Arial" pitchFamily="34" charset="0"/>
              <a:cs typeface="Arial" pitchFamily="34" charset="0"/>
            </a:endParaRPr>
          </a:p>
          <a:p>
            <a:pPr marL="342900" lvl="0" indent="-342900" algn="just">
              <a:buFont typeface="Arial" panose="020B0604020202020204" pitchFamily="34" charset="0"/>
              <a:buChar char="•"/>
            </a:pPr>
            <a:r>
              <a:rPr lang="en-GB" sz="2200" dirty="0" smtClean="0">
                <a:latin typeface="Arial" pitchFamily="34" charset="0"/>
                <a:cs typeface="Arial" pitchFamily="34" charset="0"/>
              </a:rPr>
              <a:t>Start </a:t>
            </a:r>
            <a:r>
              <a:rPr lang="en-GB" sz="2200" dirty="0">
                <a:latin typeface="Arial" pitchFamily="34" charset="0"/>
                <a:cs typeface="Arial" pitchFamily="34" charset="0"/>
              </a:rPr>
              <a:t>with historic reference and build up the picture of the topic up to the current and most recent research undertaken</a:t>
            </a:r>
            <a:r>
              <a:rPr lang="en-GB" sz="2200" dirty="0" smtClean="0">
                <a:latin typeface="Arial" pitchFamily="34" charset="0"/>
                <a:cs typeface="Arial" pitchFamily="34" charset="0"/>
              </a:rPr>
              <a:t>.</a:t>
            </a:r>
          </a:p>
          <a:p>
            <a:pPr lvl="0" algn="just"/>
            <a:endParaRPr lang="en-GB" sz="2200" dirty="0" smtClean="0">
              <a:latin typeface="Arial" pitchFamily="34" charset="0"/>
              <a:cs typeface="Arial" pitchFamily="34" charset="0"/>
            </a:endParaRPr>
          </a:p>
          <a:p>
            <a:pPr marL="342900" lvl="0" indent="-342900" algn="just">
              <a:buFont typeface="Arial" panose="020B0604020202020204" pitchFamily="34" charset="0"/>
              <a:buChar char="•"/>
            </a:pPr>
            <a:r>
              <a:rPr lang="en-GB" sz="2200" dirty="0" smtClean="0">
                <a:latin typeface="Arial" pitchFamily="34" charset="0"/>
                <a:cs typeface="Arial" pitchFamily="34" charset="0"/>
              </a:rPr>
              <a:t> </a:t>
            </a:r>
            <a:r>
              <a:rPr lang="en-GB" sz="2200" b="1" dirty="0">
                <a:latin typeface="Arial" pitchFamily="34" charset="0"/>
                <a:cs typeface="Arial" pitchFamily="34" charset="0"/>
              </a:rPr>
              <a:t>Fill it </a:t>
            </a:r>
            <a:r>
              <a:rPr lang="en-GB" sz="2200" dirty="0">
                <a:latin typeface="Arial" pitchFamily="34" charset="0"/>
                <a:cs typeface="Arial" pitchFamily="34" charset="0"/>
              </a:rPr>
              <a:t>with</a:t>
            </a:r>
            <a:r>
              <a:rPr lang="en-GB" sz="2200" b="1" dirty="0">
                <a:latin typeface="Arial" pitchFamily="34" charset="0"/>
                <a:cs typeface="Arial" pitchFamily="34" charset="0"/>
              </a:rPr>
              <a:t> relevant </a:t>
            </a:r>
            <a:r>
              <a:rPr lang="en-GB" sz="2200" dirty="0">
                <a:latin typeface="Arial" pitchFamily="34" charset="0"/>
                <a:cs typeface="Arial" pitchFamily="34" charset="0"/>
              </a:rPr>
              <a:t>references! (Relevant to your aims and objectives</a:t>
            </a:r>
            <a:r>
              <a:rPr lang="en-GB" sz="2200" dirty="0" smtClean="0">
                <a:latin typeface="Arial" pitchFamily="34" charset="0"/>
                <a:cs typeface="Arial" pitchFamily="34" charset="0"/>
              </a:rPr>
              <a:t>).</a:t>
            </a:r>
          </a:p>
          <a:p>
            <a:pPr lvl="0" algn="just"/>
            <a:endParaRPr lang="en-GB" sz="2200" dirty="0">
              <a:latin typeface="Arial" pitchFamily="34" charset="0"/>
              <a:cs typeface="Arial" pitchFamily="34" charset="0"/>
            </a:endParaRPr>
          </a:p>
          <a:p>
            <a:pPr marL="342900" lvl="0" indent="-342900" algn="just">
              <a:buFont typeface="Arial" panose="020B0604020202020204" pitchFamily="34" charset="0"/>
              <a:buChar char="•"/>
            </a:pPr>
            <a:r>
              <a:rPr lang="en-GB" sz="2200" dirty="0" smtClean="0">
                <a:latin typeface="Arial" pitchFamily="34" charset="0"/>
                <a:cs typeface="Arial" pitchFamily="34" charset="0"/>
              </a:rPr>
              <a:t> </a:t>
            </a:r>
            <a:r>
              <a:rPr lang="en-GB" sz="2200" dirty="0">
                <a:latin typeface="Arial" pitchFamily="34" charset="0"/>
                <a:cs typeface="Arial" pitchFamily="34" charset="0"/>
              </a:rPr>
              <a:t>References should, where possible, be of research undertaken within the last 5-6 years as research develops at speed. Anything older than this may have been replaced by more recent findings.</a:t>
            </a:r>
          </a:p>
        </p:txBody>
      </p:sp>
    </p:spTree>
    <p:extLst>
      <p:ext uri="{BB962C8B-B14F-4D97-AF65-F5344CB8AC3E}">
        <p14:creationId xmlns:p14="http://schemas.microsoft.com/office/powerpoint/2010/main" val="1814712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6108" y="236806"/>
            <a:ext cx="6242538" cy="523220"/>
          </a:xfrm>
          <a:prstGeom prst="rect">
            <a:avLst/>
          </a:prstGeom>
          <a:noFill/>
        </p:spPr>
        <p:txBody>
          <a:bodyPr wrap="square" rtlCol="0">
            <a:spAutoFit/>
          </a:bodyPr>
          <a:lstStyle/>
          <a:p>
            <a:r>
              <a:rPr lang="en-GB" sz="2800" b="1" u="sng" dirty="0">
                <a:latin typeface="Arial" pitchFamily="34" charset="0"/>
                <a:cs typeface="Arial" pitchFamily="34" charset="0"/>
              </a:rPr>
              <a:t>Chapter 2 – </a:t>
            </a:r>
            <a:r>
              <a:rPr lang="en-GB" sz="2800" b="1" u="sng" dirty="0" smtClean="0">
                <a:latin typeface="Arial" pitchFamily="34" charset="0"/>
                <a:cs typeface="Arial" pitchFamily="34" charset="0"/>
              </a:rPr>
              <a:t>LITERATURE REVIEW</a:t>
            </a:r>
            <a:endParaRPr lang="en-GB" sz="2800" u="sng" dirty="0">
              <a:latin typeface="Arial" pitchFamily="34" charset="0"/>
              <a:cs typeface="Arial" pitchFamily="34" charset="0"/>
            </a:endParaRPr>
          </a:p>
        </p:txBody>
      </p:sp>
      <p:sp>
        <p:nvSpPr>
          <p:cNvPr id="3" name="Rectangle 2"/>
          <p:cNvSpPr/>
          <p:nvPr/>
        </p:nvSpPr>
        <p:spPr>
          <a:xfrm>
            <a:off x="1092591" y="925607"/>
            <a:ext cx="9823938" cy="5932393"/>
          </a:xfrm>
          <a:prstGeom prst="rect">
            <a:avLst/>
          </a:prstGeom>
        </p:spPr>
        <p:txBody>
          <a:bodyPr wrap="square">
            <a:spAutoFit/>
          </a:bodyPr>
          <a:lstStyle/>
          <a:p>
            <a:pPr marL="342900" lvl="0" indent="-342900" algn="just">
              <a:lnSpc>
                <a:spcPct val="115000"/>
              </a:lnSpc>
              <a:spcAft>
                <a:spcPts val="0"/>
              </a:spcAft>
              <a:buFont typeface="Arial" panose="020B0604020202020204" pitchFamily="34" charset="0"/>
              <a:buChar char="•"/>
            </a:pPr>
            <a:r>
              <a:rPr lang="en-GB" sz="2200" dirty="0">
                <a:latin typeface="Arial" pitchFamily="34" charset="0"/>
                <a:ea typeface="Times New Roman" panose="02020603050405020304" pitchFamily="18" charset="0"/>
                <a:cs typeface="Arial" pitchFamily="34" charset="0"/>
              </a:rPr>
              <a:t>Provide a critique / comment on how the literature findings support or do not support your dissertation’s aims and objectives. </a:t>
            </a:r>
            <a:endParaRPr lang="en-GB" sz="2200" dirty="0" smtClean="0">
              <a:latin typeface="Arial" pitchFamily="34" charset="0"/>
              <a:ea typeface="Times New Roman" panose="02020603050405020304" pitchFamily="18" charset="0"/>
              <a:cs typeface="Arial" pitchFamily="34" charset="0"/>
            </a:endParaRPr>
          </a:p>
          <a:p>
            <a:pPr marL="342900" lvl="0" indent="-342900" algn="just">
              <a:lnSpc>
                <a:spcPct val="115000"/>
              </a:lnSpc>
              <a:spcAft>
                <a:spcPts val="0"/>
              </a:spcAft>
              <a:buFont typeface="Arial" panose="020B0604020202020204" pitchFamily="34" charset="0"/>
              <a:buChar char="•"/>
            </a:pPr>
            <a:endParaRPr lang="en-GB" sz="2200" dirty="0" smtClean="0">
              <a:latin typeface="Arial" pitchFamily="34" charset="0"/>
              <a:ea typeface="Times New Roman" panose="02020603050405020304" pitchFamily="18" charset="0"/>
              <a:cs typeface="Arial" pitchFamily="34" charset="0"/>
            </a:endParaRPr>
          </a:p>
          <a:p>
            <a:pPr marL="342900" lvl="0" indent="-342900" algn="just">
              <a:lnSpc>
                <a:spcPct val="115000"/>
              </a:lnSpc>
              <a:spcAft>
                <a:spcPts val="0"/>
              </a:spcAft>
              <a:buFont typeface="Arial" panose="020B0604020202020204" pitchFamily="34" charset="0"/>
              <a:buChar char="•"/>
            </a:pPr>
            <a:r>
              <a:rPr lang="en-GB" sz="2200" dirty="0" smtClean="0">
                <a:latin typeface="Arial" pitchFamily="34" charset="0"/>
                <a:ea typeface="Times New Roman" panose="02020603050405020304" pitchFamily="18" charset="0"/>
                <a:cs typeface="Arial" pitchFamily="34" charset="0"/>
              </a:rPr>
              <a:t>What </a:t>
            </a:r>
            <a:r>
              <a:rPr lang="en-GB" sz="2200" dirty="0">
                <a:latin typeface="Arial" pitchFamily="34" charset="0"/>
                <a:ea typeface="Times New Roman" panose="02020603050405020304" pitchFamily="18" charset="0"/>
                <a:cs typeface="Arial" pitchFamily="34" charset="0"/>
              </a:rPr>
              <a:t>have previous researchers in this topic area overlooked? </a:t>
            </a:r>
            <a:endParaRPr lang="en-GB" sz="2200" dirty="0" smtClean="0">
              <a:latin typeface="Arial" pitchFamily="34" charset="0"/>
              <a:ea typeface="Times New Roman" panose="02020603050405020304" pitchFamily="18" charset="0"/>
              <a:cs typeface="Arial" pitchFamily="34" charset="0"/>
            </a:endParaRPr>
          </a:p>
          <a:p>
            <a:pPr marL="800100" indent="-342900" algn="just">
              <a:lnSpc>
                <a:spcPct val="115000"/>
              </a:lnSpc>
              <a:spcAft>
                <a:spcPts val="0"/>
              </a:spcAft>
              <a:buFont typeface="Arial" panose="020B0604020202020204" pitchFamily="34" charset="0"/>
              <a:buChar char="•"/>
            </a:pPr>
            <a:r>
              <a:rPr lang="en-GB" sz="2200" dirty="0" smtClean="0">
                <a:latin typeface="Arial" pitchFamily="34" charset="0"/>
                <a:ea typeface="Times New Roman" panose="02020603050405020304" pitchFamily="18" charset="0"/>
                <a:cs typeface="Arial" pitchFamily="34" charset="0"/>
              </a:rPr>
              <a:t>Where </a:t>
            </a:r>
            <a:r>
              <a:rPr lang="en-GB" sz="2200" dirty="0">
                <a:latin typeface="Arial" pitchFamily="34" charset="0"/>
                <a:ea typeface="Times New Roman" panose="02020603050405020304" pitchFamily="18" charset="0"/>
                <a:cs typeface="Arial" pitchFamily="34" charset="0"/>
              </a:rPr>
              <a:t>is their research / comment strong and where is it weakened? What makes it weak in your opinion? </a:t>
            </a:r>
            <a:endParaRPr lang="en-GB" sz="2200" dirty="0" smtClean="0">
              <a:latin typeface="Arial" pitchFamily="34" charset="0"/>
              <a:ea typeface="Times New Roman" panose="02020603050405020304" pitchFamily="18" charset="0"/>
              <a:cs typeface="Arial" pitchFamily="34" charset="0"/>
            </a:endParaRPr>
          </a:p>
          <a:p>
            <a:pPr marL="800100" indent="-342900" algn="just">
              <a:lnSpc>
                <a:spcPct val="115000"/>
              </a:lnSpc>
              <a:spcAft>
                <a:spcPts val="0"/>
              </a:spcAft>
              <a:buFont typeface="Arial" panose="020B0604020202020204" pitchFamily="34" charset="0"/>
              <a:buChar char="•"/>
            </a:pPr>
            <a:endParaRPr lang="en-GB" sz="2200" dirty="0" smtClean="0">
              <a:latin typeface="Arial" pitchFamily="34" charset="0"/>
              <a:ea typeface="Times New Roman" panose="02020603050405020304" pitchFamily="18" charset="0"/>
              <a:cs typeface="Arial" pitchFamily="34" charset="0"/>
            </a:endParaRPr>
          </a:p>
          <a:p>
            <a:pPr marL="800100" indent="-342900" algn="just">
              <a:lnSpc>
                <a:spcPct val="115000"/>
              </a:lnSpc>
              <a:spcAft>
                <a:spcPts val="0"/>
              </a:spcAft>
              <a:buFont typeface="Arial" panose="020B0604020202020204" pitchFamily="34" charset="0"/>
              <a:buChar char="•"/>
            </a:pPr>
            <a:r>
              <a:rPr lang="en-GB" sz="2200" dirty="0" smtClean="0">
                <a:latin typeface="Arial" pitchFamily="34" charset="0"/>
                <a:ea typeface="Times New Roman" panose="02020603050405020304" pitchFamily="18" charset="0"/>
                <a:cs typeface="Arial" pitchFamily="34" charset="0"/>
              </a:rPr>
              <a:t>If </a:t>
            </a:r>
            <a:r>
              <a:rPr lang="en-GB" sz="2200" dirty="0">
                <a:latin typeface="Arial" pitchFamily="34" charset="0"/>
                <a:ea typeface="Times New Roman" panose="02020603050405020304" pitchFamily="18" charset="0"/>
                <a:cs typeface="Arial" pitchFamily="34" charset="0"/>
              </a:rPr>
              <a:t>you are using </a:t>
            </a:r>
            <a:r>
              <a:rPr lang="en-GB" sz="2200" dirty="0" smtClean="0">
                <a:latin typeface="Arial" pitchFamily="34" charset="0"/>
                <a:ea typeface="Times New Roman" panose="02020603050405020304" pitchFamily="18" charset="0"/>
                <a:cs typeface="Arial" pitchFamily="34" charset="0"/>
              </a:rPr>
              <a:t>whole / part of the </a:t>
            </a:r>
            <a:r>
              <a:rPr lang="en-GB" sz="2200" dirty="0">
                <a:latin typeface="Arial" pitchFamily="34" charset="0"/>
                <a:ea typeface="Times New Roman" panose="02020603050405020304" pitchFamily="18" charset="0"/>
                <a:cs typeface="Arial" pitchFamily="34" charset="0"/>
              </a:rPr>
              <a:t>methodology's that has been found through Literature Review and scrutiny of another researchers published work, you must quote and describe it </a:t>
            </a:r>
            <a:r>
              <a:rPr lang="en-GB" sz="2200" dirty="0" smtClean="0">
                <a:latin typeface="Arial" pitchFamily="34" charset="0"/>
                <a:ea typeface="Times New Roman" panose="02020603050405020304" pitchFamily="18" charset="0"/>
                <a:cs typeface="Arial" pitchFamily="34" charset="0"/>
              </a:rPr>
              <a:t>here. Why have you used it? </a:t>
            </a:r>
          </a:p>
          <a:p>
            <a:pPr marL="800100" indent="-342900" algn="just">
              <a:lnSpc>
                <a:spcPct val="115000"/>
              </a:lnSpc>
              <a:spcAft>
                <a:spcPts val="0"/>
              </a:spcAft>
              <a:buFont typeface="Arial" panose="020B0604020202020204" pitchFamily="34" charset="0"/>
              <a:buChar char="•"/>
            </a:pPr>
            <a:endParaRPr lang="en-GB" sz="2200" dirty="0" smtClean="0">
              <a:latin typeface="Arial" pitchFamily="34" charset="0"/>
              <a:ea typeface="Times New Roman" panose="02020603050405020304" pitchFamily="18" charset="0"/>
              <a:cs typeface="Arial" pitchFamily="34" charset="0"/>
            </a:endParaRPr>
          </a:p>
          <a:p>
            <a:pPr marL="800100" indent="-342900" algn="just">
              <a:lnSpc>
                <a:spcPct val="115000"/>
              </a:lnSpc>
              <a:spcAft>
                <a:spcPts val="0"/>
              </a:spcAft>
              <a:buFont typeface="Arial" panose="020B0604020202020204" pitchFamily="34" charset="0"/>
              <a:buChar char="•"/>
            </a:pPr>
            <a:r>
              <a:rPr lang="en-GB" sz="2200" dirty="0" smtClean="0">
                <a:latin typeface="Arial" pitchFamily="34" charset="0"/>
                <a:ea typeface="Times New Roman" panose="02020603050405020304" pitchFamily="18" charset="0"/>
                <a:cs typeface="Arial" pitchFamily="34" charset="0"/>
              </a:rPr>
              <a:t>Please </a:t>
            </a:r>
            <a:r>
              <a:rPr lang="en-GB" sz="2200" dirty="0">
                <a:latin typeface="Arial" pitchFamily="34" charset="0"/>
                <a:ea typeface="Times New Roman" panose="02020603050405020304" pitchFamily="18" charset="0"/>
                <a:cs typeface="Arial" pitchFamily="34" charset="0"/>
              </a:rPr>
              <a:t>note you should be able to ‘compare + contrast’ your own results findings vs. literature findings in the Chapter 4 /5 (Analysis and Conclusions)</a:t>
            </a:r>
            <a:endParaRPr lang="en-GB" sz="2200" dirty="0">
              <a:effectLst/>
              <a:latin typeface="Arial" pitchFamily="34" charset="0"/>
              <a:ea typeface="Times New Roman" panose="02020603050405020304" pitchFamily="18" charset="0"/>
              <a:cs typeface="Arial" pitchFamily="34" charset="0"/>
            </a:endParaRPr>
          </a:p>
        </p:txBody>
      </p:sp>
    </p:spTree>
    <p:extLst>
      <p:ext uri="{BB962C8B-B14F-4D97-AF65-F5344CB8AC3E}">
        <p14:creationId xmlns:p14="http://schemas.microsoft.com/office/powerpoint/2010/main" val="253697158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35966" y="457200"/>
            <a:ext cx="8634046" cy="523220"/>
          </a:xfrm>
          <a:prstGeom prst="rect">
            <a:avLst/>
          </a:prstGeom>
          <a:noFill/>
        </p:spPr>
        <p:txBody>
          <a:bodyPr wrap="square" rtlCol="0">
            <a:spAutoFit/>
          </a:bodyPr>
          <a:lstStyle/>
          <a:p>
            <a:r>
              <a:rPr lang="en-GB" sz="2800" b="1" u="sng" dirty="0">
                <a:latin typeface="Arial" pitchFamily="34" charset="0"/>
                <a:cs typeface="Arial" pitchFamily="34" charset="0"/>
              </a:rPr>
              <a:t>Chapter </a:t>
            </a:r>
            <a:r>
              <a:rPr lang="en-GB" sz="2800" b="1" u="sng" dirty="0" smtClean="0">
                <a:latin typeface="Arial" pitchFamily="34" charset="0"/>
                <a:cs typeface="Arial" pitchFamily="34" charset="0"/>
              </a:rPr>
              <a:t>3 – METHODOLOGY (Primary Research)</a:t>
            </a:r>
            <a:endParaRPr lang="en-GB" sz="2800" u="sng" dirty="0">
              <a:latin typeface="Arial" pitchFamily="34" charset="0"/>
              <a:cs typeface="Arial" pitchFamily="34" charset="0"/>
            </a:endParaRPr>
          </a:p>
        </p:txBody>
      </p:sp>
      <p:sp>
        <p:nvSpPr>
          <p:cNvPr id="3" name="Rectangle 2"/>
          <p:cNvSpPr/>
          <p:nvPr/>
        </p:nvSpPr>
        <p:spPr>
          <a:xfrm>
            <a:off x="1019908" y="1517496"/>
            <a:ext cx="9823938" cy="3207032"/>
          </a:xfrm>
          <a:prstGeom prst="rect">
            <a:avLst/>
          </a:prstGeom>
        </p:spPr>
        <p:txBody>
          <a:bodyPr wrap="square">
            <a:spAutoFit/>
          </a:bodyPr>
          <a:lstStyle/>
          <a:p>
            <a:pPr marL="342900" lvl="0" indent="-342900" algn="just">
              <a:lnSpc>
                <a:spcPct val="115000"/>
              </a:lnSpc>
              <a:spcAft>
                <a:spcPts val="0"/>
              </a:spcAft>
              <a:buFont typeface="+mj-lt"/>
              <a:buAutoNum type="arabicPeriod"/>
            </a:pPr>
            <a:r>
              <a:rPr lang="en-GB" sz="2200" dirty="0">
                <a:latin typeface="Arial" pitchFamily="34" charset="0"/>
                <a:ea typeface="Times New Roman" panose="02020603050405020304" pitchFamily="18" charset="0"/>
                <a:cs typeface="Arial" pitchFamily="34" charset="0"/>
              </a:rPr>
              <a:t>Discuss research methods that can be used to achieve your aims and objectives </a:t>
            </a:r>
            <a:r>
              <a:rPr lang="en-GB" sz="2200" b="1" dirty="0">
                <a:latin typeface="Arial" pitchFamily="34" charset="0"/>
                <a:ea typeface="Times New Roman" panose="02020603050405020304" pitchFamily="18" charset="0"/>
                <a:cs typeface="Arial" pitchFamily="34" charset="0"/>
              </a:rPr>
              <a:t>(link them to the literature you have read and listed in your Literature review). </a:t>
            </a:r>
            <a:r>
              <a:rPr lang="en-GB" sz="2200" dirty="0">
                <a:latin typeface="Arial" pitchFamily="34" charset="0"/>
                <a:ea typeface="Times New Roman" panose="02020603050405020304" pitchFamily="18" charset="0"/>
                <a:cs typeface="Arial" pitchFamily="34" charset="0"/>
              </a:rPr>
              <a:t>Show the reader:</a:t>
            </a:r>
          </a:p>
          <a:p>
            <a:pPr marL="742950" lvl="1" indent="-285750" algn="just">
              <a:lnSpc>
                <a:spcPct val="115000"/>
              </a:lnSpc>
              <a:spcAft>
                <a:spcPts val="0"/>
              </a:spcAft>
              <a:buFont typeface="+mj-lt"/>
              <a:buAutoNum type="alphaLcPeriod"/>
            </a:pPr>
            <a:r>
              <a:rPr lang="en-GB" sz="2200" dirty="0">
                <a:latin typeface="Arial" pitchFamily="34" charset="0"/>
                <a:ea typeface="Times New Roman" panose="02020603050405020304" pitchFamily="18" charset="0"/>
                <a:cs typeface="Arial" pitchFamily="34" charset="0"/>
              </a:rPr>
              <a:t>What types of research methods are available?</a:t>
            </a:r>
          </a:p>
          <a:p>
            <a:pPr marL="742950" lvl="1" indent="-285750" algn="just">
              <a:lnSpc>
                <a:spcPct val="115000"/>
              </a:lnSpc>
              <a:spcAft>
                <a:spcPts val="0"/>
              </a:spcAft>
              <a:buFont typeface="+mj-lt"/>
              <a:buAutoNum type="alphaLcPeriod"/>
            </a:pPr>
            <a:r>
              <a:rPr lang="en-GB" sz="2200" dirty="0">
                <a:latin typeface="Arial" pitchFamily="34" charset="0"/>
                <a:ea typeface="Times New Roman" panose="02020603050405020304" pitchFamily="18" charset="0"/>
                <a:cs typeface="Arial" pitchFamily="34" charset="0"/>
              </a:rPr>
              <a:t>What are the advantages / disadvantages of the method </a:t>
            </a:r>
            <a:r>
              <a:rPr lang="en-GB" sz="2200" dirty="0" smtClean="0">
                <a:latin typeface="Arial" pitchFamily="34" charset="0"/>
                <a:ea typeface="Times New Roman" panose="02020603050405020304" pitchFamily="18" charset="0"/>
                <a:cs typeface="Arial" pitchFamily="34" charset="0"/>
              </a:rPr>
              <a:t>you have chosen</a:t>
            </a:r>
            <a:r>
              <a:rPr lang="en-GB" sz="2200" dirty="0">
                <a:latin typeface="Arial" pitchFamily="34" charset="0"/>
                <a:ea typeface="Times New Roman" panose="02020603050405020304" pitchFamily="18" charset="0"/>
                <a:cs typeface="Arial" pitchFamily="34" charset="0"/>
              </a:rPr>
              <a:t>?</a:t>
            </a:r>
          </a:p>
          <a:p>
            <a:pPr marL="742950" lvl="1" indent="-285750" algn="just">
              <a:lnSpc>
                <a:spcPct val="115000"/>
              </a:lnSpc>
              <a:spcAft>
                <a:spcPts val="0"/>
              </a:spcAft>
              <a:buFont typeface="+mj-lt"/>
              <a:buAutoNum type="alphaLcPeriod"/>
            </a:pPr>
            <a:r>
              <a:rPr lang="en-GB" sz="2200" dirty="0">
                <a:latin typeface="Arial" pitchFamily="34" charset="0"/>
                <a:ea typeface="Times New Roman" panose="02020603050405020304" pitchFamily="18" charset="0"/>
                <a:cs typeface="Arial" pitchFamily="34" charset="0"/>
              </a:rPr>
              <a:t>What methods have you chosen and why?</a:t>
            </a:r>
          </a:p>
          <a:p>
            <a:pPr marL="742950" lvl="1" indent="-285750" algn="just">
              <a:lnSpc>
                <a:spcPct val="115000"/>
              </a:lnSpc>
              <a:spcAft>
                <a:spcPts val="1000"/>
              </a:spcAft>
              <a:buFont typeface="+mj-lt"/>
              <a:buAutoNum type="alphaLcPeriod"/>
            </a:pPr>
            <a:r>
              <a:rPr lang="en-GB" sz="2200" dirty="0">
                <a:latin typeface="Arial" pitchFamily="34" charset="0"/>
                <a:ea typeface="Times New Roman" panose="02020603050405020304" pitchFamily="18" charset="0"/>
                <a:cs typeface="Arial" pitchFamily="34" charset="0"/>
              </a:rPr>
              <a:t>How will you use your chosen method?</a:t>
            </a:r>
            <a:endParaRPr lang="en-GB" sz="2200" dirty="0">
              <a:effectLst/>
              <a:latin typeface="Arial" pitchFamily="34" charset="0"/>
              <a:ea typeface="Times New Roman" panose="02020603050405020304" pitchFamily="18" charset="0"/>
              <a:cs typeface="Arial" pitchFamily="34" charset="0"/>
            </a:endParaRPr>
          </a:p>
        </p:txBody>
      </p:sp>
      <p:sp>
        <p:nvSpPr>
          <p:cNvPr id="4" name="Rectangle 3"/>
          <p:cNvSpPr/>
          <p:nvPr/>
        </p:nvSpPr>
        <p:spPr>
          <a:xfrm>
            <a:off x="1135966" y="4835959"/>
            <a:ext cx="9707880" cy="1388585"/>
          </a:xfrm>
          <a:prstGeom prst="rect">
            <a:avLst/>
          </a:prstGeom>
        </p:spPr>
        <p:txBody>
          <a:bodyPr wrap="square">
            <a:spAutoFit/>
          </a:bodyPr>
          <a:lstStyle/>
          <a:p>
            <a:pPr marL="342900" lvl="0" indent="-342900" algn="just">
              <a:lnSpc>
                <a:spcPct val="115000"/>
              </a:lnSpc>
              <a:spcAft>
                <a:spcPts val="1000"/>
              </a:spcAft>
            </a:pPr>
            <a:r>
              <a:rPr lang="en-GB" sz="2200" dirty="0" smtClean="0">
                <a:latin typeface="Arial" pitchFamily="34" charset="0"/>
                <a:ea typeface="Times New Roman" panose="02020603050405020304" pitchFamily="18" charset="0"/>
                <a:cs typeface="Arial" pitchFamily="34" charset="0"/>
              </a:rPr>
              <a:t>   Describe </a:t>
            </a:r>
            <a:r>
              <a:rPr lang="en-GB" sz="2200" dirty="0">
                <a:latin typeface="Arial" pitchFamily="34" charset="0"/>
                <a:ea typeface="Times New Roman" panose="02020603050405020304" pitchFamily="18" charset="0"/>
                <a:cs typeface="Arial" pitchFamily="34" charset="0"/>
              </a:rPr>
              <a:t>the </a:t>
            </a:r>
            <a:r>
              <a:rPr lang="en-GB" sz="2200" b="1" u="sng" dirty="0">
                <a:latin typeface="Arial" pitchFamily="34" charset="0"/>
                <a:ea typeface="Times New Roman" panose="02020603050405020304" pitchFamily="18" charset="0"/>
                <a:cs typeface="Arial" pitchFamily="34" charset="0"/>
              </a:rPr>
              <a:t>practical side</a:t>
            </a:r>
            <a:r>
              <a:rPr lang="en-GB" sz="2200" dirty="0">
                <a:latin typeface="Arial" pitchFamily="34" charset="0"/>
                <a:ea typeface="Times New Roman" panose="02020603050405020304" pitchFamily="18" charset="0"/>
                <a:cs typeface="Arial" pitchFamily="34" charset="0"/>
              </a:rPr>
              <a:t> of how you actually implement the </a:t>
            </a:r>
            <a:r>
              <a:rPr lang="en-GB" sz="2200" dirty="0" smtClean="0">
                <a:latin typeface="Arial" pitchFamily="34" charset="0"/>
                <a:ea typeface="Times New Roman" panose="02020603050405020304" pitchFamily="18" charset="0"/>
                <a:cs typeface="Arial" pitchFamily="34" charset="0"/>
              </a:rPr>
              <a:t>research methods </a:t>
            </a:r>
            <a:r>
              <a:rPr lang="en-GB" sz="2200" dirty="0">
                <a:latin typeface="Arial" pitchFamily="34" charset="0"/>
                <a:ea typeface="Times New Roman" panose="02020603050405020304" pitchFamily="18" charset="0"/>
                <a:cs typeface="Arial" pitchFamily="34" charset="0"/>
              </a:rPr>
              <a:t>and justify the methods you use – </a:t>
            </a:r>
            <a:endParaRPr lang="en-GB" sz="2200" dirty="0" smtClean="0">
              <a:latin typeface="Arial" pitchFamily="34" charset="0"/>
              <a:ea typeface="Times New Roman" panose="02020603050405020304" pitchFamily="18" charset="0"/>
              <a:cs typeface="Arial" pitchFamily="34" charset="0"/>
            </a:endParaRPr>
          </a:p>
          <a:p>
            <a:pPr marL="342900" lvl="0" indent="-342900" algn="just">
              <a:lnSpc>
                <a:spcPct val="115000"/>
              </a:lnSpc>
              <a:spcAft>
                <a:spcPts val="1000"/>
              </a:spcAft>
            </a:pPr>
            <a:r>
              <a:rPr lang="en-GB" sz="2200" dirty="0" smtClean="0">
                <a:latin typeface="Arial" pitchFamily="34" charset="0"/>
                <a:ea typeface="Times New Roman" panose="02020603050405020304" pitchFamily="18" charset="0"/>
                <a:cs typeface="Arial" pitchFamily="34" charset="0"/>
              </a:rPr>
              <a:t>   This </a:t>
            </a:r>
            <a:r>
              <a:rPr lang="en-GB" sz="2200" dirty="0">
                <a:latin typeface="Arial" pitchFamily="34" charset="0"/>
                <a:ea typeface="Times New Roman" panose="02020603050405020304" pitchFamily="18" charset="0"/>
                <a:cs typeface="Arial" pitchFamily="34" charset="0"/>
              </a:rPr>
              <a:t>must be </a:t>
            </a:r>
            <a:r>
              <a:rPr lang="en-GB" sz="2200" b="1" dirty="0">
                <a:latin typeface="Arial" pitchFamily="34" charset="0"/>
                <a:ea typeface="Times New Roman" panose="02020603050405020304" pitchFamily="18" charset="0"/>
                <a:cs typeface="Arial" pitchFamily="34" charset="0"/>
              </a:rPr>
              <a:t>exact </a:t>
            </a:r>
            <a:r>
              <a:rPr lang="en-GB" sz="2200" dirty="0">
                <a:latin typeface="Arial" pitchFamily="34" charset="0"/>
                <a:ea typeface="Times New Roman" panose="02020603050405020304" pitchFamily="18" charset="0"/>
                <a:cs typeface="Arial" pitchFamily="34" charset="0"/>
              </a:rPr>
              <a:t>and </a:t>
            </a:r>
            <a:r>
              <a:rPr lang="en-GB" sz="2200" b="1" dirty="0">
                <a:latin typeface="Arial" pitchFamily="34" charset="0"/>
                <a:ea typeface="Times New Roman" panose="02020603050405020304" pitchFamily="18" charset="0"/>
                <a:cs typeface="Arial" pitchFamily="34" charset="0"/>
              </a:rPr>
              <a:t>very </a:t>
            </a:r>
            <a:r>
              <a:rPr lang="en-GB" sz="2200" b="1" dirty="0" smtClean="0">
                <a:latin typeface="Arial" pitchFamily="34" charset="0"/>
                <a:ea typeface="Times New Roman" panose="02020603050405020304" pitchFamily="18" charset="0"/>
                <a:cs typeface="Arial" pitchFamily="34" charset="0"/>
              </a:rPr>
              <a:t>detailed</a:t>
            </a:r>
            <a:r>
              <a:rPr lang="en-GB" sz="2200" dirty="0" smtClean="0">
                <a:latin typeface="Arial" pitchFamily="34" charset="0"/>
                <a:ea typeface="Times New Roman" panose="02020603050405020304" pitchFamily="18" charset="0"/>
                <a:cs typeface="Arial" pitchFamily="34" charset="0"/>
              </a:rPr>
              <a:t>…..such as….</a:t>
            </a:r>
            <a:endParaRPr lang="en-GB" sz="2200" dirty="0">
              <a:effectLst/>
              <a:latin typeface="Arial" pitchFamily="34" charset="0"/>
              <a:ea typeface="Times New Roman" panose="02020603050405020304" pitchFamily="18" charset="0"/>
              <a:cs typeface="Arial" pitchFamily="34" charset="0"/>
            </a:endParaRPr>
          </a:p>
        </p:txBody>
      </p:sp>
    </p:spTree>
    <p:extLst>
      <p:ext uri="{BB962C8B-B14F-4D97-AF65-F5344CB8AC3E}">
        <p14:creationId xmlns:p14="http://schemas.microsoft.com/office/powerpoint/2010/main" val="209537761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50388" y="343486"/>
            <a:ext cx="8247184" cy="523220"/>
          </a:xfrm>
          <a:prstGeom prst="rect">
            <a:avLst/>
          </a:prstGeom>
          <a:noFill/>
        </p:spPr>
        <p:txBody>
          <a:bodyPr wrap="square" rtlCol="0">
            <a:spAutoFit/>
          </a:bodyPr>
          <a:lstStyle/>
          <a:p>
            <a:r>
              <a:rPr lang="en-GB" sz="2800" b="1" u="sng" dirty="0">
                <a:latin typeface="Arial" pitchFamily="34" charset="0"/>
                <a:cs typeface="Arial" pitchFamily="34" charset="0"/>
              </a:rPr>
              <a:t>Chapter </a:t>
            </a:r>
            <a:r>
              <a:rPr lang="en-GB" sz="2800" b="1" u="sng" dirty="0" smtClean="0">
                <a:latin typeface="Arial" pitchFamily="34" charset="0"/>
                <a:cs typeface="Arial" pitchFamily="34" charset="0"/>
              </a:rPr>
              <a:t>3 – METHODOLOGY</a:t>
            </a:r>
            <a:endParaRPr lang="en-GB" sz="2800" u="sng" dirty="0">
              <a:latin typeface="Arial" pitchFamily="34" charset="0"/>
              <a:cs typeface="Arial" pitchFamily="34" charset="0"/>
            </a:endParaRPr>
          </a:p>
        </p:txBody>
      </p:sp>
      <p:sp>
        <p:nvSpPr>
          <p:cNvPr id="3" name="Rectangle 2"/>
          <p:cNvSpPr/>
          <p:nvPr/>
        </p:nvSpPr>
        <p:spPr>
          <a:xfrm>
            <a:off x="1431388" y="925607"/>
            <a:ext cx="9050215" cy="5932393"/>
          </a:xfrm>
          <a:prstGeom prst="rect">
            <a:avLst/>
          </a:prstGeom>
        </p:spPr>
        <p:txBody>
          <a:bodyPr wrap="square">
            <a:spAutoFit/>
          </a:bodyPr>
          <a:lstStyle/>
          <a:p>
            <a:pPr marL="742950" lvl="1" indent="-285750" algn="just">
              <a:lnSpc>
                <a:spcPct val="115000"/>
              </a:lnSpc>
              <a:spcAft>
                <a:spcPts val="0"/>
              </a:spcAft>
              <a:buFont typeface="+mj-lt"/>
              <a:buAutoNum type="alphaLcPeriod"/>
            </a:pPr>
            <a:r>
              <a:rPr lang="en-GB" sz="2200" dirty="0">
                <a:latin typeface="Arial" pitchFamily="34" charset="0"/>
                <a:ea typeface="Times New Roman" panose="02020603050405020304" pitchFamily="18" charset="0"/>
                <a:cs typeface="Arial" pitchFamily="34" charset="0"/>
              </a:rPr>
              <a:t>How did you design your questionnaire / interview / field study?  </a:t>
            </a:r>
          </a:p>
          <a:p>
            <a:pPr marL="742950" lvl="1" indent="-285750" algn="just">
              <a:lnSpc>
                <a:spcPct val="115000"/>
              </a:lnSpc>
              <a:spcAft>
                <a:spcPts val="0"/>
              </a:spcAft>
              <a:buFont typeface="+mj-lt"/>
              <a:buAutoNum type="alphaLcPeriod"/>
            </a:pPr>
            <a:r>
              <a:rPr lang="en-GB" sz="2200" dirty="0">
                <a:latin typeface="Arial" pitchFamily="34" charset="0"/>
                <a:ea typeface="Times New Roman" panose="02020603050405020304" pitchFamily="18" charset="0"/>
                <a:cs typeface="Arial" pitchFamily="34" charset="0"/>
              </a:rPr>
              <a:t>Why did you design it that way?</a:t>
            </a:r>
          </a:p>
          <a:p>
            <a:pPr marL="742950" lvl="1" indent="-285750" algn="just">
              <a:lnSpc>
                <a:spcPct val="115000"/>
              </a:lnSpc>
              <a:spcAft>
                <a:spcPts val="0"/>
              </a:spcAft>
              <a:buFont typeface="+mj-lt"/>
              <a:buAutoNum type="alphaLcPeriod"/>
            </a:pPr>
            <a:r>
              <a:rPr lang="en-GB" sz="2200" dirty="0">
                <a:latin typeface="Arial" pitchFamily="34" charset="0"/>
                <a:ea typeface="Times New Roman" panose="02020603050405020304" pitchFamily="18" charset="0"/>
                <a:cs typeface="Arial" pitchFamily="34" charset="0"/>
              </a:rPr>
              <a:t>What was your target sample size?</a:t>
            </a:r>
          </a:p>
          <a:p>
            <a:pPr marL="742950" lvl="1" indent="-285750" algn="just">
              <a:lnSpc>
                <a:spcPct val="115000"/>
              </a:lnSpc>
              <a:spcAft>
                <a:spcPts val="0"/>
              </a:spcAft>
              <a:buFont typeface="+mj-lt"/>
              <a:buAutoNum type="alphaLcPeriod"/>
            </a:pPr>
            <a:r>
              <a:rPr lang="en-GB" sz="2200" dirty="0" smtClean="0">
                <a:latin typeface="Arial" pitchFamily="34" charset="0"/>
                <a:ea typeface="Times New Roman" panose="02020603050405020304" pitchFamily="18" charset="0"/>
                <a:cs typeface="Arial" pitchFamily="34" charset="0"/>
              </a:rPr>
              <a:t>What / Who </a:t>
            </a:r>
            <a:r>
              <a:rPr lang="en-GB" sz="2200" dirty="0">
                <a:latin typeface="Arial" pitchFamily="34" charset="0"/>
                <a:ea typeface="Times New Roman" panose="02020603050405020304" pitchFamily="18" charset="0"/>
                <a:cs typeface="Arial" pitchFamily="34" charset="0"/>
              </a:rPr>
              <a:t>were your targets? Why? What were the criteria studied?</a:t>
            </a:r>
          </a:p>
          <a:p>
            <a:pPr marL="742950" lvl="1" indent="-285750" algn="just">
              <a:lnSpc>
                <a:spcPct val="115000"/>
              </a:lnSpc>
              <a:spcAft>
                <a:spcPts val="0"/>
              </a:spcAft>
              <a:buFont typeface="+mj-lt"/>
              <a:buAutoNum type="alphaLcPeriod"/>
            </a:pPr>
            <a:r>
              <a:rPr lang="en-GB" sz="2200" dirty="0">
                <a:latin typeface="Arial" pitchFamily="34" charset="0"/>
                <a:ea typeface="Times New Roman" panose="02020603050405020304" pitchFamily="18" charset="0"/>
                <a:cs typeface="Arial" pitchFamily="34" charset="0"/>
              </a:rPr>
              <a:t>When was the survey done? Date, time, season? How many and why?</a:t>
            </a:r>
          </a:p>
          <a:p>
            <a:pPr marL="742950" lvl="1" indent="-285750" algn="just">
              <a:lnSpc>
                <a:spcPct val="115000"/>
              </a:lnSpc>
              <a:spcAft>
                <a:spcPts val="0"/>
              </a:spcAft>
              <a:buFont typeface="+mj-lt"/>
              <a:buAutoNum type="alphaLcPeriod"/>
            </a:pPr>
            <a:r>
              <a:rPr lang="en-GB" sz="2200" dirty="0">
                <a:latin typeface="Arial" pitchFamily="34" charset="0"/>
                <a:ea typeface="Times New Roman" panose="02020603050405020304" pitchFamily="18" charset="0"/>
                <a:cs typeface="Arial" pitchFamily="34" charset="0"/>
              </a:rPr>
              <a:t>Where was the survey carried out? Why at this location?</a:t>
            </a:r>
          </a:p>
          <a:p>
            <a:pPr marL="742950" lvl="1" indent="-285750" algn="just">
              <a:lnSpc>
                <a:spcPct val="115000"/>
              </a:lnSpc>
              <a:spcAft>
                <a:spcPts val="0"/>
              </a:spcAft>
              <a:buFont typeface="+mj-lt"/>
              <a:buAutoNum type="alphaLcPeriod"/>
            </a:pPr>
            <a:r>
              <a:rPr lang="en-GB" sz="2200" dirty="0">
                <a:latin typeface="Arial" pitchFamily="34" charset="0"/>
                <a:ea typeface="Times New Roman" panose="02020603050405020304" pitchFamily="18" charset="0"/>
                <a:cs typeface="Arial" pitchFamily="34" charset="0"/>
              </a:rPr>
              <a:t>What was the estimated time taken for each survey? Why that was considered adequate?</a:t>
            </a:r>
          </a:p>
          <a:p>
            <a:pPr marL="914400" algn="just">
              <a:lnSpc>
                <a:spcPct val="115000"/>
              </a:lnSpc>
              <a:spcAft>
                <a:spcPts val="0"/>
              </a:spcAft>
            </a:pPr>
            <a:r>
              <a:rPr lang="en-GB" sz="2200" dirty="0">
                <a:latin typeface="Arial" pitchFamily="34" charset="0"/>
                <a:ea typeface="Times New Roman" panose="02020603050405020304" pitchFamily="18" charset="0"/>
                <a:cs typeface="Arial" pitchFamily="34" charset="0"/>
              </a:rPr>
              <a:t> </a:t>
            </a:r>
          </a:p>
          <a:p>
            <a:pPr marL="342900" lvl="0" indent="-342900" algn="just">
              <a:lnSpc>
                <a:spcPct val="115000"/>
              </a:lnSpc>
              <a:spcAft>
                <a:spcPts val="1000"/>
              </a:spcAft>
              <a:buFont typeface="Arial" panose="020B0604020202020204" pitchFamily="34" charset="0"/>
              <a:buChar char="•"/>
            </a:pPr>
            <a:r>
              <a:rPr lang="en-GB" sz="2200" dirty="0">
                <a:latin typeface="Arial" pitchFamily="34" charset="0"/>
                <a:ea typeface="Times New Roman" panose="02020603050405020304" pitchFamily="18" charset="0"/>
                <a:cs typeface="Arial" pitchFamily="34" charset="0"/>
              </a:rPr>
              <a:t>What are the problems / limitations that you face in your chosen method? These should include practical difficulties, numeric, statistical, people’s responses, weather conditions, access difficulties</a:t>
            </a:r>
            <a:r>
              <a:rPr lang="en-GB" sz="2200" dirty="0" smtClean="0">
                <a:latin typeface="Arial" pitchFamily="34" charset="0"/>
                <a:ea typeface="Times New Roman" panose="02020603050405020304" pitchFamily="18" charset="0"/>
                <a:cs typeface="Arial" pitchFamily="34" charset="0"/>
              </a:rPr>
              <a:t>.....etc.</a:t>
            </a:r>
            <a:endParaRPr lang="en-GB" sz="2200" dirty="0">
              <a:effectLst/>
              <a:latin typeface="Arial" pitchFamily="34" charset="0"/>
              <a:ea typeface="Times New Roman" panose="02020603050405020304" pitchFamily="18" charset="0"/>
              <a:cs typeface="Arial" pitchFamily="34" charset="0"/>
            </a:endParaRPr>
          </a:p>
        </p:txBody>
      </p:sp>
    </p:spTree>
    <p:extLst>
      <p:ext uri="{BB962C8B-B14F-4D97-AF65-F5344CB8AC3E}">
        <p14:creationId xmlns:p14="http://schemas.microsoft.com/office/powerpoint/2010/main" val="381093812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1954" y="290993"/>
            <a:ext cx="10539046" cy="523220"/>
          </a:xfrm>
          <a:prstGeom prst="rect">
            <a:avLst/>
          </a:prstGeom>
          <a:noFill/>
        </p:spPr>
        <p:txBody>
          <a:bodyPr wrap="square" rtlCol="0">
            <a:spAutoFit/>
          </a:bodyPr>
          <a:lstStyle/>
          <a:p>
            <a:r>
              <a:rPr lang="en-GB" sz="2800" b="1" u="sng" dirty="0">
                <a:latin typeface="Arial" pitchFamily="34" charset="0"/>
                <a:cs typeface="Arial" pitchFamily="34" charset="0"/>
              </a:rPr>
              <a:t>Chapter </a:t>
            </a:r>
            <a:r>
              <a:rPr lang="en-GB" sz="2800" b="1" u="sng" dirty="0" smtClean="0">
                <a:latin typeface="Arial" pitchFamily="34" charset="0"/>
                <a:cs typeface="Arial" pitchFamily="34" charset="0"/>
              </a:rPr>
              <a:t>4 – RESULTS and ANALYSES  (Higher mark count)</a:t>
            </a:r>
            <a:endParaRPr lang="en-GB" sz="2800" u="sng" dirty="0">
              <a:latin typeface="Arial" pitchFamily="34" charset="0"/>
              <a:cs typeface="Arial" pitchFamily="34" charset="0"/>
            </a:endParaRPr>
          </a:p>
        </p:txBody>
      </p:sp>
      <p:sp>
        <p:nvSpPr>
          <p:cNvPr id="3" name="Rectangle 2"/>
          <p:cNvSpPr/>
          <p:nvPr/>
        </p:nvSpPr>
        <p:spPr>
          <a:xfrm>
            <a:off x="1324707" y="630887"/>
            <a:ext cx="10703169" cy="6250942"/>
          </a:xfrm>
          <a:prstGeom prst="rect">
            <a:avLst/>
          </a:prstGeom>
        </p:spPr>
        <p:txBody>
          <a:bodyPr wrap="square">
            <a:spAutoFit/>
          </a:bodyPr>
          <a:lstStyle/>
          <a:p>
            <a:pPr marL="228600" algn="just">
              <a:lnSpc>
                <a:spcPct val="115000"/>
              </a:lnSpc>
              <a:spcAft>
                <a:spcPts val="0"/>
              </a:spcAft>
            </a:pPr>
            <a:r>
              <a:rPr lang="en-GB" sz="2200" dirty="0">
                <a:latin typeface="Arial" pitchFamily="34" charset="0"/>
                <a:ea typeface="Times New Roman" panose="02020603050405020304" pitchFamily="18" charset="0"/>
                <a:cs typeface="Arial" pitchFamily="34" charset="0"/>
              </a:rPr>
              <a:t> </a:t>
            </a:r>
          </a:p>
          <a:p>
            <a:pPr marL="285750" lvl="0" indent="-285750">
              <a:lnSpc>
                <a:spcPct val="115000"/>
              </a:lnSpc>
              <a:spcAft>
                <a:spcPts val="0"/>
              </a:spcAft>
              <a:buFont typeface="Arial" panose="020B0604020202020204" pitchFamily="34" charset="0"/>
              <a:buChar char="•"/>
            </a:pPr>
            <a:r>
              <a:rPr lang="en-GB" sz="2200" dirty="0">
                <a:latin typeface="Arial" pitchFamily="34" charset="0"/>
                <a:ea typeface="Times New Roman" panose="02020603050405020304" pitchFamily="18" charset="0"/>
                <a:cs typeface="Arial" pitchFamily="34" charset="0"/>
              </a:rPr>
              <a:t>Present your research findings systematically. Explain how many results were used / not used and why etc.</a:t>
            </a:r>
          </a:p>
          <a:p>
            <a:pPr marL="457200">
              <a:lnSpc>
                <a:spcPct val="115000"/>
              </a:lnSpc>
              <a:spcAft>
                <a:spcPts val="0"/>
              </a:spcAft>
            </a:pPr>
            <a:r>
              <a:rPr lang="en-GB" sz="2200" dirty="0">
                <a:latin typeface="Arial" pitchFamily="34" charset="0"/>
                <a:ea typeface="Times New Roman" panose="02020603050405020304" pitchFamily="18" charset="0"/>
                <a:cs typeface="Arial" pitchFamily="34" charset="0"/>
              </a:rPr>
              <a:t> </a:t>
            </a:r>
          </a:p>
          <a:p>
            <a:pPr marL="342900" lvl="0" indent="-342900">
              <a:lnSpc>
                <a:spcPct val="115000"/>
              </a:lnSpc>
              <a:spcAft>
                <a:spcPts val="0"/>
              </a:spcAft>
              <a:buFont typeface="Arial" panose="020B0604020202020204" pitchFamily="34" charset="0"/>
              <a:buChar char="•"/>
            </a:pPr>
            <a:r>
              <a:rPr lang="en-GB" sz="2200" dirty="0">
                <a:latin typeface="Arial" pitchFamily="34" charset="0"/>
                <a:ea typeface="Times New Roman" panose="02020603050405020304" pitchFamily="18" charset="0"/>
                <a:cs typeface="Arial" pitchFamily="34" charset="0"/>
              </a:rPr>
              <a:t>Explain the results fully…. step by step – Use graphs / diagrams / photo's / pie </a:t>
            </a:r>
            <a:r>
              <a:rPr lang="en-GB" sz="2200" dirty="0" smtClean="0">
                <a:latin typeface="Arial" pitchFamily="34" charset="0"/>
                <a:ea typeface="Times New Roman" panose="02020603050405020304" pitchFamily="18" charset="0"/>
                <a:cs typeface="Arial" pitchFamily="34" charset="0"/>
              </a:rPr>
              <a:t>charts / bar </a:t>
            </a:r>
            <a:r>
              <a:rPr lang="en-GB" sz="2200" dirty="0">
                <a:latin typeface="Arial" pitchFamily="34" charset="0"/>
                <a:ea typeface="Times New Roman" panose="02020603050405020304" pitchFamily="18" charset="0"/>
                <a:cs typeface="Arial" pitchFamily="34" charset="0"/>
              </a:rPr>
              <a:t>charts </a:t>
            </a:r>
          </a:p>
          <a:p>
            <a:pPr marL="457200">
              <a:lnSpc>
                <a:spcPct val="115000"/>
              </a:lnSpc>
              <a:spcAft>
                <a:spcPts val="0"/>
              </a:spcAft>
            </a:pPr>
            <a:r>
              <a:rPr lang="en-GB" sz="2200" dirty="0">
                <a:latin typeface="Arial" pitchFamily="34" charset="0"/>
                <a:ea typeface="Times New Roman" panose="02020603050405020304" pitchFamily="18" charset="0"/>
                <a:cs typeface="Arial" pitchFamily="34" charset="0"/>
              </a:rPr>
              <a:t> </a:t>
            </a:r>
          </a:p>
          <a:p>
            <a:pPr marL="342900" lvl="0" indent="-342900">
              <a:lnSpc>
                <a:spcPct val="115000"/>
              </a:lnSpc>
              <a:spcAft>
                <a:spcPts val="0"/>
              </a:spcAft>
              <a:buFont typeface="Arial" panose="020B0604020202020204" pitchFamily="34" charset="0"/>
              <a:buChar char="•"/>
            </a:pPr>
            <a:r>
              <a:rPr lang="en-GB" sz="2200" dirty="0">
                <a:latin typeface="Arial" pitchFamily="34" charset="0"/>
                <a:ea typeface="Times New Roman" panose="02020603050405020304" pitchFamily="18" charset="0"/>
                <a:cs typeface="Arial" pitchFamily="34" charset="0"/>
              </a:rPr>
              <a:t>Explain how you compiled the results and conducted the data analyses.</a:t>
            </a:r>
          </a:p>
          <a:p>
            <a:pPr marL="457200">
              <a:lnSpc>
                <a:spcPct val="115000"/>
              </a:lnSpc>
              <a:spcAft>
                <a:spcPts val="0"/>
              </a:spcAft>
            </a:pPr>
            <a:r>
              <a:rPr lang="en-GB" sz="2200" dirty="0">
                <a:latin typeface="Arial" pitchFamily="34" charset="0"/>
                <a:ea typeface="Times New Roman" panose="02020603050405020304" pitchFamily="18" charset="0"/>
                <a:cs typeface="Arial" pitchFamily="34" charset="0"/>
              </a:rPr>
              <a:t> </a:t>
            </a:r>
          </a:p>
          <a:p>
            <a:pPr marL="342900" lvl="0" indent="-342900">
              <a:lnSpc>
                <a:spcPct val="115000"/>
              </a:lnSpc>
              <a:spcAft>
                <a:spcPts val="0"/>
              </a:spcAft>
              <a:buFont typeface="Arial" panose="020B0604020202020204" pitchFamily="34" charset="0"/>
              <a:buChar char="•"/>
            </a:pPr>
            <a:r>
              <a:rPr lang="en-GB" sz="2200" dirty="0">
                <a:latin typeface="Arial" pitchFamily="34" charset="0"/>
                <a:ea typeface="Times New Roman" panose="02020603050405020304" pitchFamily="18" charset="0"/>
                <a:cs typeface="Arial" pitchFamily="34" charset="0"/>
              </a:rPr>
              <a:t>If diagrams e.g. pie charts / graphs / tables </a:t>
            </a:r>
            <a:r>
              <a:rPr lang="en-GB" sz="2200" dirty="0" smtClean="0">
                <a:latin typeface="Arial" pitchFamily="34" charset="0"/>
                <a:ea typeface="Times New Roman" panose="02020603050405020304" pitchFamily="18" charset="0"/>
                <a:cs typeface="Arial" pitchFamily="34" charset="0"/>
              </a:rPr>
              <a:t>etc. </a:t>
            </a:r>
            <a:r>
              <a:rPr lang="en-GB" sz="2200" dirty="0">
                <a:latin typeface="Arial" pitchFamily="34" charset="0"/>
                <a:ea typeface="Times New Roman" panose="02020603050405020304" pitchFamily="18" charset="0"/>
                <a:cs typeface="Arial" pitchFamily="34" charset="0"/>
              </a:rPr>
              <a:t>are used, please use the most suitable format. Ensure that the diagrams are presented and </a:t>
            </a:r>
            <a:r>
              <a:rPr lang="en-GB" sz="2200" dirty="0" smtClean="0">
                <a:latin typeface="Arial" pitchFamily="34" charset="0"/>
                <a:ea typeface="Times New Roman" panose="02020603050405020304" pitchFamily="18" charset="0"/>
                <a:cs typeface="Arial" pitchFamily="34" charset="0"/>
              </a:rPr>
              <a:t>labelled </a:t>
            </a:r>
            <a:r>
              <a:rPr lang="en-GB" sz="2200" dirty="0">
                <a:latin typeface="Arial" pitchFamily="34" charset="0"/>
                <a:ea typeface="Times New Roman" panose="02020603050405020304" pitchFamily="18" charset="0"/>
                <a:cs typeface="Arial" pitchFamily="34" charset="0"/>
              </a:rPr>
              <a:t>properly.</a:t>
            </a:r>
          </a:p>
          <a:p>
            <a:pPr marL="457200">
              <a:lnSpc>
                <a:spcPct val="115000"/>
              </a:lnSpc>
              <a:spcAft>
                <a:spcPts val="0"/>
              </a:spcAft>
            </a:pPr>
            <a:r>
              <a:rPr lang="en-GB" sz="2200" dirty="0">
                <a:latin typeface="Arial" pitchFamily="34" charset="0"/>
                <a:ea typeface="Times New Roman" panose="02020603050405020304" pitchFamily="18" charset="0"/>
                <a:cs typeface="Arial" pitchFamily="34" charset="0"/>
              </a:rPr>
              <a:t> </a:t>
            </a:r>
          </a:p>
          <a:p>
            <a:pPr marL="342900" lvl="0" indent="-342900">
              <a:lnSpc>
                <a:spcPct val="115000"/>
              </a:lnSpc>
              <a:spcAft>
                <a:spcPts val="0"/>
              </a:spcAft>
              <a:buFont typeface="Arial" panose="020B0604020202020204" pitchFamily="34" charset="0"/>
              <a:buChar char="•"/>
            </a:pPr>
            <a:r>
              <a:rPr lang="en-GB" sz="2200" dirty="0">
                <a:latin typeface="Arial" pitchFamily="34" charset="0"/>
                <a:ea typeface="Times New Roman" panose="02020603050405020304" pitchFamily="18" charset="0"/>
                <a:cs typeface="Arial" pitchFamily="34" charset="0"/>
              </a:rPr>
              <a:t>Provide an analysis of your results and </a:t>
            </a:r>
            <a:r>
              <a:rPr lang="en-GB" sz="2200" b="1" dirty="0">
                <a:latin typeface="Arial" pitchFamily="34" charset="0"/>
                <a:ea typeface="Times New Roman" panose="02020603050405020304" pitchFamily="18" charset="0"/>
                <a:cs typeface="Arial" pitchFamily="34" charset="0"/>
              </a:rPr>
              <a:t>compare them to your literature review</a:t>
            </a:r>
            <a:r>
              <a:rPr lang="en-GB" sz="2200" dirty="0">
                <a:latin typeface="Arial" pitchFamily="34" charset="0"/>
                <a:ea typeface="Times New Roman" panose="02020603050405020304" pitchFamily="18" charset="0"/>
                <a:cs typeface="Arial" pitchFamily="34" charset="0"/>
              </a:rPr>
              <a:t>. How do your results compare with the other research reviewed in Chapter 2?  </a:t>
            </a:r>
            <a:endParaRPr lang="en-GB" sz="2200" dirty="0" smtClean="0">
              <a:latin typeface="Arial" pitchFamily="34" charset="0"/>
              <a:ea typeface="Times New Roman" panose="02020603050405020304" pitchFamily="18" charset="0"/>
              <a:cs typeface="Arial" pitchFamily="34" charset="0"/>
            </a:endParaRPr>
          </a:p>
          <a:p>
            <a:pPr marL="342900" lvl="0" indent="-342900">
              <a:lnSpc>
                <a:spcPct val="115000"/>
              </a:lnSpc>
              <a:spcAft>
                <a:spcPts val="0"/>
              </a:spcAft>
              <a:buFont typeface="Arial" panose="020B0604020202020204" pitchFamily="34" charset="0"/>
              <a:buChar char="•"/>
            </a:pPr>
            <a:r>
              <a:rPr lang="en-GB" sz="2200" dirty="0" smtClean="0">
                <a:latin typeface="Arial" pitchFamily="34" charset="0"/>
                <a:ea typeface="Times New Roman" panose="02020603050405020304" pitchFamily="18" charset="0"/>
                <a:cs typeface="Arial" pitchFamily="34" charset="0"/>
              </a:rPr>
              <a:t>If </a:t>
            </a:r>
            <a:r>
              <a:rPr lang="en-GB" sz="2200" dirty="0">
                <a:latin typeface="Arial" pitchFamily="34" charset="0"/>
                <a:ea typeface="Times New Roman" panose="02020603050405020304" pitchFamily="18" charset="0"/>
                <a:cs typeface="Arial" pitchFamily="34" charset="0"/>
              </a:rPr>
              <a:t>very different, try to explain why.</a:t>
            </a:r>
          </a:p>
          <a:p>
            <a:pPr marL="457200">
              <a:lnSpc>
                <a:spcPct val="115000"/>
              </a:lnSpc>
              <a:spcAft>
                <a:spcPts val="0"/>
              </a:spcAft>
            </a:pPr>
            <a:r>
              <a:rPr lang="en-GB" dirty="0">
                <a:latin typeface="Calibri" panose="020F0502020204030204" pitchFamily="34" charset="0"/>
                <a:ea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7956330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97744" y="2079012"/>
            <a:ext cx="10193215" cy="2039020"/>
          </a:xfrm>
          <a:prstGeom prst="rect">
            <a:avLst/>
          </a:prstGeom>
        </p:spPr>
        <p:txBody>
          <a:bodyPr wrap="square">
            <a:spAutoFit/>
          </a:bodyPr>
          <a:lstStyle/>
          <a:p>
            <a:pPr marL="342900" lvl="0" indent="-342900">
              <a:lnSpc>
                <a:spcPct val="115000"/>
              </a:lnSpc>
              <a:spcAft>
                <a:spcPts val="0"/>
              </a:spcAft>
              <a:buFont typeface="Arial" panose="020B0604020202020204" pitchFamily="34" charset="0"/>
              <a:buChar char="•"/>
            </a:pPr>
            <a:r>
              <a:rPr lang="en-GB" sz="2200" dirty="0">
                <a:latin typeface="Arial" pitchFamily="34" charset="0"/>
                <a:ea typeface="Times New Roman" panose="02020603050405020304" pitchFamily="18" charset="0"/>
                <a:cs typeface="Arial" pitchFamily="34" charset="0"/>
              </a:rPr>
              <a:t>Have your results achieved your aims and objectives?</a:t>
            </a:r>
          </a:p>
          <a:p>
            <a:pPr marL="457200">
              <a:lnSpc>
                <a:spcPct val="115000"/>
              </a:lnSpc>
              <a:spcAft>
                <a:spcPts val="0"/>
              </a:spcAft>
            </a:pPr>
            <a:r>
              <a:rPr lang="en-GB" sz="2200" dirty="0">
                <a:latin typeface="Arial" pitchFamily="34" charset="0"/>
                <a:ea typeface="Times New Roman" panose="02020603050405020304" pitchFamily="18" charset="0"/>
                <a:cs typeface="Arial" pitchFamily="34" charset="0"/>
              </a:rPr>
              <a:t> </a:t>
            </a:r>
          </a:p>
          <a:p>
            <a:pPr marL="342900" lvl="0" indent="-342900">
              <a:lnSpc>
                <a:spcPct val="115000"/>
              </a:lnSpc>
              <a:spcAft>
                <a:spcPts val="1000"/>
              </a:spcAft>
              <a:buFont typeface="Arial" panose="020B0604020202020204" pitchFamily="34" charset="0"/>
              <a:buChar char="•"/>
            </a:pPr>
            <a:r>
              <a:rPr lang="en-GB" sz="2200" dirty="0">
                <a:latin typeface="Arial" pitchFamily="34" charset="0"/>
                <a:ea typeface="Times New Roman" panose="02020603050405020304" pitchFamily="18" charset="0"/>
                <a:cs typeface="Arial" pitchFamily="34" charset="0"/>
              </a:rPr>
              <a:t>If not, explain why not. (Note: It is perfectly acceptable if aims and objectives are not fully achieved…but you will need to analyse why…and explain your reasons descriptively to the reader).</a:t>
            </a:r>
          </a:p>
        </p:txBody>
      </p:sp>
      <p:sp>
        <p:nvSpPr>
          <p:cNvPr id="3" name="TextBox 2"/>
          <p:cNvSpPr txBox="1"/>
          <p:nvPr/>
        </p:nvSpPr>
        <p:spPr>
          <a:xfrm>
            <a:off x="1350499" y="978877"/>
            <a:ext cx="8247184" cy="523220"/>
          </a:xfrm>
          <a:prstGeom prst="rect">
            <a:avLst/>
          </a:prstGeom>
          <a:noFill/>
        </p:spPr>
        <p:txBody>
          <a:bodyPr wrap="square" rtlCol="0">
            <a:spAutoFit/>
          </a:bodyPr>
          <a:lstStyle/>
          <a:p>
            <a:r>
              <a:rPr lang="en-GB" sz="2800" b="1" u="sng" dirty="0">
                <a:latin typeface="Arial" pitchFamily="34" charset="0"/>
                <a:cs typeface="Arial" pitchFamily="34" charset="0"/>
              </a:rPr>
              <a:t>Chapter </a:t>
            </a:r>
            <a:r>
              <a:rPr lang="en-GB" sz="2800" b="1" u="sng" dirty="0" smtClean="0">
                <a:latin typeface="Arial" pitchFamily="34" charset="0"/>
                <a:cs typeface="Arial" pitchFamily="34" charset="0"/>
              </a:rPr>
              <a:t>4 – RESULTS and ANALYSES</a:t>
            </a:r>
            <a:endParaRPr lang="en-GB" sz="2800" u="sng" dirty="0">
              <a:latin typeface="Arial" pitchFamily="34" charset="0"/>
              <a:cs typeface="Arial" pitchFamily="34" charset="0"/>
            </a:endParaRPr>
          </a:p>
        </p:txBody>
      </p:sp>
    </p:spTree>
    <p:extLst>
      <p:ext uri="{BB962C8B-B14F-4D97-AF65-F5344CB8AC3E}">
        <p14:creationId xmlns:p14="http://schemas.microsoft.com/office/powerpoint/2010/main" val="306377664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23291" y="351692"/>
            <a:ext cx="9829799" cy="523220"/>
          </a:xfrm>
          <a:prstGeom prst="rect">
            <a:avLst/>
          </a:prstGeom>
          <a:noFill/>
        </p:spPr>
        <p:txBody>
          <a:bodyPr wrap="square" rtlCol="0">
            <a:spAutoFit/>
          </a:bodyPr>
          <a:lstStyle/>
          <a:p>
            <a:r>
              <a:rPr lang="en-GB" sz="2800" b="1" u="sng" dirty="0">
                <a:latin typeface="Arial" pitchFamily="34" charset="0"/>
                <a:cs typeface="Arial" pitchFamily="34" charset="0"/>
              </a:rPr>
              <a:t>Chapter </a:t>
            </a:r>
            <a:r>
              <a:rPr lang="en-GB" sz="2800" b="1" u="sng" dirty="0" smtClean="0">
                <a:latin typeface="Arial" pitchFamily="34" charset="0"/>
                <a:cs typeface="Arial" pitchFamily="34" charset="0"/>
              </a:rPr>
              <a:t>5 – CONCLUSIONS and RECOMMENDATIONS</a:t>
            </a:r>
            <a:endParaRPr lang="en-GB" sz="2800" u="sng" dirty="0">
              <a:latin typeface="Arial" pitchFamily="34" charset="0"/>
              <a:cs typeface="Arial" pitchFamily="34" charset="0"/>
            </a:endParaRPr>
          </a:p>
        </p:txBody>
      </p:sp>
      <p:sp>
        <p:nvSpPr>
          <p:cNvPr id="3" name="Rectangle 2"/>
          <p:cNvSpPr/>
          <p:nvPr/>
        </p:nvSpPr>
        <p:spPr>
          <a:xfrm>
            <a:off x="1427282" y="1123675"/>
            <a:ext cx="10421815" cy="5509906"/>
          </a:xfrm>
          <a:prstGeom prst="rect">
            <a:avLst/>
          </a:prstGeom>
        </p:spPr>
        <p:txBody>
          <a:bodyPr wrap="square">
            <a:spAutoFit/>
          </a:bodyPr>
          <a:lstStyle/>
          <a:p>
            <a:pPr marL="457200">
              <a:lnSpc>
                <a:spcPct val="115000"/>
              </a:lnSpc>
              <a:spcAft>
                <a:spcPts val="0"/>
              </a:spcAft>
            </a:pPr>
            <a:r>
              <a:rPr lang="en-GB" sz="2200" dirty="0">
                <a:latin typeface="Arial" pitchFamily="34" charset="0"/>
                <a:ea typeface="Times New Roman" panose="02020603050405020304" pitchFamily="18" charset="0"/>
                <a:cs typeface="Arial" pitchFamily="34" charset="0"/>
              </a:rPr>
              <a:t> </a:t>
            </a:r>
          </a:p>
          <a:p>
            <a:pPr marL="342900" lvl="0" indent="-342900" algn="just">
              <a:lnSpc>
                <a:spcPct val="115000"/>
              </a:lnSpc>
              <a:spcAft>
                <a:spcPts val="0"/>
              </a:spcAft>
              <a:buFont typeface="+mj-lt"/>
              <a:buAutoNum type="arabicPeriod"/>
            </a:pPr>
            <a:r>
              <a:rPr lang="en-GB" sz="2200" dirty="0">
                <a:latin typeface="Arial" pitchFamily="34" charset="0"/>
                <a:ea typeface="Times New Roman" panose="02020603050405020304" pitchFamily="18" charset="0"/>
                <a:cs typeface="Arial" pitchFamily="34" charset="0"/>
              </a:rPr>
              <a:t>Provide a review of the whole dissertation at the beginning of this chapter</a:t>
            </a:r>
          </a:p>
          <a:p>
            <a:pPr marL="742950" lvl="1" indent="-285750" algn="just">
              <a:lnSpc>
                <a:spcPct val="115000"/>
              </a:lnSpc>
              <a:spcAft>
                <a:spcPts val="0"/>
              </a:spcAft>
              <a:buFont typeface="+mj-lt"/>
              <a:buAutoNum type="alphaLcPeriod"/>
            </a:pPr>
            <a:r>
              <a:rPr lang="en-GB" sz="2200" dirty="0">
                <a:latin typeface="Arial" pitchFamily="34" charset="0"/>
                <a:ea typeface="Times New Roman" panose="02020603050405020304" pitchFamily="18" charset="0"/>
                <a:cs typeface="Arial" pitchFamily="34" charset="0"/>
              </a:rPr>
              <a:t>What you have set out to do – Your aims / objectives</a:t>
            </a:r>
          </a:p>
          <a:p>
            <a:pPr marL="742950" lvl="1" indent="-285750" algn="just">
              <a:lnSpc>
                <a:spcPct val="115000"/>
              </a:lnSpc>
              <a:spcAft>
                <a:spcPts val="0"/>
              </a:spcAft>
              <a:buFont typeface="+mj-lt"/>
              <a:buAutoNum type="alphaLcPeriod"/>
            </a:pPr>
            <a:r>
              <a:rPr lang="en-GB" sz="2200" dirty="0">
                <a:latin typeface="Arial" pitchFamily="34" charset="0"/>
                <a:ea typeface="Times New Roman" panose="02020603050405020304" pitchFamily="18" charset="0"/>
                <a:cs typeface="Arial" pitchFamily="34" charset="0"/>
              </a:rPr>
              <a:t>Did you meet your research aims / objectives – If not…why not?</a:t>
            </a:r>
          </a:p>
          <a:p>
            <a:pPr marL="742950" lvl="1" indent="-285750" algn="just">
              <a:lnSpc>
                <a:spcPct val="115000"/>
              </a:lnSpc>
              <a:spcAft>
                <a:spcPts val="0"/>
              </a:spcAft>
              <a:buFont typeface="+mj-lt"/>
              <a:buAutoNum type="alphaLcPeriod"/>
            </a:pPr>
            <a:r>
              <a:rPr lang="en-GB" sz="2200" dirty="0">
                <a:latin typeface="Arial" pitchFamily="34" charset="0"/>
                <a:ea typeface="Times New Roman" panose="02020603050405020304" pitchFamily="18" charset="0"/>
                <a:cs typeface="Arial" pitchFamily="34" charset="0"/>
              </a:rPr>
              <a:t>What did you achieve? What were your results?</a:t>
            </a:r>
          </a:p>
          <a:p>
            <a:pPr marL="742950" lvl="1" indent="-285750" algn="just">
              <a:lnSpc>
                <a:spcPct val="115000"/>
              </a:lnSpc>
              <a:spcAft>
                <a:spcPts val="0"/>
              </a:spcAft>
              <a:buFont typeface="+mj-lt"/>
              <a:buAutoNum type="alphaLcPeriod"/>
            </a:pPr>
            <a:r>
              <a:rPr lang="en-GB" sz="2200" dirty="0">
                <a:latin typeface="Arial" pitchFamily="34" charset="0"/>
                <a:ea typeface="Times New Roman" panose="02020603050405020304" pitchFamily="18" charset="0"/>
                <a:cs typeface="Arial" pitchFamily="34" charset="0"/>
              </a:rPr>
              <a:t>Highlight the key points of your results versus literature findings</a:t>
            </a:r>
          </a:p>
          <a:p>
            <a:pPr marL="914400" algn="just">
              <a:lnSpc>
                <a:spcPct val="115000"/>
              </a:lnSpc>
              <a:spcAft>
                <a:spcPts val="0"/>
              </a:spcAft>
            </a:pPr>
            <a:r>
              <a:rPr lang="en-GB" sz="2200" dirty="0">
                <a:latin typeface="Arial" pitchFamily="34" charset="0"/>
                <a:ea typeface="Times New Roman" panose="02020603050405020304" pitchFamily="18" charset="0"/>
                <a:cs typeface="Arial" pitchFamily="34" charset="0"/>
              </a:rPr>
              <a:t> </a:t>
            </a:r>
          </a:p>
          <a:p>
            <a:pPr marL="742950" lvl="1" indent="-285750" algn="just">
              <a:lnSpc>
                <a:spcPct val="115000"/>
              </a:lnSpc>
              <a:spcAft>
                <a:spcPts val="0"/>
              </a:spcAft>
              <a:buFont typeface="+mj-lt"/>
              <a:buAutoNum type="alphaLcPeriod"/>
            </a:pPr>
            <a:r>
              <a:rPr lang="en-GB" sz="2200" b="1" dirty="0">
                <a:latin typeface="Arial" pitchFamily="34" charset="0"/>
                <a:ea typeface="Times New Roman" panose="02020603050405020304" pitchFamily="18" charset="0"/>
                <a:cs typeface="Arial" pitchFamily="34" charset="0"/>
              </a:rPr>
              <a:t>What can you conclude from this research? This is your chance to show that you have understood and analysed the whole research in light of the literature, the method used, the results gained and the analysis of those results.</a:t>
            </a:r>
            <a:endParaRPr lang="en-GB" sz="2200" dirty="0">
              <a:latin typeface="Arial" pitchFamily="34" charset="0"/>
              <a:ea typeface="Times New Roman" panose="02020603050405020304" pitchFamily="18" charset="0"/>
              <a:cs typeface="Arial" pitchFamily="34" charset="0"/>
            </a:endParaRPr>
          </a:p>
          <a:p>
            <a:pPr marL="914400" algn="just">
              <a:lnSpc>
                <a:spcPct val="115000"/>
              </a:lnSpc>
              <a:spcAft>
                <a:spcPts val="0"/>
              </a:spcAft>
            </a:pPr>
            <a:r>
              <a:rPr lang="en-GB" sz="2200" b="1" dirty="0">
                <a:latin typeface="Arial" pitchFamily="34" charset="0"/>
                <a:ea typeface="Times New Roman" panose="02020603050405020304" pitchFamily="18" charset="0"/>
                <a:cs typeface="Arial" pitchFamily="34" charset="0"/>
              </a:rPr>
              <a:t> </a:t>
            </a:r>
            <a:endParaRPr lang="en-GB" sz="2200" dirty="0">
              <a:latin typeface="Arial" pitchFamily="34" charset="0"/>
              <a:ea typeface="Times New Roman" panose="02020603050405020304" pitchFamily="18" charset="0"/>
              <a:cs typeface="Arial" pitchFamily="34" charset="0"/>
            </a:endParaRPr>
          </a:p>
          <a:p>
            <a:pPr marL="742950" lvl="1" indent="-285750" algn="just">
              <a:lnSpc>
                <a:spcPct val="115000"/>
              </a:lnSpc>
              <a:spcAft>
                <a:spcPts val="0"/>
              </a:spcAft>
              <a:buFont typeface="+mj-lt"/>
              <a:buAutoNum type="alphaLcPeriod"/>
            </a:pPr>
            <a:r>
              <a:rPr lang="en-GB" sz="2200" dirty="0">
                <a:latin typeface="Arial" pitchFamily="34" charset="0"/>
                <a:ea typeface="Times New Roman" panose="02020603050405020304" pitchFamily="18" charset="0"/>
                <a:cs typeface="Arial" pitchFamily="34" charset="0"/>
              </a:rPr>
              <a:t>What recommendations can you suggest from what you have learned?</a:t>
            </a:r>
          </a:p>
          <a:p>
            <a:pPr marL="742950" lvl="1" indent="-285750" algn="just">
              <a:lnSpc>
                <a:spcPct val="115000"/>
              </a:lnSpc>
              <a:spcAft>
                <a:spcPts val="1000"/>
              </a:spcAft>
              <a:buFont typeface="+mj-lt"/>
              <a:buAutoNum type="alphaLcPeriod"/>
            </a:pPr>
            <a:r>
              <a:rPr lang="en-GB" sz="2200" dirty="0">
                <a:latin typeface="Arial" pitchFamily="34" charset="0"/>
                <a:ea typeface="Times New Roman" panose="02020603050405020304" pitchFamily="18" charset="0"/>
                <a:cs typeface="Arial" pitchFamily="34" charset="0"/>
              </a:rPr>
              <a:t>Where should further research be focused, in your opinion? Why?</a:t>
            </a:r>
            <a:endParaRPr lang="en-GB" sz="2200" dirty="0">
              <a:effectLst/>
              <a:latin typeface="Arial" pitchFamily="34" charset="0"/>
              <a:ea typeface="Times New Roman" panose="02020603050405020304" pitchFamily="18" charset="0"/>
              <a:cs typeface="Arial" pitchFamily="34" charset="0"/>
            </a:endParaRPr>
          </a:p>
        </p:txBody>
      </p:sp>
      <p:sp>
        <p:nvSpPr>
          <p:cNvPr id="4" name="TextBox 3"/>
          <p:cNvSpPr txBox="1"/>
          <p:nvPr/>
        </p:nvSpPr>
        <p:spPr>
          <a:xfrm>
            <a:off x="1758459" y="874912"/>
            <a:ext cx="5627077" cy="461665"/>
          </a:xfrm>
          <a:prstGeom prst="rect">
            <a:avLst/>
          </a:prstGeom>
          <a:noFill/>
        </p:spPr>
        <p:txBody>
          <a:bodyPr wrap="square" rtlCol="0">
            <a:spAutoFit/>
          </a:bodyPr>
          <a:lstStyle/>
          <a:p>
            <a:r>
              <a:rPr lang="en-GB" sz="2400" b="1" dirty="0" smtClean="0">
                <a:latin typeface="Arial" pitchFamily="34" charset="0"/>
                <a:cs typeface="Arial" pitchFamily="34" charset="0"/>
              </a:rPr>
              <a:t>(Higher Mark Count)</a:t>
            </a:r>
            <a:endParaRPr lang="en-GB" sz="2400" b="1" dirty="0">
              <a:latin typeface="Arial" pitchFamily="34" charset="0"/>
              <a:cs typeface="Arial" pitchFamily="34" charset="0"/>
            </a:endParaRPr>
          </a:p>
        </p:txBody>
      </p:sp>
    </p:spTree>
    <p:extLst>
      <p:ext uri="{BB962C8B-B14F-4D97-AF65-F5344CB8AC3E}">
        <p14:creationId xmlns:p14="http://schemas.microsoft.com/office/powerpoint/2010/main" val="270219178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26080" y="691374"/>
            <a:ext cx="10023898" cy="545727"/>
          </a:xfrm>
          <a:prstGeom prst="rect">
            <a:avLst/>
          </a:prstGeom>
        </p:spPr>
        <p:txBody>
          <a:bodyPr wrap="none">
            <a:spAutoFit/>
          </a:bodyPr>
          <a:lstStyle/>
          <a:p>
            <a:pPr marL="228600">
              <a:lnSpc>
                <a:spcPct val="115000"/>
              </a:lnSpc>
              <a:spcAft>
                <a:spcPts val="1000"/>
              </a:spcAft>
            </a:pPr>
            <a:r>
              <a:rPr lang="en-GB" sz="2800" b="1" u="sng" dirty="0">
                <a:latin typeface="Arial" pitchFamily="34" charset="0"/>
                <a:ea typeface="Times New Roman" panose="02020603050405020304" pitchFamily="18" charset="0"/>
                <a:cs typeface="Arial" pitchFamily="34" charset="0"/>
              </a:rPr>
              <a:t>Overall Presentation (How your document is presented) </a:t>
            </a:r>
            <a:endParaRPr lang="en-GB" sz="2800" b="1" u="sng" dirty="0">
              <a:effectLst/>
              <a:latin typeface="Arial" pitchFamily="34" charset="0"/>
              <a:ea typeface="Times New Roman" panose="02020603050405020304" pitchFamily="18" charset="0"/>
              <a:cs typeface="Arial" pitchFamily="34" charset="0"/>
            </a:endParaRPr>
          </a:p>
        </p:txBody>
      </p:sp>
      <p:sp>
        <p:nvSpPr>
          <p:cNvPr id="3" name="Rectangle 2"/>
          <p:cNvSpPr/>
          <p:nvPr/>
        </p:nvSpPr>
        <p:spPr>
          <a:xfrm>
            <a:off x="1501725" y="1374400"/>
            <a:ext cx="9823939" cy="5120569"/>
          </a:xfrm>
          <a:prstGeom prst="rect">
            <a:avLst/>
          </a:prstGeom>
        </p:spPr>
        <p:txBody>
          <a:bodyPr wrap="square">
            <a:spAutoFit/>
          </a:bodyPr>
          <a:lstStyle/>
          <a:p>
            <a:pPr marL="571500" indent="-342900" algn="just">
              <a:lnSpc>
                <a:spcPct val="115000"/>
              </a:lnSpc>
              <a:spcAft>
                <a:spcPts val="0"/>
              </a:spcAft>
              <a:buFont typeface="Arial" panose="020B0604020202020204" pitchFamily="34" charset="0"/>
              <a:buChar char="•"/>
            </a:pPr>
            <a:r>
              <a:rPr lang="en-GB" sz="2200" dirty="0" smtClean="0">
                <a:latin typeface="Arial" pitchFamily="34" charset="0"/>
                <a:ea typeface="Times New Roman" panose="02020603050405020304" pitchFamily="18" charset="0"/>
                <a:cs typeface="Arial" pitchFamily="34" charset="0"/>
              </a:rPr>
              <a:t>Ensure </a:t>
            </a:r>
            <a:r>
              <a:rPr lang="en-GB" sz="2200" dirty="0">
                <a:latin typeface="Arial" pitchFamily="34" charset="0"/>
                <a:ea typeface="Times New Roman" panose="02020603050405020304" pitchFamily="18" charset="0"/>
                <a:cs typeface="Arial" pitchFamily="34" charset="0"/>
              </a:rPr>
              <a:t>you have word and grammar checked your document </a:t>
            </a:r>
            <a:r>
              <a:rPr lang="en-GB" sz="2200" b="1" dirty="0">
                <a:latin typeface="Arial" pitchFamily="34" charset="0"/>
                <a:ea typeface="Times New Roman" panose="02020603050405020304" pitchFamily="18" charset="0"/>
                <a:cs typeface="Arial" pitchFamily="34" charset="0"/>
              </a:rPr>
              <a:t>thoroughly</a:t>
            </a:r>
            <a:r>
              <a:rPr lang="en-GB" sz="2200" dirty="0" smtClean="0">
                <a:latin typeface="Arial" pitchFamily="34" charset="0"/>
                <a:ea typeface="Times New Roman" panose="02020603050405020304" pitchFamily="18" charset="0"/>
                <a:cs typeface="Arial" pitchFamily="34" charset="0"/>
              </a:rPr>
              <a:t>. Text is  standard Arial 12….1.5 spacing</a:t>
            </a:r>
          </a:p>
          <a:p>
            <a:pPr marL="685800" indent="-457200" algn="just">
              <a:lnSpc>
                <a:spcPct val="115000"/>
              </a:lnSpc>
              <a:spcAft>
                <a:spcPts val="0"/>
              </a:spcAft>
              <a:buAutoNum type="arabicPeriod"/>
            </a:pPr>
            <a:endParaRPr lang="en-GB" sz="2200" dirty="0">
              <a:latin typeface="Arial" pitchFamily="34" charset="0"/>
              <a:ea typeface="Times New Roman" panose="02020603050405020304" pitchFamily="18" charset="0"/>
              <a:cs typeface="Arial" pitchFamily="34" charset="0"/>
            </a:endParaRPr>
          </a:p>
          <a:p>
            <a:pPr marL="571500" indent="-342900" algn="just">
              <a:lnSpc>
                <a:spcPct val="115000"/>
              </a:lnSpc>
              <a:spcAft>
                <a:spcPts val="0"/>
              </a:spcAft>
              <a:buFont typeface="Arial" panose="020B0604020202020204" pitchFamily="34" charset="0"/>
              <a:buChar char="•"/>
            </a:pPr>
            <a:r>
              <a:rPr lang="en-GB" sz="2200" dirty="0">
                <a:latin typeface="Arial" pitchFamily="34" charset="0"/>
                <a:ea typeface="Times New Roman" panose="02020603050405020304" pitchFamily="18" charset="0"/>
                <a:cs typeface="Arial" pitchFamily="34" charset="0"/>
              </a:rPr>
              <a:t>Do not use ‘colloquialisms’ (slang expressions). </a:t>
            </a:r>
          </a:p>
          <a:p>
            <a:pPr marL="571500" indent="-342900" algn="just">
              <a:lnSpc>
                <a:spcPct val="115000"/>
              </a:lnSpc>
              <a:spcAft>
                <a:spcPts val="0"/>
              </a:spcAft>
              <a:buFont typeface="Arial" panose="020B0604020202020204" pitchFamily="34" charset="0"/>
              <a:buChar char="•"/>
            </a:pPr>
            <a:r>
              <a:rPr lang="en-GB" sz="2200" dirty="0">
                <a:latin typeface="Arial" pitchFamily="34" charset="0"/>
                <a:ea typeface="Times New Roman" panose="02020603050405020304" pitchFamily="18" charset="0"/>
                <a:cs typeface="Arial" pitchFamily="34" charset="0"/>
              </a:rPr>
              <a:t>Avoid the use of </a:t>
            </a:r>
            <a:r>
              <a:rPr lang="en-GB" sz="2200" b="1" dirty="0">
                <a:solidFill>
                  <a:srgbClr val="0070C0"/>
                </a:solidFill>
                <a:latin typeface="Arial" pitchFamily="34" charset="0"/>
                <a:ea typeface="Times New Roman" panose="02020603050405020304" pitchFamily="18" charset="0"/>
                <a:cs typeface="Arial" pitchFamily="34" charset="0"/>
              </a:rPr>
              <a:t>‘I visited…’ </a:t>
            </a:r>
            <a:r>
              <a:rPr lang="en-GB" sz="2200" dirty="0">
                <a:latin typeface="Arial" pitchFamily="34" charset="0"/>
                <a:ea typeface="Times New Roman" panose="02020603050405020304" pitchFamily="18" charset="0"/>
                <a:cs typeface="Arial" pitchFamily="34" charset="0"/>
              </a:rPr>
              <a:t>(first person), instead use ‘The researcher visited…’ or ‘The author visited…’ or ‘The wood was visited on  3 occasions ….</a:t>
            </a:r>
          </a:p>
          <a:p>
            <a:pPr marL="228600" algn="just">
              <a:lnSpc>
                <a:spcPct val="115000"/>
              </a:lnSpc>
              <a:spcAft>
                <a:spcPts val="0"/>
              </a:spcAft>
            </a:pPr>
            <a:r>
              <a:rPr lang="en-GB" sz="2200" dirty="0">
                <a:latin typeface="Arial" pitchFamily="34" charset="0"/>
                <a:ea typeface="Times New Roman" panose="02020603050405020304" pitchFamily="18" charset="0"/>
                <a:cs typeface="Arial" pitchFamily="34" charset="0"/>
              </a:rPr>
              <a:t> </a:t>
            </a:r>
          </a:p>
          <a:p>
            <a:pPr marL="571500" indent="-342900" algn="just">
              <a:lnSpc>
                <a:spcPct val="115000"/>
              </a:lnSpc>
              <a:spcAft>
                <a:spcPts val="0"/>
              </a:spcAft>
              <a:buFont typeface="Arial" panose="020B0604020202020204" pitchFamily="34" charset="0"/>
              <a:buChar char="•"/>
            </a:pPr>
            <a:r>
              <a:rPr lang="en-GB" sz="2200" dirty="0" smtClean="0">
                <a:latin typeface="Arial" pitchFamily="34" charset="0"/>
                <a:ea typeface="Times New Roman" panose="02020603050405020304" pitchFamily="18" charset="0"/>
                <a:cs typeface="Arial" pitchFamily="34" charset="0"/>
              </a:rPr>
              <a:t>Present </a:t>
            </a:r>
            <a:r>
              <a:rPr lang="en-GB" sz="2200" dirty="0">
                <a:latin typeface="Arial" pitchFamily="34" charset="0"/>
                <a:ea typeface="Times New Roman" panose="02020603050405020304" pitchFamily="18" charset="0"/>
                <a:cs typeface="Arial" pitchFamily="34" charset="0"/>
              </a:rPr>
              <a:t>all Graphs/Bar charts/Tables and Photographs in the correct format (clearly </a:t>
            </a:r>
            <a:r>
              <a:rPr lang="en-GB" sz="2200" dirty="0" smtClean="0">
                <a:latin typeface="Arial" pitchFamily="34" charset="0"/>
                <a:ea typeface="Times New Roman" panose="02020603050405020304" pitchFamily="18" charset="0"/>
                <a:cs typeface="Arial" pitchFamily="34" charset="0"/>
              </a:rPr>
              <a:t>labelled </a:t>
            </a:r>
            <a:r>
              <a:rPr lang="en-GB" sz="2200" dirty="0">
                <a:latin typeface="Arial" pitchFamily="34" charset="0"/>
                <a:ea typeface="Times New Roman" panose="02020603050405020304" pitchFamily="18" charset="0"/>
                <a:cs typeface="Arial" pitchFamily="34" charset="0"/>
              </a:rPr>
              <a:t>and referenced).</a:t>
            </a:r>
          </a:p>
          <a:p>
            <a:pPr marL="228600" algn="just">
              <a:lnSpc>
                <a:spcPct val="115000"/>
              </a:lnSpc>
              <a:spcAft>
                <a:spcPts val="0"/>
              </a:spcAft>
            </a:pPr>
            <a:r>
              <a:rPr lang="en-GB" sz="2200" dirty="0">
                <a:latin typeface="Arial" pitchFamily="34" charset="0"/>
                <a:ea typeface="Times New Roman" panose="02020603050405020304" pitchFamily="18" charset="0"/>
                <a:cs typeface="Arial" pitchFamily="34" charset="0"/>
              </a:rPr>
              <a:t> </a:t>
            </a:r>
          </a:p>
          <a:p>
            <a:pPr marL="571500" indent="-342900" algn="just">
              <a:lnSpc>
                <a:spcPct val="115000"/>
              </a:lnSpc>
              <a:spcAft>
                <a:spcPts val="1000"/>
              </a:spcAft>
              <a:buFont typeface="Arial" panose="020B0604020202020204" pitchFamily="34" charset="0"/>
              <a:buChar char="•"/>
            </a:pPr>
            <a:r>
              <a:rPr lang="en-GB" sz="2200" dirty="0" smtClean="0">
                <a:latin typeface="Arial" pitchFamily="34" charset="0"/>
                <a:ea typeface="Times New Roman" panose="02020603050405020304" pitchFamily="18" charset="0"/>
                <a:cs typeface="Arial" pitchFamily="34" charset="0"/>
              </a:rPr>
              <a:t>Ensure </a:t>
            </a:r>
            <a:r>
              <a:rPr lang="en-GB" sz="2200" dirty="0">
                <a:latin typeface="Arial" pitchFamily="34" charset="0"/>
                <a:ea typeface="Times New Roman" panose="02020603050405020304" pitchFamily="18" charset="0"/>
                <a:cs typeface="Arial" pitchFamily="34" charset="0"/>
              </a:rPr>
              <a:t>that your layout of the above inclusions is neat, logical and easy to link to the text description for your reader.</a:t>
            </a:r>
            <a:endParaRPr lang="en-GB" sz="2200" dirty="0">
              <a:effectLst/>
              <a:latin typeface="Arial" pitchFamily="34" charset="0"/>
              <a:ea typeface="Times New Roman" panose="02020603050405020304" pitchFamily="18" charset="0"/>
              <a:cs typeface="Arial" pitchFamily="34" charset="0"/>
            </a:endParaRPr>
          </a:p>
        </p:txBody>
      </p:sp>
    </p:spTree>
    <p:extLst>
      <p:ext uri="{BB962C8B-B14F-4D97-AF65-F5344CB8AC3E}">
        <p14:creationId xmlns:p14="http://schemas.microsoft.com/office/powerpoint/2010/main" val="161711288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33245" y="685800"/>
            <a:ext cx="9284677" cy="523220"/>
          </a:xfrm>
          <a:prstGeom prst="rect">
            <a:avLst/>
          </a:prstGeom>
          <a:noFill/>
        </p:spPr>
        <p:txBody>
          <a:bodyPr wrap="square" rtlCol="0">
            <a:spAutoFit/>
          </a:bodyPr>
          <a:lstStyle/>
          <a:p>
            <a:r>
              <a:rPr lang="en-GB" sz="2800" b="1" u="sng" dirty="0" smtClean="0">
                <a:latin typeface="Arial" pitchFamily="34" charset="0"/>
                <a:cs typeface="Arial" pitchFamily="34" charset="0"/>
              </a:rPr>
              <a:t>THE ABSTRACT   (The very LAST part you write)</a:t>
            </a:r>
            <a:endParaRPr lang="en-GB" sz="2800" b="1" u="sng" dirty="0">
              <a:latin typeface="Arial" pitchFamily="34" charset="0"/>
              <a:cs typeface="Arial" pitchFamily="34" charset="0"/>
            </a:endParaRPr>
          </a:p>
        </p:txBody>
      </p:sp>
      <p:sp>
        <p:nvSpPr>
          <p:cNvPr id="3" name="Rectangle 2"/>
          <p:cNvSpPr/>
          <p:nvPr/>
        </p:nvSpPr>
        <p:spPr>
          <a:xfrm>
            <a:off x="1565615" y="1056620"/>
            <a:ext cx="10193215" cy="5509906"/>
          </a:xfrm>
          <a:prstGeom prst="rect">
            <a:avLst/>
          </a:prstGeom>
        </p:spPr>
        <p:txBody>
          <a:bodyPr wrap="square">
            <a:spAutoFit/>
          </a:bodyPr>
          <a:lstStyle/>
          <a:p>
            <a:pPr marL="228600">
              <a:lnSpc>
                <a:spcPct val="115000"/>
              </a:lnSpc>
              <a:spcAft>
                <a:spcPts val="0"/>
              </a:spcAft>
            </a:pPr>
            <a:r>
              <a:rPr lang="en-GB" sz="2200" b="1" dirty="0">
                <a:latin typeface="Arial" pitchFamily="34" charset="0"/>
                <a:ea typeface="Times New Roman" panose="02020603050405020304" pitchFamily="18" charset="0"/>
                <a:cs typeface="Arial" pitchFamily="34" charset="0"/>
              </a:rPr>
              <a:t> </a:t>
            </a:r>
            <a:endParaRPr lang="en-GB" sz="2200" dirty="0">
              <a:latin typeface="Arial" pitchFamily="34" charset="0"/>
              <a:ea typeface="Times New Roman" panose="02020603050405020304" pitchFamily="18" charset="0"/>
              <a:cs typeface="Arial" pitchFamily="34" charset="0"/>
            </a:endParaRPr>
          </a:p>
          <a:p>
            <a:pPr marL="342900" lvl="0" indent="-342900">
              <a:lnSpc>
                <a:spcPct val="115000"/>
              </a:lnSpc>
              <a:spcAft>
                <a:spcPts val="0"/>
              </a:spcAft>
              <a:buSzPts val="1100"/>
              <a:buFont typeface="Arial" panose="020B0604020202020204" pitchFamily="34" charset="0"/>
              <a:buChar char="•"/>
            </a:pPr>
            <a:r>
              <a:rPr lang="en-GB" sz="2200" dirty="0">
                <a:latin typeface="Arial" pitchFamily="34" charset="0"/>
                <a:ea typeface="Times New Roman" panose="02020603050405020304" pitchFamily="18" charset="0"/>
                <a:cs typeface="Arial" pitchFamily="34" charset="0"/>
              </a:rPr>
              <a:t>Write a short summary to your dissertation (maximum 500 words). </a:t>
            </a:r>
            <a:endParaRPr lang="en-GB" sz="2200" dirty="0" smtClean="0">
              <a:latin typeface="Arial" pitchFamily="34" charset="0"/>
              <a:ea typeface="Times New Roman" panose="02020603050405020304" pitchFamily="18" charset="0"/>
              <a:cs typeface="Arial" pitchFamily="34" charset="0"/>
            </a:endParaRPr>
          </a:p>
          <a:p>
            <a:pPr marL="342900" lvl="0" indent="-342900">
              <a:lnSpc>
                <a:spcPct val="115000"/>
              </a:lnSpc>
              <a:spcAft>
                <a:spcPts val="0"/>
              </a:spcAft>
              <a:buSzPts val="1100"/>
              <a:buFont typeface="+mj-lt"/>
              <a:buAutoNum type="arabicPeriod"/>
            </a:pPr>
            <a:endParaRPr lang="en-GB" sz="2200" dirty="0">
              <a:latin typeface="Arial" pitchFamily="34" charset="0"/>
              <a:ea typeface="Times New Roman" panose="02020603050405020304" pitchFamily="18" charset="0"/>
              <a:cs typeface="Arial" pitchFamily="34" charset="0"/>
            </a:endParaRPr>
          </a:p>
          <a:p>
            <a:pPr marL="342900" lvl="0" indent="-342900">
              <a:lnSpc>
                <a:spcPct val="115000"/>
              </a:lnSpc>
              <a:spcAft>
                <a:spcPts val="0"/>
              </a:spcAft>
              <a:buSzPts val="1100"/>
              <a:buFont typeface="Arial" panose="020B0604020202020204" pitchFamily="34" charset="0"/>
              <a:buChar char="•"/>
            </a:pPr>
            <a:r>
              <a:rPr lang="en-GB" sz="2200" dirty="0">
                <a:latin typeface="Arial" pitchFamily="34" charset="0"/>
                <a:ea typeface="Times New Roman" panose="02020603050405020304" pitchFamily="18" charset="0"/>
                <a:cs typeface="Arial" pitchFamily="34" charset="0"/>
              </a:rPr>
              <a:t>Keep it concise and write to the point. </a:t>
            </a:r>
          </a:p>
          <a:p>
            <a:pPr marL="742950" lvl="1" indent="-285750">
              <a:lnSpc>
                <a:spcPct val="115000"/>
              </a:lnSpc>
              <a:spcAft>
                <a:spcPts val="0"/>
              </a:spcAft>
              <a:buFont typeface="+mj-lt"/>
              <a:buAutoNum type="alphaLcPeriod"/>
            </a:pPr>
            <a:r>
              <a:rPr lang="en-GB" sz="2200" dirty="0">
                <a:latin typeface="Arial" pitchFamily="34" charset="0"/>
                <a:ea typeface="Times New Roman" panose="02020603050405020304" pitchFamily="18" charset="0"/>
                <a:cs typeface="Arial" pitchFamily="34" charset="0"/>
              </a:rPr>
              <a:t>Describe what your dissertation intended to discover</a:t>
            </a:r>
          </a:p>
          <a:p>
            <a:pPr marL="742950" lvl="1" indent="-285750">
              <a:lnSpc>
                <a:spcPct val="115000"/>
              </a:lnSpc>
              <a:spcAft>
                <a:spcPts val="0"/>
              </a:spcAft>
              <a:buFont typeface="+mj-lt"/>
              <a:buAutoNum type="alphaLcPeriod"/>
            </a:pPr>
            <a:r>
              <a:rPr lang="en-GB" sz="2200" dirty="0">
                <a:latin typeface="Arial" pitchFamily="34" charset="0"/>
                <a:ea typeface="Times New Roman" panose="02020603050405020304" pitchFamily="18" charset="0"/>
                <a:cs typeface="Arial" pitchFamily="34" charset="0"/>
              </a:rPr>
              <a:t>What were your aims</a:t>
            </a:r>
          </a:p>
          <a:p>
            <a:pPr marL="742950" lvl="1" indent="-285750">
              <a:lnSpc>
                <a:spcPct val="115000"/>
              </a:lnSpc>
              <a:spcAft>
                <a:spcPts val="0"/>
              </a:spcAft>
              <a:buFont typeface="+mj-lt"/>
              <a:buAutoNum type="alphaLcPeriod"/>
            </a:pPr>
            <a:r>
              <a:rPr lang="en-GB" sz="2200" dirty="0">
                <a:latin typeface="Arial" pitchFamily="34" charset="0"/>
                <a:ea typeface="Times New Roman" panose="02020603050405020304" pitchFamily="18" charset="0"/>
                <a:cs typeface="Arial" pitchFamily="34" charset="0"/>
              </a:rPr>
              <a:t>How did you attempt to achieve your aims and objectives (e.g. what method did you use, what type of survey, sample size used, target group, location </a:t>
            </a:r>
            <a:r>
              <a:rPr lang="en-GB" sz="2200" dirty="0" err="1">
                <a:latin typeface="Arial" pitchFamily="34" charset="0"/>
                <a:ea typeface="Times New Roman" panose="02020603050405020304" pitchFamily="18" charset="0"/>
                <a:cs typeface="Arial" pitchFamily="34" charset="0"/>
              </a:rPr>
              <a:t>etc</a:t>
            </a:r>
            <a:r>
              <a:rPr lang="en-GB" sz="2200" dirty="0">
                <a:latin typeface="Arial" pitchFamily="34" charset="0"/>
                <a:ea typeface="Times New Roman" panose="02020603050405020304" pitchFamily="18" charset="0"/>
                <a:cs typeface="Arial" pitchFamily="34" charset="0"/>
              </a:rPr>
              <a:t>)</a:t>
            </a:r>
          </a:p>
          <a:p>
            <a:pPr marL="742950" lvl="1" indent="-285750">
              <a:lnSpc>
                <a:spcPct val="115000"/>
              </a:lnSpc>
              <a:spcAft>
                <a:spcPts val="0"/>
              </a:spcAft>
              <a:buFont typeface="+mj-lt"/>
              <a:buAutoNum type="alphaLcPeriod"/>
            </a:pPr>
            <a:r>
              <a:rPr lang="en-GB" sz="2200" dirty="0">
                <a:latin typeface="Arial" pitchFamily="34" charset="0"/>
                <a:ea typeface="Times New Roman" panose="02020603050405020304" pitchFamily="18" charset="0"/>
                <a:cs typeface="Arial" pitchFamily="34" charset="0"/>
              </a:rPr>
              <a:t>What are the results of your research? How were the results obtained?</a:t>
            </a:r>
          </a:p>
          <a:p>
            <a:pPr marL="742950" lvl="1" indent="-285750">
              <a:lnSpc>
                <a:spcPct val="115000"/>
              </a:lnSpc>
              <a:spcAft>
                <a:spcPts val="0"/>
              </a:spcAft>
              <a:buFont typeface="+mj-lt"/>
              <a:buAutoNum type="alphaLcPeriod"/>
            </a:pPr>
            <a:r>
              <a:rPr lang="en-GB" sz="2200" dirty="0">
                <a:latin typeface="Arial" pitchFamily="34" charset="0"/>
                <a:ea typeface="Times New Roman" panose="02020603050405020304" pitchFamily="18" charset="0"/>
                <a:cs typeface="Arial" pitchFamily="34" charset="0"/>
              </a:rPr>
              <a:t>What conclusions did your research come to? How were the results compared to literature review?</a:t>
            </a:r>
          </a:p>
          <a:p>
            <a:pPr marL="742950" lvl="1" indent="-285750">
              <a:lnSpc>
                <a:spcPct val="115000"/>
              </a:lnSpc>
              <a:spcAft>
                <a:spcPts val="0"/>
              </a:spcAft>
              <a:buFont typeface="+mj-lt"/>
              <a:buAutoNum type="alphaLcPeriod"/>
            </a:pPr>
            <a:r>
              <a:rPr lang="en-GB" sz="2200" dirty="0">
                <a:latin typeface="Arial" pitchFamily="34" charset="0"/>
                <a:ea typeface="Times New Roman" panose="02020603050405020304" pitchFamily="18" charset="0"/>
                <a:cs typeface="Arial" pitchFamily="34" charset="0"/>
              </a:rPr>
              <a:t>What are the limitations of your research?</a:t>
            </a:r>
          </a:p>
          <a:p>
            <a:pPr marL="742950" lvl="1" indent="-285750">
              <a:lnSpc>
                <a:spcPct val="115000"/>
              </a:lnSpc>
              <a:spcAft>
                <a:spcPts val="1000"/>
              </a:spcAft>
              <a:buFont typeface="+mj-lt"/>
              <a:buAutoNum type="alphaLcPeriod"/>
            </a:pPr>
            <a:r>
              <a:rPr lang="en-GB" sz="2200" dirty="0">
                <a:latin typeface="Arial" pitchFamily="34" charset="0"/>
                <a:ea typeface="Times New Roman" panose="02020603050405020304" pitchFamily="18" charset="0"/>
                <a:cs typeface="Arial" pitchFamily="34" charset="0"/>
              </a:rPr>
              <a:t>What further research was recommended?</a:t>
            </a:r>
            <a:endParaRPr lang="en-GB" sz="2200" dirty="0">
              <a:effectLst/>
              <a:latin typeface="Arial" pitchFamily="34" charset="0"/>
              <a:ea typeface="Times New Roman" panose="02020603050405020304" pitchFamily="18" charset="0"/>
              <a:cs typeface="Arial" pitchFamily="34" charset="0"/>
            </a:endParaRPr>
          </a:p>
        </p:txBody>
      </p:sp>
    </p:spTree>
    <p:extLst>
      <p:ext uri="{BB962C8B-B14F-4D97-AF65-F5344CB8AC3E}">
        <p14:creationId xmlns:p14="http://schemas.microsoft.com/office/powerpoint/2010/main" val="203301798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87261" y="2637693"/>
            <a:ext cx="6805246" cy="830997"/>
          </a:xfrm>
          <a:prstGeom prst="rect">
            <a:avLst/>
          </a:prstGeom>
          <a:noFill/>
        </p:spPr>
        <p:txBody>
          <a:bodyPr wrap="square" rtlCol="0">
            <a:spAutoFit/>
          </a:bodyPr>
          <a:lstStyle/>
          <a:p>
            <a:r>
              <a:rPr lang="en-GB" sz="4800" dirty="0" smtClean="0">
                <a:latin typeface="Times New Roman" panose="02020603050405020304" pitchFamily="18" charset="0"/>
                <a:cs typeface="Times New Roman" panose="02020603050405020304" pitchFamily="18" charset="0"/>
              </a:rPr>
              <a:t>ANY QUESTIONS ?</a:t>
            </a:r>
            <a:endParaRPr lang="en-GB" sz="4800" dirty="0">
              <a:latin typeface="Times New Roman" panose="02020603050405020304" pitchFamily="18" charset="0"/>
              <a:cs typeface="Times New Roman" panose="02020603050405020304" pitchFamily="18" charset="0"/>
            </a:endParaRPr>
          </a:p>
        </p:txBody>
      </p:sp>
      <p:sp>
        <p:nvSpPr>
          <p:cNvPr id="3" name="TextBox 2"/>
          <p:cNvSpPr txBox="1"/>
          <p:nvPr/>
        </p:nvSpPr>
        <p:spPr>
          <a:xfrm>
            <a:off x="9618784" y="5926016"/>
            <a:ext cx="2356339" cy="584775"/>
          </a:xfrm>
          <a:prstGeom prst="rect">
            <a:avLst/>
          </a:prstGeom>
          <a:noFill/>
        </p:spPr>
        <p:txBody>
          <a:bodyPr wrap="square" rtlCol="0">
            <a:spAutoFit/>
          </a:bodyPr>
          <a:lstStyle/>
          <a:p>
            <a:r>
              <a:rPr lang="en-GB" sz="3200" dirty="0" smtClean="0">
                <a:latin typeface="Times New Roman" panose="02020603050405020304" pitchFamily="18" charset="0"/>
                <a:cs typeface="Times New Roman" panose="02020603050405020304" pitchFamily="18" charset="0"/>
              </a:rPr>
              <a:t>HANDOUT</a:t>
            </a:r>
            <a:endParaRPr lang="en-GB"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190234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211</TotalTime>
  <Words>926</Words>
  <Application>Microsoft Office PowerPoint</Application>
  <PresentationFormat>Widescreen</PresentationFormat>
  <Paragraphs>162</Paragraphs>
  <Slides>18</Slides>
  <Notes>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18</vt:i4>
      </vt:variant>
    </vt:vector>
  </HeadingPairs>
  <TitlesOfParts>
    <vt:vector size="26" baseType="lpstr">
      <vt:lpstr>Arial</vt:lpstr>
      <vt:lpstr>Calibri</vt:lpstr>
      <vt:lpstr>Cambria</vt:lpstr>
      <vt:lpstr>Constantia</vt:lpstr>
      <vt:lpstr>Times New Roman</vt:lpstr>
      <vt:lpstr>Wingdings 2</vt:lpstr>
      <vt:lpstr>Flow</vt:lpstr>
      <vt:lpstr>Worksheet</vt:lpstr>
      <vt:lpstr>Dissertation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dc:title>
  <dc:creator>Alan Nantel</dc:creator>
  <cp:lastModifiedBy>Alan Nantel</cp:lastModifiedBy>
  <cp:revision>15</cp:revision>
  <dcterms:created xsi:type="dcterms:W3CDTF">2018-10-15T11:08:34Z</dcterms:created>
  <dcterms:modified xsi:type="dcterms:W3CDTF">2019-10-23T08:31:33Z</dcterms:modified>
</cp:coreProperties>
</file>