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64" r:id="rId3"/>
    <p:sldId id="257" r:id="rId4"/>
    <p:sldId id="258" r:id="rId5"/>
    <p:sldId id="260" r:id="rId6"/>
    <p:sldId id="261" r:id="rId7"/>
    <p:sldId id="259"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1"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B85BC-D530-4165-BFF5-64927A083143}"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16E2B-567F-4FA4-9F6F-526C034F7729}" type="slidenum">
              <a:rPr lang="en-GB" smtClean="0"/>
              <a:t>‹#›</a:t>
            </a:fld>
            <a:endParaRPr lang="en-GB"/>
          </a:p>
        </p:txBody>
      </p:sp>
    </p:spTree>
    <p:extLst>
      <p:ext uri="{BB962C8B-B14F-4D97-AF65-F5344CB8AC3E}">
        <p14:creationId xmlns:p14="http://schemas.microsoft.com/office/powerpoint/2010/main" val="4025306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816E2B-567F-4FA4-9F6F-526C034F7729}" type="slidenum">
              <a:rPr lang="en-GB" smtClean="0"/>
              <a:t>2</a:t>
            </a:fld>
            <a:endParaRPr lang="en-GB"/>
          </a:p>
        </p:txBody>
      </p:sp>
    </p:spTree>
    <p:extLst>
      <p:ext uri="{BB962C8B-B14F-4D97-AF65-F5344CB8AC3E}">
        <p14:creationId xmlns:p14="http://schemas.microsoft.com/office/powerpoint/2010/main" val="1809873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67464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2618045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39140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99005B-A016-4040-B8C9-31C4399B0437}"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1182717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99005B-A016-4040-B8C9-31C4399B0437}"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3340245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99005B-A016-4040-B8C9-31C4399B0437}"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4163395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99005B-A016-4040-B8C9-31C4399B0437}"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390665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99005B-A016-4040-B8C9-31C4399B0437}"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1826449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3C9E00-0621-41B0-9ED9-3214418BA221}" type="slidenum">
              <a:rPr lang="en-GB" smtClean="0"/>
              <a:t>‹#›</a:t>
            </a:fld>
            <a:endParaRPr lang="en-GB"/>
          </a:p>
        </p:txBody>
      </p:sp>
      <p:sp>
        <p:nvSpPr>
          <p:cNvPr id="5" name="Date Placeholder 4"/>
          <p:cNvSpPr>
            <a:spLocks noGrp="1"/>
          </p:cNvSpPr>
          <p:nvPr>
            <p:ph type="dt" sz="half" idx="10"/>
          </p:nvPr>
        </p:nvSpPr>
        <p:spPr/>
        <p:txBody>
          <a:bodyPr/>
          <a:lstStyle/>
          <a:p>
            <a:fld id="{FB99005B-A016-4040-B8C9-31C4399B0437}" type="datetimeFigureOut">
              <a:rPr lang="en-GB" smtClean="0"/>
              <a:t>01/12/2022</a:t>
            </a:fld>
            <a:endParaRPr lang="en-GB"/>
          </a:p>
        </p:txBody>
      </p:sp>
    </p:spTree>
    <p:extLst>
      <p:ext uri="{BB962C8B-B14F-4D97-AF65-F5344CB8AC3E}">
        <p14:creationId xmlns:p14="http://schemas.microsoft.com/office/powerpoint/2010/main" val="2753436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2769958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0556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957487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2503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14046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703555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9005B-A016-4040-B8C9-31C4399B0437}"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3C9E00-0621-41B0-9ED9-3214418BA221}" type="slidenum">
              <a:rPr lang="en-GB" smtClean="0"/>
              <a:t>‹#›</a:t>
            </a:fld>
            <a:endParaRPr lang="en-GB"/>
          </a:p>
        </p:txBody>
      </p:sp>
    </p:spTree>
    <p:extLst>
      <p:ext uri="{BB962C8B-B14F-4D97-AF65-F5344CB8AC3E}">
        <p14:creationId xmlns:p14="http://schemas.microsoft.com/office/powerpoint/2010/main" val="1598680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99005B-A016-4040-B8C9-31C4399B0437}" type="datetimeFigureOut">
              <a:rPr lang="en-GB" smtClean="0"/>
              <a:t>01/12/2022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3C9E00-0621-41B0-9ED9-3214418BA221}" type="slidenum">
              <a:rPr lang="en-GB" smtClean="0"/>
              <a:t>‹#›</a:t>
            </a:fld>
            <a:endParaRPr lang="en-GB"/>
          </a:p>
        </p:txBody>
      </p:sp>
    </p:spTree>
    <p:extLst>
      <p:ext uri="{BB962C8B-B14F-4D97-AF65-F5344CB8AC3E}">
        <p14:creationId xmlns:p14="http://schemas.microsoft.com/office/powerpoint/2010/main" val="225536439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8.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investor.ryanair.com/wp-content/uploads/2022/02/Ryanair-Holdings-plc-Code-of-Business-Conduct-and-Ethics-2022.pdf" TargetMode="External"/><Relationship Id="rId3" Type="http://schemas.openxmlformats.org/officeDocument/2006/relationships/hyperlink" Target="https://www.marketingteacher.com/ryanair-marketing-mix/" TargetMode="External"/><Relationship Id="rId7" Type="http://schemas.openxmlformats.org/officeDocument/2006/relationships/hyperlink" Target="https://factorialhr.co.uk/blog/cultural-web/" TargetMode="External"/><Relationship Id="rId2" Type="http://schemas.openxmlformats.org/officeDocument/2006/relationships/hyperlink" Target="https://www.theguardian.com/business/2013/oct/26/ryanair-cabin-crew-training-fees" TargetMode="External"/><Relationship Id="rId1" Type="http://schemas.openxmlformats.org/officeDocument/2006/relationships/slideLayout" Target="../slideLayouts/slideLayout2.xml"/><Relationship Id="rId6" Type="http://schemas.openxmlformats.org/officeDocument/2006/relationships/hyperlink" Target="https://www.ibe.org.uk/knowledge-hub/what-is-business-ethics.html" TargetMode="External"/><Relationship Id="rId11" Type="http://schemas.openxmlformats.org/officeDocument/2006/relationships/hyperlink" Target="https://www.dailymail.co.uk/travel/travel_news/article-6557865/Ryanair-voted-worst-airline-sixth-year-row-survey.html" TargetMode="External"/><Relationship Id="rId5" Type="http://schemas.openxmlformats.org/officeDocument/2006/relationships/hyperlink" Target="https://uk.indeed.com/career-advice/career-development/what-is-workplace-culture" TargetMode="External"/><Relationship Id="rId10" Type="http://schemas.openxmlformats.org/officeDocument/2006/relationships/hyperlink" Target="https://news.sky.com/story/ryanair-boss-michael-oleary-accused-of-racism-for-saying-terrorists-are-generally-muslim-men-11940064" TargetMode="External"/><Relationship Id="rId4" Type="http://schemas.openxmlformats.org/officeDocument/2006/relationships/hyperlink" Target="https://harappa.education/harappa-diaries/iceberg-model-of-culture-and-behavior/" TargetMode="External"/><Relationship Id="rId9" Type="http://schemas.openxmlformats.org/officeDocument/2006/relationships/hyperlink" Target="https://blog.empuls.io/iceberg-model-of-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B7E71-9BB8-1A9A-5054-333BF4BF533B}"/>
              </a:ext>
            </a:extLst>
          </p:cNvPr>
          <p:cNvSpPr>
            <a:spLocks noGrp="1"/>
          </p:cNvSpPr>
          <p:nvPr>
            <p:ph type="ctrTitle"/>
          </p:nvPr>
        </p:nvSpPr>
        <p:spPr>
          <a:xfrm>
            <a:off x="1507067" y="1710268"/>
            <a:ext cx="7766936" cy="1646302"/>
          </a:xfrm>
        </p:spPr>
        <p:txBody>
          <a:bodyPr/>
          <a:lstStyle/>
          <a:p>
            <a:r>
              <a:rPr lang="en-GB" dirty="0"/>
              <a:t>Workplace Culture </a:t>
            </a:r>
            <a:br>
              <a:rPr lang="en-GB" dirty="0"/>
            </a:br>
            <a:r>
              <a:rPr lang="en-GB" dirty="0"/>
              <a:t>&amp;</a:t>
            </a:r>
            <a:br>
              <a:rPr lang="en-GB" dirty="0"/>
            </a:br>
            <a:r>
              <a:rPr lang="en-GB" dirty="0"/>
              <a:t>Ethics within Ryan Air</a:t>
            </a:r>
          </a:p>
        </p:txBody>
      </p:sp>
      <p:sp>
        <p:nvSpPr>
          <p:cNvPr id="3" name="Subtitle 2">
            <a:extLst>
              <a:ext uri="{FF2B5EF4-FFF2-40B4-BE49-F238E27FC236}">
                <a16:creationId xmlns:a16="http://schemas.microsoft.com/office/drawing/2014/main" id="{07C63858-E2CF-7024-10BB-44608F126CB1}"/>
              </a:ext>
            </a:extLst>
          </p:cNvPr>
          <p:cNvSpPr>
            <a:spLocks noGrp="1"/>
          </p:cNvSpPr>
          <p:nvPr>
            <p:ph type="subTitle" idx="1"/>
          </p:nvPr>
        </p:nvSpPr>
        <p:spPr>
          <a:xfrm>
            <a:off x="1507067" y="4050833"/>
            <a:ext cx="7880124" cy="472529"/>
          </a:xfrm>
        </p:spPr>
        <p:txBody>
          <a:bodyPr>
            <a:noAutofit/>
          </a:bodyPr>
          <a:lstStyle/>
          <a:p>
            <a:r>
              <a:rPr lang="en-GB" sz="2400" dirty="0"/>
              <a:t>What are they and how important are they within an organization</a:t>
            </a:r>
          </a:p>
          <a:p>
            <a:endParaRPr lang="en-GB" sz="2400" dirty="0"/>
          </a:p>
        </p:txBody>
      </p:sp>
      <p:sp>
        <p:nvSpPr>
          <p:cNvPr id="4" name="TextBox 3">
            <a:extLst>
              <a:ext uri="{FF2B5EF4-FFF2-40B4-BE49-F238E27FC236}">
                <a16:creationId xmlns:a16="http://schemas.microsoft.com/office/drawing/2014/main" id="{5D5D8C43-633E-D4A0-C57E-90DE80F5D07B}"/>
              </a:ext>
            </a:extLst>
          </p:cNvPr>
          <p:cNvSpPr txBox="1"/>
          <p:nvPr/>
        </p:nvSpPr>
        <p:spPr>
          <a:xfrm>
            <a:off x="933855" y="5972783"/>
            <a:ext cx="3501958" cy="646331"/>
          </a:xfrm>
          <a:prstGeom prst="rect">
            <a:avLst/>
          </a:prstGeom>
          <a:noFill/>
        </p:spPr>
        <p:txBody>
          <a:bodyPr wrap="square" rtlCol="0">
            <a:spAutoFit/>
          </a:bodyPr>
          <a:lstStyle/>
          <a:p>
            <a:r>
              <a:rPr lang="en-GB" dirty="0"/>
              <a:t>Georgi Dudev – 2027285</a:t>
            </a:r>
          </a:p>
          <a:p>
            <a:r>
              <a:rPr lang="en-GB" dirty="0"/>
              <a:t>2027285@sudent.uwtsd.ac.uk</a:t>
            </a:r>
          </a:p>
        </p:txBody>
      </p:sp>
    </p:spTree>
    <p:extLst>
      <p:ext uri="{BB962C8B-B14F-4D97-AF65-F5344CB8AC3E}">
        <p14:creationId xmlns:p14="http://schemas.microsoft.com/office/powerpoint/2010/main" val="115715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6564-7815-4DB9-5CD3-81CA9F5DD4CB}"/>
              </a:ext>
            </a:extLst>
          </p:cNvPr>
          <p:cNvSpPr>
            <a:spLocks noGrp="1"/>
          </p:cNvSpPr>
          <p:nvPr>
            <p:ph type="title"/>
          </p:nvPr>
        </p:nvSpPr>
        <p:spPr/>
        <p:txBody>
          <a:bodyPr/>
          <a:lstStyle/>
          <a:p>
            <a:r>
              <a:rPr lang="en-GB" dirty="0"/>
              <a:t>What is Workplace Culture?</a:t>
            </a:r>
          </a:p>
        </p:txBody>
      </p:sp>
      <p:sp>
        <p:nvSpPr>
          <p:cNvPr id="3" name="Content Placeholder 2">
            <a:extLst>
              <a:ext uri="{FF2B5EF4-FFF2-40B4-BE49-F238E27FC236}">
                <a16:creationId xmlns:a16="http://schemas.microsoft.com/office/drawing/2014/main" id="{50FFD7CB-434F-F552-357F-CE610320CA90}"/>
              </a:ext>
            </a:extLst>
          </p:cNvPr>
          <p:cNvSpPr>
            <a:spLocks noGrp="1"/>
          </p:cNvSpPr>
          <p:nvPr>
            <p:ph idx="1"/>
          </p:nvPr>
        </p:nvSpPr>
        <p:spPr>
          <a:xfrm>
            <a:off x="677334" y="1717529"/>
            <a:ext cx="7957619" cy="4956648"/>
          </a:xfrm>
        </p:spPr>
        <p:txBody>
          <a:bodyPr>
            <a:normAutofit/>
          </a:bodyPr>
          <a:lstStyle/>
          <a:p>
            <a:pPr marL="0" indent="0">
              <a:buNone/>
            </a:pPr>
            <a:r>
              <a:rPr lang="en-GB" dirty="0"/>
              <a:t>The set of values, principles and beliefs within an organization and the environment they create for the employees. A good workplace culture seeks to combine and align the attitudes of their employees and the goals of the company while focusing on all aspects of their wellbeing.</a:t>
            </a:r>
          </a:p>
          <a:p>
            <a:pPr marL="0" indent="0">
              <a:buNone/>
            </a:pPr>
            <a:endParaRPr lang="en-GB" dirty="0"/>
          </a:p>
          <a:p>
            <a:pPr marL="0" indent="0">
              <a:buNone/>
            </a:pPr>
            <a:endParaRPr lang="en-GB" dirty="0"/>
          </a:p>
          <a:p>
            <a:pPr marL="0" indent="0">
              <a:buNone/>
            </a:pPr>
            <a:r>
              <a:rPr lang="en-GB" dirty="0"/>
              <a:t>Benefits of a Strong Workplace Culture:</a:t>
            </a:r>
          </a:p>
          <a:p>
            <a:r>
              <a:rPr lang="en-GB" dirty="0"/>
              <a:t>Better Performance (individual and organizational)</a:t>
            </a:r>
          </a:p>
          <a:p>
            <a:r>
              <a:rPr lang="en-GB" dirty="0"/>
              <a:t>Boost in Morale</a:t>
            </a:r>
          </a:p>
          <a:p>
            <a:r>
              <a:rPr lang="en-GB" dirty="0"/>
              <a:t>Staff Retention</a:t>
            </a:r>
          </a:p>
          <a:p>
            <a:r>
              <a:rPr lang="en-GB" dirty="0"/>
              <a:t>Better Reputation</a:t>
            </a:r>
          </a:p>
          <a:p>
            <a:endParaRPr lang="en-GB" dirty="0"/>
          </a:p>
          <a:p>
            <a:endParaRPr lang="en-GB" dirty="0"/>
          </a:p>
          <a:p>
            <a:endParaRPr lang="en-GB" dirty="0"/>
          </a:p>
        </p:txBody>
      </p:sp>
      <p:sp>
        <p:nvSpPr>
          <p:cNvPr id="4" name="TextBox 3">
            <a:extLst>
              <a:ext uri="{FF2B5EF4-FFF2-40B4-BE49-F238E27FC236}">
                <a16:creationId xmlns:a16="http://schemas.microsoft.com/office/drawing/2014/main" id="{B673201D-9D4B-C613-096E-2312146BC7D6}"/>
              </a:ext>
            </a:extLst>
          </p:cNvPr>
          <p:cNvSpPr txBox="1"/>
          <p:nvPr/>
        </p:nvSpPr>
        <p:spPr>
          <a:xfrm>
            <a:off x="6617615" y="6286108"/>
            <a:ext cx="3355943" cy="1200329"/>
          </a:xfrm>
          <a:prstGeom prst="rect">
            <a:avLst/>
          </a:prstGeom>
          <a:noFill/>
        </p:spPr>
        <p:txBody>
          <a:bodyPr wrap="square" rtlCol="0">
            <a:spAutoFit/>
          </a:bodyPr>
          <a:lstStyle/>
          <a:p>
            <a:pPr marL="0" indent="0" algn="r">
              <a:buNone/>
            </a:pPr>
            <a:r>
              <a:rPr lang="en-GB" dirty="0"/>
              <a:t>(Indeed Editorial Team, 2022)</a:t>
            </a:r>
          </a:p>
          <a:p>
            <a:pPr marL="0" indent="0">
              <a:buNone/>
            </a:pPr>
            <a:br>
              <a:rPr lang="en-GB" dirty="0"/>
            </a:br>
            <a:endParaRPr lang="en-GB" dirty="0"/>
          </a:p>
          <a:p>
            <a:endParaRPr lang="en-GB" dirty="0"/>
          </a:p>
        </p:txBody>
      </p:sp>
      <p:pic>
        <p:nvPicPr>
          <p:cNvPr id="6" name="Picture 5" descr="A picture containing text, person, indoor, handwear&#10;&#10;Description automatically generated">
            <a:extLst>
              <a:ext uri="{FF2B5EF4-FFF2-40B4-BE49-F238E27FC236}">
                <a16:creationId xmlns:a16="http://schemas.microsoft.com/office/drawing/2014/main" id="{22F06FC2-B478-8EC9-C849-2D9298F1BB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1037" y="2629063"/>
            <a:ext cx="4290963" cy="34512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91277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B836-E67A-B172-A734-37AC1EFCCB22}"/>
              </a:ext>
            </a:extLst>
          </p:cNvPr>
          <p:cNvSpPr>
            <a:spLocks noGrp="1"/>
          </p:cNvSpPr>
          <p:nvPr>
            <p:ph type="title"/>
          </p:nvPr>
        </p:nvSpPr>
        <p:spPr>
          <a:xfrm>
            <a:off x="347396" y="330740"/>
            <a:ext cx="8596668" cy="878732"/>
          </a:xfrm>
        </p:spPr>
        <p:txBody>
          <a:bodyPr/>
          <a:lstStyle/>
          <a:p>
            <a:r>
              <a:rPr lang="en-GB" dirty="0"/>
              <a:t>Workplace Culture – The Iceberg Model</a:t>
            </a:r>
          </a:p>
        </p:txBody>
      </p:sp>
      <p:pic>
        <p:nvPicPr>
          <p:cNvPr id="5" name="Content Placeholder 4" descr="Diagram">
            <a:extLst>
              <a:ext uri="{FF2B5EF4-FFF2-40B4-BE49-F238E27FC236}">
                <a16:creationId xmlns:a16="http://schemas.microsoft.com/office/drawing/2014/main" id="{393EA483-A3E0-5844-CC2E-A8E053EBAEB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25263" y="1111260"/>
            <a:ext cx="5189984" cy="5038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9F5C1317-DC5A-E358-DA26-7115457CFFDE}"/>
              </a:ext>
            </a:extLst>
          </p:cNvPr>
          <p:cNvSpPr txBox="1"/>
          <p:nvPr/>
        </p:nvSpPr>
        <p:spPr>
          <a:xfrm>
            <a:off x="356119" y="1030363"/>
            <a:ext cx="6369144" cy="1200329"/>
          </a:xfrm>
          <a:prstGeom prst="rect">
            <a:avLst/>
          </a:prstGeom>
          <a:noFill/>
        </p:spPr>
        <p:txBody>
          <a:bodyPr wrap="square" rtlCol="0">
            <a:spAutoFit/>
          </a:bodyPr>
          <a:lstStyle/>
          <a:p>
            <a:pPr marL="285750" indent="-285750">
              <a:buFont typeface="Arial" panose="020B0604020202020204" pitchFamily="34" charset="0"/>
              <a:buChar char="•"/>
            </a:pPr>
            <a:r>
              <a:rPr lang="en-GB" dirty="0"/>
              <a:t>Invented by Edward Hall in 1976 </a:t>
            </a:r>
            <a:r>
              <a:rPr lang="en-GB" b="0" i="0" dirty="0">
                <a:solidFill>
                  <a:srgbClr val="2C3E50"/>
                </a:solidFill>
                <a:effectLst/>
                <a:latin typeface="Roboto" panose="02000000000000000000" pitchFamily="2" charset="0"/>
              </a:rPr>
              <a:t>(Harappa, 2020)</a:t>
            </a:r>
            <a:r>
              <a:rPr lang="en-GB" dirty="0"/>
              <a:t> suggests company culture is shaped as an iceberg – external/internal parts (Surface Culture and Deeper Culture) (</a:t>
            </a:r>
            <a:r>
              <a:rPr lang="en-GB" dirty="0" err="1"/>
              <a:t>Singanamalli</a:t>
            </a:r>
            <a:r>
              <a:rPr lang="en-GB" dirty="0"/>
              <a:t>, 2022)</a:t>
            </a:r>
          </a:p>
        </p:txBody>
      </p:sp>
      <p:sp>
        <p:nvSpPr>
          <p:cNvPr id="7" name="TextBox 6">
            <a:extLst>
              <a:ext uri="{FF2B5EF4-FFF2-40B4-BE49-F238E27FC236}">
                <a16:creationId xmlns:a16="http://schemas.microsoft.com/office/drawing/2014/main" id="{A9F17AAB-B115-F61F-EAD4-10654A7B588F}"/>
              </a:ext>
            </a:extLst>
          </p:cNvPr>
          <p:cNvSpPr txBox="1"/>
          <p:nvPr/>
        </p:nvSpPr>
        <p:spPr>
          <a:xfrm>
            <a:off x="356119" y="2389454"/>
            <a:ext cx="2735169" cy="2482539"/>
          </a:xfrm>
          <a:prstGeom prst="rect">
            <a:avLst/>
          </a:prstGeom>
          <a:noFill/>
        </p:spPr>
        <p:txBody>
          <a:bodyPr wrap="square" rtlCol="0">
            <a:spAutoFit/>
          </a:bodyPr>
          <a:lstStyle/>
          <a:p>
            <a:pPr algn="ctr">
              <a:lnSpc>
                <a:spcPts val="2660"/>
              </a:lnSpc>
            </a:pPr>
            <a:r>
              <a:rPr lang="en-GB" b="1" dirty="0"/>
              <a:t>Surface Culture</a:t>
            </a:r>
          </a:p>
          <a:p>
            <a:pPr marL="285750" indent="-285750">
              <a:lnSpc>
                <a:spcPts val="2660"/>
              </a:lnSpc>
              <a:buFont typeface="Arial" panose="020B0604020202020204" pitchFamily="34" charset="0"/>
              <a:buChar char="•"/>
            </a:pPr>
            <a:r>
              <a:rPr lang="en-GB" dirty="0"/>
              <a:t>Perks and Benefits</a:t>
            </a:r>
          </a:p>
          <a:p>
            <a:pPr marL="285750" indent="-285750">
              <a:lnSpc>
                <a:spcPts val="2660"/>
              </a:lnSpc>
              <a:buFont typeface="Arial" panose="020B0604020202020204" pitchFamily="34" charset="0"/>
              <a:buChar char="•"/>
            </a:pPr>
            <a:r>
              <a:rPr lang="en-GB" dirty="0"/>
              <a:t>Dress and Appearance</a:t>
            </a:r>
          </a:p>
          <a:p>
            <a:pPr marL="285750" indent="-285750">
              <a:lnSpc>
                <a:spcPts val="2660"/>
              </a:lnSpc>
              <a:buFont typeface="Arial" panose="020B0604020202020204" pitchFamily="34" charset="0"/>
              <a:buChar char="•"/>
            </a:pPr>
            <a:r>
              <a:rPr lang="en-GB" dirty="0"/>
              <a:t>Technology</a:t>
            </a:r>
          </a:p>
          <a:p>
            <a:pPr marL="285750" indent="-285750">
              <a:lnSpc>
                <a:spcPts val="2660"/>
              </a:lnSpc>
              <a:buFont typeface="Arial" panose="020B0604020202020204" pitchFamily="34" charset="0"/>
              <a:buChar char="•"/>
            </a:pPr>
            <a:r>
              <a:rPr lang="en-GB" dirty="0"/>
              <a:t>Language</a:t>
            </a:r>
          </a:p>
          <a:p>
            <a:pPr marL="285750" indent="-285750">
              <a:lnSpc>
                <a:spcPts val="2660"/>
              </a:lnSpc>
              <a:buFont typeface="Arial" panose="020B0604020202020204" pitchFamily="34" charset="0"/>
              <a:buChar char="•"/>
            </a:pPr>
            <a:r>
              <a:rPr lang="en-GB" dirty="0"/>
              <a:t>Rewards and Recognition</a:t>
            </a:r>
          </a:p>
        </p:txBody>
      </p:sp>
      <p:sp>
        <p:nvSpPr>
          <p:cNvPr id="8" name="TextBox 7">
            <a:extLst>
              <a:ext uri="{FF2B5EF4-FFF2-40B4-BE49-F238E27FC236}">
                <a16:creationId xmlns:a16="http://schemas.microsoft.com/office/drawing/2014/main" id="{DA88C50F-706E-A40C-F3F0-5C41B46DA78E}"/>
              </a:ext>
            </a:extLst>
          </p:cNvPr>
          <p:cNvSpPr txBox="1"/>
          <p:nvPr/>
        </p:nvSpPr>
        <p:spPr>
          <a:xfrm>
            <a:off x="3930977" y="2389454"/>
            <a:ext cx="2507530" cy="2828788"/>
          </a:xfrm>
          <a:prstGeom prst="rect">
            <a:avLst/>
          </a:prstGeom>
          <a:noFill/>
        </p:spPr>
        <p:txBody>
          <a:bodyPr wrap="square" rtlCol="0">
            <a:spAutoFit/>
          </a:bodyPr>
          <a:lstStyle/>
          <a:p>
            <a:pPr algn="ctr">
              <a:lnSpc>
                <a:spcPts val="2660"/>
              </a:lnSpc>
            </a:pPr>
            <a:r>
              <a:rPr lang="en-GB" b="1" dirty="0"/>
              <a:t>Deeper Culture</a:t>
            </a:r>
          </a:p>
          <a:p>
            <a:pPr marL="285750" indent="-285750">
              <a:lnSpc>
                <a:spcPts val="2660"/>
              </a:lnSpc>
              <a:buFont typeface="Arial" panose="020B0604020202020204" pitchFamily="34" charset="0"/>
              <a:buChar char="•"/>
            </a:pPr>
            <a:r>
              <a:rPr lang="en-GB" dirty="0"/>
              <a:t>Authority</a:t>
            </a:r>
          </a:p>
          <a:p>
            <a:pPr marL="285750" indent="-285750">
              <a:lnSpc>
                <a:spcPts val="2660"/>
              </a:lnSpc>
              <a:buFont typeface="Arial" panose="020B0604020202020204" pitchFamily="34" charset="0"/>
              <a:buChar char="•"/>
            </a:pPr>
            <a:r>
              <a:rPr lang="en-GB" dirty="0"/>
              <a:t>Health &amp; Wellbeing</a:t>
            </a:r>
          </a:p>
          <a:p>
            <a:pPr marL="285750" indent="-285750">
              <a:lnSpc>
                <a:spcPts val="2660"/>
              </a:lnSpc>
              <a:buFont typeface="Arial" panose="020B0604020202020204" pitchFamily="34" charset="0"/>
              <a:buChar char="•"/>
            </a:pPr>
            <a:r>
              <a:rPr lang="en-GB" dirty="0"/>
              <a:t>Purpose and Employee Engagement</a:t>
            </a:r>
          </a:p>
          <a:p>
            <a:pPr marL="285750" indent="-285750">
              <a:lnSpc>
                <a:spcPts val="2660"/>
              </a:lnSpc>
              <a:buFont typeface="Arial" panose="020B0604020202020204" pitchFamily="34" charset="0"/>
              <a:buChar char="•"/>
            </a:pPr>
            <a:r>
              <a:rPr lang="en-GB" dirty="0"/>
              <a:t>Development</a:t>
            </a:r>
          </a:p>
          <a:p>
            <a:pPr marL="285750" indent="-285750">
              <a:lnSpc>
                <a:spcPts val="2660"/>
              </a:lnSpc>
              <a:buFont typeface="Arial" panose="020B0604020202020204" pitchFamily="34" charset="0"/>
              <a:buChar char="•"/>
            </a:pPr>
            <a:r>
              <a:rPr lang="en-GB" dirty="0"/>
              <a:t>Collaboration</a:t>
            </a:r>
          </a:p>
        </p:txBody>
      </p:sp>
    </p:spTree>
    <p:extLst>
      <p:ext uri="{BB962C8B-B14F-4D97-AF65-F5344CB8AC3E}">
        <p14:creationId xmlns:p14="http://schemas.microsoft.com/office/powerpoint/2010/main" val="2305212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A924D-36FA-EB90-5B5B-7DE8C83337E2}"/>
              </a:ext>
            </a:extLst>
          </p:cNvPr>
          <p:cNvSpPr>
            <a:spLocks noGrp="1"/>
          </p:cNvSpPr>
          <p:nvPr>
            <p:ph type="title"/>
          </p:nvPr>
        </p:nvSpPr>
        <p:spPr>
          <a:xfrm>
            <a:off x="585894" y="105012"/>
            <a:ext cx="8596668" cy="1320800"/>
          </a:xfrm>
        </p:spPr>
        <p:txBody>
          <a:bodyPr>
            <a:normAutofit/>
          </a:bodyPr>
          <a:lstStyle/>
          <a:p>
            <a:r>
              <a:rPr lang="en-GB" dirty="0"/>
              <a:t>Workplace Culture – The Cultural Web Model</a:t>
            </a:r>
          </a:p>
        </p:txBody>
      </p:sp>
      <p:pic>
        <p:nvPicPr>
          <p:cNvPr id="7" name="Content Placeholder 6" descr="Diagram&#10;&#10;Description automatically generated">
            <a:extLst>
              <a:ext uri="{FF2B5EF4-FFF2-40B4-BE49-F238E27FC236}">
                <a16:creationId xmlns:a16="http://schemas.microsoft.com/office/drawing/2014/main" id="{180A6CF0-C5E8-9CDE-BD4F-65746D788A9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5579" b="89700" l="5361" r="92784">
                        <a14:foregroundMark x1="8454" y1="45064" x2="8454" y2="45064"/>
                        <a14:foregroundMark x1="5361" y1="49785" x2="5361" y2="49785"/>
                        <a14:foregroundMark x1="34227" y1="89485" x2="34227" y2="89485"/>
                        <a14:foregroundMark x1="62474" y1="89700" x2="62474" y2="89700"/>
                        <a14:foregroundMark x1="63299" y1="56652" x2="63299" y2="56652"/>
                        <a14:foregroundMark x1="62680" y1="52361" x2="62680" y2="52361"/>
                        <a14:foregroundMark x1="92784" y1="52361" x2="92784" y2="52361"/>
                        <a14:foregroundMark x1="74227" y1="15451" x2="74227" y2="15451"/>
                        <a14:foregroundMark x1="67423" y1="9013" x2="67423" y2="9013"/>
                        <a14:foregroundMark x1="43918" y1="7940" x2="43918" y2="7940"/>
                        <a14:foregroundMark x1="66186" y1="6009" x2="66186" y2="6009"/>
                        <a14:foregroundMark x1="38144" y1="5579" x2="38144" y2="5579"/>
                        <a14:foregroundMark x1="20825" y1="81330" x2="20825" y2="81330"/>
                        <a14:foregroundMark x1="53608" y1="88841" x2="53608" y2="88841"/>
                      </a14:backgroundRemoval>
                    </a14:imgEffect>
                  </a14:imgLayer>
                </a14:imgProps>
              </a:ext>
              <a:ext uri="{28A0092B-C50C-407E-A947-70E740481C1C}">
                <a14:useLocalDpi xmlns:a14="http://schemas.microsoft.com/office/drawing/2010/main" val="0"/>
              </a:ext>
            </a:extLst>
          </a:blip>
          <a:stretch>
            <a:fillRect/>
          </a:stretch>
        </p:blipFill>
        <p:spPr>
          <a:xfrm>
            <a:off x="7525845" y="-110449"/>
            <a:ext cx="4699403" cy="4515302"/>
          </a:xfrm>
        </p:spPr>
      </p:pic>
      <p:sp>
        <p:nvSpPr>
          <p:cNvPr id="8" name="TextBox 7">
            <a:extLst>
              <a:ext uri="{FF2B5EF4-FFF2-40B4-BE49-F238E27FC236}">
                <a16:creationId xmlns:a16="http://schemas.microsoft.com/office/drawing/2014/main" id="{7E48944C-6F77-D62D-BFE3-3944ABEFE4CD}"/>
              </a:ext>
            </a:extLst>
          </p:cNvPr>
          <p:cNvSpPr txBox="1"/>
          <p:nvPr/>
        </p:nvSpPr>
        <p:spPr>
          <a:xfrm>
            <a:off x="585894" y="1425812"/>
            <a:ext cx="5175809" cy="4375557"/>
          </a:xfrm>
          <a:prstGeom prst="rect">
            <a:avLst/>
          </a:prstGeom>
          <a:noFill/>
        </p:spPr>
        <p:txBody>
          <a:bodyPr wrap="square" rtlCol="0">
            <a:spAutoFit/>
          </a:bodyPr>
          <a:lstStyle/>
          <a:p>
            <a:pPr marL="285750" indent="-285750">
              <a:spcBef>
                <a:spcPts val="140"/>
              </a:spcBef>
              <a:spcAft>
                <a:spcPts val="140"/>
              </a:spcAft>
              <a:buFont typeface="Arial" panose="020B0604020202020204" pitchFamily="34" charset="0"/>
              <a:buChar char="•"/>
            </a:pPr>
            <a:r>
              <a:rPr lang="en-GB" b="1" dirty="0"/>
              <a:t>Stories</a:t>
            </a:r>
            <a:r>
              <a:rPr lang="en-GB" dirty="0"/>
              <a:t> – What stories/rumours surround the company? Good or Bad?</a:t>
            </a:r>
          </a:p>
          <a:p>
            <a:pPr marL="285750" indent="-285750">
              <a:spcBef>
                <a:spcPts val="140"/>
              </a:spcBef>
              <a:spcAft>
                <a:spcPts val="140"/>
              </a:spcAft>
              <a:buFont typeface="Arial" panose="020B0604020202020204" pitchFamily="34" charset="0"/>
              <a:buChar char="•"/>
            </a:pPr>
            <a:r>
              <a:rPr lang="en-GB" b="1" dirty="0"/>
              <a:t>Symbols</a:t>
            </a:r>
            <a:r>
              <a:rPr lang="en-GB" dirty="0"/>
              <a:t> – What identifies and distinguishes the company?</a:t>
            </a:r>
          </a:p>
          <a:p>
            <a:pPr marL="285750" indent="-285750">
              <a:spcBef>
                <a:spcPts val="140"/>
              </a:spcBef>
              <a:spcAft>
                <a:spcPts val="140"/>
              </a:spcAft>
              <a:buFont typeface="Arial" panose="020B0604020202020204" pitchFamily="34" charset="0"/>
              <a:buChar char="•"/>
            </a:pPr>
            <a:r>
              <a:rPr lang="en-GB" b="1" dirty="0"/>
              <a:t>Organisational Structure </a:t>
            </a:r>
            <a:r>
              <a:rPr lang="en-GB" dirty="0"/>
              <a:t>– flat or hierarchical? Who/What role has the most power?</a:t>
            </a:r>
          </a:p>
          <a:p>
            <a:pPr marL="285750" indent="-285750">
              <a:spcBef>
                <a:spcPts val="140"/>
              </a:spcBef>
              <a:spcAft>
                <a:spcPts val="140"/>
              </a:spcAft>
              <a:buFont typeface="Arial" panose="020B0604020202020204" pitchFamily="34" charset="0"/>
              <a:buChar char="•"/>
            </a:pPr>
            <a:r>
              <a:rPr lang="en-GB" b="1" dirty="0"/>
              <a:t>Power Structure </a:t>
            </a:r>
            <a:r>
              <a:rPr lang="en-GB" dirty="0"/>
              <a:t>– How is the power distributed? Are employees involved and rewarded for contribution?</a:t>
            </a:r>
          </a:p>
          <a:p>
            <a:pPr marL="285750" indent="-285750">
              <a:spcBef>
                <a:spcPts val="140"/>
              </a:spcBef>
              <a:spcAft>
                <a:spcPts val="140"/>
              </a:spcAft>
              <a:buFont typeface="Arial" panose="020B0604020202020204" pitchFamily="34" charset="0"/>
              <a:buChar char="•"/>
            </a:pPr>
            <a:r>
              <a:rPr lang="en-GB" b="1" dirty="0"/>
              <a:t>Control Systems </a:t>
            </a:r>
            <a:r>
              <a:rPr lang="en-GB" dirty="0"/>
              <a:t>– How is quality ensured and monitored? How is good/bad performance managed?</a:t>
            </a:r>
          </a:p>
          <a:p>
            <a:pPr marL="285750" indent="-285750">
              <a:spcBef>
                <a:spcPts val="140"/>
              </a:spcBef>
              <a:spcAft>
                <a:spcPts val="140"/>
              </a:spcAft>
              <a:buFont typeface="Arial" panose="020B0604020202020204" pitchFamily="34" charset="0"/>
              <a:buChar char="•"/>
            </a:pPr>
            <a:r>
              <a:rPr lang="en-GB" b="1" dirty="0"/>
              <a:t>Rituals/Routines </a:t>
            </a:r>
            <a:r>
              <a:rPr lang="en-GB" dirty="0"/>
              <a:t>– Behaviour and attitudes - both internal and external </a:t>
            </a:r>
          </a:p>
        </p:txBody>
      </p:sp>
      <p:sp>
        <p:nvSpPr>
          <p:cNvPr id="3" name="TextBox 2">
            <a:extLst>
              <a:ext uri="{FF2B5EF4-FFF2-40B4-BE49-F238E27FC236}">
                <a16:creationId xmlns:a16="http://schemas.microsoft.com/office/drawing/2014/main" id="{8E728C8D-50A9-6FCF-0741-AE64DCCCAD28}"/>
              </a:ext>
            </a:extLst>
          </p:cNvPr>
          <p:cNvSpPr txBox="1"/>
          <p:nvPr/>
        </p:nvSpPr>
        <p:spPr>
          <a:xfrm>
            <a:off x="3610587" y="6174057"/>
            <a:ext cx="2086458" cy="369332"/>
          </a:xfrm>
          <a:prstGeom prst="rect">
            <a:avLst/>
          </a:prstGeom>
          <a:noFill/>
        </p:spPr>
        <p:txBody>
          <a:bodyPr wrap="square" rtlCol="0">
            <a:spAutoFit/>
          </a:bodyPr>
          <a:lstStyle/>
          <a:p>
            <a:r>
              <a:rPr lang="en-GB" dirty="0"/>
              <a:t>(</a:t>
            </a:r>
            <a:r>
              <a:rPr lang="en-GB" dirty="0" err="1"/>
              <a:t>Nikoloska</a:t>
            </a:r>
            <a:r>
              <a:rPr lang="en-GB" dirty="0"/>
              <a:t>, 2022)</a:t>
            </a:r>
          </a:p>
        </p:txBody>
      </p:sp>
      <p:sp>
        <p:nvSpPr>
          <p:cNvPr id="4" name="TextBox 3">
            <a:extLst>
              <a:ext uri="{FF2B5EF4-FFF2-40B4-BE49-F238E27FC236}">
                <a16:creationId xmlns:a16="http://schemas.microsoft.com/office/drawing/2014/main" id="{F370AC43-C537-0A6C-4749-D23C04FACDB5}"/>
              </a:ext>
            </a:extLst>
          </p:cNvPr>
          <p:cNvSpPr txBox="1"/>
          <p:nvPr/>
        </p:nvSpPr>
        <p:spPr>
          <a:xfrm>
            <a:off x="6558116" y="4208206"/>
            <a:ext cx="5319252" cy="923330"/>
          </a:xfrm>
          <a:prstGeom prst="rect">
            <a:avLst/>
          </a:prstGeom>
          <a:noFill/>
        </p:spPr>
        <p:txBody>
          <a:bodyPr wrap="square" rtlCol="0">
            <a:spAutoFit/>
          </a:bodyPr>
          <a:lstStyle/>
          <a:p>
            <a:r>
              <a:rPr lang="en-GB" dirty="0"/>
              <a:t>A six-dimensional analytical model </a:t>
            </a:r>
            <a:r>
              <a:rPr lang="en-GB" dirty="0" err="1"/>
              <a:t>fot</a:t>
            </a:r>
            <a:r>
              <a:rPr lang="en-GB" dirty="0"/>
              <a:t> the workplace culture invented by Scholes and Johnson in 1993. The six parts of the model are: </a:t>
            </a:r>
          </a:p>
        </p:txBody>
      </p:sp>
    </p:spTree>
    <p:extLst>
      <p:ext uri="{BB962C8B-B14F-4D97-AF65-F5344CB8AC3E}">
        <p14:creationId xmlns:p14="http://schemas.microsoft.com/office/powerpoint/2010/main" val="2986604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4CEF2-E593-4CCF-3A6E-EA85ED80551F}"/>
              </a:ext>
            </a:extLst>
          </p:cNvPr>
          <p:cNvSpPr>
            <a:spLocks noGrp="1"/>
          </p:cNvSpPr>
          <p:nvPr>
            <p:ph type="title"/>
          </p:nvPr>
        </p:nvSpPr>
        <p:spPr>
          <a:xfrm>
            <a:off x="0" y="205340"/>
            <a:ext cx="8596668" cy="1320800"/>
          </a:xfrm>
        </p:spPr>
        <p:txBody>
          <a:bodyPr/>
          <a:lstStyle/>
          <a:p>
            <a:r>
              <a:rPr lang="en-GB" dirty="0"/>
              <a:t>Workplace Culture Examples in Ryan Air</a:t>
            </a:r>
          </a:p>
        </p:txBody>
      </p:sp>
      <p:sp>
        <p:nvSpPr>
          <p:cNvPr id="3" name="Content Placeholder 2">
            <a:extLst>
              <a:ext uri="{FF2B5EF4-FFF2-40B4-BE49-F238E27FC236}">
                <a16:creationId xmlns:a16="http://schemas.microsoft.com/office/drawing/2014/main" id="{0B2269CA-C676-87FB-3C0B-602238A039DA}"/>
              </a:ext>
            </a:extLst>
          </p:cNvPr>
          <p:cNvSpPr>
            <a:spLocks noGrp="1"/>
          </p:cNvSpPr>
          <p:nvPr>
            <p:ph idx="1"/>
          </p:nvPr>
        </p:nvSpPr>
        <p:spPr>
          <a:xfrm>
            <a:off x="111726" y="1526140"/>
            <a:ext cx="2318785" cy="3940188"/>
          </a:xfrm>
        </p:spPr>
        <p:txBody>
          <a:bodyPr>
            <a:normAutofit lnSpcReduction="10000"/>
          </a:bodyPr>
          <a:lstStyle/>
          <a:p>
            <a:pPr marL="0" indent="0">
              <a:buNone/>
            </a:pPr>
            <a:r>
              <a:rPr lang="en-GB" b="1" dirty="0"/>
              <a:t>Stories</a:t>
            </a:r>
          </a:p>
          <a:p>
            <a:pPr marL="0" indent="0">
              <a:buNone/>
            </a:pPr>
            <a:endParaRPr lang="en-GB" b="1" dirty="0"/>
          </a:p>
          <a:p>
            <a:pPr>
              <a:buFont typeface="Wingdings" panose="05000000000000000000" pitchFamily="2" charset="2"/>
              <a:buChar char="Ø"/>
            </a:pPr>
            <a:r>
              <a:rPr lang="en-GB" i="1" dirty="0">
                <a:solidFill>
                  <a:schemeClr val="tx1"/>
                </a:solidFill>
              </a:rPr>
              <a:t>Being deemed the worst UK airline – complaints on cutting services (Thornhill, 2019)</a:t>
            </a:r>
          </a:p>
          <a:p>
            <a:pPr>
              <a:buFont typeface="Wingdings" panose="05000000000000000000" pitchFamily="2" charset="2"/>
              <a:buChar char="Ø"/>
            </a:pPr>
            <a:endParaRPr lang="en-GB" dirty="0">
              <a:solidFill>
                <a:schemeClr val="tx1"/>
              </a:solidFill>
            </a:endParaRPr>
          </a:p>
          <a:p>
            <a:pPr>
              <a:buFont typeface="Wingdings" panose="05000000000000000000" pitchFamily="2" charset="2"/>
              <a:buChar char="Ø"/>
            </a:pPr>
            <a:r>
              <a:rPr lang="en-GB" dirty="0">
                <a:solidFill>
                  <a:schemeClr val="tx1"/>
                </a:solidFill>
              </a:rPr>
              <a:t>Being the most affordable budget airline </a:t>
            </a:r>
            <a:r>
              <a:rPr lang="en-GB" b="0" i="0" dirty="0">
                <a:solidFill>
                  <a:schemeClr val="tx1"/>
                </a:solidFill>
                <a:effectLst/>
                <a:latin typeface="Roboto" panose="02000000000000000000" pitchFamily="2" charset="0"/>
              </a:rPr>
              <a:t>(Levy, 2022)</a:t>
            </a:r>
            <a:endParaRPr lang="en-GB" dirty="0">
              <a:solidFill>
                <a:schemeClr val="tx1"/>
              </a:solidFill>
            </a:endParaRPr>
          </a:p>
        </p:txBody>
      </p:sp>
      <p:sp>
        <p:nvSpPr>
          <p:cNvPr id="4" name="TextBox 3">
            <a:extLst>
              <a:ext uri="{FF2B5EF4-FFF2-40B4-BE49-F238E27FC236}">
                <a16:creationId xmlns:a16="http://schemas.microsoft.com/office/drawing/2014/main" id="{F94E8FF0-47AC-ED70-0324-EF807DDE82BC}"/>
              </a:ext>
            </a:extLst>
          </p:cNvPr>
          <p:cNvSpPr txBox="1"/>
          <p:nvPr/>
        </p:nvSpPr>
        <p:spPr>
          <a:xfrm>
            <a:off x="3655863" y="1526138"/>
            <a:ext cx="2701094" cy="3693319"/>
          </a:xfrm>
          <a:prstGeom prst="rect">
            <a:avLst/>
          </a:prstGeom>
          <a:noFill/>
        </p:spPr>
        <p:txBody>
          <a:bodyPr wrap="square" rtlCol="0">
            <a:spAutoFit/>
          </a:bodyPr>
          <a:lstStyle/>
          <a:p>
            <a:r>
              <a:rPr lang="en-GB" b="1" dirty="0"/>
              <a:t>Symbols</a:t>
            </a:r>
          </a:p>
          <a:p>
            <a:endParaRPr lang="en-GB" b="1" dirty="0"/>
          </a:p>
          <a:p>
            <a:endParaRPr lang="en-GB" b="1" dirty="0"/>
          </a:p>
          <a:p>
            <a:pPr marL="285750" indent="-285750">
              <a:buClr>
                <a:schemeClr val="accent1"/>
              </a:buClr>
              <a:buFont typeface="Wingdings" panose="05000000000000000000" pitchFamily="2" charset="2"/>
              <a:buChar char="Ø"/>
            </a:pPr>
            <a:r>
              <a:rPr lang="en-GB" dirty="0"/>
              <a:t>Recognisable uniforms/logo/planes</a:t>
            </a:r>
          </a:p>
          <a:p>
            <a:pPr marL="285750" indent="-285750">
              <a:buClr>
                <a:schemeClr val="accent1"/>
              </a:buClr>
              <a:buFont typeface="Wingdings" panose="05000000000000000000" pitchFamily="2" charset="2"/>
              <a:buChar char="Ø"/>
            </a:pPr>
            <a:endParaRPr lang="en-GB" dirty="0">
              <a:solidFill>
                <a:srgbClr val="FF0000"/>
              </a:solidFill>
            </a:endParaRPr>
          </a:p>
          <a:p>
            <a:pPr>
              <a:buClr>
                <a:schemeClr val="accent1"/>
              </a:buClr>
            </a:pPr>
            <a:endParaRPr lang="en-GB" dirty="0">
              <a:solidFill>
                <a:srgbClr val="FF0000"/>
              </a:solidFill>
            </a:endParaRPr>
          </a:p>
          <a:p>
            <a:pPr marL="285750" indent="-285750">
              <a:buClr>
                <a:schemeClr val="accent1"/>
              </a:buClr>
              <a:buFont typeface="Wingdings" panose="05000000000000000000" pitchFamily="2" charset="2"/>
              <a:buChar char="Ø"/>
            </a:pPr>
            <a:r>
              <a:rPr lang="en-GB" i="1" dirty="0"/>
              <a:t>“Good” advertising over multiple platforms – TV, online, radio etc. (</a:t>
            </a:r>
            <a:r>
              <a:rPr lang="en-GB" i="1" dirty="0" err="1"/>
              <a:t>Frienser</a:t>
            </a:r>
            <a:r>
              <a:rPr lang="en-GB" i="1" dirty="0"/>
              <a:t>, 2014)</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1FA98085-AC21-5558-B040-2EBAB4EDDB76}"/>
              </a:ext>
            </a:extLst>
          </p:cNvPr>
          <p:cNvSpPr txBox="1"/>
          <p:nvPr/>
        </p:nvSpPr>
        <p:spPr>
          <a:xfrm>
            <a:off x="7001183" y="1526139"/>
            <a:ext cx="3403600" cy="3693319"/>
          </a:xfrm>
          <a:prstGeom prst="rect">
            <a:avLst/>
          </a:prstGeom>
          <a:noFill/>
        </p:spPr>
        <p:txBody>
          <a:bodyPr wrap="square" rtlCol="0">
            <a:spAutoFit/>
          </a:bodyPr>
          <a:lstStyle/>
          <a:p>
            <a:r>
              <a:rPr lang="en-GB" b="1" dirty="0">
                <a:highlight>
                  <a:srgbClr val="FFFF00"/>
                </a:highlight>
              </a:rPr>
              <a:t>Rituals and Routines</a:t>
            </a:r>
          </a:p>
          <a:p>
            <a:endParaRPr lang="en-GB" b="1" dirty="0">
              <a:highlight>
                <a:srgbClr val="FFFF00"/>
              </a:highlight>
            </a:endParaRPr>
          </a:p>
          <a:p>
            <a:endParaRPr lang="en-GB" b="1" dirty="0">
              <a:highlight>
                <a:srgbClr val="FFFF00"/>
              </a:highlight>
            </a:endParaRPr>
          </a:p>
          <a:p>
            <a:pPr marL="285750" indent="-285750">
              <a:buClr>
                <a:schemeClr val="accent1"/>
              </a:buClr>
              <a:buFont typeface="Wingdings" panose="05000000000000000000" pitchFamily="2" charset="2"/>
              <a:buChar char="Ø"/>
            </a:pPr>
            <a:r>
              <a:rPr lang="en-GB" dirty="0">
                <a:highlight>
                  <a:srgbClr val="FFFF00"/>
                </a:highlight>
              </a:rPr>
              <a:t>Many complaints for the customer service especially during Covid cancellations (Parsons, 2021)</a:t>
            </a:r>
          </a:p>
          <a:p>
            <a:pPr marL="285750" indent="-285750">
              <a:buClr>
                <a:schemeClr val="accent1"/>
              </a:buClr>
              <a:buFont typeface="Wingdings" panose="05000000000000000000" pitchFamily="2" charset="2"/>
              <a:buChar char="Ø"/>
            </a:pPr>
            <a:endParaRPr lang="en-GB" dirty="0">
              <a:solidFill>
                <a:srgbClr val="FF0000"/>
              </a:solidFill>
              <a:highlight>
                <a:srgbClr val="FFFF00"/>
              </a:highlight>
            </a:endParaRPr>
          </a:p>
          <a:p>
            <a:pPr>
              <a:buClr>
                <a:schemeClr val="accent1"/>
              </a:buClr>
            </a:pPr>
            <a:endParaRPr lang="en-GB" dirty="0">
              <a:solidFill>
                <a:srgbClr val="FF0000"/>
              </a:solidFill>
              <a:highlight>
                <a:srgbClr val="FFFF00"/>
              </a:highlight>
            </a:endParaRPr>
          </a:p>
          <a:p>
            <a:pPr marL="285750" indent="-285750">
              <a:buClr>
                <a:schemeClr val="accent1"/>
              </a:buClr>
              <a:buFont typeface="Wingdings" panose="05000000000000000000" pitchFamily="2" charset="2"/>
              <a:buChar char="Ø"/>
            </a:pPr>
            <a:r>
              <a:rPr lang="en-GB" i="1" dirty="0">
                <a:highlight>
                  <a:srgbClr val="FFFF00"/>
                </a:highlight>
              </a:rPr>
              <a:t>Well laid out strict written requirements/expectations of employees </a:t>
            </a:r>
            <a:r>
              <a:rPr lang="en-GB" b="0" i="1" dirty="0">
                <a:solidFill>
                  <a:srgbClr val="2C3E50"/>
                </a:solidFill>
                <a:effectLst/>
                <a:highlight>
                  <a:srgbClr val="FFFF00"/>
                </a:highlight>
                <a:latin typeface="Roboto" panose="02000000000000000000" pitchFamily="2" charset="0"/>
              </a:rPr>
              <a:t>(Ryanair Holdings PLC, 2022)</a:t>
            </a:r>
            <a:endParaRPr lang="en-GB" i="1" dirty="0">
              <a:highlight>
                <a:srgbClr val="FFFF00"/>
              </a:highlight>
            </a:endParaRPr>
          </a:p>
        </p:txBody>
      </p:sp>
    </p:spTree>
    <p:extLst>
      <p:ext uri="{BB962C8B-B14F-4D97-AF65-F5344CB8AC3E}">
        <p14:creationId xmlns:p14="http://schemas.microsoft.com/office/powerpoint/2010/main" val="1509326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CF439-27F2-EE02-E189-CBE0F476FFA7}"/>
              </a:ext>
            </a:extLst>
          </p:cNvPr>
          <p:cNvSpPr>
            <a:spLocks noGrp="1"/>
          </p:cNvSpPr>
          <p:nvPr>
            <p:ph type="title"/>
          </p:nvPr>
        </p:nvSpPr>
        <p:spPr>
          <a:xfrm>
            <a:off x="677336" y="156238"/>
            <a:ext cx="8596668" cy="1320800"/>
          </a:xfrm>
        </p:spPr>
        <p:txBody>
          <a:bodyPr/>
          <a:lstStyle/>
          <a:p>
            <a:r>
              <a:rPr lang="en-GB" dirty="0"/>
              <a:t>Ethics in the Workplace – The Ethical and Unethical</a:t>
            </a:r>
          </a:p>
        </p:txBody>
      </p:sp>
      <p:sp>
        <p:nvSpPr>
          <p:cNvPr id="3" name="Content Placeholder 2">
            <a:extLst>
              <a:ext uri="{FF2B5EF4-FFF2-40B4-BE49-F238E27FC236}">
                <a16:creationId xmlns:a16="http://schemas.microsoft.com/office/drawing/2014/main" id="{6FBD00C7-742C-2FFB-C10D-31DAB9259BE2}"/>
              </a:ext>
            </a:extLst>
          </p:cNvPr>
          <p:cNvSpPr>
            <a:spLocks noGrp="1"/>
          </p:cNvSpPr>
          <p:nvPr>
            <p:ph sz="half" idx="1"/>
          </p:nvPr>
        </p:nvSpPr>
        <p:spPr>
          <a:xfrm>
            <a:off x="260774" y="2665099"/>
            <a:ext cx="4184035" cy="3880772"/>
          </a:xfrm>
        </p:spPr>
        <p:txBody>
          <a:bodyPr/>
          <a:lstStyle/>
          <a:p>
            <a:pPr marL="0" indent="0" algn="ctr">
              <a:buNone/>
            </a:pPr>
            <a:r>
              <a:rPr lang="en-GB" b="1" dirty="0"/>
              <a:t>Ethical Behaviour Examples</a:t>
            </a:r>
          </a:p>
          <a:p>
            <a:r>
              <a:rPr lang="en-GB" dirty="0"/>
              <a:t>Follow company guidelines</a:t>
            </a:r>
          </a:p>
          <a:p>
            <a:r>
              <a:rPr lang="en-GB" dirty="0"/>
              <a:t>Respect for both colleagues and customers</a:t>
            </a:r>
          </a:p>
          <a:p>
            <a:r>
              <a:rPr lang="en-GB" dirty="0"/>
              <a:t>Good communication</a:t>
            </a:r>
          </a:p>
          <a:p>
            <a:r>
              <a:rPr lang="en-GB" dirty="0"/>
              <a:t>Taking responsibility</a:t>
            </a:r>
          </a:p>
          <a:p>
            <a:r>
              <a:rPr lang="en-GB" dirty="0"/>
              <a:t>Behaving professionally </a:t>
            </a:r>
          </a:p>
          <a:p>
            <a:r>
              <a:rPr lang="en-GB" dirty="0"/>
              <a:t>Promote Trust</a:t>
            </a:r>
          </a:p>
        </p:txBody>
      </p:sp>
      <p:sp>
        <p:nvSpPr>
          <p:cNvPr id="4" name="Content Placeholder 3">
            <a:extLst>
              <a:ext uri="{FF2B5EF4-FFF2-40B4-BE49-F238E27FC236}">
                <a16:creationId xmlns:a16="http://schemas.microsoft.com/office/drawing/2014/main" id="{D9534978-4D74-C44D-246B-EC17874FBA9F}"/>
              </a:ext>
            </a:extLst>
          </p:cNvPr>
          <p:cNvSpPr>
            <a:spLocks noGrp="1"/>
          </p:cNvSpPr>
          <p:nvPr>
            <p:ph sz="half" idx="2"/>
          </p:nvPr>
        </p:nvSpPr>
        <p:spPr>
          <a:xfrm>
            <a:off x="8007966" y="2665098"/>
            <a:ext cx="4184034" cy="3880773"/>
          </a:xfrm>
        </p:spPr>
        <p:txBody>
          <a:bodyPr/>
          <a:lstStyle/>
          <a:p>
            <a:pPr marL="0" indent="0" algn="ctr">
              <a:buNone/>
            </a:pPr>
            <a:r>
              <a:rPr lang="en-GB" b="1" dirty="0"/>
              <a:t>Unethical Behaviour Examples</a:t>
            </a:r>
          </a:p>
          <a:p>
            <a:r>
              <a:rPr lang="en-GB" dirty="0"/>
              <a:t>Hiding the truth</a:t>
            </a:r>
          </a:p>
          <a:p>
            <a:r>
              <a:rPr lang="en-GB" dirty="0"/>
              <a:t>Verbal/Physical Abuse</a:t>
            </a:r>
          </a:p>
          <a:p>
            <a:r>
              <a:rPr lang="en-GB" dirty="0"/>
              <a:t>Theft/Embezzlement/Forgery</a:t>
            </a:r>
          </a:p>
          <a:p>
            <a:r>
              <a:rPr lang="en-GB" dirty="0"/>
              <a:t>Discrimination</a:t>
            </a:r>
          </a:p>
          <a:p>
            <a:r>
              <a:rPr lang="en-GB" dirty="0"/>
              <a:t>Corruption</a:t>
            </a:r>
          </a:p>
          <a:p>
            <a:r>
              <a:rPr lang="en-GB" dirty="0"/>
              <a:t>Discrediting good behaviour and enabling (not addressing) bad practices</a:t>
            </a:r>
          </a:p>
        </p:txBody>
      </p:sp>
      <p:sp>
        <p:nvSpPr>
          <p:cNvPr id="5" name="TextBox 4">
            <a:extLst>
              <a:ext uri="{FF2B5EF4-FFF2-40B4-BE49-F238E27FC236}">
                <a16:creationId xmlns:a16="http://schemas.microsoft.com/office/drawing/2014/main" id="{8EB7613E-4217-30C2-6CC2-988FC8222EFA}"/>
              </a:ext>
            </a:extLst>
          </p:cNvPr>
          <p:cNvSpPr txBox="1"/>
          <p:nvPr/>
        </p:nvSpPr>
        <p:spPr>
          <a:xfrm>
            <a:off x="677336" y="1441590"/>
            <a:ext cx="7999306" cy="923330"/>
          </a:xfrm>
          <a:prstGeom prst="rect">
            <a:avLst/>
          </a:prstGeom>
          <a:noFill/>
        </p:spPr>
        <p:txBody>
          <a:bodyPr wrap="square" rtlCol="0">
            <a:spAutoFit/>
          </a:bodyPr>
          <a:lstStyle/>
          <a:p>
            <a:r>
              <a:rPr lang="en-GB" dirty="0"/>
              <a:t>Business Ethics – A set of rules and norms that are to be followed by both employees and management in running day-to-day activities and often establish the image a company has.</a:t>
            </a:r>
          </a:p>
        </p:txBody>
      </p:sp>
      <p:pic>
        <p:nvPicPr>
          <p:cNvPr id="7" name="Picture 6" descr="Icon&#10;&#10;Description automatically generated">
            <a:extLst>
              <a:ext uri="{FF2B5EF4-FFF2-40B4-BE49-F238E27FC236}">
                <a16:creationId xmlns:a16="http://schemas.microsoft.com/office/drawing/2014/main" id="{3C8F0F86-829A-ECEA-6ACD-5D4666D0A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6270" y="4734560"/>
            <a:ext cx="1549400" cy="1549400"/>
          </a:xfrm>
          <a:prstGeom prst="rect">
            <a:avLst/>
          </a:prstGeom>
        </p:spPr>
      </p:pic>
      <p:pic>
        <p:nvPicPr>
          <p:cNvPr id="9" name="Picture 8" descr="Shape&#10;&#10;Description automatically generated">
            <a:extLst>
              <a:ext uri="{FF2B5EF4-FFF2-40B4-BE49-F238E27FC236}">
                <a16:creationId xmlns:a16="http://schemas.microsoft.com/office/drawing/2014/main" id="{C454E5F7-FA7A-D352-B146-1E38E9FC3A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6567" y="2604903"/>
            <a:ext cx="1551399" cy="1896154"/>
          </a:xfrm>
          <a:prstGeom prst="rect">
            <a:avLst/>
          </a:prstGeom>
        </p:spPr>
      </p:pic>
      <p:sp>
        <p:nvSpPr>
          <p:cNvPr id="6" name="TextBox 5">
            <a:extLst>
              <a:ext uri="{FF2B5EF4-FFF2-40B4-BE49-F238E27FC236}">
                <a16:creationId xmlns:a16="http://schemas.microsoft.com/office/drawing/2014/main" id="{B8324697-2383-354C-DD55-832FDBE85F88}"/>
              </a:ext>
            </a:extLst>
          </p:cNvPr>
          <p:cNvSpPr txBox="1"/>
          <p:nvPr/>
        </p:nvSpPr>
        <p:spPr>
          <a:xfrm>
            <a:off x="4477788" y="2275687"/>
            <a:ext cx="3855507" cy="369332"/>
          </a:xfrm>
          <a:prstGeom prst="rect">
            <a:avLst/>
          </a:prstGeom>
          <a:noFill/>
        </p:spPr>
        <p:txBody>
          <a:bodyPr wrap="square" rtlCol="0">
            <a:spAutoFit/>
          </a:bodyPr>
          <a:lstStyle/>
          <a:p>
            <a:r>
              <a:rPr lang="en-GB" b="1" dirty="0"/>
              <a:t>(</a:t>
            </a:r>
            <a:r>
              <a:rPr lang="en-GB" b="1" i="0" dirty="0">
                <a:solidFill>
                  <a:srgbClr val="2C3E50"/>
                </a:solidFill>
                <a:effectLst/>
                <a:latin typeface="Calibri" panose="020F0502020204030204" pitchFamily="34" charset="0"/>
              </a:rPr>
              <a:t>Institute of Business Ethics , 2022</a:t>
            </a:r>
            <a:r>
              <a:rPr lang="en-GB" b="1" dirty="0"/>
              <a:t>)</a:t>
            </a:r>
          </a:p>
        </p:txBody>
      </p:sp>
    </p:spTree>
    <p:extLst>
      <p:ext uri="{BB962C8B-B14F-4D97-AF65-F5344CB8AC3E}">
        <p14:creationId xmlns:p14="http://schemas.microsoft.com/office/powerpoint/2010/main" val="357265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09D07-0DE7-1263-EA99-3D831655C0DA}"/>
              </a:ext>
            </a:extLst>
          </p:cNvPr>
          <p:cNvSpPr>
            <a:spLocks noGrp="1"/>
          </p:cNvSpPr>
          <p:nvPr>
            <p:ph type="title"/>
          </p:nvPr>
        </p:nvSpPr>
        <p:spPr>
          <a:xfrm>
            <a:off x="140006" y="72272"/>
            <a:ext cx="8815458" cy="1320800"/>
          </a:xfrm>
        </p:spPr>
        <p:txBody>
          <a:bodyPr/>
          <a:lstStyle/>
          <a:p>
            <a:r>
              <a:rPr lang="en-GB" dirty="0"/>
              <a:t>The Ethical Stance of Ryan Air - Examples</a:t>
            </a:r>
          </a:p>
        </p:txBody>
      </p:sp>
      <p:sp>
        <p:nvSpPr>
          <p:cNvPr id="3" name="Content Placeholder 2">
            <a:extLst>
              <a:ext uri="{FF2B5EF4-FFF2-40B4-BE49-F238E27FC236}">
                <a16:creationId xmlns:a16="http://schemas.microsoft.com/office/drawing/2014/main" id="{CB67304C-5723-8822-13E1-44CB810A1DBF}"/>
              </a:ext>
            </a:extLst>
          </p:cNvPr>
          <p:cNvSpPr>
            <a:spLocks noGrp="1"/>
          </p:cNvSpPr>
          <p:nvPr>
            <p:ph idx="1"/>
          </p:nvPr>
        </p:nvSpPr>
        <p:spPr>
          <a:xfrm>
            <a:off x="270206" y="1146484"/>
            <a:ext cx="3953032" cy="4202834"/>
          </a:xfrm>
        </p:spPr>
        <p:txBody>
          <a:bodyPr/>
          <a:lstStyle/>
          <a:p>
            <a:pPr marL="0" indent="0">
              <a:buNone/>
            </a:pPr>
            <a:r>
              <a:rPr lang="en-GB" b="1" dirty="0"/>
              <a:t>Good Practices</a:t>
            </a:r>
          </a:p>
          <a:p>
            <a:pPr>
              <a:buFont typeface="Wingdings" panose="05000000000000000000" pitchFamily="2" charset="2"/>
              <a:buChar char="Ø"/>
            </a:pPr>
            <a:endParaRPr lang="en-GB" b="1" dirty="0"/>
          </a:p>
          <a:p>
            <a:pPr>
              <a:buFont typeface="Wingdings" panose="05000000000000000000" pitchFamily="2" charset="2"/>
              <a:buChar char="Ø"/>
            </a:pPr>
            <a:r>
              <a:rPr lang="en-GB" dirty="0"/>
              <a:t>Sacking the discriminating hostess (Tingles, 2022)</a:t>
            </a:r>
          </a:p>
          <a:p>
            <a:pPr marL="0" indent="0">
              <a:buNone/>
            </a:pPr>
            <a:endParaRPr lang="en-GB" dirty="0"/>
          </a:p>
          <a:p>
            <a:pPr>
              <a:buFont typeface="Wingdings" panose="05000000000000000000" pitchFamily="2" charset="2"/>
              <a:buChar char="Ø"/>
            </a:pPr>
            <a:r>
              <a:rPr lang="en-GB" dirty="0"/>
              <a:t>Being the greenest major airline in Europe with further aims for improvement (Newton, 2020)</a:t>
            </a:r>
          </a:p>
        </p:txBody>
      </p:sp>
      <p:sp>
        <p:nvSpPr>
          <p:cNvPr id="4" name="TextBox 3">
            <a:extLst>
              <a:ext uri="{FF2B5EF4-FFF2-40B4-BE49-F238E27FC236}">
                <a16:creationId xmlns:a16="http://schemas.microsoft.com/office/drawing/2014/main" id="{B50C3329-6C70-F71F-F99C-F38D7F3AEC29}"/>
              </a:ext>
            </a:extLst>
          </p:cNvPr>
          <p:cNvSpPr txBox="1"/>
          <p:nvPr/>
        </p:nvSpPr>
        <p:spPr>
          <a:xfrm>
            <a:off x="7278832" y="3064014"/>
            <a:ext cx="2920970" cy="3877985"/>
          </a:xfrm>
          <a:prstGeom prst="rect">
            <a:avLst/>
          </a:prstGeom>
          <a:noFill/>
        </p:spPr>
        <p:txBody>
          <a:bodyPr wrap="square" rtlCol="0">
            <a:spAutoFit/>
          </a:bodyPr>
          <a:lstStyle/>
          <a:p>
            <a:r>
              <a:rPr lang="en-GB" b="1" dirty="0"/>
              <a:t>Controversies</a:t>
            </a:r>
          </a:p>
          <a:p>
            <a:endParaRPr lang="en-GB" b="1" dirty="0"/>
          </a:p>
          <a:p>
            <a:pPr marL="285750" indent="-285750">
              <a:buClr>
                <a:schemeClr val="accent1"/>
              </a:buClr>
              <a:buFont typeface="Wingdings" panose="05000000000000000000" pitchFamily="2" charset="2"/>
              <a:buChar char="Ø"/>
            </a:pPr>
            <a:r>
              <a:rPr lang="en-GB" dirty="0"/>
              <a:t>Staff being paid ONLY for airborne time, pay for uniforms and training (</a:t>
            </a:r>
            <a:r>
              <a:rPr lang="en-GB" dirty="0" err="1"/>
              <a:t>Doward</a:t>
            </a:r>
            <a:r>
              <a:rPr lang="en-GB" dirty="0"/>
              <a:t>, 2013)</a:t>
            </a:r>
          </a:p>
          <a:p>
            <a:pPr marL="285750" indent="-285750">
              <a:buClr>
                <a:schemeClr val="accent1"/>
              </a:buClr>
              <a:buFont typeface="Wingdings" panose="05000000000000000000" pitchFamily="2" charset="2"/>
              <a:buChar char="Ø"/>
            </a:pPr>
            <a:r>
              <a:rPr lang="en-GB" dirty="0"/>
              <a:t>O'Leary being rude and using disrespectful and racist language:</a:t>
            </a:r>
          </a:p>
          <a:p>
            <a:pPr marL="742950" lvl="1" indent="-285750">
              <a:buFont typeface="Wingdings" panose="05000000000000000000" pitchFamily="2" charset="2"/>
              <a:buChar char="ü"/>
            </a:pPr>
            <a:r>
              <a:rPr lang="en-GB" sz="1400" dirty="0"/>
              <a:t>Discriminating Muslims (</a:t>
            </a:r>
            <a:r>
              <a:rPr lang="en-GB" sz="1400" dirty="0" err="1"/>
              <a:t>SkyNews</a:t>
            </a:r>
            <a:r>
              <a:rPr lang="en-GB" sz="1400" dirty="0"/>
              <a:t>, 2020)</a:t>
            </a:r>
          </a:p>
          <a:p>
            <a:pPr marL="742950" lvl="1" indent="-285750">
              <a:buFont typeface="Wingdings" panose="05000000000000000000" pitchFamily="2" charset="2"/>
              <a:buChar char="ü"/>
            </a:pPr>
            <a:r>
              <a:rPr lang="en-GB" sz="1400" dirty="0"/>
              <a:t>Using extremely explicit language towards climate activists (change of heart) (Moran, 2021)</a:t>
            </a:r>
            <a:endParaRPr lang="en-GB" dirty="0"/>
          </a:p>
        </p:txBody>
      </p:sp>
      <p:pic>
        <p:nvPicPr>
          <p:cNvPr id="7" name="Picture 6" descr="Icon&#10;&#10;Description automatically generated">
            <a:extLst>
              <a:ext uri="{FF2B5EF4-FFF2-40B4-BE49-F238E27FC236}">
                <a16:creationId xmlns:a16="http://schemas.microsoft.com/office/drawing/2014/main" id="{BF06E3BF-DFE5-EE6D-EE2B-0EB222A870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3514" y="4258288"/>
            <a:ext cx="2317013" cy="2182061"/>
          </a:xfrm>
          <a:prstGeom prst="rect">
            <a:avLst/>
          </a:prstGeom>
        </p:spPr>
      </p:pic>
      <p:pic>
        <p:nvPicPr>
          <p:cNvPr id="9" name="Picture 8" descr="Icon&#10;&#10;Description automatically generated">
            <a:extLst>
              <a:ext uri="{FF2B5EF4-FFF2-40B4-BE49-F238E27FC236}">
                <a16:creationId xmlns:a16="http://schemas.microsoft.com/office/drawing/2014/main" id="{1DA9F1B2-FAF7-BBA5-7636-3D13139B5A3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673" b="90545" l="3721" r="95349">
                        <a14:foregroundMark x1="73837" y1="39488" x2="73837" y2="39488"/>
                        <a14:foregroundMark x1="92093" y1="37375" x2="92093" y2="37375"/>
                        <a14:foregroundMark x1="31977" y1="12458" x2="31977" y2="12458"/>
                        <a14:foregroundMark x1="7326" y1="41491" x2="7326" y2="41491"/>
                        <a14:foregroundMark x1="4419" y1="49055" x2="4419" y2="49055"/>
                        <a14:foregroundMark x1="3721" y1="48721" x2="3721" y2="48721"/>
                        <a14:foregroundMark x1="50930" y1="9010" x2="50930" y2="9010"/>
                        <a14:foregroundMark x1="50581" y1="6563" x2="50581" y2="6563"/>
                        <a14:foregroundMark x1="50581" y1="5895" x2="50581" y2="5895"/>
                        <a14:foregroundMark x1="95349" y1="46385" x2="95349" y2="46385"/>
                        <a14:foregroundMark x1="53140" y1="90545" x2="53140" y2="90545"/>
                        <a14:foregroundMark x1="49535" y1="40156" x2="49535" y2="40156"/>
                      </a14:backgroundRemoval>
                    </a14:imgEffect>
                  </a14:imgLayer>
                </a14:imgProps>
              </a:ext>
              <a:ext uri="{28A0092B-C50C-407E-A947-70E740481C1C}">
                <a14:useLocalDpi xmlns:a14="http://schemas.microsoft.com/office/drawing/2010/main" val="0"/>
              </a:ext>
            </a:extLst>
          </a:blip>
          <a:stretch>
            <a:fillRect/>
          </a:stretch>
        </p:blipFill>
        <p:spPr>
          <a:xfrm>
            <a:off x="7278832" y="686140"/>
            <a:ext cx="2274718" cy="2377874"/>
          </a:xfrm>
          <a:prstGeom prst="rect">
            <a:avLst/>
          </a:prstGeom>
        </p:spPr>
      </p:pic>
      <p:pic>
        <p:nvPicPr>
          <p:cNvPr id="11" name="Picture 10" descr="Logo">
            <a:extLst>
              <a:ext uri="{FF2B5EF4-FFF2-40B4-BE49-F238E27FC236}">
                <a16:creationId xmlns:a16="http://schemas.microsoft.com/office/drawing/2014/main" id="{60471066-22E5-C7C1-959F-0B21B839753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023" b="89850" l="2110" r="99156">
                        <a14:foregroundMark x1="6751" y1="35338" x2="6751" y2="35338"/>
                        <a14:foregroundMark x1="2110" y1="39098" x2="2110" y2="39098"/>
                        <a14:foregroundMark x1="8650" y1="47368" x2="8650" y2="47368"/>
                        <a14:foregroundMark x1="10970" y1="48120" x2="5907" y2="42481"/>
                        <a14:foregroundMark x1="24051" y1="39098" x2="24051" y2="39098"/>
                        <a14:foregroundMark x1="47468" y1="48120" x2="47468" y2="48120"/>
                        <a14:foregroundMark x1="49789" y1="56767" x2="49789" y2="56767"/>
                        <a14:foregroundMark x1="49789" y1="56391" x2="49789" y2="56391"/>
                        <a14:foregroundMark x1="41561" y1="43233" x2="41561" y2="43233"/>
                        <a14:foregroundMark x1="77637" y1="53759" x2="77637" y2="53759"/>
                        <a14:foregroundMark x1="90295" y1="47368" x2="90295" y2="47368"/>
                        <a14:foregroundMark x1="94726" y1="48872" x2="94726" y2="48872"/>
                        <a14:foregroundMark x1="99156" y1="44737" x2="99156" y2="44737"/>
                      </a14:backgroundRemoval>
                    </a14:imgEffect>
                  </a14:imgLayer>
                </a14:imgProps>
              </a:ext>
              <a:ext uri="{28A0092B-C50C-407E-A947-70E740481C1C}">
                <a14:useLocalDpi xmlns:a14="http://schemas.microsoft.com/office/drawing/2010/main" val="0"/>
              </a:ext>
            </a:extLst>
          </a:blip>
          <a:stretch>
            <a:fillRect/>
          </a:stretch>
        </p:blipFill>
        <p:spPr>
          <a:xfrm rot="19202333">
            <a:off x="2752200" y="2581715"/>
            <a:ext cx="5041717" cy="2829318"/>
          </a:xfrm>
          <a:prstGeom prst="rect">
            <a:avLst/>
          </a:prstGeom>
        </p:spPr>
      </p:pic>
    </p:spTree>
    <p:extLst>
      <p:ext uri="{BB962C8B-B14F-4D97-AF65-F5344CB8AC3E}">
        <p14:creationId xmlns:p14="http://schemas.microsoft.com/office/powerpoint/2010/main" val="3704928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A88B-0C92-0228-63D6-B6B2BDF3A7C9}"/>
              </a:ext>
            </a:extLst>
          </p:cNvPr>
          <p:cNvSpPr>
            <a:spLocks noGrp="1"/>
          </p:cNvSpPr>
          <p:nvPr>
            <p:ph type="title"/>
          </p:nvPr>
        </p:nvSpPr>
        <p:spPr/>
        <p:txBody>
          <a:bodyPr/>
          <a:lstStyle/>
          <a:p>
            <a:r>
              <a:rPr lang="en-GB" dirty="0"/>
              <a:t>Conclusion and Final Thoughts</a:t>
            </a:r>
          </a:p>
        </p:txBody>
      </p:sp>
      <p:sp>
        <p:nvSpPr>
          <p:cNvPr id="3" name="Content Placeholder 2">
            <a:extLst>
              <a:ext uri="{FF2B5EF4-FFF2-40B4-BE49-F238E27FC236}">
                <a16:creationId xmlns:a16="http://schemas.microsoft.com/office/drawing/2014/main" id="{8CEA1304-12C2-8799-519A-8FAE5803063A}"/>
              </a:ext>
            </a:extLst>
          </p:cNvPr>
          <p:cNvSpPr>
            <a:spLocks noGrp="1"/>
          </p:cNvSpPr>
          <p:nvPr>
            <p:ph idx="1"/>
          </p:nvPr>
        </p:nvSpPr>
        <p:spPr>
          <a:xfrm>
            <a:off x="677334" y="1488613"/>
            <a:ext cx="8596668" cy="3880773"/>
          </a:xfrm>
        </p:spPr>
        <p:txBody>
          <a:bodyPr/>
          <a:lstStyle/>
          <a:p>
            <a:r>
              <a:rPr lang="en-GB" dirty="0"/>
              <a:t>Business culture and ethics are essential for developing a successful business. They are the means by which the company is portrayed to the customers and creates their corporate image. Good practices should encouraged and rewarded and bad ones should be restricted and sanctioned appropriately. </a:t>
            </a:r>
          </a:p>
          <a:p>
            <a:r>
              <a:rPr lang="en-GB" dirty="0"/>
              <a:t>In regards to Ryanair, they are a well established company that is considered the cheapest and cleanest in their field of operation. However, the giant is surrounded by plethora of controversies that negatively impact the brand. They could be resolved by making a change in their higher management although some of the controversies could be considered strategic as Oscar Wilde said in 1890 that </a:t>
            </a:r>
            <a:r>
              <a:rPr lang="en-GB" b="0" i="0" dirty="0">
                <a:solidFill>
                  <a:srgbClr val="181818"/>
                </a:solidFill>
                <a:effectLst/>
                <a:latin typeface="Merriweather" panose="020B0604020202020204" pitchFamily="2" charset="0"/>
              </a:rPr>
              <a:t>“The only thing worse than being talked about is NOT being talked about.”</a:t>
            </a:r>
            <a:r>
              <a:rPr lang="en-GB" b="0" i="0" dirty="0">
                <a:solidFill>
                  <a:srgbClr val="2C3E50"/>
                </a:solidFill>
                <a:effectLst/>
                <a:latin typeface="Roboto" panose="02000000000000000000" pitchFamily="2" charset="0"/>
              </a:rPr>
              <a:t> (</a:t>
            </a:r>
            <a:r>
              <a:rPr lang="en-GB" b="0" i="0" dirty="0" err="1">
                <a:solidFill>
                  <a:srgbClr val="2C3E50"/>
                </a:solidFill>
                <a:effectLst/>
                <a:latin typeface="Roboto" panose="02000000000000000000" pitchFamily="2" charset="0"/>
              </a:rPr>
              <a:t>Nevile</a:t>
            </a:r>
            <a:r>
              <a:rPr lang="en-GB" b="0" i="0" dirty="0">
                <a:solidFill>
                  <a:srgbClr val="2C3E50"/>
                </a:solidFill>
                <a:effectLst/>
                <a:latin typeface="Roboto" panose="02000000000000000000" pitchFamily="2" charset="0"/>
              </a:rPr>
              <a:t> and Wilde, 2000)</a:t>
            </a:r>
            <a:endParaRPr lang="en-GB" b="0" i="0" dirty="0">
              <a:solidFill>
                <a:srgbClr val="181818"/>
              </a:solidFill>
              <a:effectLst/>
              <a:latin typeface="Merriweather" panose="020B0604020202020204" pitchFamily="2" charset="0"/>
            </a:endParaRPr>
          </a:p>
          <a:p>
            <a:pPr marL="0" indent="0">
              <a:buNone/>
            </a:pPr>
            <a:r>
              <a:rPr lang="en-GB" dirty="0"/>
              <a:t> </a:t>
            </a:r>
          </a:p>
        </p:txBody>
      </p:sp>
    </p:spTree>
    <p:extLst>
      <p:ext uri="{BB962C8B-B14F-4D97-AF65-F5344CB8AC3E}">
        <p14:creationId xmlns:p14="http://schemas.microsoft.com/office/powerpoint/2010/main" val="1100004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0573-847E-0265-508E-7EEEC2140D73}"/>
              </a:ext>
            </a:extLst>
          </p:cNvPr>
          <p:cNvSpPr>
            <a:spLocks noGrp="1"/>
          </p:cNvSpPr>
          <p:nvPr>
            <p:ph type="title"/>
          </p:nvPr>
        </p:nvSpPr>
        <p:spPr>
          <a:xfrm>
            <a:off x="677334" y="0"/>
            <a:ext cx="8596668" cy="596630"/>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05CEDA30-69DC-310E-5ABC-A346E8AE0D95}"/>
              </a:ext>
            </a:extLst>
          </p:cNvPr>
          <p:cNvSpPr>
            <a:spLocks noGrp="1"/>
          </p:cNvSpPr>
          <p:nvPr>
            <p:ph idx="1"/>
          </p:nvPr>
        </p:nvSpPr>
        <p:spPr>
          <a:xfrm>
            <a:off x="677334" y="596629"/>
            <a:ext cx="10220052" cy="6190669"/>
          </a:xfrm>
        </p:spPr>
        <p:txBody>
          <a:bodyPr>
            <a:normAutofit fontScale="25000" lnSpcReduction="20000"/>
          </a:bodyPr>
          <a:lstStyle/>
          <a:p>
            <a:pPr marL="342900" lvl="0" indent="-342900">
              <a:lnSpc>
                <a:spcPct val="120000"/>
              </a:lnSpc>
              <a:spcAft>
                <a:spcPts val="800"/>
              </a:spcAft>
              <a:buFont typeface="Wingdings 3" panose="05040102010807070707" pitchFamily="18" charset="2"/>
              <a:buChar char=""/>
              <a:tabLst>
                <a:tab pos="457200" algn="l"/>
              </a:tabLst>
            </a:pPr>
            <a:r>
              <a:rPr lang="en-GB" sz="3600" dirty="0" err="1">
                <a:effectLst/>
                <a:latin typeface="Calibri" panose="020F0502020204030204" pitchFamily="34" charset="0"/>
                <a:ea typeface="Calibri" panose="020F0502020204030204" pitchFamily="34" charset="0"/>
                <a:cs typeface="Times New Roman" panose="02020603050405020304" pitchFamily="18" charset="0"/>
              </a:rPr>
              <a:t>Doward</a:t>
            </a:r>
            <a:r>
              <a:rPr lang="en-GB" sz="3600" dirty="0">
                <a:effectLst/>
                <a:latin typeface="Calibri" panose="020F0502020204030204" pitchFamily="34" charset="0"/>
                <a:ea typeface="Calibri" panose="020F0502020204030204" pitchFamily="34" charset="0"/>
                <a:cs typeface="Times New Roman" panose="02020603050405020304" pitchFamily="18" charset="0"/>
              </a:rPr>
              <a:t>, J. (2013). Trainees are charged hefty fees to work for Ryanair.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The Observer</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26 Oct.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https://www.theguardian.com/business/2013/oct/26/ryanair-cabin-crew-training-fees</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err="1">
                <a:effectLst/>
                <a:latin typeface="Calibri" panose="020F0502020204030204" pitchFamily="34" charset="0"/>
                <a:ea typeface="Calibri" panose="020F0502020204030204" pitchFamily="34" charset="0"/>
                <a:cs typeface="Times New Roman" panose="02020603050405020304" pitchFamily="18" charset="0"/>
              </a:rPr>
              <a:t>Friesner</a:t>
            </a:r>
            <a:r>
              <a:rPr lang="en-GB" sz="3600" dirty="0">
                <a:effectLst/>
                <a:latin typeface="Calibri" panose="020F0502020204030204" pitchFamily="34" charset="0"/>
                <a:ea typeface="Calibri" panose="020F0502020204030204" pitchFamily="34" charset="0"/>
                <a:cs typeface="Times New Roman" panose="02020603050405020304" pitchFamily="18" charset="0"/>
              </a:rPr>
              <a:t>, T. (2014).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Marketing Mix</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Marketingteacher.com.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https://www.marketingteacher.com/ryanair-marketing-mix/</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Harappa (2020).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The Iceberg Model Of Culture And </a:t>
            </a:r>
            <a:r>
              <a:rPr lang="en-GB" sz="3600" i="1"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Harappa.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https://harappa.education/harappa-diaries/iceberg-model-of-culture-and-behavior/</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Indeed Editorial Team (2022).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What Is Workplace Culture, and What Are Its Characteristics?</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Indeed Career Guide.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https://uk.indeed.com/career-advice/career-development/what-is-workplace-culture</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Institute of Business Ethics (2020).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What is business ethics?</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Ibe.org.uk.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https://www.ibe.org.uk/knowledge-hub/what-is-business-ethics.html</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Moran, B. (2021).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CEO Michael O’Leary thought eco-campaigners were ‘a bunch of nutters’</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The Irish Sun. Available at: https://www.thesun.ie/news/6847837/ryanair-michael-o-leary-environmentalists-nutters/ [Accessed 1 Dec. 2022].</a:t>
            </a:r>
          </a:p>
          <a:p>
            <a:pPr marL="342900" lvl="0" indent="-342900">
              <a:lnSpc>
                <a:spcPct val="120000"/>
              </a:lnSpc>
              <a:spcAft>
                <a:spcPts val="800"/>
              </a:spcAft>
              <a:buFont typeface="Wingdings 3" panose="05040102010807070707" pitchFamily="18" charset="2"/>
              <a:buChar char=""/>
              <a:tabLst>
                <a:tab pos="457200" algn="l"/>
              </a:tabLst>
            </a:pPr>
            <a:r>
              <a:rPr lang="en-GB" sz="3600" dirty="0" err="1">
                <a:effectLst/>
                <a:latin typeface="Calibri" panose="020F0502020204030204" pitchFamily="34" charset="0"/>
                <a:ea typeface="Calibri" panose="020F0502020204030204" pitchFamily="34" charset="0"/>
                <a:cs typeface="Times New Roman" panose="02020603050405020304" pitchFamily="18" charset="0"/>
              </a:rPr>
              <a:t>Nevile</a:t>
            </a:r>
            <a:r>
              <a:rPr lang="en-GB" sz="3600" dirty="0">
                <a:effectLst/>
                <a:latin typeface="Calibri" panose="020F0502020204030204" pitchFamily="34" charset="0"/>
                <a:ea typeface="Calibri" panose="020F0502020204030204" pitchFamily="34" charset="0"/>
                <a:cs typeface="Times New Roman" panose="02020603050405020304" pitchFamily="18" charset="0"/>
              </a:rPr>
              <a:t>, J. and Wilde, O. (2000).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The picture of Dorian Gray</a:t>
            </a:r>
            <a:r>
              <a:rPr lang="en-GB" sz="3600" dirty="0">
                <a:effectLst/>
                <a:latin typeface="Calibri" panose="020F0502020204030204" pitchFamily="34" charset="0"/>
                <a:ea typeface="Calibri" panose="020F0502020204030204" pitchFamily="34" charset="0"/>
                <a:cs typeface="Times New Roman" panose="02020603050405020304" pitchFamily="18" charset="0"/>
              </a:rPr>
              <a:t>. Oxford: Oxford University Press.</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Newton, J. (2020).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boasts it IS ‘Europe’s greenest airline’</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Mail Online. Available at: https://www.dailymail.co.uk/travel/travel_news/article-7974489/Ryanair-boasts-Europes-greenest-airline-despite-ASA-ruling-green-credentials.html [Accessed 27 Nov. 2022].</a:t>
            </a:r>
          </a:p>
          <a:p>
            <a:pPr marL="342900" lvl="0" indent="-342900">
              <a:lnSpc>
                <a:spcPct val="120000"/>
              </a:lnSpc>
              <a:spcAft>
                <a:spcPts val="800"/>
              </a:spcAft>
              <a:buFont typeface="Wingdings 3" panose="05040102010807070707" pitchFamily="18" charset="2"/>
              <a:buChar char=""/>
              <a:tabLst>
                <a:tab pos="457200" algn="l"/>
              </a:tabLst>
            </a:pPr>
            <a:r>
              <a:rPr lang="en-GB" sz="3600" dirty="0" err="1">
                <a:effectLst/>
                <a:latin typeface="Calibri" panose="020F0502020204030204" pitchFamily="34" charset="0"/>
                <a:ea typeface="Calibri" panose="020F0502020204030204" pitchFamily="34" charset="0"/>
                <a:cs typeface="Times New Roman" panose="02020603050405020304" pitchFamily="18" charset="0"/>
              </a:rPr>
              <a:t>Nikoloska</a:t>
            </a:r>
            <a:r>
              <a:rPr lang="en-GB" sz="3600" dirty="0">
                <a:effectLst/>
                <a:latin typeface="Calibri" panose="020F0502020204030204" pitchFamily="34" charset="0"/>
                <a:ea typeface="Calibri" panose="020F0502020204030204" pitchFamily="34" charset="0"/>
                <a:cs typeface="Times New Roman" panose="02020603050405020304" pitchFamily="18" charset="0"/>
              </a:rPr>
              <a:t>, V. (2022).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The Cultural Web Model: Creating a Corporate Culture Strategy - Factorial</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https://factorialhr.co.uk/blog/cultural-web/#:~:text=The%20cultural%20web%20model%20is%20a%20powerful%20management</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Parsons, M. (2021).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Pledges Quick Refunds for Cancelled Flights After Earlier Criticism</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Skift. Available at: https://skift.com/2021/10/28/ryanair-pledges-quick-refunds-for-cancelled-flights-after-earlier-criticism/ [Accessed 1 Dec. 2022].</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Ryanair Holdings PLC. (2022). [online]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https://investor.ryanair.com/wp-content/uploads/2022/02/Ryanair-Holdings-plc-Code-of-Business-Conduct-and-Ethics-2022.pdf</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err="1">
                <a:effectLst/>
                <a:latin typeface="Calibri" panose="020F0502020204030204" pitchFamily="34" charset="0"/>
                <a:ea typeface="Calibri" panose="020F0502020204030204" pitchFamily="34" charset="0"/>
                <a:cs typeface="Times New Roman" panose="02020603050405020304" pitchFamily="18" charset="0"/>
              </a:rPr>
              <a:t>Singanamalli</a:t>
            </a:r>
            <a:r>
              <a:rPr lang="en-GB" sz="3600" dirty="0">
                <a:effectLst/>
                <a:latin typeface="Calibri" panose="020F0502020204030204" pitchFamily="34" charset="0"/>
                <a:ea typeface="Calibri" panose="020F0502020204030204" pitchFamily="34" charset="0"/>
                <a:cs typeface="Times New Roman" panose="02020603050405020304" pitchFamily="18" charset="0"/>
              </a:rPr>
              <a:t>, R. (2022).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Understanding the Iceberg Model of Culture</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3600" dirty="0" err="1">
                <a:effectLst/>
                <a:latin typeface="Calibri" panose="020F0502020204030204" pitchFamily="34" charset="0"/>
                <a:ea typeface="Calibri" panose="020F0502020204030204" pitchFamily="34" charset="0"/>
                <a:cs typeface="Times New Roman" panose="02020603050405020304" pitchFamily="18" charset="0"/>
              </a:rPr>
              <a:t>Empuls</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https://blog.empuls.io/iceberg-model-of-culture/</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Sky News. (n.d.).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boss Michael O’Leary accused of racism for saying terrorists are ‘generally Muslim men’</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https://news.sky.com/story/ryanair-boss-michael-oleary-accused-of-racism-for-saying-terrorists-are-generally-muslim-men-11940064</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20000"/>
              </a:lnSpc>
              <a:spcAft>
                <a:spcPts val="800"/>
              </a:spcAft>
              <a:buFont typeface="Wingdings 3" panose="05040102010807070707" pitchFamily="18" charset="2"/>
              <a:buChar char=""/>
              <a:tabLst>
                <a:tab pos="457200" algn="l"/>
              </a:tabLst>
            </a:pPr>
            <a:r>
              <a:rPr lang="en-GB" sz="3600" dirty="0">
                <a:effectLst/>
                <a:latin typeface="Calibri" panose="020F0502020204030204" pitchFamily="34" charset="0"/>
                <a:ea typeface="Calibri" panose="020F0502020204030204" pitchFamily="34" charset="0"/>
                <a:cs typeface="Times New Roman" panose="02020603050405020304" pitchFamily="18" charset="0"/>
              </a:rPr>
              <a:t>Thornhill, T. (2019).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Ryanair voted worst airline for the sixth year in a row in Which? poll</a:t>
            </a:r>
            <a:r>
              <a:rPr lang="en-GB" sz="3600" dirty="0">
                <a:effectLst/>
                <a:latin typeface="Calibri" panose="020F0502020204030204" pitchFamily="34" charset="0"/>
                <a:ea typeface="Calibri" panose="020F0502020204030204" pitchFamily="34" charset="0"/>
                <a:cs typeface="Times New Roman" panose="02020603050405020304" pitchFamily="18" charset="0"/>
              </a:rPr>
              <a:t>. [online] Mail Online.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https://www.dailymail.co.uk/travel/travel_news/article-6557865/Ryanair-voted-worst-airline-sixth-year-row-survey.html</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30406776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530</TotalTime>
  <Words>1307</Words>
  <Application>Microsoft Office PowerPoint</Application>
  <PresentationFormat>Widescreen</PresentationFormat>
  <Paragraphs>108</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Merriweather</vt:lpstr>
      <vt:lpstr>Roboto</vt:lpstr>
      <vt:lpstr>Trebuchet MS</vt:lpstr>
      <vt:lpstr>Wingdings</vt:lpstr>
      <vt:lpstr>Wingdings 3</vt:lpstr>
      <vt:lpstr>Facet</vt:lpstr>
      <vt:lpstr>Workplace Culture  &amp; Ethics within Ryan Air</vt:lpstr>
      <vt:lpstr>What is Workplace Culture?</vt:lpstr>
      <vt:lpstr>Workplace Culture – The Iceberg Model</vt:lpstr>
      <vt:lpstr>Workplace Culture – The Cultural Web Model</vt:lpstr>
      <vt:lpstr>Workplace Culture Examples in Ryan Air</vt:lpstr>
      <vt:lpstr>Ethics in the Workplace – The Ethical and Unethical</vt:lpstr>
      <vt:lpstr>The Ethical Stance of Ryan Air - Examples</vt:lpstr>
      <vt:lpstr>Conclusion and Final Thoughts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&amp; Ethics within Ryan Air</dc:title>
  <dc:creator>Georgi Dudev (2027285)</dc:creator>
  <cp:lastModifiedBy>Georgi Dudev (2027285)</cp:lastModifiedBy>
  <cp:revision>13</cp:revision>
  <dcterms:created xsi:type="dcterms:W3CDTF">2022-11-26T21:37:54Z</dcterms:created>
  <dcterms:modified xsi:type="dcterms:W3CDTF">2022-12-01T18:15:23Z</dcterms:modified>
</cp:coreProperties>
</file>