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61" r:id="rId5"/>
    <p:sldId id="258" r:id="rId6"/>
    <p:sldId id="259" r:id="rId7"/>
    <p:sldId id="263" r:id="rId8"/>
    <p:sldId id="264" r:id="rId9"/>
    <p:sldId id="262" r:id="rId10"/>
    <p:sldId id="265" r:id="rId11"/>
    <p:sldId id="266" r:id="rId12"/>
    <p:sldId id="267" r:id="rId13"/>
    <p:sldId id="268" r:id="rId14"/>
    <p:sldId id="271" r:id="rId15"/>
    <p:sldId id="270"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C5453-C258-4305-993A-FAA648A8D6DA}" v="12059" dt="2020-04-22T14:44:34.424"/>
    <p1510:client id="{FAFB2709-45E7-46A7-9E09-07BBD01998EA}" v="3875" dt="2020-04-17T15:25:30.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D190A7-1677-44B1-9D0F-1FA355DA5FA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6E07180-8FFF-4534-BAB2-0CCC7B2DF956}">
      <dgm:prSet/>
      <dgm:spPr/>
      <dgm:t>
        <a:bodyPr/>
        <a:lstStyle/>
        <a:p>
          <a:r>
            <a:rPr lang="en-GB"/>
            <a:t>Excel is available for free using Microsoft online, it requires you to have a one drive account. If you do not already have an outlook account, this should be available using your UWTSD email account as this is powered by Outlook.</a:t>
          </a:r>
          <a:endParaRPr lang="en-US"/>
        </a:p>
      </dgm:t>
    </dgm:pt>
    <dgm:pt modelId="{16BD669A-08A5-4DD5-8E71-713F64F2B793}" type="parTrans" cxnId="{3FBF1A16-10FE-4325-9A48-57FCE5973381}">
      <dgm:prSet/>
      <dgm:spPr/>
      <dgm:t>
        <a:bodyPr/>
        <a:lstStyle/>
        <a:p>
          <a:endParaRPr lang="en-US"/>
        </a:p>
      </dgm:t>
    </dgm:pt>
    <dgm:pt modelId="{041FA9C6-B648-4F5C-A084-83EBD79112DA}" type="sibTrans" cxnId="{3FBF1A16-10FE-4325-9A48-57FCE5973381}">
      <dgm:prSet/>
      <dgm:spPr/>
      <dgm:t>
        <a:bodyPr/>
        <a:lstStyle/>
        <a:p>
          <a:endParaRPr lang="en-US"/>
        </a:p>
      </dgm:t>
    </dgm:pt>
    <dgm:pt modelId="{FAC8492F-934F-48D5-AC15-C04D12C5C9EC}">
      <dgm:prSet phldr="0"/>
      <dgm:spPr/>
      <dgm:t>
        <a:bodyPr/>
        <a:lstStyle/>
        <a:p>
          <a:pPr rtl="0"/>
          <a:r>
            <a:rPr lang="en-GB" b="0" dirty="0">
              <a:latin typeface="Calibri"/>
              <a:cs typeface="Calibri"/>
            </a:rPr>
            <a:t>Using Excel can be useful in maintaining budgets. </a:t>
          </a:r>
          <a:r>
            <a:rPr lang="en-GB" b="0" dirty="0">
              <a:solidFill>
                <a:schemeClr val="bg1"/>
              </a:solidFill>
              <a:latin typeface="Calibri"/>
              <a:cs typeface="Calibri"/>
            </a:rPr>
            <a:t>Spreadsheet will automatically adjust totals based of the formula you have entered. Allowing you to easily see how much of your budget you have used. </a:t>
          </a:r>
          <a:endParaRPr lang="en-GB" b="0" i="0" u="none" strike="noStrike" cap="none" baseline="0" noProof="0" dirty="0">
            <a:solidFill>
              <a:srgbClr val="010000"/>
            </a:solidFill>
            <a:latin typeface="Calibri"/>
            <a:cs typeface="Calibri"/>
          </a:endParaRPr>
        </a:p>
      </dgm:t>
    </dgm:pt>
    <dgm:pt modelId="{990D2B0C-BDFD-4A3D-B2D8-AEBE320B3AF6}" type="parTrans" cxnId="{8C019BD1-DE3E-42AB-A3E2-D4726B95C777}">
      <dgm:prSet/>
      <dgm:spPr/>
    </dgm:pt>
    <dgm:pt modelId="{57E9169E-040A-4963-A84C-F96EFD286A62}" type="sibTrans" cxnId="{8C019BD1-DE3E-42AB-A3E2-D4726B95C777}">
      <dgm:prSet/>
      <dgm:spPr/>
    </dgm:pt>
    <dgm:pt modelId="{9AFCF2D6-E0B3-41C1-8175-7C9CBEEA2C80}">
      <dgm:prSet phldr="0"/>
      <dgm:spPr/>
      <dgm:t>
        <a:bodyPr/>
        <a:lstStyle/>
        <a:p>
          <a:pPr rtl="0"/>
          <a:r>
            <a:rPr lang="en-GB" dirty="0"/>
            <a:t>The small amount of time spent creating a spreadsheet with formulas can save time throughout the production</a:t>
          </a:r>
          <a:r>
            <a:rPr lang="en-GB" dirty="0">
              <a:latin typeface="Calibri Light" panose="020F0302020204030204"/>
            </a:rPr>
            <a:t> process</a:t>
          </a:r>
          <a:r>
            <a:rPr lang="en-GB" dirty="0"/>
            <a:t>, and help keep everything on budget.</a:t>
          </a:r>
        </a:p>
      </dgm:t>
    </dgm:pt>
    <dgm:pt modelId="{2C5FA0C0-FF8C-4288-808D-A23CDE44D81A}" type="parTrans" cxnId="{8A7DAD6D-A219-44B1-B8F2-CF98DE1F64FA}">
      <dgm:prSet/>
      <dgm:spPr/>
    </dgm:pt>
    <dgm:pt modelId="{CB2642F8-4082-4AB2-9F42-A703B37789F4}" type="sibTrans" cxnId="{8A7DAD6D-A219-44B1-B8F2-CF98DE1F64FA}">
      <dgm:prSet/>
      <dgm:spPr/>
    </dgm:pt>
    <dgm:pt modelId="{EE2869DD-A743-4B32-B55C-B52CB81447D1}">
      <dgm:prSet phldr="0"/>
      <dgm:spPr/>
      <dgm:t>
        <a:bodyPr/>
        <a:lstStyle/>
        <a:p>
          <a:r>
            <a:rPr lang="en-GB" b="0" dirty="0">
              <a:latin typeface="Calibri"/>
              <a:cs typeface="Calibri"/>
            </a:rPr>
            <a:t>For example, if you needed to buy 7 sheets of MDF instead of 6, the formula would automatically adjust your material total, and then the grand total of the budget within the spreadsheet. </a:t>
          </a:r>
        </a:p>
      </dgm:t>
    </dgm:pt>
    <dgm:pt modelId="{2BC51605-4B41-471D-873A-88C6635BDF85}" type="parTrans" cxnId="{C6175E2F-7717-4136-9CA7-2ADB5A1D6D6A}">
      <dgm:prSet/>
      <dgm:spPr/>
    </dgm:pt>
    <dgm:pt modelId="{E07D10BC-56FE-4521-BF71-E9D8E81DCF1E}" type="sibTrans" cxnId="{C6175E2F-7717-4136-9CA7-2ADB5A1D6D6A}">
      <dgm:prSet/>
      <dgm:spPr/>
    </dgm:pt>
    <dgm:pt modelId="{0D688495-0065-4FFB-AEDF-F0C77F982B93}" type="pres">
      <dgm:prSet presAssocID="{31D190A7-1677-44B1-9D0F-1FA355DA5FAC}" presName="linear" presStyleCnt="0">
        <dgm:presLayoutVars>
          <dgm:animLvl val="lvl"/>
          <dgm:resizeHandles val="exact"/>
        </dgm:presLayoutVars>
      </dgm:prSet>
      <dgm:spPr/>
    </dgm:pt>
    <dgm:pt modelId="{4CCFEA1D-E9F0-4C7B-94FA-F9F1D38E79B6}" type="pres">
      <dgm:prSet presAssocID="{FAC8492F-934F-48D5-AC15-C04D12C5C9EC}" presName="parentText" presStyleLbl="node1" presStyleIdx="0" presStyleCnt="4">
        <dgm:presLayoutVars>
          <dgm:chMax val="0"/>
          <dgm:bulletEnabled val="1"/>
        </dgm:presLayoutVars>
      </dgm:prSet>
      <dgm:spPr/>
    </dgm:pt>
    <dgm:pt modelId="{280EB430-34A3-438E-AF84-52597A7C5DE3}" type="pres">
      <dgm:prSet presAssocID="{57E9169E-040A-4963-A84C-F96EFD286A62}" presName="spacer" presStyleCnt="0"/>
      <dgm:spPr/>
    </dgm:pt>
    <dgm:pt modelId="{513ECC20-633C-48B6-99FC-FE1B8A3BB77C}" type="pres">
      <dgm:prSet presAssocID="{EE2869DD-A743-4B32-B55C-B52CB81447D1}" presName="parentText" presStyleLbl="node1" presStyleIdx="1" presStyleCnt="4">
        <dgm:presLayoutVars>
          <dgm:chMax val="0"/>
          <dgm:bulletEnabled val="1"/>
        </dgm:presLayoutVars>
      </dgm:prSet>
      <dgm:spPr/>
    </dgm:pt>
    <dgm:pt modelId="{1DA03CEA-F816-4063-B358-9FAA12B3719D}" type="pres">
      <dgm:prSet presAssocID="{E07D10BC-56FE-4521-BF71-E9D8E81DCF1E}" presName="spacer" presStyleCnt="0"/>
      <dgm:spPr/>
    </dgm:pt>
    <dgm:pt modelId="{FE695CAA-7BFD-4D8F-B615-EAED37BA5127}" type="pres">
      <dgm:prSet presAssocID="{9AFCF2D6-E0B3-41C1-8175-7C9CBEEA2C80}" presName="parentText" presStyleLbl="node1" presStyleIdx="2" presStyleCnt="4">
        <dgm:presLayoutVars>
          <dgm:chMax val="0"/>
          <dgm:bulletEnabled val="1"/>
        </dgm:presLayoutVars>
      </dgm:prSet>
      <dgm:spPr/>
    </dgm:pt>
    <dgm:pt modelId="{9E84A277-7B06-42CD-8319-359023EEABE3}" type="pres">
      <dgm:prSet presAssocID="{CB2642F8-4082-4AB2-9F42-A703B37789F4}" presName="spacer" presStyleCnt="0"/>
      <dgm:spPr/>
    </dgm:pt>
    <dgm:pt modelId="{01374674-EC7F-4412-8DBC-0A72A512BA3B}" type="pres">
      <dgm:prSet presAssocID="{56E07180-8FFF-4534-BAB2-0CCC7B2DF956}" presName="parentText" presStyleLbl="node1" presStyleIdx="3" presStyleCnt="4">
        <dgm:presLayoutVars>
          <dgm:chMax val="0"/>
          <dgm:bulletEnabled val="1"/>
        </dgm:presLayoutVars>
      </dgm:prSet>
      <dgm:spPr/>
    </dgm:pt>
  </dgm:ptLst>
  <dgm:cxnLst>
    <dgm:cxn modelId="{0F348A03-B189-4DBD-947A-64BA3926F4F6}" type="presOf" srcId="{EE2869DD-A743-4B32-B55C-B52CB81447D1}" destId="{513ECC20-633C-48B6-99FC-FE1B8A3BB77C}" srcOrd="0" destOrd="0" presId="urn:microsoft.com/office/officeart/2005/8/layout/vList2"/>
    <dgm:cxn modelId="{3FBF1A16-10FE-4325-9A48-57FCE5973381}" srcId="{31D190A7-1677-44B1-9D0F-1FA355DA5FAC}" destId="{56E07180-8FFF-4534-BAB2-0CCC7B2DF956}" srcOrd="3" destOrd="0" parTransId="{16BD669A-08A5-4DD5-8E71-713F64F2B793}" sibTransId="{041FA9C6-B648-4F5C-A084-83EBD79112DA}"/>
    <dgm:cxn modelId="{C6175E2F-7717-4136-9CA7-2ADB5A1D6D6A}" srcId="{31D190A7-1677-44B1-9D0F-1FA355DA5FAC}" destId="{EE2869DD-A743-4B32-B55C-B52CB81447D1}" srcOrd="1" destOrd="0" parTransId="{2BC51605-4B41-471D-873A-88C6635BDF85}" sibTransId="{E07D10BC-56FE-4521-BF71-E9D8E81DCF1E}"/>
    <dgm:cxn modelId="{7C8C4034-FC98-4ABC-8B0E-B94DC7EACEAF}" type="presOf" srcId="{FAC8492F-934F-48D5-AC15-C04D12C5C9EC}" destId="{4CCFEA1D-E9F0-4C7B-94FA-F9F1D38E79B6}" srcOrd="0" destOrd="0" presId="urn:microsoft.com/office/officeart/2005/8/layout/vList2"/>
    <dgm:cxn modelId="{C901DA61-9A7D-4252-BC8F-BCAA26FC3B7F}" type="presOf" srcId="{9AFCF2D6-E0B3-41C1-8175-7C9CBEEA2C80}" destId="{FE695CAA-7BFD-4D8F-B615-EAED37BA5127}" srcOrd="0" destOrd="0" presId="urn:microsoft.com/office/officeart/2005/8/layout/vList2"/>
    <dgm:cxn modelId="{8A7DAD6D-A219-44B1-B8F2-CF98DE1F64FA}" srcId="{31D190A7-1677-44B1-9D0F-1FA355DA5FAC}" destId="{9AFCF2D6-E0B3-41C1-8175-7C9CBEEA2C80}" srcOrd="2" destOrd="0" parTransId="{2C5FA0C0-FF8C-4288-808D-A23CDE44D81A}" sibTransId="{CB2642F8-4082-4AB2-9F42-A703B37789F4}"/>
    <dgm:cxn modelId="{49AD87A9-1BC5-4FF1-A2F6-CAA30427AD82}" type="presOf" srcId="{56E07180-8FFF-4534-BAB2-0CCC7B2DF956}" destId="{01374674-EC7F-4412-8DBC-0A72A512BA3B}" srcOrd="0" destOrd="0" presId="urn:microsoft.com/office/officeart/2005/8/layout/vList2"/>
    <dgm:cxn modelId="{5EA5AAB3-E905-4375-AFD4-99BFDC190846}" type="presOf" srcId="{31D190A7-1677-44B1-9D0F-1FA355DA5FAC}" destId="{0D688495-0065-4FFB-AEDF-F0C77F982B93}" srcOrd="0" destOrd="0" presId="urn:microsoft.com/office/officeart/2005/8/layout/vList2"/>
    <dgm:cxn modelId="{8C019BD1-DE3E-42AB-A3E2-D4726B95C777}" srcId="{31D190A7-1677-44B1-9D0F-1FA355DA5FAC}" destId="{FAC8492F-934F-48D5-AC15-C04D12C5C9EC}" srcOrd="0" destOrd="0" parTransId="{990D2B0C-BDFD-4A3D-B2D8-AEBE320B3AF6}" sibTransId="{57E9169E-040A-4963-A84C-F96EFD286A62}"/>
    <dgm:cxn modelId="{E7BA2006-6747-4DAB-AF3F-92B20D264E73}" type="presParOf" srcId="{0D688495-0065-4FFB-AEDF-F0C77F982B93}" destId="{4CCFEA1D-E9F0-4C7B-94FA-F9F1D38E79B6}" srcOrd="0" destOrd="0" presId="urn:microsoft.com/office/officeart/2005/8/layout/vList2"/>
    <dgm:cxn modelId="{129D5C43-5275-40F7-8F6C-62B9A2C9C8D0}" type="presParOf" srcId="{0D688495-0065-4FFB-AEDF-F0C77F982B93}" destId="{280EB430-34A3-438E-AF84-52597A7C5DE3}" srcOrd="1" destOrd="0" presId="urn:microsoft.com/office/officeart/2005/8/layout/vList2"/>
    <dgm:cxn modelId="{18CFCEBF-2491-4FB5-8492-1E8B2FD87DDA}" type="presParOf" srcId="{0D688495-0065-4FFB-AEDF-F0C77F982B93}" destId="{513ECC20-633C-48B6-99FC-FE1B8A3BB77C}" srcOrd="2" destOrd="0" presId="urn:microsoft.com/office/officeart/2005/8/layout/vList2"/>
    <dgm:cxn modelId="{AB1F7D3F-2249-48A3-9C64-D223F4B1B6EE}" type="presParOf" srcId="{0D688495-0065-4FFB-AEDF-F0C77F982B93}" destId="{1DA03CEA-F816-4063-B358-9FAA12B3719D}" srcOrd="3" destOrd="0" presId="urn:microsoft.com/office/officeart/2005/8/layout/vList2"/>
    <dgm:cxn modelId="{84C529C3-4031-4130-BA77-E822B1CC5B21}" type="presParOf" srcId="{0D688495-0065-4FFB-AEDF-F0C77F982B93}" destId="{FE695CAA-7BFD-4D8F-B615-EAED37BA5127}" srcOrd="4" destOrd="0" presId="urn:microsoft.com/office/officeart/2005/8/layout/vList2"/>
    <dgm:cxn modelId="{DDD76458-89D6-4FA3-B814-B306F257B120}" type="presParOf" srcId="{0D688495-0065-4FFB-AEDF-F0C77F982B93}" destId="{9E84A277-7B06-42CD-8319-359023EEABE3}" srcOrd="5" destOrd="0" presId="urn:microsoft.com/office/officeart/2005/8/layout/vList2"/>
    <dgm:cxn modelId="{28E89F42-7A13-4A61-97DE-AA21C3DE1546}" type="presParOf" srcId="{0D688495-0065-4FFB-AEDF-F0C77F982B93}" destId="{01374674-EC7F-4412-8DBC-0A72A512BA3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6D697A-1B16-4743-A480-9D3558698D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0A72B8-A222-4D4A-8FEB-50331D0E2D1A}">
      <dgm:prSet/>
      <dgm:spPr/>
      <dgm:t>
        <a:bodyPr/>
        <a:lstStyle/>
        <a:p>
          <a:pPr>
            <a:lnSpc>
              <a:spcPct val="100000"/>
            </a:lnSpc>
          </a:pPr>
          <a:r>
            <a:rPr lang="en-GB" b="1" i="1"/>
            <a:t>Multiplying</a:t>
          </a:r>
          <a:r>
            <a:rPr lang="en-GB" b="1" i="1">
              <a:latin typeface="Calibri Light" panose="020F0302020204030204"/>
            </a:rPr>
            <a:t> </a:t>
          </a:r>
          <a:r>
            <a:rPr lang="en-GB">
              <a:latin typeface="Calibri Light" panose="020F0302020204030204"/>
            </a:rPr>
            <a:t>- </a:t>
          </a:r>
          <a:r>
            <a:rPr lang="en-GB"/>
            <a:t>enter the cells you're multiplying in the format, </a:t>
          </a:r>
          <a:r>
            <a:rPr lang="en-GB" b="1"/>
            <a:t>=A1*B1</a:t>
          </a:r>
          <a:r>
            <a:rPr lang="en-GB"/>
            <a:t>. This formula uses an asterisk to multiply cell A1 by cell B1. For example, if A1 was 10 and B1 was 6, =A1*B1 would return a value of 60.</a:t>
          </a:r>
          <a:endParaRPr lang="en-US">
            <a:latin typeface="Calibri Light" panose="020F0302020204030204"/>
          </a:endParaRPr>
        </a:p>
      </dgm:t>
    </dgm:pt>
    <dgm:pt modelId="{9EFC731E-F7AA-49E1-AF53-05F775957EC0}" type="parTrans" cxnId="{172E0576-25CF-470F-8582-9CE11E35B812}">
      <dgm:prSet/>
      <dgm:spPr/>
      <dgm:t>
        <a:bodyPr/>
        <a:lstStyle/>
        <a:p>
          <a:endParaRPr lang="en-US"/>
        </a:p>
      </dgm:t>
    </dgm:pt>
    <dgm:pt modelId="{A15E2197-C6E8-418A-9C10-1319617892AC}" type="sibTrans" cxnId="{172E0576-25CF-470F-8582-9CE11E35B812}">
      <dgm:prSet/>
      <dgm:spPr/>
      <dgm:t>
        <a:bodyPr/>
        <a:lstStyle/>
        <a:p>
          <a:endParaRPr lang="en-US"/>
        </a:p>
      </dgm:t>
    </dgm:pt>
    <dgm:pt modelId="{91B9C430-75F2-4E32-82C8-AC114AD5457D}">
      <dgm:prSet/>
      <dgm:spPr/>
      <dgm:t>
        <a:bodyPr/>
        <a:lstStyle/>
        <a:p>
          <a:pPr rtl="0">
            <a:lnSpc>
              <a:spcPct val="100000"/>
            </a:lnSpc>
          </a:pPr>
          <a:r>
            <a:rPr lang="en-GB" b="1" i="1"/>
            <a:t>Total</a:t>
          </a:r>
          <a:r>
            <a:rPr lang="en-GB" i="1" dirty="0"/>
            <a:t> </a:t>
          </a:r>
          <a:r>
            <a:rPr lang="en-GB">
              <a:latin typeface="Calibri Light" panose="020F0302020204030204"/>
            </a:rPr>
            <a:t>- to</a:t>
          </a:r>
          <a:r>
            <a:rPr lang="en-GB"/>
            <a:t> find the SUM of the values in cells B2 </a:t>
          </a:r>
          <a:r>
            <a:rPr lang="en-GB" i="1"/>
            <a:t>through</a:t>
          </a:r>
          <a:r>
            <a:rPr lang="en-GB"/>
            <a:t> B11, type the following formula into a cell of your spreadsheet: </a:t>
          </a:r>
          <a:r>
            <a:rPr lang="en-GB" b="1"/>
            <a:t>=SUM(B2:B11</a:t>
          </a:r>
          <a:r>
            <a:rPr lang="en-GB"/>
            <a:t>). This is useful to see the grand total of the total of each material.</a:t>
          </a:r>
        </a:p>
      </dgm:t>
    </dgm:pt>
    <dgm:pt modelId="{E6EE162D-149E-46BC-802B-C5F0AAD94D4E}" type="parTrans" cxnId="{2622C659-8A3A-4995-AB9C-C3CA7052D805}">
      <dgm:prSet/>
      <dgm:spPr/>
      <dgm:t>
        <a:bodyPr/>
        <a:lstStyle/>
        <a:p>
          <a:endParaRPr lang="en-US"/>
        </a:p>
      </dgm:t>
    </dgm:pt>
    <dgm:pt modelId="{28BCFC61-3907-425D-A99B-B8143628EE9B}" type="sibTrans" cxnId="{2622C659-8A3A-4995-AB9C-C3CA7052D805}">
      <dgm:prSet/>
      <dgm:spPr/>
      <dgm:t>
        <a:bodyPr/>
        <a:lstStyle/>
        <a:p>
          <a:endParaRPr lang="en-US"/>
        </a:p>
      </dgm:t>
    </dgm:pt>
    <dgm:pt modelId="{0C70FAF2-F892-477C-AD80-D8C78B91309B}">
      <dgm:prSet phldr="0"/>
      <dgm:spPr/>
      <dgm:t>
        <a:bodyPr/>
        <a:lstStyle/>
        <a:p>
          <a:pPr>
            <a:lnSpc>
              <a:spcPct val="100000"/>
            </a:lnSpc>
          </a:pPr>
          <a:r>
            <a:rPr lang="en-GB" b="1" i="1">
              <a:latin typeface="Calibri Light" panose="020F0302020204030204"/>
            </a:rPr>
            <a:t>Addition</a:t>
          </a:r>
          <a:r>
            <a:rPr lang="en-GB"/>
            <a:t> </a:t>
          </a:r>
          <a:r>
            <a:rPr lang="en-GB">
              <a:latin typeface="Calibri Light" panose="020F0302020204030204"/>
            </a:rPr>
            <a:t>- </a:t>
          </a:r>
          <a:r>
            <a:rPr lang="en-GB"/>
            <a:t>o find the SUM of the values in cells B2 and B11, type the following formula into a cell of your spreadsheet: </a:t>
          </a:r>
          <a:r>
            <a:rPr lang="en-GB" b="1"/>
            <a:t>=SUM(B2, B11</a:t>
          </a:r>
          <a:r>
            <a:rPr lang="en-GB"/>
            <a:t>). Press "Enter," and the cell will produce the total of the numbers currently filled in cells B2 and B11. If there are no numbers in either cell, the formula will return 0. </a:t>
          </a:r>
        </a:p>
      </dgm:t>
    </dgm:pt>
    <dgm:pt modelId="{99D9FD90-8CD9-42BB-9BFE-21D087945DCA}" type="parTrans" cxnId="{C5B01B3B-0CC4-401E-B3D5-E0A99BD08ADD}">
      <dgm:prSet/>
      <dgm:spPr/>
    </dgm:pt>
    <dgm:pt modelId="{4D7FCB45-3034-4467-820C-D2C93FF9087D}" type="sibTrans" cxnId="{C5B01B3B-0CC4-401E-B3D5-E0A99BD08ADD}">
      <dgm:prSet/>
      <dgm:spPr/>
      <dgm:t>
        <a:bodyPr/>
        <a:lstStyle/>
        <a:p>
          <a:endParaRPr lang="en-US"/>
        </a:p>
      </dgm:t>
    </dgm:pt>
    <dgm:pt modelId="{28A4FC13-B1F8-4971-8973-7255DCC91C79}" type="pres">
      <dgm:prSet presAssocID="{156D697A-1B16-4743-A480-9D3558698D77}" presName="root" presStyleCnt="0">
        <dgm:presLayoutVars>
          <dgm:dir/>
          <dgm:resizeHandles val="exact"/>
        </dgm:presLayoutVars>
      </dgm:prSet>
      <dgm:spPr/>
    </dgm:pt>
    <dgm:pt modelId="{55EFA1F4-3CD0-4D8C-994E-A6F4DAE04734}" type="pres">
      <dgm:prSet presAssocID="{AE0A72B8-A222-4D4A-8FEB-50331D0E2D1A}" presName="compNode" presStyleCnt="0"/>
      <dgm:spPr/>
    </dgm:pt>
    <dgm:pt modelId="{1A7A640D-85F9-4135-A3AB-9DF35996CCC9}" type="pres">
      <dgm:prSet presAssocID="{AE0A72B8-A222-4D4A-8FEB-50331D0E2D1A}" presName="bgRect" presStyleLbl="bgShp" presStyleIdx="0" presStyleCnt="3"/>
      <dgm:spPr/>
    </dgm:pt>
    <dgm:pt modelId="{8AC7F46F-97F0-4416-94C2-832ED7166055}" type="pres">
      <dgm:prSet presAssocID="{AE0A72B8-A222-4D4A-8FEB-50331D0E2D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rsor"/>
        </a:ext>
      </dgm:extLst>
    </dgm:pt>
    <dgm:pt modelId="{9528C1AC-8F3B-4424-9B87-5BD5FB49417E}" type="pres">
      <dgm:prSet presAssocID="{AE0A72B8-A222-4D4A-8FEB-50331D0E2D1A}" presName="spaceRect" presStyleCnt="0"/>
      <dgm:spPr/>
    </dgm:pt>
    <dgm:pt modelId="{0ADA53FE-8EA6-4CA5-9C5E-07A43100A086}" type="pres">
      <dgm:prSet presAssocID="{AE0A72B8-A222-4D4A-8FEB-50331D0E2D1A}" presName="parTx" presStyleLbl="revTx" presStyleIdx="0" presStyleCnt="3">
        <dgm:presLayoutVars>
          <dgm:chMax val="0"/>
          <dgm:chPref val="0"/>
        </dgm:presLayoutVars>
      </dgm:prSet>
      <dgm:spPr/>
    </dgm:pt>
    <dgm:pt modelId="{EF444AF1-ADCD-4508-BD90-ACD027008807}" type="pres">
      <dgm:prSet presAssocID="{A15E2197-C6E8-418A-9C10-1319617892AC}" presName="sibTrans" presStyleCnt="0"/>
      <dgm:spPr/>
    </dgm:pt>
    <dgm:pt modelId="{FA7E33F8-06BF-45E4-8DF6-C730D4CDBED2}" type="pres">
      <dgm:prSet presAssocID="{0C70FAF2-F892-477C-AD80-D8C78B91309B}" presName="compNode" presStyleCnt="0"/>
      <dgm:spPr/>
    </dgm:pt>
    <dgm:pt modelId="{94F13FE3-8574-4F3A-B061-5CB8A940592A}" type="pres">
      <dgm:prSet presAssocID="{0C70FAF2-F892-477C-AD80-D8C78B91309B}" presName="bgRect" presStyleLbl="bgShp" presStyleIdx="1" presStyleCnt="3"/>
      <dgm:spPr/>
    </dgm:pt>
    <dgm:pt modelId="{D4102410-C58F-4076-8BC8-03413650366D}" type="pres">
      <dgm:prSet presAssocID="{0C70FAF2-F892-477C-AD80-D8C78B91309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1B6B925D-163D-48BF-A080-576B4382FDB2}" type="pres">
      <dgm:prSet presAssocID="{0C70FAF2-F892-477C-AD80-D8C78B91309B}" presName="spaceRect" presStyleCnt="0"/>
      <dgm:spPr/>
    </dgm:pt>
    <dgm:pt modelId="{FEA6C5D3-183E-4E76-9556-0AFD9538675F}" type="pres">
      <dgm:prSet presAssocID="{0C70FAF2-F892-477C-AD80-D8C78B91309B}" presName="parTx" presStyleLbl="revTx" presStyleIdx="1" presStyleCnt="3">
        <dgm:presLayoutVars>
          <dgm:chMax val="0"/>
          <dgm:chPref val="0"/>
        </dgm:presLayoutVars>
      </dgm:prSet>
      <dgm:spPr/>
    </dgm:pt>
    <dgm:pt modelId="{62102B17-31D7-42C8-958A-5268A7F1A888}" type="pres">
      <dgm:prSet presAssocID="{4D7FCB45-3034-4467-820C-D2C93FF9087D}" presName="sibTrans" presStyleCnt="0"/>
      <dgm:spPr/>
    </dgm:pt>
    <dgm:pt modelId="{AFF568B8-54F6-4C7C-B8E9-BA2C3A3A80A6}" type="pres">
      <dgm:prSet presAssocID="{91B9C430-75F2-4E32-82C8-AC114AD5457D}" presName="compNode" presStyleCnt="0"/>
      <dgm:spPr/>
    </dgm:pt>
    <dgm:pt modelId="{86C54711-15C4-40EB-B86B-DD91AED65D4E}" type="pres">
      <dgm:prSet presAssocID="{91B9C430-75F2-4E32-82C8-AC114AD5457D}" presName="bgRect" presStyleLbl="bgShp" presStyleIdx="2" presStyleCnt="3"/>
      <dgm:spPr/>
    </dgm:pt>
    <dgm:pt modelId="{DEAE1235-E47F-486A-9B92-A0E5664EDE4A}" type="pres">
      <dgm:prSet presAssocID="{91B9C430-75F2-4E32-82C8-AC114AD545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dd"/>
        </a:ext>
      </dgm:extLst>
    </dgm:pt>
    <dgm:pt modelId="{AD2E87D8-EA23-402E-BA1B-513F3FE7FE5F}" type="pres">
      <dgm:prSet presAssocID="{91B9C430-75F2-4E32-82C8-AC114AD5457D}" presName="spaceRect" presStyleCnt="0"/>
      <dgm:spPr/>
    </dgm:pt>
    <dgm:pt modelId="{1139ED9D-DC33-4346-BC4B-AC761A3AE783}" type="pres">
      <dgm:prSet presAssocID="{91B9C430-75F2-4E32-82C8-AC114AD5457D}" presName="parTx" presStyleLbl="revTx" presStyleIdx="2" presStyleCnt="3">
        <dgm:presLayoutVars>
          <dgm:chMax val="0"/>
          <dgm:chPref val="0"/>
        </dgm:presLayoutVars>
      </dgm:prSet>
      <dgm:spPr/>
    </dgm:pt>
  </dgm:ptLst>
  <dgm:cxnLst>
    <dgm:cxn modelId="{2AC7F302-71C8-450F-8D96-31F8ED9760DF}" type="presOf" srcId="{91B9C430-75F2-4E32-82C8-AC114AD5457D}" destId="{1139ED9D-DC33-4346-BC4B-AC761A3AE783}" srcOrd="0" destOrd="0" presId="urn:microsoft.com/office/officeart/2018/2/layout/IconVerticalSolidList"/>
    <dgm:cxn modelId="{C5B01B3B-0CC4-401E-B3D5-E0A99BD08ADD}" srcId="{156D697A-1B16-4743-A480-9D3558698D77}" destId="{0C70FAF2-F892-477C-AD80-D8C78B91309B}" srcOrd="1" destOrd="0" parTransId="{99D9FD90-8CD9-42BB-9BFE-21D087945DCA}" sibTransId="{4D7FCB45-3034-4467-820C-D2C93FF9087D}"/>
    <dgm:cxn modelId="{172E0576-25CF-470F-8582-9CE11E35B812}" srcId="{156D697A-1B16-4743-A480-9D3558698D77}" destId="{AE0A72B8-A222-4D4A-8FEB-50331D0E2D1A}" srcOrd="0" destOrd="0" parTransId="{9EFC731E-F7AA-49E1-AF53-05F775957EC0}" sibTransId="{A15E2197-C6E8-418A-9C10-1319617892AC}"/>
    <dgm:cxn modelId="{B11B5379-1B68-4B3F-B267-050D41BE83EF}" type="presOf" srcId="{AE0A72B8-A222-4D4A-8FEB-50331D0E2D1A}" destId="{0ADA53FE-8EA6-4CA5-9C5E-07A43100A086}" srcOrd="0" destOrd="0" presId="urn:microsoft.com/office/officeart/2018/2/layout/IconVerticalSolidList"/>
    <dgm:cxn modelId="{2622C659-8A3A-4995-AB9C-C3CA7052D805}" srcId="{156D697A-1B16-4743-A480-9D3558698D77}" destId="{91B9C430-75F2-4E32-82C8-AC114AD5457D}" srcOrd="2" destOrd="0" parTransId="{E6EE162D-149E-46BC-802B-C5F0AAD94D4E}" sibTransId="{28BCFC61-3907-425D-A99B-B8143628EE9B}"/>
    <dgm:cxn modelId="{BB7519D2-FD4F-4E6E-A503-DE62D8475D6A}" type="presOf" srcId="{156D697A-1B16-4743-A480-9D3558698D77}" destId="{28A4FC13-B1F8-4971-8973-7255DCC91C79}" srcOrd="0" destOrd="0" presId="urn:microsoft.com/office/officeart/2018/2/layout/IconVerticalSolidList"/>
    <dgm:cxn modelId="{FD392CF9-6083-4C74-A23C-2D09064377A9}" type="presOf" srcId="{0C70FAF2-F892-477C-AD80-D8C78B91309B}" destId="{FEA6C5D3-183E-4E76-9556-0AFD9538675F}" srcOrd="0" destOrd="0" presId="urn:microsoft.com/office/officeart/2018/2/layout/IconVerticalSolidList"/>
    <dgm:cxn modelId="{EB3B0E05-8ECB-4EEC-8232-F0B0CD4F4BDF}" type="presParOf" srcId="{28A4FC13-B1F8-4971-8973-7255DCC91C79}" destId="{55EFA1F4-3CD0-4D8C-994E-A6F4DAE04734}" srcOrd="0" destOrd="0" presId="urn:microsoft.com/office/officeart/2018/2/layout/IconVerticalSolidList"/>
    <dgm:cxn modelId="{711BDDC2-CDD7-4259-897C-6568A9CD8F1B}" type="presParOf" srcId="{55EFA1F4-3CD0-4D8C-994E-A6F4DAE04734}" destId="{1A7A640D-85F9-4135-A3AB-9DF35996CCC9}" srcOrd="0" destOrd="0" presId="urn:microsoft.com/office/officeart/2018/2/layout/IconVerticalSolidList"/>
    <dgm:cxn modelId="{DE154413-2260-43D7-9F24-FF7DB88A681D}" type="presParOf" srcId="{55EFA1F4-3CD0-4D8C-994E-A6F4DAE04734}" destId="{8AC7F46F-97F0-4416-94C2-832ED7166055}" srcOrd="1" destOrd="0" presId="urn:microsoft.com/office/officeart/2018/2/layout/IconVerticalSolidList"/>
    <dgm:cxn modelId="{5EC34B8D-F8C9-465E-AA38-216D96DA6B8C}" type="presParOf" srcId="{55EFA1F4-3CD0-4D8C-994E-A6F4DAE04734}" destId="{9528C1AC-8F3B-4424-9B87-5BD5FB49417E}" srcOrd="2" destOrd="0" presId="urn:microsoft.com/office/officeart/2018/2/layout/IconVerticalSolidList"/>
    <dgm:cxn modelId="{EF1BE8FE-2253-477A-91FE-068DFFBF8E62}" type="presParOf" srcId="{55EFA1F4-3CD0-4D8C-994E-A6F4DAE04734}" destId="{0ADA53FE-8EA6-4CA5-9C5E-07A43100A086}" srcOrd="3" destOrd="0" presId="urn:microsoft.com/office/officeart/2018/2/layout/IconVerticalSolidList"/>
    <dgm:cxn modelId="{B59A2ACE-6DBD-4B5A-B013-1E2818F6771E}" type="presParOf" srcId="{28A4FC13-B1F8-4971-8973-7255DCC91C79}" destId="{EF444AF1-ADCD-4508-BD90-ACD027008807}" srcOrd="1" destOrd="0" presId="urn:microsoft.com/office/officeart/2018/2/layout/IconVerticalSolidList"/>
    <dgm:cxn modelId="{1438A9A4-ECD6-4377-B5B9-AE8AD885B61B}" type="presParOf" srcId="{28A4FC13-B1F8-4971-8973-7255DCC91C79}" destId="{FA7E33F8-06BF-45E4-8DF6-C730D4CDBED2}" srcOrd="2" destOrd="0" presId="urn:microsoft.com/office/officeart/2018/2/layout/IconVerticalSolidList"/>
    <dgm:cxn modelId="{E6266CE8-5E21-49E5-81C3-5ED06378C299}" type="presParOf" srcId="{FA7E33F8-06BF-45E4-8DF6-C730D4CDBED2}" destId="{94F13FE3-8574-4F3A-B061-5CB8A940592A}" srcOrd="0" destOrd="0" presId="urn:microsoft.com/office/officeart/2018/2/layout/IconVerticalSolidList"/>
    <dgm:cxn modelId="{E5703560-B738-41F6-BE89-4BC562793BC3}" type="presParOf" srcId="{FA7E33F8-06BF-45E4-8DF6-C730D4CDBED2}" destId="{D4102410-C58F-4076-8BC8-03413650366D}" srcOrd="1" destOrd="0" presId="urn:microsoft.com/office/officeart/2018/2/layout/IconVerticalSolidList"/>
    <dgm:cxn modelId="{37023372-20E6-4D83-A1B2-DD18BAFA69D9}" type="presParOf" srcId="{FA7E33F8-06BF-45E4-8DF6-C730D4CDBED2}" destId="{1B6B925D-163D-48BF-A080-576B4382FDB2}" srcOrd="2" destOrd="0" presId="urn:microsoft.com/office/officeart/2018/2/layout/IconVerticalSolidList"/>
    <dgm:cxn modelId="{894BF791-A557-4A5D-B6BB-DEF54EDF1F7B}" type="presParOf" srcId="{FA7E33F8-06BF-45E4-8DF6-C730D4CDBED2}" destId="{FEA6C5D3-183E-4E76-9556-0AFD9538675F}" srcOrd="3" destOrd="0" presId="urn:microsoft.com/office/officeart/2018/2/layout/IconVerticalSolidList"/>
    <dgm:cxn modelId="{ACA45120-253E-414F-839E-6B02D903B680}" type="presParOf" srcId="{28A4FC13-B1F8-4971-8973-7255DCC91C79}" destId="{62102B17-31D7-42C8-958A-5268A7F1A888}" srcOrd="3" destOrd="0" presId="urn:microsoft.com/office/officeart/2018/2/layout/IconVerticalSolidList"/>
    <dgm:cxn modelId="{B3B632A6-FDC4-4BF4-A1EB-1A546D965CFE}" type="presParOf" srcId="{28A4FC13-B1F8-4971-8973-7255DCC91C79}" destId="{AFF568B8-54F6-4C7C-B8E9-BA2C3A3A80A6}" srcOrd="4" destOrd="0" presId="urn:microsoft.com/office/officeart/2018/2/layout/IconVerticalSolidList"/>
    <dgm:cxn modelId="{60D98A30-94D2-4316-81E3-9D687F3AB5BC}" type="presParOf" srcId="{AFF568B8-54F6-4C7C-B8E9-BA2C3A3A80A6}" destId="{86C54711-15C4-40EB-B86B-DD91AED65D4E}" srcOrd="0" destOrd="0" presId="urn:microsoft.com/office/officeart/2018/2/layout/IconVerticalSolidList"/>
    <dgm:cxn modelId="{37CA98CE-9CF9-4536-AEC4-FE815756FA86}" type="presParOf" srcId="{AFF568B8-54F6-4C7C-B8E9-BA2C3A3A80A6}" destId="{DEAE1235-E47F-486A-9B92-A0E5664EDE4A}" srcOrd="1" destOrd="0" presId="urn:microsoft.com/office/officeart/2018/2/layout/IconVerticalSolidList"/>
    <dgm:cxn modelId="{4C1DD7C6-BC31-4EBE-9B5A-0385BACBF893}" type="presParOf" srcId="{AFF568B8-54F6-4C7C-B8E9-BA2C3A3A80A6}" destId="{AD2E87D8-EA23-402E-BA1B-513F3FE7FE5F}" srcOrd="2" destOrd="0" presId="urn:microsoft.com/office/officeart/2018/2/layout/IconVerticalSolidList"/>
    <dgm:cxn modelId="{5F0D61AB-5431-4022-ADC9-408C90E5E13A}" type="presParOf" srcId="{AFF568B8-54F6-4C7C-B8E9-BA2C3A3A80A6}" destId="{1139ED9D-DC33-4346-BC4B-AC761A3AE7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FEA1D-E9F0-4C7B-94FA-F9F1D38E79B6}">
      <dsp:nvSpPr>
        <dsp:cNvPr id="0" name=""/>
        <dsp:cNvSpPr/>
      </dsp:nvSpPr>
      <dsp:spPr>
        <a:xfrm>
          <a:off x="0" y="1512"/>
          <a:ext cx="6513603" cy="1427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0" kern="1200" dirty="0">
              <a:latin typeface="Calibri"/>
              <a:cs typeface="Calibri"/>
            </a:rPr>
            <a:t>Using Excel can be useful in maintaining budgets. </a:t>
          </a:r>
          <a:r>
            <a:rPr lang="en-GB" sz="2000" b="0" kern="1200" dirty="0">
              <a:solidFill>
                <a:schemeClr val="bg1"/>
              </a:solidFill>
              <a:latin typeface="Calibri"/>
              <a:cs typeface="Calibri"/>
            </a:rPr>
            <a:t>Spreadsheet will automatically adjust totals based of the formula you have entered. Allowing you to easily see how much of your budget you have used. </a:t>
          </a:r>
          <a:endParaRPr lang="en-GB" sz="2000" b="0" i="0" u="none" strike="noStrike" kern="1200" cap="none" baseline="0" noProof="0" dirty="0">
            <a:solidFill>
              <a:srgbClr val="010000"/>
            </a:solidFill>
            <a:latin typeface="Calibri"/>
            <a:cs typeface="Calibri"/>
          </a:endParaRPr>
        </a:p>
      </dsp:txBody>
      <dsp:txXfrm>
        <a:off x="69680" y="71192"/>
        <a:ext cx="6374243" cy="1288040"/>
      </dsp:txXfrm>
    </dsp:sp>
    <dsp:sp modelId="{513ECC20-633C-48B6-99FC-FE1B8A3BB77C}">
      <dsp:nvSpPr>
        <dsp:cNvPr id="0" name=""/>
        <dsp:cNvSpPr/>
      </dsp:nvSpPr>
      <dsp:spPr>
        <a:xfrm>
          <a:off x="0" y="1486513"/>
          <a:ext cx="6513603" cy="14274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Calibri"/>
              <a:cs typeface="Calibri"/>
            </a:rPr>
            <a:t>For example, if you needed to buy 7 sheets of MDF instead of 6, the formula would automatically adjust your material total, and then the grand total of the budget within the spreadsheet. </a:t>
          </a:r>
        </a:p>
      </dsp:txBody>
      <dsp:txXfrm>
        <a:off x="69680" y="1556193"/>
        <a:ext cx="6374243" cy="1288040"/>
      </dsp:txXfrm>
    </dsp:sp>
    <dsp:sp modelId="{FE695CAA-7BFD-4D8F-B615-EAED37BA5127}">
      <dsp:nvSpPr>
        <dsp:cNvPr id="0" name=""/>
        <dsp:cNvSpPr/>
      </dsp:nvSpPr>
      <dsp:spPr>
        <a:xfrm>
          <a:off x="0" y="2971513"/>
          <a:ext cx="6513603" cy="14274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The small amount of time spent creating a spreadsheet with formulas can save time throughout the production</a:t>
          </a:r>
          <a:r>
            <a:rPr lang="en-GB" sz="2000" kern="1200" dirty="0">
              <a:latin typeface="Calibri Light" panose="020F0302020204030204"/>
            </a:rPr>
            <a:t> process</a:t>
          </a:r>
          <a:r>
            <a:rPr lang="en-GB" sz="2000" kern="1200" dirty="0"/>
            <a:t>, and help keep everything on budget.</a:t>
          </a:r>
        </a:p>
      </dsp:txBody>
      <dsp:txXfrm>
        <a:off x="69680" y="3041193"/>
        <a:ext cx="6374243" cy="1288040"/>
      </dsp:txXfrm>
    </dsp:sp>
    <dsp:sp modelId="{01374674-EC7F-4412-8DBC-0A72A512BA3B}">
      <dsp:nvSpPr>
        <dsp:cNvPr id="0" name=""/>
        <dsp:cNvSpPr/>
      </dsp:nvSpPr>
      <dsp:spPr>
        <a:xfrm>
          <a:off x="0" y="4456513"/>
          <a:ext cx="6513603" cy="14274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Excel is available for free using Microsoft online, it requires you to have a one drive account. If you do not already have an outlook account, this should be available using your UWTSD email account as this is powered by Outlook.</a:t>
          </a:r>
          <a:endParaRPr lang="en-US" sz="2000" kern="1200"/>
        </a:p>
      </dsp:txBody>
      <dsp:txXfrm>
        <a:off x="69680" y="4526193"/>
        <a:ext cx="6374243" cy="1288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A640D-85F9-4135-A3AB-9DF35996CCC9}">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7F46F-97F0-4416-94C2-832ED7166055}">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A53FE-8EA6-4CA5-9C5E-07A43100A08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a:lnSpc>
              <a:spcPct val="100000"/>
            </a:lnSpc>
            <a:spcBef>
              <a:spcPct val="0"/>
            </a:spcBef>
            <a:spcAft>
              <a:spcPct val="35000"/>
            </a:spcAft>
            <a:buNone/>
          </a:pPr>
          <a:r>
            <a:rPr lang="en-GB" sz="1400" b="1" i="1" kern="1200"/>
            <a:t>Multiplying</a:t>
          </a:r>
          <a:r>
            <a:rPr lang="en-GB" sz="1400" b="1" i="1" kern="1200">
              <a:latin typeface="Calibri Light" panose="020F0302020204030204"/>
            </a:rPr>
            <a:t> </a:t>
          </a:r>
          <a:r>
            <a:rPr lang="en-GB" sz="1400" kern="1200">
              <a:latin typeface="Calibri Light" panose="020F0302020204030204"/>
            </a:rPr>
            <a:t>- </a:t>
          </a:r>
          <a:r>
            <a:rPr lang="en-GB" sz="1400" kern="1200"/>
            <a:t>enter the cells you're multiplying in the format, </a:t>
          </a:r>
          <a:r>
            <a:rPr lang="en-GB" sz="1400" b="1" kern="1200"/>
            <a:t>=A1*B1</a:t>
          </a:r>
          <a:r>
            <a:rPr lang="en-GB" sz="1400" kern="1200"/>
            <a:t>. This formula uses an asterisk to multiply cell A1 by cell B1. For example, if A1 was 10 and B1 was 6, =A1*B1 would return a value of 60.</a:t>
          </a:r>
          <a:endParaRPr lang="en-US" sz="1400" kern="1200">
            <a:latin typeface="Calibri Light" panose="020F0302020204030204"/>
          </a:endParaRPr>
        </a:p>
      </dsp:txBody>
      <dsp:txXfrm>
        <a:off x="1941716" y="718"/>
        <a:ext cx="4571887" cy="1681139"/>
      </dsp:txXfrm>
    </dsp:sp>
    <dsp:sp modelId="{94F13FE3-8574-4F3A-B061-5CB8A940592A}">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102410-C58F-4076-8BC8-03413650366D}">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6C5D3-183E-4E76-9556-0AFD9538675F}">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a:lnSpc>
              <a:spcPct val="100000"/>
            </a:lnSpc>
            <a:spcBef>
              <a:spcPct val="0"/>
            </a:spcBef>
            <a:spcAft>
              <a:spcPct val="35000"/>
            </a:spcAft>
            <a:buNone/>
          </a:pPr>
          <a:r>
            <a:rPr lang="en-GB" sz="1400" b="1" i="1" kern="1200">
              <a:latin typeface="Calibri Light" panose="020F0302020204030204"/>
            </a:rPr>
            <a:t>Addition</a:t>
          </a:r>
          <a:r>
            <a:rPr lang="en-GB" sz="1400" kern="1200"/>
            <a:t> </a:t>
          </a:r>
          <a:r>
            <a:rPr lang="en-GB" sz="1400" kern="1200">
              <a:latin typeface="Calibri Light" panose="020F0302020204030204"/>
            </a:rPr>
            <a:t>- </a:t>
          </a:r>
          <a:r>
            <a:rPr lang="en-GB" sz="1400" kern="1200"/>
            <a:t>o find the SUM of the values in cells B2 and B11, type the following formula into a cell of your spreadsheet: </a:t>
          </a:r>
          <a:r>
            <a:rPr lang="en-GB" sz="1400" b="1" kern="1200"/>
            <a:t>=SUM(B2, B11</a:t>
          </a:r>
          <a:r>
            <a:rPr lang="en-GB" sz="1400" kern="1200"/>
            <a:t>). Press "Enter," and the cell will produce the total of the numbers currently filled in cells B2 and B11. If there are no numbers in either cell, the formula will return 0. </a:t>
          </a:r>
        </a:p>
      </dsp:txBody>
      <dsp:txXfrm>
        <a:off x="1941716" y="2102143"/>
        <a:ext cx="4571887" cy="1681139"/>
      </dsp:txXfrm>
    </dsp:sp>
    <dsp:sp modelId="{86C54711-15C4-40EB-B86B-DD91AED65D4E}">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E1235-E47F-486A-9B92-A0E5664EDE4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9ED9D-DC33-4346-BC4B-AC761A3AE783}">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rtl="0">
            <a:lnSpc>
              <a:spcPct val="100000"/>
            </a:lnSpc>
            <a:spcBef>
              <a:spcPct val="0"/>
            </a:spcBef>
            <a:spcAft>
              <a:spcPct val="35000"/>
            </a:spcAft>
            <a:buNone/>
          </a:pPr>
          <a:r>
            <a:rPr lang="en-GB" sz="1400" b="1" i="1" kern="1200"/>
            <a:t>Total</a:t>
          </a:r>
          <a:r>
            <a:rPr lang="en-GB" sz="1400" i="1" kern="1200" dirty="0"/>
            <a:t> </a:t>
          </a:r>
          <a:r>
            <a:rPr lang="en-GB" sz="1400" kern="1200">
              <a:latin typeface="Calibri Light" panose="020F0302020204030204"/>
            </a:rPr>
            <a:t>- to</a:t>
          </a:r>
          <a:r>
            <a:rPr lang="en-GB" sz="1400" kern="1200"/>
            <a:t> find the SUM of the values in cells B2 </a:t>
          </a:r>
          <a:r>
            <a:rPr lang="en-GB" sz="1400" i="1" kern="1200"/>
            <a:t>through</a:t>
          </a:r>
          <a:r>
            <a:rPr lang="en-GB" sz="1400" kern="1200"/>
            <a:t> B11, type the following formula into a cell of your spreadsheet: </a:t>
          </a:r>
          <a:r>
            <a:rPr lang="en-GB" sz="1400" b="1" kern="1200"/>
            <a:t>=SUM(B2:B11</a:t>
          </a:r>
          <a:r>
            <a:rPr lang="en-GB" sz="1400" kern="1200"/>
            <a:t>). This is useful to see the grand total of the total of each material.</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nofilmschool.com/film-budget-template" TargetMode="External"/><Relationship Id="rId2" Type="http://schemas.openxmlformats.org/officeDocument/2006/relationships/hyperlink" Target="https://nofilmschool.com/Line-Producer-Job-Description"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3xwlZI_IkK4?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9-qpATHHBIM?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77328" y="640082"/>
            <a:ext cx="6274591" cy="3351602"/>
          </a:xfrm>
        </p:spPr>
        <p:txBody>
          <a:bodyPr>
            <a:normAutofit/>
          </a:bodyPr>
          <a:lstStyle/>
          <a:p>
            <a:pPr algn="l"/>
            <a:r>
              <a:rPr lang="en-GB">
                <a:solidFill>
                  <a:schemeClr val="accent2"/>
                </a:solidFill>
                <a:cs typeface="Calibri Light"/>
              </a:rPr>
              <a:t>Costing and Budgeting</a:t>
            </a:r>
          </a:p>
        </p:txBody>
      </p:sp>
      <p:sp>
        <p:nvSpPr>
          <p:cNvPr id="3" name="Subtitle 2"/>
          <p:cNvSpPr>
            <a:spLocks noGrp="1"/>
          </p:cNvSpPr>
          <p:nvPr>
            <p:ph type="subTitle" idx="1"/>
          </p:nvPr>
        </p:nvSpPr>
        <p:spPr>
          <a:xfrm>
            <a:off x="5277327" y="4156276"/>
            <a:ext cx="6274592" cy="2061645"/>
          </a:xfrm>
        </p:spPr>
        <p:txBody>
          <a:bodyPr vert="horz" lIns="91440" tIns="45720" rIns="91440" bIns="45720" rtlCol="0" anchor="t">
            <a:normAutofit/>
          </a:bodyPr>
          <a:lstStyle/>
          <a:p>
            <a:pPr algn="l"/>
            <a:r>
              <a:rPr lang="en-GB">
                <a:solidFill>
                  <a:schemeClr val="bg1"/>
                </a:solidFill>
                <a:cs typeface="Calibri"/>
              </a:rPr>
              <a:t>Money, Money, Money...  </a:t>
            </a:r>
            <a:endParaRPr lang="en-GB">
              <a:solidFill>
                <a:schemeClr val="bg1"/>
              </a:solidFill>
            </a:endParaRPr>
          </a:p>
        </p:txBody>
      </p:sp>
      <p:pic>
        <p:nvPicPr>
          <p:cNvPr id="5" name="Picture 5" descr="A picture containing outdoor, screenshot, sign, street&#10;&#10;Description generated with very high confidence">
            <a:extLst>
              <a:ext uri="{FF2B5EF4-FFF2-40B4-BE49-F238E27FC236}">
                <a16:creationId xmlns:a16="http://schemas.microsoft.com/office/drawing/2014/main" id="{1E3EB5AE-6EA0-4A3B-BF9F-D3FC27C0DB94}"/>
              </a:ext>
            </a:extLst>
          </p:cNvPr>
          <p:cNvPicPr>
            <a:picLocks noChangeAspect="1"/>
          </p:cNvPicPr>
          <p:nvPr/>
        </p:nvPicPr>
        <p:blipFill>
          <a:blip r:embed="rId2"/>
          <a:stretch>
            <a:fillRect/>
          </a:stretch>
        </p:blipFill>
        <p:spPr>
          <a:xfrm>
            <a:off x="-4482" y="-1541"/>
            <a:ext cx="5051611" cy="686108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530D2-CD78-463C-8442-38A96B40076F}"/>
              </a:ext>
            </a:extLst>
          </p:cNvPr>
          <p:cNvSpPr>
            <a:spLocks noGrp="1"/>
          </p:cNvSpPr>
          <p:nvPr>
            <p:ph type="title"/>
          </p:nvPr>
        </p:nvSpPr>
        <p:spPr>
          <a:xfrm>
            <a:off x="838200" y="365125"/>
            <a:ext cx="6505575" cy="1325563"/>
          </a:xfrm>
        </p:spPr>
        <p:txBody>
          <a:bodyPr>
            <a:normAutofit/>
          </a:bodyPr>
          <a:lstStyle/>
          <a:p>
            <a:r>
              <a:rPr lang="en-GB">
                <a:solidFill>
                  <a:schemeClr val="accent2"/>
                </a:solidFill>
                <a:cs typeface="Calibri Light"/>
              </a:rPr>
              <a:t>Film Budgets</a:t>
            </a:r>
            <a:endParaRPr lang="en-GB">
              <a:solidFill>
                <a:schemeClr val="accent2"/>
              </a:solidFill>
            </a:endParaRPr>
          </a:p>
        </p:txBody>
      </p:sp>
      <p:sp>
        <p:nvSpPr>
          <p:cNvPr id="3" name="Content Placeholder 2">
            <a:extLst>
              <a:ext uri="{FF2B5EF4-FFF2-40B4-BE49-F238E27FC236}">
                <a16:creationId xmlns:a16="http://schemas.microsoft.com/office/drawing/2014/main" id="{DE38C31C-4FEA-4636-AF1F-A9E5BA27139A}"/>
              </a:ext>
            </a:extLst>
          </p:cNvPr>
          <p:cNvSpPr>
            <a:spLocks noGrp="1"/>
          </p:cNvSpPr>
          <p:nvPr>
            <p:ph idx="1"/>
          </p:nvPr>
        </p:nvSpPr>
        <p:spPr>
          <a:xfrm>
            <a:off x="838200" y="1511861"/>
            <a:ext cx="7738222" cy="5270218"/>
          </a:xfrm>
        </p:spPr>
        <p:txBody>
          <a:bodyPr vert="horz" lIns="91440" tIns="45720" rIns="91440" bIns="45720" rtlCol="0" anchor="t">
            <a:normAutofit/>
          </a:bodyPr>
          <a:lstStyle/>
          <a:p>
            <a:pPr marL="0" indent="0">
              <a:buNone/>
            </a:pPr>
            <a:r>
              <a:rPr lang="en-GB" sz="1400" dirty="0">
                <a:ea typeface="+mn-lt"/>
                <a:cs typeface="+mn-lt"/>
              </a:rPr>
              <a:t>On larger film sets it is the </a:t>
            </a:r>
            <a:r>
              <a:rPr lang="en-GB" sz="1400" dirty="0">
                <a:ea typeface="+mn-lt"/>
                <a:cs typeface="+mn-lt"/>
                <a:hlinkClick r:id="rId2"/>
              </a:rPr>
              <a:t>line producer or unit production manager</a:t>
            </a:r>
            <a:r>
              <a:rPr lang="en-GB" sz="1400" dirty="0">
                <a:ea typeface="+mn-lt"/>
                <a:cs typeface="+mn-lt"/>
              </a:rPr>
              <a:t> who prepares the film's budget. In </a:t>
            </a:r>
            <a:r>
              <a:rPr lang="en-GB" sz="1400">
                <a:ea typeface="+mn-lt"/>
                <a:cs typeface="+mn-lt"/>
              </a:rPr>
              <a:t>order to estimate a film's budget, they need to decide how many days they aim to be in production. Studio films get by on shooting only one page of script a day. The majority of films and TV shows average about five </a:t>
            </a:r>
            <a:r>
              <a:rPr lang="en-GB" sz="1400" dirty="0">
                <a:ea typeface="+mn-lt"/>
                <a:cs typeface="+mn-lt"/>
              </a:rPr>
              <a:t>pages, and a low-budgets can plan to shoot as many as ten. </a:t>
            </a:r>
            <a:endParaRPr lang="en-US" sz="1400" dirty="0">
              <a:ea typeface="+mn-lt"/>
              <a:cs typeface="+mn-lt"/>
            </a:endParaRPr>
          </a:p>
          <a:p>
            <a:pPr>
              <a:buNone/>
            </a:pPr>
            <a:r>
              <a:rPr lang="en-GB" sz="1400">
                <a:ea typeface="+mn-lt"/>
                <a:cs typeface="+mn-lt"/>
              </a:rPr>
              <a:t>      In general, the more days of filming the more the film will cost however, a larger budget will </a:t>
            </a:r>
            <a:r>
              <a:rPr lang="en-GB" sz="1400" dirty="0">
                <a:ea typeface="+mn-lt"/>
                <a:cs typeface="+mn-lt"/>
              </a:rPr>
              <a:t>attract more experienced crew and arguably the more professional the film will look.</a:t>
            </a:r>
          </a:p>
          <a:p>
            <a:pPr>
              <a:buNone/>
            </a:pPr>
            <a:r>
              <a:rPr lang="en-GB" sz="2000" b="1">
                <a:solidFill>
                  <a:schemeClr val="accent2"/>
                </a:solidFill>
              </a:rPr>
              <a:t>Pre-Production</a:t>
            </a:r>
            <a:r>
              <a:rPr lang="en-GB" sz="2000" b="1" dirty="0"/>
              <a:t> - </a:t>
            </a:r>
            <a:r>
              <a:rPr lang="en-GB" sz="1400" dirty="0">
                <a:cs typeface="Calibri"/>
              </a:rPr>
              <a:t>These include, office hire, Recce's, Production Design, Rehersals and Script printing</a:t>
            </a:r>
          </a:p>
          <a:p>
            <a:pPr>
              <a:buNone/>
            </a:pPr>
            <a:r>
              <a:rPr lang="en-GB" sz="2000" b="1">
                <a:solidFill>
                  <a:schemeClr val="accent2"/>
                </a:solidFill>
              </a:rPr>
              <a:t>Production</a:t>
            </a:r>
            <a:r>
              <a:rPr lang="en-GB" sz="2000" b="1" dirty="0"/>
              <a:t> -</a:t>
            </a:r>
            <a:r>
              <a:rPr lang="en-GB" sz="2000" b="1" dirty="0">
                <a:ea typeface="+mn-lt"/>
                <a:cs typeface="+mn-lt"/>
              </a:rPr>
              <a:t> </a:t>
            </a:r>
            <a:r>
              <a:rPr lang="en-GB" sz="1400" dirty="0">
                <a:ea typeface="+mn-lt"/>
                <a:cs typeface="+mn-lt"/>
              </a:rPr>
              <a:t>The bulk of your budget (unless you are shooting a CGI heavy film), will go towards the production costs. The most expensive costs are likely going to be your cast and crew wages. Your crew will be able to help guide you on what they will need to be hired and sourced.</a:t>
            </a:r>
            <a:endParaRPr lang="en-GB" dirty="0"/>
          </a:p>
          <a:p>
            <a:pPr>
              <a:buNone/>
            </a:pPr>
            <a:r>
              <a:rPr lang="en-GB" sz="2000" b="1">
                <a:solidFill>
                  <a:schemeClr val="accent2"/>
                </a:solidFill>
                <a:ea typeface="+mn-lt"/>
                <a:cs typeface="+mn-lt"/>
              </a:rPr>
              <a:t>Post-Production</a:t>
            </a:r>
            <a:r>
              <a:rPr lang="en-GB" sz="2000" b="1">
                <a:ea typeface="+mn-lt"/>
                <a:cs typeface="+mn-lt"/>
              </a:rPr>
              <a:t> - </a:t>
            </a:r>
            <a:r>
              <a:rPr lang="en-GB" sz="1400" dirty="0">
                <a:ea typeface="+mn-lt"/>
                <a:cs typeface="+mn-lt"/>
              </a:rPr>
              <a:t>the costs will vary depending on genre and if any computer effects are needed. Includes: Editing, Suite hire,  Music design, Music Rights, CGI/visual effects/colourising</a:t>
            </a:r>
          </a:p>
          <a:p>
            <a:pPr>
              <a:buNone/>
            </a:pPr>
            <a:r>
              <a:rPr lang="en-GB" sz="2000" b="1" dirty="0">
                <a:solidFill>
                  <a:schemeClr val="accent2"/>
                </a:solidFill>
                <a:ea typeface="+mn-lt"/>
                <a:cs typeface="+mn-lt"/>
              </a:rPr>
              <a:t>Distribution</a:t>
            </a:r>
            <a:r>
              <a:rPr lang="en-GB" sz="1400">
                <a:ea typeface="+mn-lt"/>
                <a:cs typeface="+mn-lt"/>
              </a:rPr>
              <a:t> Typically not</a:t>
            </a:r>
            <a:r>
              <a:rPr lang="en-GB" sz="1400" dirty="0">
                <a:ea typeface="+mn-lt"/>
                <a:cs typeface="+mn-lt"/>
              </a:rPr>
              <a:t> included in the budget breakdown. Having a distribution plan before making your film is ideal, perhaps surprisingly the costs of making a film don’t end once the film has </a:t>
            </a:r>
            <a:r>
              <a:rPr lang="en-GB" sz="1400">
                <a:ea typeface="+mn-lt"/>
                <a:cs typeface="+mn-lt"/>
              </a:rPr>
              <a:t>been completed.</a:t>
            </a:r>
          </a:p>
          <a:p>
            <a:pPr>
              <a:buNone/>
            </a:pPr>
            <a:endParaRPr lang="en-GB" sz="1400" dirty="0">
              <a:cs typeface="Calibri"/>
            </a:endParaRPr>
          </a:p>
          <a:p>
            <a:pPr algn="r">
              <a:buNone/>
            </a:pPr>
            <a:r>
              <a:rPr lang="en-GB" sz="1200">
                <a:cs typeface="Calibri"/>
              </a:rPr>
              <a:t>Further Reading: </a:t>
            </a:r>
            <a:r>
              <a:rPr lang="en-GB" sz="1200" dirty="0">
                <a:ea typeface="+mn-lt"/>
                <a:cs typeface="+mn-lt"/>
                <a:hlinkClick r:id="rId3"/>
              </a:rPr>
              <a:t>https://nofilmschool.com/film-budget-template</a:t>
            </a:r>
            <a:endParaRPr lang="en-GB" sz="1200">
              <a:cs typeface="Calibri"/>
            </a:endParaRPr>
          </a:p>
        </p:txBody>
      </p:sp>
      <p:sp>
        <p:nvSpPr>
          <p:cNvPr id="27" name="Rectangle 26">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5" descr="A screenshot of a computer&#10;&#10;Description generated with very high confidence">
            <a:extLst>
              <a:ext uri="{FF2B5EF4-FFF2-40B4-BE49-F238E27FC236}">
                <a16:creationId xmlns:a16="http://schemas.microsoft.com/office/drawing/2014/main" id="{43B6F2D6-4D7B-4520-903E-39B123F2B12E}"/>
              </a:ext>
            </a:extLst>
          </p:cNvPr>
          <p:cNvPicPr>
            <a:picLocks noChangeAspect="1"/>
          </p:cNvPicPr>
          <p:nvPr/>
        </p:nvPicPr>
        <p:blipFill>
          <a:blip r:embed="rId4"/>
          <a:stretch>
            <a:fillRect/>
          </a:stretch>
        </p:blipFill>
        <p:spPr>
          <a:xfrm>
            <a:off x="8874779" y="4482"/>
            <a:ext cx="2421030" cy="6849035"/>
          </a:xfrm>
          <a:prstGeom prst="rect">
            <a:avLst/>
          </a:prstGeom>
        </p:spPr>
      </p:pic>
    </p:spTree>
    <p:extLst>
      <p:ext uri="{BB962C8B-B14F-4D97-AF65-F5344CB8AC3E}">
        <p14:creationId xmlns:p14="http://schemas.microsoft.com/office/powerpoint/2010/main" val="337386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530D2-CD78-463C-8442-38A96B40076F}"/>
              </a:ext>
            </a:extLst>
          </p:cNvPr>
          <p:cNvSpPr>
            <a:spLocks noGrp="1"/>
          </p:cNvSpPr>
          <p:nvPr>
            <p:ph type="title"/>
          </p:nvPr>
        </p:nvSpPr>
        <p:spPr>
          <a:xfrm>
            <a:off x="838200" y="365125"/>
            <a:ext cx="6505575" cy="1325563"/>
          </a:xfrm>
        </p:spPr>
        <p:txBody>
          <a:bodyPr>
            <a:normAutofit/>
          </a:bodyPr>
          <a:lstStyle/>
          <a:p>
            <a:r>
              <a:rPr lang="en-GB">
                <a:solidFill>
                  <a:schemeClr val="accent2"/>
                </a:solidFill>
                <a:cs typeface="Calibri Light"/>
              </a:rPr>
              <a:t>Drawing up the Set Budget</a:t>
            </a:r>
            <a:endParaRPr lang="en-GB">
              <a:solidFill>
                <a:schemeClr val="accent2"/>
              </a:solidFill>
            </a:endParaRPr>
          </a:p>
        </p:txBody>
      </p:sp>
      <p:sp>
        <p:nvSpPr>
          <p:cNvPr id="3" name="Content Placeholder 2">
            <a:extLst>
              <a:ext uri="{FF2B5EF4-FFF2-40B4-BE49-F238E27FC236}">
                <a16:creationId xmlns:a16="http://schemas.microsoft.com/office/drawing/2014/main" id="{DE38C31C-4FEA-4636-AF1F-A9E5BA27139A}"/>
              </a:ext>
            </a:extLst>
          </p:cNvPr>
          <p:cNvSpPr>
            <a:spLocks noGrp="1"/>
          </p:cNvSpPr>
          <p:nvPr>
            <p:ph idx="1"/>
          </p:nvPr>
        </p:nvSpPr>
        <p:spPr>
          <a:xfrm>
            <a:off x="838200" y="1825625"/>
            <a:ext cx="6505575" cy="4351338"/>
          </a:xfrm>
        </p:spPr>
        <p:txBody>
          <a:bodyPr vert="horz" lIns="91440" tIns="45720" rIns="91440" bIns="45720" rtlCol="0" anchor="t">
            <a:normAutofit lnSpcReduction="10000"/>
          </a:bodyPr>
          <a:lstStyle/>
          <a:p>
            <a:pPr marL="0" indent="0">
              <a:buNone/>
            </a:pPr>
            <a:r>
              <a:rPr lang="en-GB" sz="2600" dirty="0">
                <a:cs typeface="Calibri"/>
              </a:rPr>
              <a:t>This is an essential part of the planning and </a:t>
            </a:r>
            <a:r>
              <a:rPr lang="en-GB" sz="2600">
                <a:cs typeface="Calibri"/>
              </a:rPr>
              <a:t>scheduling process. During Pre Production the Production Designer, </a:t>
            </a:r>
            <a:r>
              <a:rPr lang="en-GB" sz="2600" dirty="0">
                <a:cs typeface="Calibri"/>
              </a:rPr>
              <a:t>along with the Art Director, Construction Manager and Set Decorator, will sit down with the estimated budget and meticulously work out the cost for each set. Budgets should be approached based on the requirements of the script and how many studio and location builds are required. If the figure is above what the producer expected, or the given budget requirements, savings will have to be made.</a:t>
            </a:r>
          </a:p>
        </p:txBody>
      </p:sp>
      <p:pic>
        <p:nvPicPr>
          <p:cNvPr id="4" name="Picture 4" descr="A picture containing indoor, sitting, table, book&#10;&#10;Description generated with very high confidence">
            <a:extLst>
              <a:ext uri="{FF2B5EF4-FFF2-40B4-BE49-F238E27FC236}">
                <a16:creationId xmlns:a16="http://schemas.microsoft.com/office/drawing/2014/main" id="{EC5455F2-F419-4B8E-8A1A-37263EB43336}"/>
              </a:ext>
            </a:extLst>
          </p:cNvPr>
          <p:cNvPicPr>
            <a:picLocks noChangeAspect="1"/>
          </p:cNvPicPr>
          <p:nvPr/>
        </p:nvPicPr>
        <p:blipFill rotWithShape="1">
          <a:blip r:embed="rId2"/>
          <a:srcRect l="9239" r="11191" b="1"/>
          <a:stretch/>
        </p:blipFill>
        <p:spPr>
          <a:xfrm rot="5400000">
            <a:off x="6086237" y="1651397"/>
            <a:ext cx="6858001" cy="3555205"/>
          </a:xfrm>
          <a:prstGeom prst="rect">
            <a:avLst/>
          </a:prstGeom>
        </p:spPr>
      </p:pic>
      <p:sp>
        <p:nvSpPr>
          <p:cNvPr id="27" name="Rectangle 26">
            <a:extLst>
              <a:ext uri="{FF2B5EF4-FFF2-40B4-BE49-F238E27FC236}">
                <a16:creationId xmlns:a16="http://schemas.microsoft.com/office/drawing/2014/main" id="{C413D172-8B6A-47F5-9813-DE455773F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1100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53BC6646-87E8-43DB-9AFD-8273D2E5FAFF}"/>
              </a:ext>
            </a:extLst>
          </p:cNvPr>
          <p:cNvPicPr>
            <a:picLocks noRot="1" noChangeAspect="1"/>
          </p:cNvPicPr>
          <p:nvPr>
            <a:videoFile r:link="rId1"/>
          </p:nvPr>
        </p:nvPicPr>
        <p:blipFill>
          <a:blip r:embed="rId3"/>
          <a:stretch>
            <a:fillRect/>
          </a:stretch>
        </p:blipFill>
        <p:spPr>
          <a:xfrm>
            <a:off x="134472" y="72279"/>
            <a:ext cx="11905128" cy="6704478"/>
          </a:xfrm>
          <a:prstGeom prst="rect">
            <a:avLst/>
          </a:prstGeom>
        </p:spPr>
      </p:pic>
    </p:spTree>
    <p:extLst>
      <p:ext uri="{BB962C8B-B14F-4D97-AF65-F5344CB8AC3E}">
        <p14:creationId xmlns:p14="http://schemas.microsoft.com/office/powerpoint/2010/main" val="2295529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B7448F-E84D-48D9-9043-1E1499AC1725}"/>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4000">
                <a:solidFill>
                  <a:schemeClr val="accent2"/>
                </a:solidFill>
                <a:cs typeface="Calibri Light"/>
              </a:rPr>
              <a:t>What is in the Production Budget?</a:t>
            </a:r>
          </a:p>
        </p:txBody>
      </p:sp>
      <p:sp>
        <p:nvSpPr>
          <p:cNvPr id="3" name="Content Placeholder 2">
            <a:extLst>
              <a:ext uri="{FF2B5EF4-FFF2-40B4-BE49-F238E27FC236}">
                <a16:creationId xmlns:a16="http://schemas.microsoft.com/office/drawing/2014/main" id="{2A42E602-041C-4E52-BE73-C506B715F34B}"/>
              </a:ext>
            </a:extLst>
          </p:cNvPr>
          <p:cNvSpPr>
            <a:spLocks noGrp="1"/>
          </p:cNvSpPr>
          <p:nvPr>
            <p:ph sz="half" idx="1"/>
          </p:nvPr>
        </p:nvSpPr>
        <p:spPr>
          <a:xfrm>
            <a:off x="1163151" y="2596898"/>
            <a:ext cx="4611115" cy="3475246"/>
          </a:xfrm>
        </p:spPr>
        <p:txBody>
          <a:bodyPr vert="horz" lIns="91440" tIns="45720" rIns="91440" bIns="45720" rtlCol="0" anchor="t">
            <a:noAutofit/>
          </a:bodyPr>
          <a:lstStyle/>
          <a:p>
            <a:r>
              <a:rPr lang="en-GB" sz="1600">
                <a:solidFill>
                  <a:schemeClr val="accent2"/>
                </a:solidFill>
                <a:cs typeface="Calibri"/>
              </a:rPr>
              <a:t>Crew Members and their salaries </a:t>
            </a:r>
            <a:r>
              <a:rPr lang="en-GB" sz="1600">
                <a:cs typeface="Calibri"/>
              </a:rPr>
              <a:t>– This covers every member of crew from Director and producer down to Supporting artists. This will be broken down into the sub sections of Each Department. </a:t>
            </a:r>
          </a:p>
          <a:p>
            <a:r>
              <a:rPr lang="en-GB" sz="1600">
                <a:solidFill>
                  <a:schemeClr val="accent2"/>
                </a:solidFill>
                <a:cs typeface="Calibri"/>
              </a:rPr>
              <a:t>Expenses </a:t>
            </a:r>
            <a:r>
              <a:rPr lang="en-GB" sz="1600">
                <a:cs typeface="Calibri"/>
              </a:rPr>
              <a:t>– one of the biggest expenses for a film is travel, this can include hire vehicles but also includes petrol expenses for crew who have to travel a lot by the nature of their role eg, petty cash buyer. Other expenses include, but are not limited to,  food &amp; accomodation</a:t>
            </a:r>
          </a:p>
          <a:p>
            <a:r>
              <a:rPr lang="en-GB" sz="1600">
                <a:solidFill>
                  <a:schemeClr val="accent2"/>
                </a:solidFill>
                <a:cs typeface="Calibri"/>
              </a:rPr>
              <a:t>Materials cost </a:t>
            </a:r>
            <a:r>
              <a:rPr lang="en-GB" sz="1600">
                <a:cs typeface="Calibri"/>
              </a:rPr>
              <a:t>– purchasing of construction materials such as wood, metal, screws, paints etc for set building.</a:t>
            </a:r>
          </a:p>
          <a:p>
            <a:endParaRPr lang="en-GB" sz="1400">
              <a:cs typeface="Calibri"/>
            </a:endParaRP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4A2D55FC-FFAC-4E82-80D4-EA7D1BA72A8F}"/>
              </a:ext>
            </a:extLst>
          </p:cNvPr>
          <p:cNvSpPr>
            <a:spLocks noGrp="1"/>
          </p:cNvSpPr>
          <p:nvPr>
            <p:ph sz="half" idx="2"/>
          </p:nvPr>
        </p:nvSpPr>
        <p:spPr>
          <a:xfrm>
            <a:off x="6417731" y="2081428"/>
            <a:ext cx="4606358" cy="4001923"/>
          </a:xfrm>
        </p:spPr>
        <p:txBody>
          <a:bodyPr vert="horz" lIns="91440" tIns="45720" rIns="91440" bIns="45720" rtlCol="0" anchor="ctr">
            <a:noAutofit/>
          </a:bodyPr>
          <a:lstStyle/>
          <a:p>
            <a:endParaRPr lang="en-GB" sz="1600" dirty="0">
              <a:cs typeface="Calibri"/>
            </a:endParaRPr>
          </a:p>
          <a:p>
            <a:r>
              <a:rPr lang="en-GB" sz="1600">
                <a:solidFill>
                  <a:schemeClr val="accent2"/>
                </a:solidFill>
                <a:ea typeface="+mn-lt"/>
                <a:cs typeface="+mn-lt"/>
              </a:rPr>
              <a:t>Equipment –</a:t>
            </a:r>
            <a:r>
              <a:rPr lang="en-GB" sz="1600">
                <a:ea typeface="+mn-lt"/>
                <a:cs typeface="+mn-lt"/>
              </a:rPr>
              <a:t> This covers Camera Hire, Lighting and can include Large equipment that needs to be hired or bought for the production such as scissorlift or tele-handler</a:t>
            </a:r>
            <a:endParaRPr lang="en-US" sz="1600">
              <a:ea typeface="+mn-lt"/>
              <a:cs typeface="+mn-lt"/>
            </a:endParaRPr>
          </a:p>
          <a:p>
            <a:r>
              <a:rPr lang="en-GB" sz="1600">
                <a:solidFill>
                  <a:schemeClr val="accent2"/>
                </a:solidFill>
                <a:ea typeface="+mn-lt"/>
                <a:cs typeface="+mn-lt"/>
              </a:rPr>
              <a:t>Purchase and Hire </a:t>
            </a:r>
            <a:r>
              <a:rPr lang="en-GB" sz="1600">
                <a:ea typeface="+mn-lt"/>
                <a:cs typeface="+mn-lt"/>
              </a:rPr>
              <a:t>- Costumes, Props, Makeup, Consumables</a:t>
            </a:r>
            <a:endParaRPr lang="en-US" sz="1600">
              <a:ea typeface="+mn-lt"/>
              <a:cs typeface="+mn-lt"/>
            </a:endParaRPr>
          </a:p>
          <a:p>
            <a:r>
              <a:rPr lang="en-GB" sz="1600">
                <a:solidFill>
                  <a:schemeClr val="accent2"/>
                </a:solidFill>
                <a:ea typeface="+mn-lt"/>
                <a:cs typeface="+mn-lt"/>
              </a:rPr>
              <a:t>Loss and Damage </a:t>
            </a:r>
            <a:r>
              <a:rPr lang="en-GB" sz="1600">
                <a:ea typeface="+mn-lt"/>
                <a:cs typeface="+mn-lt"/>
              </a:rPr>
              <a:t>- hire companies such as prop houses will charge a fee for damaged items or for items that are lost and not returned. </a:t>
            </a:r>
            <a:endParaRPr lang="en-US" sz="1600">
              <a:ea typeface="+mn-lt"/>
              <a:cs typeface="+mn-lt"/>
            </a:endParaRPr>
          </a:p>
          <a:p>
            <a:r>
              <a:rPr lang="en-GB" sz="1600">
                <a:solidFill>
                  <a:schemeClr val="accent2"/>
                </a:solidFill>
                <a:ea typeface="+mn-lt"/>
                <a:cs typeface="+mn-lt"/>
              </a:rPr>
              <a:t>Miscellaneous –</a:t>
            </a:r>
            <a:r>
              <a:rPr lang="en-GB" sz="1600">
                <a:ea typeface="+mn-lt"/>
                <a:cs typeface="+mn-lt"/>
              </a:rPr>
              <a:t> this is a contingency amount built into the budget to cover unexpected costs, such as script changes with aditional scenes/set pieces/costly Hero props or Extra shooting days</a:t>
            </a:r>
            <a:endParaRPr lang="en-GB" sz="1600"/>
          </a:p>
        </p:txBody>
      </p:sp>
    </p:spTree>
    <p:extLst>
      <p:ext uri="{BB962C8B-B14F-4D97-AF65-F5344CB8AC3E}">
        <p14:creationId xmlns:p14="http://schemas.microsoft.com/office/powerpoint/2010/main" val="59677679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118284B1-3422-4862-AA57-478C2640D84B}"/>
              </a:ext>
            </a:extLst>
          </p:cNvPr>
          <p:cNvSpPr>
            <a:spLocks noGrp="1"/>
          </p:cNvSpPr>
          <p:nvPr>
            <p:ph type="title"/>
          </p:nvPr>
        </p:nvSpPr>
        <p:spPr>
          <a:xfrm>
            <a:off x="841248" y="932688"/>
            <a:ext cx="4892040" cy="1773936"/>
          </a:xfrm>
        </p:spPr>
        <p:txBody>
          <a:bodyPr anchor="b">
            <a:normAutofit/>
          </a:bodyPr>
          <a:lstStyle/>
          <a:p>
            <a:r>
              <a:rPr lang="en-GB" sz="4000">
                <a:solidFill>
                  <a:schemeClr val="accent2"/>
                </a:solidFill>
                <a:cs typeface="Calibri Light"/>
              </a:rPr>
              <a:t>What the Inside of David's brain looks like</a:t>
            </a:r>
          </a:p>
        </p:txBody>
      </p:sp>
      <p:sp>
        <p:nvSpPr>
          <p:cNvPr id="3" name="Content Placeholder 2">
            <a:extLst>
              <a:ext uri="{FF2B5EF4-FFF2-40B4-BE49-F238E27FC236}">
                <a16:creationId xmlns:a16="http://schemas.microsoft.com/office/drawing/2014/main" id="{AC01793E-1A91-441B-B7CE-A3D0D22A7E7C}"/>
              </a:ext>
            </a:extLst>
          </p:cNvPr>
          <p:cNvSpPr>
            <a:spLocks noGrp="1"/>
          </p:cNvSpPr>
          <p:nvPr>
            <p:ph idx="1"/>
          </p:nvPr>
        </p:nvSpPr>
        <p:spPr>
          <a:xfrm>
            <a:off x="841248" y="2898648"/>
            <a:ext cx="4892040" cy="3209544"/>
          </a:xfrm>
        </p:spPr>
        <p:txBody>
          <a:bodyPr vert="horz" lIns="91440" tIns="45720" rIns="91440" bIns="45720" rtlCol="0" anchor="t">
            <a:normAutofit/>
          </a:bodyPr>
          <a:lstStyle/>
          <a:p>
            <a:pPr marL="0" indent="0">
              <a:buNone/>
            </a:pPr>
            <a:r>
              <a:rPr lang="en-GB" sz="1400">
                <a:cs typeface="Calibri"/>
              </a:rPr>
              <a:t>Your budget for this production is £300-400. This amount is for the Design of the whole film including dressing the locations. </a:t>
            </a:r>
          </a:p>
          <a:p>
            <a:pPr marL="0" indent="0">
              <a:buNone/>
            </a:pPr>
            <a:r>
              <a:rPr lang="en-GB" sz="1400">
                <a:cs typeface="Calibri"/>
              </a:rPr>
              <a:t>Set Decoration is one of the most important aspects of production design as these are the elements that can help to tell the audience about the character and help drive the story forward.</a:t>
            </a:r>
          </a:p>
          <a:p>
            <a:pPr marL="0" indent="0">
              <a:buNone/>
            </a:pPr>
            <a:r>
              <a:rPr lang="en-GB" sz="1400">
                <a:cs typeface="Calibri"/>
              </a:rPr>
              <a:t>With this in mind, you should not use all of your budget for your set build. Given the scale of the production and budget, it would be beneficial to aim at approximantely half you budget being used on your build. This can be an initial estimation, with left over budget from the decoration budget able to be rerouted into the material cost if necessary.</a:t>
            </a:r>
          </a:p>
        </p:txBody>
      </p:sp>
      <p:cxnSp>
        <p:nvCxnSpPr>
          <p:cNvPr id="21" name="Straight Connector 20">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person preparing food inside of it&#10;&#10;Description generated with high confidence">
            <a:extLst>
              <a:ext uri="{FF2B5EF4-FFF2-40B4-BE49-F238E27FC236}">
                <a16:creationId xmlns:a16="http://schemas.microsoft.com/office/drawing/2014/main" id="{3FDF64A6-5BD6-48DA-BC87-BD7A4DA91A26}"/>
              </a:ext>
            </a:extLst>
          </p:cNvPr>
          <p:cNvPicPr>
            <a:picLocks noChangeAspect="1"/>
          </p:cNvPicPr>
          <p:nvPr/>
        </p:nvPicPr>
        <p:blipFill rotWithShape="1">
          <a:blip r:embed="rId2"/>
          <a:srcRect r="36021"/>
          <a:stretch/>
        </p:blipFill>
        <p:spPr>
          <a:xfrm>
            <a:off x="6703448" y="703973"/>
            <a:ext cx="5025525" cy="5459198"/>
          </a:xfrm>
          <a:prstGeom prst="rect">
            <a:avLst/>
          </a:prstGeom>
        </p:spPr>
      </p:pic>
    </p:spTree>
    <p:extLst>
      <p:ext uri="{BB962C8B-B14F-4D97-AF65-F5344CB8AC3E}">
        <p14:creationId xmlns:p14="http://schemas.microsoft.com/office/powerpoint/2010/main" val="3407328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96645-07FC-48DF-B54C-7B4F76A53A5F}"/>
              </a:ext>
            </a:extLst>
          </p:cNvPr>
          <p:cNvSpPr>
            <a:spLocks noGrp="1"/>
          </p:cNvSpPr>
          <p:nvPr>
            <p:ph type="title"/>
          </p:nvPr>
        </p:nvSpPr>
        <p:spPr>
          <a:xfrm>
            <a:off x="655320" y="365125"/>
            <a:ext cx="5120114" cy="1692794"/>
          </a:xfrm>
        </p:spPr>
        <p:txBody>
          <a:bodyPr>
            <a:normAutofit/>
          </a:bodyPr>
          <a:lstStyle/>
          <a:p>
            <a:r>
              <a:rPr lang="en-GB" sz="4100">
                <a:solidFill>
                  <a:schemeClr val="accent2"/>
                </a:solidFill>
                <a:cs typeface="Calibri Light"/>
              </a:rPr>
              <a:t>Why is an initial costing estimate useful?</a:t>
            </a:r>
            <a:endParaRPr lang="en-GB" sz="4100">
              <a:solidFill>
                <a:schemeClr val="accent2"/>
              </a:solidFill>
            </a:endParaRP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1E4CAF-22D3-4F2E-BC30-670191638811}"/>
              </a:ext>
            </a:extLst>
          </p:cNvPr>
          <p:cNvSpPr>
            <a:spLocks noGrp="1"/>
          </p:cNvSpPr>
          <p:nvPr>
            <p:ph idx="1"/>
          </p:nvPr>
        </p:nvSpPr>
        <p:spPr>
          <a:xfrm>
            <a:off x="655321" y="2575034"/>
            <a:ext cx="5120113" cy="3462228"/>
          </a:xfrm>
        </p:spPr>
        <p:txBody>
          <a:bodyPr vert="horz" lIns="91440" tIns="45720" rIns="91440" bIns="45720" rtlCol="0" anchor="t">
            <a:normAutofit/>
          </a:bodyPr>
          <a:lstStyle/>
          <a:p>
            <a:r>
              <a:rPr lang="en-GB" sz="1800">
                <a:cs typeface="Calibri"/>
              </a:rPr>
              <a:t>Creating an initial costing estimate before you have completed your design can help you identify early in the process how affordable the build will be</a:t>
            </a:r>
          </a:p>
          <a:p>
            <a:r>
              <a:rPr lang="en-GB" sz="1800">
                <a:cs typeface="Calibri"/>
              </a:rPr>
              <a:t>Having a completed design that runs massively over budget can be very difficult to scale back without comprimising the design</a:t>
            </a:r>
          </a:p>
          <a:p>
            <a:r>
              <a:rPr lang="en-GB" sz="1800">
                <a:cs typeface="Calibri"/>
              </a:rPr>
              <a:t>Ways of cutting back on costs can be to simplify complicated set pieces such as removing walls and ceilings from enclosed sets or simplifying and scaling back intricate carved pieces.</a:t>
            </a:r>
          </a:p>
        </p:txBody>
      </p:sp>
      <p:pic>
        <p:nvPicPr>
          <p:cNvPr id="5" name="Picture 5" descr="A group of people standing on a tripod in a room&#10;&#10;Description generated with very high confidence">
            <a:extLst>
              <a:ext uri="{FF2B5EF4-FFF2-40B4-BE49-F238E27FC236}">
                <a16:creationId xmlns:a16="http://schemas.microsoft.com/office/drawing/2014/main" id="{4479D92A-EF7A-41FF-9EF9-E6F439FBF87E}"/>
              </a:ext>
            </a:extLst>
          </p:cNvPr>
          <p:cNvPicPr>
            <a:picLocks noChangeAspect="1"/>
          </p:cNvPicPr>
          <p:nvPr/>
        </p:nvPicPr>
        <p:blipFill rotWithShape="1">
          <a:blip r:embed="rId2"/>
          <a:srcRect l="23797" r="26962" b="-225"/>
          <a:stretch/>
        </p:blipFill>
        <p:spPr>
          <a:xfrm>
            <a:off x="6192372" y="1046"/>
            <a:ext cx="5994051" cy="6867137"/>
          </a:xfrm>
          <a:prstGeom prst="rect">
            <a:avLst/>
          </a:prstGeom>
        </p:spPr>
      </p:pic>
    </p:spTree>
    <p:extLst>
      <p:ext uri="{BB962C8B-B14F-4D97-AF65-F5344CB8AC3E}">
        <p14:creationId xmlns:p14="http://schemas.microsoft.com/office/powerpoint/2010/main" val="48171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361CA4-6637-4D4C-BF29-0A77B7F883AC}"/>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4000">
                <a:solidFill>
                  <a:schemeClr val="accent2"/>
                </a:solidFill>
                <a:cs typeface="Calibri Light"/>
              </a:rPr>
              <a:t>How much will my set cost?</a:t>
            </a:r>
          </a:p>
        </p:txBody>
      </p:sp>
      <p:sp>
        <p:nvSpPr>
          <p:cNvPr id="3" name="Content Placeholder 2">
            <a:extLst>
              <a:ext uri="{FF2B5EF4-FFF2-40B4-BE49-F238E27FC236}">
                <a16:creationId xmlns:a16="http://schemas.microsoft.com/office/drawing/2014/main" id="{9487B47C-2302-4D5C-B73E-7BF58CFDD356}"/>
              </a:ext>
            </a:extLst>
          </p:cNvPr>
          <p:cNvSpPr>
            <a:spLocks noGrp="1"/>
          </p:cNvSpPr>
          <p:nvPr>
            <p:ph sz="half" idx="1"/>
          </p:nvPr>
        </p:nvSpPr>
        <p:spPr>
          <a:xfrm>
            <a:off x="6631621" y="2508871"/>
            <a:ext cx="4297351" cy="3271921"/>
          </a:xfrm>
        </p:spPr>
        <p:txBody>
          <a:bodyPr vert="horz" lIns="91440" tIns="45720" rIns="91440" bIns="45720" rtlCol="0" anchor="t">
            <a:normAutofit/>
          </a:bodyPr>
          <a:lstStyle/>
          <a:p>
            <a:pPr marL="0" indent="0">
              <a:buNone/>
            </a:pPr>
            <a:r>
              <a:rPr lang="en-GB" sz="1900">
                <a:cs typeface="Calibri" panose="020F0502020204030204"/>
              </a:rPr>
              <a:t>For this instance you only need to cost for Materials such as wood, metal, paints and fabric required for the build.</a:t>
            </a:r>
          </a:p>
          <a:p>
            <a:pPr marL="0" indent="0">
              <a:buNone/>
            </a:pPr>
            <a:r>
              <a:rPr lang="en-GB" sz="1900">
                <a:cs typeface="Calibri" panose="020F0502020204030204"/>
              </a:rPr>
              <a:t>It will also need to include a budget for consumables such as:</a:t>
            </a:r>
          </a:p>
          <a:p>
            <a:pPr marL="457200" indent="-457200"/>
            <a:r>
              <a:rPr lang="en-GB" sz="1900">
                <a:solidFill>
                  <a:schemeClr val="accent2"/>
                </a:solidFill>
                <a:cs typeface="Calibri" panose="020F0502020204030204"/>
              </a:rPr>
              <a:t>Screws</a:t>
            </a:r>
          </a:p>
          <a:p>
            <a:pPr marL="457200" indent="-457200"/>
            <a:r>
              <a:rPr lang="en-GB" sz="1900">
                <a:solidFill>
                  <a:schemeClr val="accent2"/>
                </a:solidFill>
                <a:cs typeface="Calibri" panose="020F0502020204030204"/>
              </a:rPr>
              <a:t>Nails</a:t>
            </a:r>
          </a:p>
          <a:p>
            <a:pPr marL="457200" indent="-457200"/>
            <a:r>
              <a:rPr lang="en-GB" sz="1900">
                <a:solidFill>
                  <a:schemeClr val="accent2"/>
                </a:solidFill>
                <a:cs typeface="Calibri" panose="020F0502020204030204"/>
              </a:rPr>
              <a:t>Staples</a:t>
            </a:r>
          </a:p>
          <a:p>
            <a:pPr marL="457200" indent="-457200"/>
            <a:r>
              <a:rPr lang="en-GB" sz="1900">
                <a:solidFill>
                  <a:schemeClr val="accent2"/>
                </a:solidFill>
                <a:cs typeface="Calibri" panose="020F0502020204030204"/>
              </a:rPr>
              <a:t>Wood glue</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26F7FA8-6DCA-440E-8FC6-0F2A6DD8C071}"/>
              </a:ext>
            </a:extLst>
          </p:cNvPr>
          <p:cNvSpPr>
            <a:spLocks noGrp="1"/>
          </p:cNvSpPr>
          <p:nvPr>
            <p:ph sz="half" idx="2"/>
          </p:nvPr>
        </p:nvSpPr>
        <p:spPr>
          <a:xfrm>
            <a:off x="1330260" y="2508871"/>
            <a:ext cx="4292594" cy="3899451"/>
          </a:xfrm>
        </p:spPr>
        <p:txBody>
          <a:bodyPr vert="horz" lIns="91440" tIns="45720" rIns="91440" bIns="45720" rtlCol="0" anchor="t">
            <a:noAutofit/>
          </a:bodyPr>
          <a:lstStyle/>
          <a:p>
            <a:pPr marL="0" indent="0">
              <a:buNone/>
            </a:pPr>
            <a:r>
              <a:rPr lang="en-GB" sz="1900">
                <a:cs typeface="Calibri" panose="020F0502020204030204"/>
              </a:rPr>
              <a:t>You need to plan and consider how the set will be constructed. Will this be done using traditional flats to create walls, or is it a frame that would have fabric or other materials attached to it.</a:t>
            </a:r>
            <a:endParaRPr lang="en-US" sz="1900">
              <a:cs typeface="Calibri"/>
            </a:endParaRPr>
          </a:p>
          <a:p>
            <a:pPr marL="0" indent="0">
              <a:buNone/>
            </a:pPr>
            <a:r>
              <a:rPr lang="en-GB" sz="1900" dirty="0">
                <a:cs typeface="Calibri"/>
              </a:rPr>
              <a:t>Having an initial plan for how the set will be constructed can allow you to understand how much of each material </a:t>
            </a:r>
            <a:r>
              <a:rPr lang="en-GB" sz="1900">
                <a:cs typeface="Calibri"/>
              </a:rPr>
              <a:t>will be required during your initial estimate.</a:t>
            </a:r>
            <a:endParaRPr lang="en-GB" sz="1900" dirty="0">
              <a:cs typeface="Calibri"/>
            </a:endParaRPr>
          </a:p>
          <a:p>
            <a:pPr marL="0" indent="0">
              <a:buNone/>
            </a:pPr>
            <a:endParaRPr lang="en-GB" sz="1900" dirty="0">
              <a:cs typeface="Calibri"/>
            </a:endParaRPr>
          </a:p>
          <a:p>
            <a:pPr marL="0" indent="0">
              <a:buNone/>
            </a:pPr>
            <a:r>
              <a:rPr lang="en-GB" sz="1400" i="1">
                <a:cs typeface="Calibri"/>
              </a:rPr>
              <a:t>On the next slide is a remider how Flats are built</a:t>
            </a:r>
            <a:endParaRPr lang="en-GB" sz="1400" i="1" dirty="0">
              <a:cs typeface="Calibri"/>
            </a:endParaRPr>
          </a:p>
        </p:txBody>
      </p:sp>
    </p:spTree>
    <p:extLst>
      <p:ext uri="{BB962C8B-B14F-4D97-AF65-F5344CB8AC3E}">
        <p14:creationId xmlns:p14="http://schemas.microsoft.com/office/powerpoint/2010/main" val="115940816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548B4434-5AB4-4E3D-A58B-0BC7409B4622}"/>
              </a:ext>
            </a:extLst>
          </p:cNvPr>
          <p:cNvPicPr>
            <a:picLocks noRot="1" noChangeAspect="1"/>
          </p:cNvPicPr>
          <p:nvPr>
            <a:videoFile r:link="rId1"/>
          </p:nvPr>
        </p:nvPicPr>
        <p:blipFill>
          <a:blip r:embed="rId3"/>
          <a:stretch>
            <a:fillRect/>
          </a:stretch>
        </p:blipFill>
        <p:spPr>
          <a:xfrm>
            <a:off x="54437" y="28319"/>
            <a:ext cx="12020157" cy="6766367"/>
          </a:xfrm>
          <a:prstGeom prst="rect">
            <a:avLst/>
          </a:prstGeom>
        </p:spPr>
      </p:pic>
    </p:spTree>
    <p:extLst>
      <p:ext uri="{BB962C8B-B14F-4D97-AF65-F5344CB8AC3E}">
        <p14:creationId xmlns:p14="http://schemas.microsoft.com/office/powerpoint/2010/main" val="2273965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01A74-E689-46ED-B95E-A7BB6E122DD6}"/>
              </a:ext>
            </a:extLst>
          </p:cNvPr>
          <p:cNvSpPr>
            <a:spLocks noGrp="1"/>
          </p:cNvSpPr>
          <p:nvPr>
            <p:ph type="title"/>
          </p:nvPr>
        </p:nvSpPr>
        <p:spPr/>
        <p:txBody>
          <a:bodyPr/>
          <a:lstStyle/>
          <a:p>
            <a:r>
              <a:rPr lang="en-GB">
                <a:solidFill>
                  <a:schemeClr val="accent2"/>
                </a:solidFill>
                <a:cs typeface="Calibri Light"/>
              </a:rPr>
              <a:t>How much do I need?</a:t>
            </a:r>
            <a:endParaRPr lang="en-GB">
              <a:solidFill>
                <a:schemeClr val="accent2"/>
              </a:solidFill>
            </a:endParaRPr>
          </a:p>
        </p:txBody>
      </p:sp>
      <p:sp>
        <p:nvSpPr>
          <p:cNvPr id="3" name="Content Placeholder 2">
            <a:extLst>
              <a:ext uri="{FF2B5EF4-FFF2-40B4-BE49-F238E27FC236}">
                <a16:creationId xmlns:a16="http://schemas.microsoft.com/office/drawing/2014/main" id="{0278D999-899E-4A53-A1E3-226F39FD490C}"/>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GB" dirty="0">
                <a:cs typeface="Calibri" panose="020F0502020204030204"/>
              </a:rPr>
              <a:t>Working out how much of any material you need comes directly from the measurements of your design. Use your </a:t>
            </a:r>
            <a:r>
              <a:rPr lang="en-GB">
                <a:cs typeface="Calibri" panose="020F0502020204030204"/>
              </a:rPr>
              <a:t>technical drawings, or even just initial dimension sketches, to work out the scale of the design. </a:t>
            </a:r>
          </a:p>
          <a:p>
            <a:pPr marL="0" indent="0">
              <a:buNone/>
            </a:pPr>
            <a:r>
              <a:rPr lang="en-GB">
                <a:cs typeface="Calibri" panose="020F0502020204030204"/>
              </a:rPr>
              <a:t>In this example pictured, the Design requires 2 walls combined at a right angle to create a corner of the room. </a:t>
            </a:r>
          </a:p>
          <a:p>
            <a:pPr marL="0" indent="0">
              <a:buNone/>
            </a:pPr>
            <a:r>
              <a:rPr lang="en-GB">
                <a:cs typeface="Calibri" panose="020F0502020204030204"/>
              </a:rPr>
              <a:t>The materials needed for one wall are:-</a:t>
            </a:r>
            <a:endParaRPr lang="en-GB"/>
          </a:p>
          <a:p>
            <a:pPr marL="0" indent="0">
              <a:buNone/>
            </a:pPr>
            <a:r>
              <a:rPr lang="en-GB">
                <a:cs typeface="Calibri" panose="020F0502020204030204"/>
              </a:rPr>
              <a:t>3 sheets of MDF (1220 x 2440mm)</a:t>
            </a:r>
          </a:p>
          <a:p>
            <a:pPr marL="0" indent="0">
              <a:buNone/>
            </a:pPr>
            <a:r>
              <a:rPr lang="en-GB">
                <a:cs typeface="Calibri" panose="020F0502020204030204"/>
              </a:rPr>
              <a:t>2 Lengths of 2x3 timber at 2440mm</a:t>
            </a:r>
          </a:p>
          <a:p>
            <a:pPr marL="0" indent="0">
              <a:buNone/>
            </a:pPr>
            <a:r>
              <a:rPr lang="en-GB">
                <a:cs typeface="Calibri" panose="020F0502020204030204"/>
              </a:rPr>
              <a:t>2 Lengths of 2x3 timber at 2340</a:t>
            </a:r>
            <a:endParaRPr lang="en-GB" dirty="0">
              <a:cs typeface="Calibri" panose="020F0502020204030204"/>
            </a:endParaRPr>
          </a:p>
          <a:p>
            <a:pPr marL="0" indent="0">
              <a:buNone/>
            </a:pPr>
            <a:r>
              <a:rPr lang="en-GB">
                <a:cs typeface="Calibri" panose="020F0502020204030204"/>
              </a:rPr>
              <a:t>2 Lengths of 2x3 timber at 3560mm</a:t>
            </a:r>
          </a:p>
          <a:p>
            <a:pPr marL="0" indent="0">
              <a:buNone/>
            </a:pPr>
            <a:r>
              <a:rPr lang="en-GB">
                <a:cs typeface="Calibri" panose="020F0502020204030204"/>
              </a:rPr>
              <a:t>6 Lengths of 2x3 timber at 1153mm</a:t>
            </a:r>
            <a:endParaRPr lang="en-GB" dirty="0">
              <a:cs typeface="Calibri" panose="020F0502020204030204"/>
            </a:endParaRPr>
          </a:p>
        </p:txBody>
      </p:sp>
      <p:pic>
        <p:nvPicPr>
          <p:cNvPr id="7" name="Picture 7" descr="A picture containing text, indoor, white, table&#10;&#10;Description generated with very high confidence">
            <a:extLst>
              <a:ext uri="{FF2B5EF4-FFF2-40B4-BE49-F238E27FC236}">
                <a16:creationId xmlns:a16="http://schemas.microsoft.com/office/drawing/2014/main" id="{6459FC5C-B628-415D-947A-183862789915}"/>
              </a:ext>
            </a:extLst>
          </p:cNvPr>
          <p:cNvPicPr>
            <a:picLocks noChangeAspect="1"/>
          </p:cNvPicPr>
          <p:nvPr/>
        </p:nvPicPr>
        <p:blipFill>
          <a:blip r:embed="rId2"/>
          <a:stretch>
            <a:fillRect/>
          </a:stretch>
        </p:blipFill>
        <p:spPr>
          <a:xfrm>
            <a:off x="6158753" y="827279"/>
            <a:ext cx="5925670" cy="5046560"/>
          </a:xfrm>
          <a:prstGeom prst="rect">
            <a:avLst/>
          </a:prstGeom>
        </p:spPr>
      </p:pic>
    </p:spTree>
    <p:extLst>
      <p:ext uri="{BB962C8B-B14F-4D97-AF65-F5344CB8AC3E}">
        <p14:creationId xmlns:p14="http://schemas.microsoft.com/office/powerpoint/2010/main" val="3462663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77998-A8E5-4C27-AC55-C7865AF30A0A}"/>
              </a:ext>
            </a:extLst>
          </p:cNvPr>
          <p:cNvSpPr>
            <a:spLocks noGrp="1"/>
          </p:cNvSpPr>
          <p:nvPr>
            <p:ph type="title"/>
          </p:nvPr>
        </p:nvSpPr>
        <p:spPr/>
        <p:txBody>
          <a:bodyPr/>
          <a:lstStyle/>
          <a:p>
            <a:r>
              <a:rPr lang="en-GB">
                <a:solidFill>
                  <a:schemeClr val="accent2"/>
                </a:solidFill>
                <a:cs typeface="Calibri Light"/>
              </a:rPr>
              <a:t>How much do I need?</a:t>
            </a:r>
            <a:r>
              <a:rPr lang="en-GB" dirty="0">
                <a:cs typeface="Calibri Light"/>
              </a:rPr>
              <a:t> </a:t>
            </a:r>
            <a:r>
              <a:rPr lang="en-GB" sz="1600">
                <a:cs typeface="Calibri Light"/>
              </a:rPr>
              <a:t>pt2</a:t>
            </a:r>
            <a:endParaRPr lang="en-GB" sz="1600"/>
          </a:p>
        </p:txBody>
      </p:sp>
      <p:sp>
        <p:nvSpPr>
          <p:cNvPr id="3" name="Content Placeholder 2">
            <a:extLst>
              <a:ext uri="{FF2B5EF4-FFF2-40B4-BE49-F238E27FC236}">
                <a16:creationId xmlns:a16="http://schemas.microsoft.com/office/drawing/2014/main" id="{AF046CFC-BDBC-4EE8-9051-53FA286C15B6}"/>
              </a:ext>
            </a:extLst>
          </p:cNvPr>
          <p:cNvSpPr>
            <a:spLocks noGrp="1"/>
          </p:cNvSpPr>
          <p:nvPr>
            <p:ph idx="1"/>
          </p:nvPr>
        </p:nvSpPr>
        <p:spPr>
          <a:xfrm>
            <a:off x="838200" y="1579096"/>
            <a:ext cx="5338483" cy="4597867"/>
          </a:xfrm>
        </p:spPr>
        <p:txBody>
          <a:bodyPr vert="horz" lIns="91440" tIns="45720" rIns="91440" bIns="45720" rtlCol="0" anchor="t">
            <a:normAutofit fontScale="70000" lnSpcReduction="20000"/>
          </a:bodyPr>
          <a:lstStyle/>
          <a:p>
            <a:pPr marL="0" indent="0">
              <a:buNone/>
            </a:pPr>
            <a:r>
              <a:rPr lang="en-GB" dirty="0">
                <a:cs typeface="Calibri" panose="020F0502020204030204"/>
              </a:rPr>
              <a:t>MDF sheets come in standard sizes of 1220 x </a:t>
            </a:r>
            <a:r>
              <a:rPr lang="en-GB">
                <a:cs typeface="Calibri" panose="020F0502020204030204"/>
              </a:rPr>
              <a:t>2440, 3 are needed per </a:t>
            </a:r>
            <a:r>
              <a:rPr lang="en-GB" dirty="0">
                <a:cs typeface="Calibri" panose="020F0502020204030204"/>
              </a:rPr>
              <a:t>wall</a:t>
            </a:r>
          </a:p>
          <a:p>
            <a:pPr marL="0" indent="0">
              <a:buNone/>
            </a:pPr>
            <a:r>
              <a:rPr lang="en-GB">
                <a:cs typeface="Calibri" panose="020F0502020204030204"/>
              </a:rPr>
              <a:t>2"x3" timber comes in two lengths, 3.6m and </a:t>
            </a:r>
            <a:r>
              <a:rPr lang="en-GB" dirty="0">
                <a:cs typeface="Calibri" panose="020F0502020204030204"/>
              </a:rPr>
              <a:t>4.2m from the supplier</a:t>
            </a:r>
          </a:p>
          <a:p>
            <a:pPr marL="0" indent="0">
              <a:buNone/>
            </a:pPr>
            <a:r>
              <a:rPr lang="en-GB">
                <a:cs typeface="Calibri" panose="020F0502020204030204"/>
              </a:rPr>
              <a:t>The set measurements mean that 6 </a:t>
            </a:r>
            <a:r>
              <a:rPr lang="en-GB" dirty="0">
                <a:cs typeface="Calibri" panose="020F0502020204030204"/>
              </a:rPr>
              <a:t>lengths </a:t>
            </a:r>
            <a:r>
              <a:rPr lang="en-GB">
                <a:cs typeface="Calibri" panose="020F0502020204030204"/>
              </a:rPr>
              <a:t>per wall are needed </a:t>
            </a:r>
            <a:r>
              <a:rPr lang="en-GB" sz="1800" i="1">
                <a:cs typeface="Calibri" panose="020F0502020204030204"/>
              </a:rPr>
              <a:t>(see exploded view)</a:t>
            </a:r>
          </a:p>
          <a:p>
            <a:pPr marL="0" indent="0">
              <a:buNone/>
            </a:pPr>
            <a:r>
              <a:rPr lang="en-GB" dirty="0">
                <a:cs typeface="Calibri" panose="020F0502020204030204"/>
              </a:rPr>
              <a:t>From the design we can work out that there will be 2 pieces of </a:t>
            </a:r>
            <a:r>
              <a:rPr lang="en-GB">
                <a:cs typeface="Calibri" panose="020F0502020204030204"/>
              </a:rPr>
              <a:t>timber offcuts at approx 1160mm. </a:t>
            </a:r>
            <a:r>
              <a:rPr lang="en-GB" dirty="0">
                <a:cs typeface="Calibri" panose="020F0502020204030204"/>
              </a:rPr>
              <a:t>These can be used else where in the build where necessary, such as creating braces.</a:t>
            </a:r>
          </a:p>
          <a:p>
            <a:pPr marL="0" indent="0">
              <a:buNone/>
            </a:pPr>
            <a:endParaRPr lang="en-GB" dirty="0">
              <a:cs typeface="Calibri" panose="020F0502020204030204"/>
            </a:endParaRPr>
          </a:p>
          <a:p>
            <a:pPr marL="0" indent="0">
              <a:buNone/>
            </a:pPr>
            <a:r>
              <a:rPr lang="en-GB">
                <a:cs typeface="Calibri" panose="020F0502020204030204"/>
              </a:rPr>
              <a:t>The overall material purchace for both walls are:-</a:t>
            </a:r>
          </a:p>
          <a:p>
            <a:pPr marL="0" indent="0">
              <a:buNone/>
            </a:pPr>
            <a:r>
              <a:rPr lang="en-GB">
                <a:cs typeface="Calibri" panose="020F0502020204030204"/>
              </a:rPr>
              <a:t>MDF sheets x 6</a:t>
            </a:r>
          </a:p>
          <a:p>
            <a:pPr marL="0" indent="0">
              <a:buNone/>
            </a:pPr>
            <a:r>
              <a:rPr lang="en-GB">
                <a:cs typeface="Calibri" panose="020F0502020204030204"/>
              </a:rPr>
              <a:t>4.2m timber lengths x 12</a:t>
            </a:r>
            <a:endParaRPr lang="en-GB" dirty="0">
              <a:cs typeface="Calibri" panose="020F0502020204030204"/>
            </a:endParaRPr>
          </a:p>
        </p:txBody>
      </p:sp>
      <p:pic>
        <p:nvPicPr>
          <p:cNvPr id="4" name="Picture 5" descr="A picture containing text, lot, table, clock&#10;&#10;Description generated with very high confidence">
            <a:extLst>
              <a:ext uri="{FF2B5EF4-FFF2-40B4-BE49-F238E27FC236}">
                <a16:creationId xmlns:a16="http://schemas.microsoft.com/office/drawing/2014/main" id="{CDA3458D-9C91-4063-BADB-8CAA9BB38F8C}"/>
              </a:ext>
            </a:extLst>
          </p:cNvPr>
          <p:cNvPicPr>
            <a:picLocks noChangeAspect="1"/>
          </p:cNvPicPr>
          <p:nvPr/>
        </p:nvPicPr>
        <p:blipFill>
          <a:blip r:embed="rId2"/>
          <a:stretch>
            <a:fillRect/>
          </a:stretch>
        </p:blipFill>
        <p:spPr>
          <a:xfrm>
            <a:off x="6338047" y="1202198"/>
            <a:ext cx="5690347" cy="4184664"/>
          </a:xfrm>
          <a:prstGeom prst="rect">
            <a:avLst/>
          </a:prstGeom>
        </p:spPr>
      </p:pic>
    </p:spTree>
    <p:extLst>
      <p:ext uri="{BB962C8B-B14F-4D97-AF65-F5344CB8AC3E}">
        <p14:creationId xmlns:p14="http://schemas.microsoft.com/office/powerpoint/2010/main" val="279878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9B1F3-20FE-41E3-8E1C-BFF5CABC9A4B}"/>
              </a:ext>
            </a:extLst>
          </p:cNvPr>
          <p:cNvSpPr>
            <a:spLocks noGrp="1"/>
          </p:cNvSpPr>
          <p:nvPr>
            <p:ph type="title"/>
          </p:nvPr>
        </p:nvSpPr>
        <p:spPr/>
        <p:txBody>
          <a:bodyPr/>
          <a:lstStyle/>
          <a:p>
            <a:r>
              <a:rPr lang="en-GB">
                <a:solidFill>
                  <a:schemeClr val="accent2"/>
                </a:solidFill>
                <a:cs typeface="Calibri Light"/>
              </a:rPr>
              <a:t>What would that Cost?</a:t>
            </a:r>
            <a:endParaRPr lang="en-GB">
              <a:solidFill>
                <a:schemeClr val="accent2"/>
              </a:solidFill>
            </a:endParaRPr>
          </a:p>
        </p:txBody>
      </p:sp>
      <p:sp>
        <p:nvSpPr>
          <p:cNvPr id="3" name="Content Placeholder 2">
            <a:extLst>
              <a:ext uri="{FF2B5EF4-FFF2-40B4-BE49-F238E27FC236}">
                <a16:creationId xmlns:a16="http://schemas.microsoft.com/office/drawing/2014/main" id="{72721CAE-A396-4B9B-8FB7-864DADC1BDAD}"/>
              </a:ext>
            </a:extLst>
          </p:cNvPr>
          <p:cNvSpPr>
            <a:spLocks noGrp="1"/>
          </p:cNvSpPr>
          <p:nvPr>
            <p:ph idx="1"/>
          </p:nvPr>
        </p:nvSpPr>
        <p:spPr>
          <a:xfrm>
            <a:off x="838200" y="1679949"/>
            <a:ext cx="5898777" cy="4497014"/>
          </a:xfrm>
        </p:spPr>
        <p:txBody>
          <a:bodyPr vert="horz" lIns="91440" tIns="45720" rIns="91440" bIns="45720" rtlCol="0" anchor="t">
            <a:normAutofit fontScale="85000" lnSpcReduction="20000"/>
          </a:bodyPr>
          <a:lstStyle/>
          <a:p>
            <a:pPr marL="0" indent="0">
              <a:buNone/>
            </a:pPr>
            <a:r>
              <a:rPr lang="en-GB">
                <a:cs typeface="Calibri" panose="020F0502020204030204"/>
              </a:rPr>
              <a:t>For a first estimate the supplier Travis Perkins has been used to supply the wood, these are the costs:-</a:t>
            </a:r>
          </a:p>
          <a:p>
            <a:pPr marL="0" indent="0">
              <a:buNone/>
            </a:pPr>
            <a:r>
              <a:rPr lang="en-GB" dirty="0">
                <a:cs typeface="Calibri" panose="020F0502020204030204"/>
              </a:rPr>
              <a:t>    </a:t>
            </a:r>
            <a:r>
              <a:rPr lang="en-GB" sz="2400">
                <a:cs typeface="Calibri" panose="020F0502020204030204"/>
              </a:rPr>
              <a:t>6mm MDF sheets @ £28.38 x 6 = 170.28</a:t>
            </a:r>
          </a:p>
          <a:p>
            <a:pPr marL="0" indent="0">
              <a:buNone/>
            </a:pPr>
            <a:r>
              <a:rPr lang="en-GB" sz="2400">
                <a:cs typeface="Calibri" panose="020F0502020204030204"/>
              </a:rPr>
              <a:t>     2"x3" 3.6m timber @ £11.95 x 12 = 143.40</a:t>
            </a:r>
          </a:p>
          <a:p>
            <a:pPr marL="0" indent="0">
              <a:buNone/>
            </a:pPr>
            <a:r>
              <a:rPr lang="en-GB" sz="2400">
                <a:cs typeface="Calibri" panose="020F0502020204030204"/>
              </a:rPr>
              <a:t>     Total for wood = £313.68</a:t>
            </a:r>
          </a:p>
          <a:p>
            <a:pPr marL="0" indent="0" algn="r">
              <a:buNone/>
            </a:pPr>
            <a:r>
              <a:rPr lang="en-GB" sz="1400">
                <a:cs typeface="Calibri" panose="020F0502020204030204"/>
              </a:rPr>
              <a:t>(prices correct April 2020)</a:t>
            </a:r>
            <a:endParaRPr lang="en-GB" sz="1400" dirty="0">
              <a:cs typeface="Calibri" panose="020F0502020204030204"/>
            </a:endParaRPr>
          </a:p>
          <a:p>
            <a:pPr marL="0" indent="0">
              <a:buNone/>
            </a:pPr>
            <a:r>
              <a:rPr lang="en-GB" dirty="0">
                <a:cs typeface="Calibri" panose="020F0502020204030204"/>
              </a:rPr>
              <a:t>This initial estimate would force a reconsideration of the design. This may be a point where looking at other suppliers to find the materials at a lower cost would be essential. If after shopping around the Design still cannot be </a:t>
            </a:r>
            <a:r>
              <a:rPr lang="en-GB">
                <a:cs typeface="Calibri" panose="020F0502020204030204"/>
              </a:rPr>
              <a:t>completed within budget, design changes would be necessary,</a:t>
            </a:r>
          </a:p>
          <a:p>
            <a:pPr marL="0" indent="0">
              <a:buNone/>
            </a:pPr>
            <a:endParaRPr lang="en-GB" dirty="0">
              <a:cs typeface="Calibri" panose="020F0502020204030204"/>
            </a:endParaRPr>
          </a:p>
          <a:p>
            <a:pPr marL="0" indent="0">
              <a:buNone/>
            </a:pPr>
            <a:endParaRPr lang="en-GB" dirty="0">
              <a:cs typeface="Calibri" panose="020F0502020204030204"/>
            </a:endParaRPr>
          </a:p>
        </p:txBody>
      </p:sp>
      <p:pic>
        <p:nvPicPr>
          <p:cNvPr id="6" name="Picture 6" descr="A large white building&#10;&#10;Description generated with high confidence">
            <a:extLst>
              <a:ext uri="{FF2B5EF4-FFF2-40B4-BE49-F238E27FC236}">
                <a16:creationId xmlns:a16="http://schemas.microsoft.com/office/drawing/2014/main" id="{C1557B90-5469-4AC7-BCB5-F321F93ABE80}"/>
              </a:ext>
            </a:extLst>
          </p:cNvPr>
          <p:cNvPicPr>
            <a:picLocks noChangeAspect="1"/>
          </p:cNvPicPr>
          <p:nvPr/>
        </p:nvPicPr>
        <p:blipFill rotWithShape="1">
          <a:blip r:embed="rId2"/>
          <a:srcRect l="15326" r="16284" b="247"/>
          <a:stretch/>
        </p:blipFill>
        <p:spPr>
          <a:xfrm>
            <a:off x="7066429" y="767916"/>
            <a:ext cx="4873031" cy="5535079"/>
          </a:xfrm>
          <a:prstGeom prst="rect">
            <a:avLst/>
          </a:prstGeom>
        </p:spPr>
      </p:pic>
    </p:spTree>
    <p:extLst>
      <p:ext uri="{BB962C8B-B14F-4D97-AF65-F5344CB8AC3E}">
        <p14:creationId xmlns:p14="http://schemas.microsoft.com/office/powerpoint/2010/main" val="2562354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3265-6645-4F7C-8C29-7135DAE395AD}"/>
              </a:ext>
            </a:extLst>
          </p:cNvPr>
          <p:cNvSpPr>
            <a:spLocks noGrp="1"/>
          </p:cNvSpPr>
          <p:nvPr>
            <p:ph type="title"/>
          </p:nvPr>
        </p:nvSpPr>
        <p:spPr>
          <a:xfrm>
            <a:off x="838200" y="365125"/>
            <a:ext cx="7041777" cy="1336768"/>
          </a:xfrm>
        </p:spPr>
        <p:txBody>
          <a:bodyPr/>
          <a:lstStyle/>
          <a:p>
            <a:r>
              <a:rPr lang="en-GB">
                <a:solidFill>
                  <a:schemeClr val="accent2"/>
                </a:solidFill>
                <a:cs typeface="Calibri Light"/>
              </a:rPr>
              <a:t>Plotting the costing</a:t>
            </a:r>
            <a:endParaRPr lang="en-GB">
              <a:solidFill>
                <a:schemeClr val="accent2"/>
              </a:solidFill>
            </a:endParaRPr>
          </a:p>
        </p:txBody>
      </p:sp>
      <p:sp>
        <p:nvSpPr>
          <p:cNvPr id="7" name="Content Placeholder 6">
            <a:extLst>
              <a:ext uri="{FF2B5EF4-FFF2-40B4-BE49-F238E27FC236}">
                <a16:creationId xmlns:a16="http://schemas.microsoft.com/office/drawing/2014/main" id="{E1ADFD26-6C00-48BF-92E3-15689868CC6F}"/>
              </a:ext>
            </a:extLst>
          </p:cNvPr>
          <p:cNvSpPr>
            <a:spLocks noGrp="1"/>
          </p:cNvSpPr>
          <p:nvPr>
            <p:ph idx="1"/>
          </p:nvPr>
        </p:nvSpPr>
        <p:spPr>
          <a:xfrm>
            <a:off x="8077200" y="570567"/>
            <a:ext cx="3904129" cy="5696043"/>
          </a:xfrm>
        </p:spPr>
        <p:txBody>
          <a:bodyPr vert="horz" lIns="91440" tIns="45720" rIns="91440" bIns="45720" rtlCol="0" anchor="t">
            <a:normAutofit/>
          </a:bodyPr>
          <a:lstStyle/>
          <a:p>
            <a:pPr marL="0" indent="0">
              <a:buNone/>
            </a:pPr>
            <a:r>
              <a:rPr lang="en-GB" sz="1800" dirty="0">
                <a:cs typeface="Calibri"/>
              </a:rPr>
              <a:t>Planning your costing using a speadsheet style format can help you oversee and plan your build cost, materials can be set out to show both quantity and cost, per item and then as </a:t>
            </a:r>
            <a:r>
              <a:rPr lang="en-GB" sz="1800">
                <a:cs typeface="Calibri"/>
              </a:rPr>
              <a:t>a total. </a:t>
            </a:r>
          </a:p>
          <a:p>
            <a:pPr marL="0" indent="0">
              <a:buNone/>
            </a:pPr>
            <a:r>
              <a:rPr lang="en-GB" sz="1800" dirty="0">
                <a:cs typeface="Calibri"/>
              </a:rPr>
              <a:t>By doing this you can alter totals if you need to buy more or less of a particular item, this can help you see immediately </a:t>
            </a:r>
            <a:r>
              <a:rPr lang="en-GB" sz="1800">
                <a:cs typeface="Calibri"/>
              </a:rPr>
              <a:t>how small changes affect the overall cost.</a:t>
            </a:r>
            <a:endParaRPr lang="en-GB" sz="1800" dirty="0">
              <a:cs typeface="Calibri"/>
            </a:endParaRPr>
          </a:p>
          <a:p>
            <a:pPr marL="0" indent="0">
              <a:buNone/>
            </a:pPr>
            <a:r>
              <a:rPr lang="en-GB" sz="1800">
                <a:cs typeface="Calibri"/>
              </a:rPr>
              <a:t>It can also use it to compare </a:t>
            </a:r>
            <a:r>
              <a:rPr lang="en-GB" sz="1800" dirty="0">
                <a:cs typeface="Calibri"/>
              </a:rPr>
              <a:t>Suppliers. On the previous slide the </a:t>
            </a:r>
            <a:r>
              <a:rPr lang="en-GB" sz="1800">
                <a:cs typeface="Calibri"/>
              </a:rPr>
              <a:t>supplier Travis Perkins had been used. By comparing the same item at Wickes a saving can be made of near £90.</a:t>
            </a:r>
          </a:p>
          <a:p>
            <a:pPr marL="0" indent="0">
              <a:buNone/>
            </a:pPr>
            <a:r>
              <a:rPr lang="en-GB" sz="1800" dirty="0">
                <a:cs typeface="Calibri"/>
              </a:rPr>
              <a:t>There is also the opportunity to look at alernative materials in a direct comparison, such as the Hardboard panel which would save £100 on the </a:t>
            </a:r>
            <a:r>
              <a:rPr lang="en-GB" sz="1800">
                <a:cs typeface="Calibri"/>
              </a:rPr>
              <a:t>MDF sheet at the same supplier.</a:t>
            </a:r>
          </a:p>
        </p:txBody>
      </p:sp>
      <p:pic>
        <p:nvPicPr>
          <p:cNvPr id="8" name="Picture 8" descr="A screenshot of a cell phone&#10;&#10;Description generated with very high confidence">
            <a:extLst>
              <a:ext uri="{FF2B5EF4-FFF2-40B4-BE49-F238E27FC236}">
                <a16:creationId xmlns:a16="http://schemas.microsoft.com/office/drawing/2014/main" id="{AD004F14-039A-438D-8330-C35C4A37033E}"/>
              </a:ext>
            </a:extLst>
          </p:cNvPr>
          <p:cNvPicPr>
            <a:picLocks noChangeAspect="1"/>
          </p:cNvPicPr>
          <p:nvPr/>
        </p:nvPicPr>
        <p:blipFill>
          <a:blip r:embed="rId2"/>
          <a:stretch>
            <a:fillRect/>
          </a:stretch>
        </p:blipFill>
        <p:spPr>
          <a:xfrm>
            <a:off x="835960" y="1821506"/>
            <a:ext cx="7259169" cy="4111458"/>
          </a:xfrm>
          <a:prstGeom prst="rect">
            <a:avLst/>
          </a:prstGeom>
        </p:spPr>
      </p:pic>
      <p:sp>
        <p:nvSpPr>
          <p:cNvPr id="3" name="TextBox 2">
            <a:extLst>
              <a:ext uri="{FF2B5EF4-FFF2-40B4-BE49-F238E27FC236}">
                <a16:creationId xmlns:a16="http://schemas.microsoft.com/office/drawing/2014/main" id="{0D766DA8-1CFB-4EB1-95FE-53BC2228B1C1}"/>
              </a:ext>
            </a:extLst>
          </p:cNvPr>
          <p:cNvSpPr txBox="1"/>
          <p:nvPr/>
        </p:nvSpPr>
        <p:spPr>
          <a:xfrm>
            <a:off x="5139018" y="611393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a:cs typeface="Calibri"/>
              </a:rPr>
              <a:t>(Prices correct April 2020)</a:t>
            </a:r>
            <a:endParaRPr lang="en-GB" sz="1400" dirty="0">
              <a:cs typeface="Calibri"/>
            </a:endParaRPr>
          </a:p>
        </p:txBody>
      </p:sp>
    </p:spTree>
    <p:extLst>
      <p:ext uri="{BB962C8B-B14F-4D97-AF65-F5344CB8AC3E}">
        <p14:creationId xmlns:p14="http://schemas.microsoft.com/office/powerpoint/2010/main" val="2281606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A48FB6-8AAB-41A0-87E3-BA7D8F69784D}"/>
              </a:ext>
            </a:extLst>
          </p:cNvPr>
          <p:cNvSpPr>
            <a:spLocks noGrp="1"/>
          </p:cNvSpPr>
          <p:nvPr>
            <p:ph type="title"/>
          </p:nvPr>
        </p:nvSpPr>
        <p:spPr>
          <a:xfrm>
            <a:off x="863029" y="1012004"/>
            <a:ext cx="3416158" cy="4795408"/>
          </a:xfrm>
        </p:spPr>
        <p:txBody>
          <a:bodyPr>
            <a:normAutofit/>
          </a:bodyPr>
          <a:lstStyle/>
          <a:p>
            <a:r>
              <a:rPr lang="en-GB">
                <a:solidFill>
                  <a:srgbClr val="FFFFFF"/>
                </a:solidFill>
                <a:cs typeface="Calibri Light"/>
              </a:rPr>
              <a:t>Excel </a:t>
            </a:r>
          </a:p>
        </p:txBody>
      </p:sp>
      <p:graphicFrame>
        <p:nvGraphicFramePr>
          <p:cNvPr id="5" name="Content Placeholder 2">
            <a:extLst>
              <a:ext uri="{FF2B5EF4-FFF2-40B4-BE49-F238E27FC236}">
                <a16:creationId xmlns:a16="http://schemas.microsoft.com/office/drawing/2014/main" id="{2144585D-A135-43E6-80A4-5C6863BB3849}"/>
              </a:ext>
            </a:extLst>
          </p:cNvPr>
          <p:cNvGraphicFramePr>
            <a:graphicFrameLocks noGrp="1"/>
          </p:cNvGraphicFramePr>
          <p:nvPr>
            <p:ph idx="1"/>
            <p:extLst>
              <p:ext uri="{D42A27DB-BD31-4B8C-83A1-F6EECF244321}">
                <p14:modId xmlns:p14="http://schemas.microsoft.com/office/powerpoint/2010/main" val="42725662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12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FA14FE-9CCF-4CA2-BCC7-C8CF5419AC1F}"/>
              </a:ext>
            </a:extLst>
          </p:cNvPr>
          <p:cNvSpPr>
            <a:spLocks noGrp="1"/>
          </p:cNvSpPr>
          <p:nvPr>
            <p:ph type="title"/>
          </p:nvPr>
        </p:nvSpPr>
        <p:spPr>
          <a:xfrm>
            <a:off x="863029" y="1012004"/>
            <a:ext cx="3416158" cy="4795408"/>
          </a:xfrm>
        </p:spPr>
        <p:txBody>
          <a:bodyPr>
            <a:normAutofit/>
          </a:bodyPr>
          <a:lstStyle/>
          <a:p>
            <a:r>
              <a:rPr lang="en-GB" dirty="0">
                <a:solidFill>
                  <a:schemeClr val="accent2"/>
                </a:solidFill>
                <a:cs typeface="Calibri Light"/>
              </a:rPr>
              <a:t>Excel </a:t>
            </a:r>
            <a:r>
              <a:rPr lang="en-GB">
                <a:solidFill>
                  <a:schemeClr val="accent2"/>
                </a:solidFill>
                <a:cs typeface="Calibri Light"/>
              </a:rPr>
              <a:t>Formulas</a:t>
            </a:r>
            <a:br>
              <a:rPr lang="en-GB" dirty="0">
                <a:solidFill>
                  <a:srgbClr val="FFFFFF"/>
                </a:solidFill>
                <a:cs typeface="Calibri Light"/>
              </a:rPr>
            </a:br>
            <a:r>
              <a:rPr lang="en-GB" sz="1600">
                <a:solidFill>
                  <a:srgbClr val="FFFFFF"/>
                </a:solidFill>
                <a:cs typeface="Calibri Light"/>
              </a:rPr>
              <a:t>Using Excel formulas can be useful in </a:t>
            </a:r>
            <a:r>
              <a:rPr lang="en-GB" sz="1600" dirty="0">
                <a:solidFill>
                  <a:srgbClr val="FFFFFF"/>
                </a:solidFill>
                <a:cs typeface="Calibri Light"/>
              </a:rPr>
              <a:t>maintaining budgets. Spreadsheet will automatically adjust totals based of the equation you have entered. </a:t>
            </a:r>
            <a:br>
              <a:rPr lang="en-GB" sz="1600" dirty="0">
                <a:solidFill>
                  <a:srgbClr val="FFFFFF"/>
                </a:solidFill>
                <a:cs typeface="Calibri Light"/>
              </a:rPr>
            </a:br>
            <a:r>
              <a:rPr lang="en-GB" sz="1600" i="1" dirty="0">
                <a:solidFill>
                  <a:srgbClr val="FFFFFF"/>
                </a:solidFill>
                <a:cs typeface="Calibri Light"/>
              </a:rPr>
              <a:t>For example, if you needed to buy 7 sheets of MDF instead of 6, the formula would automatically adjust your material total, and then the grand total of the budget within the spreadsheet.</a:t>
            </a:r>
            <a:r>
              <a:rPr lang="en-GB" sz="1600" dirty="0">
                <a:solidFill>
                  <a:srgbClr val="FFFFFF"/>
                </a:solidFill>
                <a:cs typeface="Calibri Light"/>
              </a:rPr>
              <a:t> </a:t>
            </a:r>
            <a:br>
              <a:rPr lang="en-GB" sz="1600" dirty="0">
                <a:solidFill>
                  <a:srgbClr val="FFFFFF"/>
                </a:solidFill>
                <a:cs typeface="Calibri Light"/>
              </a:rPr>
            </a:br>
            <a:r>
              <a:rPr lang="en-GB" sz="1600" dirty="0">
                <a:solidFill>
                  <a:srgbClr val="FFFFFF"/>
                </a:solidFill>
                <a:cs typeface="Calibri Light"/>
              </a:rPr>
              <a:t>The small amount of time spent creating a spreadsheet with formulas can save time throughout the production, and help keep everything on budget.</a:t>
            </a:r>
          </a:p>
        </p:txBody>
      </p:sp>
      <p:graphicFrame>
        <p:nvGraphicFramePr>
          <p:cNvPr id="6" name="Content Placeholder 2">
            <a:extLst>
              <a:ext uri="{FF2B5EF4-FFF2-40B4-BE49-F238E27FC236}">
                <a16:creationId xmlns:a16="http://schemas.microsoft.com/office/drawing/2014/main" id="{8523F087-99D1-483F-8DE8-6C17C7FCF173}"/>
              </a:ext>
            </a:extLst>
          </p:cNvPr>
          <p:cNvGraphicFramePr>
            <a:graphicFrameLocks noGrp="1"/>
          </p:cNvGraphicFramePr>
          <p:nvPr>
            <p:ph idx="1"/>
            <p:extLst>
              <p:ext uri="{D42A27DB-BD31-4B8C-83A1-F6EECF244321}">
                <p14:modId xmlns:p14="http://schemas.microsoft.com/office/powerpoint/2010/main" val="404907591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3785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6499"/>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E7A59D-492B-45DB-B8F2-46DEFF7EB1C6}"/>
              </a:ext>
            </a:extLst>
          </p:cNvPr>
          <p:cNvSpPr>
            <a:spLocks noGrp="1"/>
          </p:cNvSpPr>
          <p:nvPr>
            <p:ph type="title"/>
          </p:nvPr>
        </p:nvSpPr>
        <p:spPr>
          <a:xfrm>
            <a:off x="841248" y="503270"/>
            <a:ext cx="2889504" cy="1345997"/>
          </a:xfrm>
        </p:spPr>
        <p:txBody>
          <a:bodyPr anchor="ctr">
            <a:normAutofit fontScale="90000"/>
          </a:bodyPr>
          <a:lstStyle/>
          <a:p>
            <a:r>
              <a:rPr lang="en-GB" sz="2600">
                <a:solidFill>
                  <a:schemeClr val="accent2"/>
                </a:solidFill>
                <a:ea typeface="+mj-lt"/>
                <a:cs typeface="+mj-lt"/>
              </a:rPr>
              <a:t>This is an example of how the Formulas will work within the spreadsheet</a:t>
            </a:r>
            <a:endParaRPr lang="en-US">
              <a:solidFill>
                <a:schemeClr val="accent2"/>
              </a:solidFill>
            </a:endParaRPr>
          </a:p>
        </p:txBody>
      </p:sp>
      <p:cxnSp>
        <p:nvCxnSpPr>
          <p:cNvPr id="15" name="Straight Connector 1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732166"/>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7" name="Picture 9" descr="A screenshot of a cell phone&#10;&#10;Description generated with very high confidence">
            <a:extLst>
              <a:ext uri="{FF2B5EF4-FFF2-40B4-BE49-F238E27FC236}">
                <a16:creationId xmlns:a16="http://schemas.microsoft.com/office/drawing/2014/main" id="{FAF3E156-1E0C-49AC-95A0-0CF928EDFA37}"/>
              </a:ext>
            </a:extLst>
          </p:cNvPr>
          <p:cNvPicPr>
            <a:picLocks noGrp="1" noChangeAspect="1"/>
          </p:cNvPicPr>
          <p:nvPr>
            <p:ph idx="1"/>
          </p:nvPr>
        </p:nvPicPr>
        <p:blipFill>
          <a:blip r:embed="rId2"/>
          <a:stretch>
            <a:fillRect/>
          </a:stretch>
        </p:blipFill>
        <p:spPr>
          <a:xfrm>
            <a:off x="1202730" y="2273799"/>
            <a:ext cx="9790306" cy="4214702"/>
          </a:xfrm>
        </p:spPr>
      </p:pic>
      <p:sp>
        <p:nvSpPr>
          <p:cNvPr id="12" name="TextBox 11">
            <a:extLst>
              <a:ext uri="{FF2B5EF4-FFF2-40B4-BE49-F238E27FC236}">
                <a16:creationId xmlns:a16="http://schemas.microsoft.com/office/drawing/2014/main" id="{A4D454C5-0082-4FB2-8FA3-33918A5E9A05}"/>
              </a:ext>
            </a:extLst>
          </p:cNvPr>
          <p:cNvSpPr txBox="1"/>
          <p:nvPr/>
        </p:nvSpPr>
        <p:spPr>
          <a:xfrm>
            <a:off x="4433048" y="365312"/>
            <a:ext cx="712469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solidFill>
                  <a:schemeClr val="bg1"/>
                </a:solidFill>
                <a:cs typeface="Calibri"/>
              </a:rPr>
              <a:t>A </a:t>
            </a:r>
            <a:r>
              <a:rPr lang="en-GB" sz="1600" dirty="0">
                <a:solidFill>
                  <a:schemeClr val="bg1"/>
                </a:solidFill>
                <a:cs typeface="Calibri"/>
              </a:rPr>
              <a:t>Multiplication Formula has been used in the total column to show the total cost of each material. </a:t>
            </a:r>
            <a:endParaRPr lang="en-US">
              <a:solidFill>
                <a:schemeClr val="bg1"/>
              </a:solidFill>
              <a:cs typeface="Calibri" panose="020F0502020204030204"/>
            </a:endParaRPr>
          </a:p>
          <a:p>
            <a:pPr marL="285750" indent="-285750">
              <a:buFont typeface="Arial"/>
              <a:buChar char="•"/>
            </a:pPr>
            <a:r>
              <a:rPr lang="en-GB" sz="1600">
                <a:solidFill>
                  <a:schemeClr val="bg1"/>
                </a:solidFill>
                <a:cs typeface="Calibri"/>
              </a:rPr>
              <a:t>= SUM formula has been used for the grand total, adding together all </a:t>
            </a:r>
            <a:r>
              <a:rPr lang="en-GB" sz="1600" dirty="0">
                <a:solidFill>
                  <a:schemeClr val="bg1"/>
                </a:solidFill>
                <a:cs typeface="Calibri"/>
              </a:rPr>
              <a:t>the amounts in the total column</a:t>
            </a:r>
          </a:p>
          <a:p>
            <a:pPr marL="285750" indent="-285750">
              <a:buFont typeface="Arial"/>
              <a:buChar char="•"/>
            </a:pPr>
            <a:r>
              <a:rPr lang="en-GB" sz="1600">
                <a:solidFill>
                  <a:schemeClr val="bg1"/>
                </a:solidFill>
                <a:cs typeface="Calibri"/>
              </a:rPr>
              <a:t>Formulas do not remain visible in the spreadsheet like the example so will not be seen once you press enter</a:t>
            </a:r>
            <a:endParaRPr lang="en-GB" sz="1600" dirty="0">
              <a:solidFill>
                <a:schemeClr val="bg1"/>
              </a:solidFill>
              <a:cs typeface="Calibri"/>
            </a:endParaRPr>
          </a:p>
        </p:txBody>
      </p:sp>
    </p:spTree>
    <p:extLst>
      <p:ext uri="{BB962C8B-B14F-4D97-AF65-F5344CB8AC3E}">
        <p14:creationId xmlns:p14="http://schemas.microsoft.com/office/powerpoint/2010/main" val="362685404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Costing and Budgeting</vt:lpstr>
      <vt:lpstr>Film Budgets</vt:lpstr>
      <vt:lpstr>Drawing up the Set Budget</vt:lpstr>
      <vt:lpstr>PowerPoint Presentation</vt:lpstr>
      <vt:lpstr>What is in the Production Budget?</vt:lpstr>
      <vt:lpstr>What the Inside of David's brain looks like</vt:lpstr>
      <vt:lpstr>Why is an initial costing estimate useful?</vt:lpstr>
      <vt:lpstr>How much will my set cost?</vt:lpstr>
      <vt:lpstr>PowerPoint Presentation</vt:lpstr>
      <vt:lpstr>How much do I need?</vt:lpstr>
      <vt:lpstr>How much do I need? pt2</vt:lpstr>
      <vt:lpstr>What would that Cost?</vt:lpstr>
      <vt:lpstr>Plotting the costing</vt:lpstr>
      <vt:lpstr>Excel </vt:lpstr>
      <vt:lpstr>Excel Formulas Using Excel formulas can be useful in maintaining budgets. Spreadsheet will automatically adjust totals based of the equation you have entered.  For example, if you needed to buy 7 sheets of MDF instead of 6, the formula would automatically adjust your material total, and then the grand total of the budget within the spreadsheet.  The small amount of time spent creating a spreadsheet with formulas can save time throughout the production, and help keep everything on budget.</vt:lpstr>
      <vt:lpstr>This is an example of how the Formulas will work within the spreadsheet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1381</cp:revision>
  <dcterms:created xsi:type="dcterms:W3CDTF">2013-07-15T20:26:40Z</dcterms:created>
  <dcterms:modified xsi:type="dcterms:W3CDTF">2020-04-22T14:44:52Z</dcterms:modified>
</cp:coreProperties>
</file>