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64" r:id="rId5"/>
    <p:sldId id="263" r:id="rId6"/>
    <p:sldId id="259" r:id="rId7"/>
    <p:sldId id="260" r:id="rId8"/>
    <p:sldId id="261" r:id="rId9"/>
    <p:sldId id="262" r:id="rId10"/>
    <p:sldId id="265" r:id="rId11"/>
    <p:sldId id="266" r:id="rId12"/>
    <p:sldId id="268" r:id="rId13"/>
    <p:sldId id="267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7" d="100"/>
          <a:sy n="77" d="100"/>
        </p:scale>
        <p:origin x="1350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0" y="2226503"/>
            <a:ext cx="5917679" cy="2550877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0" y="4777380"/>
            <a:ext cx="5917679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7498080" y="1828800"/>
            <a:ext cx="990599" cy="22865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6236208" y="3264408"/>
            <a:ext cx="3859795" cy="228660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13679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970" y="927098"/>
            <a:ext cx="6343672" cy="70986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94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6200000">
              <a:off x="3105027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/>
            <p:nvPr/>
          </p:nvSpPr>
          <p:spPr bwMode="gray">
            <a:xfrm rot="15687606">
              <a:off x="3320102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7534" y="2257588"/>
            <a:ext cx="3090672" cy="3020344"/>
          </a:xfrm>
        </p:spPr>
        <p:txBody>
          <a:bodyPr anchor="ctr"/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19261" y="2257588"/>
            <a:ext cx="3082516" cy="302034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04067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66440" y="2489200"/>
            <a:ext cx="3636980" cy="35306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0581" y="2489203"/>
            <a:ext cx="3636980" cy="3530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79171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9918" y="2489200"/>
            <a:ext cx="3633502" cy="75929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66440" y="3248490"/>
            <a:ext cx="3636980" cy="277131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0581" y="2489200"/>
            <a:ext cx="3636979" cy="75663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0581" y="3245835"/>
            <a:ext cx="3636980" cy="27739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0013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373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98864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548536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/>
            <p:nvPr/>
          </p:nvSpPr>
          <p:spPr bwMode="gray">
            <a:xfrm rot="15687606">
              <a:off x="2769747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447800"/>
            <a:ext cx="2712590" cy="14955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8927" y="1447800"/>
            <a:ext cx="3632850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1" y="3086845"/>
            <a:ext cx="2712589" cy="2933701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22713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852610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 rot="15687606">
              <a:off x="3074559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381390"/>
            <a:ext cx="2987089" cy="157480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722909" y="1320800"/>
            <a:ext cx="2791102" cy="42164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086100"/>
            <a:ext cx="2987089" cy="24511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63598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10204164">
              <a:off x="426788" y="456424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Rectangle 15"/>
            <p:cNvSpPr/>
            <p:nvPr/>
          </p:nvSpPr>
          <p:spPr>
            <a:xfrm>
              <a:off x="421503" y="402165"/>
              <a:ext cx="8327939" cy="314113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0800000">
              <a:off x="485023" y="2670079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4961454"/>
            <a:ext cx="642200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1" y="685800"/>
            <a:ext cx="6422004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0" y="5528192"/>
            <a:ext cx="6422004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31963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2780895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Rectangle 8"/>
            <p:cNvSpPr/>
            <p:nvPr/>
          </p:nvSpPr>
          <p:spPr>
            <a:xfrm>
              <a:off x="485023" y="4343399"/>
              <a:ext cx="8182128" cy="211243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>
              <a:off x="485023" y="2854646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2005" cy="1692720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488023"/>
            <a:ext cx="6422005" cy="2536857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11952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430920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0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3" name="TextBox 22"/>
          <p:cNvSpPr txBox="1"/>
          <p:nvPr/>
        </p:nvSpPr>
        <p:spPr bwMode="gray">
          <a:xfrm>
            <a:off x="647430" y="651690"/>
            <a:ext cx="60159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 bwMode="gray">
          <a:xfrm>
            <a:off x="7069418" y="2900292"/>
            <a:ext cx="61906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8060" y="927099"/>
            <a:ext cx="6160385" cy="2882179"/>
          </a:xfrm>
        </p:spPr>
        <p:txBody>
          <a:bodyPr anchor="ctr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387278" y="3809278"/>
            <a:ext cx="5646143" cy="333113"/>
          </a:xfrm>
        </p:spPr>
        <p:txBody>
          <a:bodyPr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5000816"/>
            <a:ext cx="6343673" cy="101061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69308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/>
            <p:nvPr/>
          </p:nvSpPr>
          <p:spPr bwMode="gray">
            <a:xfrm rot="21010068">
              <a:off x="6359946" y="431124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7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2057400"/>
            <a:ext cx="6422005" cy="20955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1" y="5024908"/>
            <a:ext cx="6422004" cy="994891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16150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3593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2489200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5"/>
          </p:nvPr>
        </p:nvSpPr>
        <p:spPr>
          <a:xfrm>
            <a:off x="866440" y="3147164"/>
            <a:ext cx="2313432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05614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08471" y="3147164"/>
            <a:ext cx="2318918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60935" y="3147164"/>
            <a:ext cx="2316625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294530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50963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345260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4179596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9055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8"/>
          </p:nvPr>
        </p:nvSpPr>
        <p:spPr>
          <a:xfrm>
            <a:off x="866439" y="4837558"/>
            <a:ext cx="2313432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11125" y="4179595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553189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11125" y="484820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4179596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08641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58642" y="483755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0" name="Straight Connector 39"/>
          <p:cNvCxnSpPr/>
          <p:nvPr/>
        </p:nvCxnSpPr>
        <p:spPr>
          <a:xfrm>
            <a:off x="3290019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38046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21301" y="6387910"/>
            <a:ext cx="990599" cy="228659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16133" y="6387910"/>
            <a:ext cx="3859795" cy="22866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85095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20420" cy="6860798"/>
            <a:chOff x="-1588" y="0"/>
            <a:chExt cx="9120420" cy="6860798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4966650">
              <a:off x="4673046" y="5107506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sp>
        <p:nvSpPr>
          <p:cNvPr id="17" name="Rectangle 16"/>
          <p:cNvSpPr/>
          <p:nvPr/>
        </p:nvSpPr>
        <p:spPr>
          <a:xfrm>
            <a:off x="414867" y="402165"/>
            <a:ext cx="4610565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 bwMode="gray">
          <a:xfrm rot="5400000">
            <a:off x="1299309" y="1765596"/>
            <a:ext cx="5995993" cy="3326809"/>
          </a:xfrm>
          <a:custGeom>
            <a:avLst/>
            <a:gdLst/>
            <a:ahLst/>
            <a:cxnLst/>
            <a:rect l="0" t="0" r="r" b="b"/>
            <a:pathLst>
              <a:path w="4960" h="2752">
                <a:moveTo>
                  <a:pt x="0" y="0"/>
                </a:moveTo>
                <a:lnTo>
                  <a:pt x="0" y="324"/>
                </a:lnTo>
                <a:lnTo>
                  <a:pt x="0" y="1992"/>
                </a:lnTo>
                <a:lnTo>
                  <a:pt x="0" y="2752"/>
                </a:lnTo>
                <a:lnTo>
                  <a:pt x="4960" y="2752"/>
                </a:lnTo>
                <a:lnTo>
                  <a:pt x="4960" y="1992"/>
                </a:lnTo>
                <a:lnTo>
                  <a:pt x="4960" y="324"/>
                </a:lnTo>
                <a:lnTo>
                  <a:pt x="4960" y="0"/>
                </a:lnTo>
                <a:lnTo>
                  <a:pt x="4960" y="0"/>
                </a:lnTo>
                <a:lnTo>
                  <a:pt x="4734" y="34"/>
                </a:lnTo>
                <a:lnTo>
                  <a:pt x="4510" y="64"/>
                </a:lnTo>
                <a:lnTo>
                  <a:pt x="4284" y="90"/>
                </a:lnTo>
                <a:lnTo>
                  <a:pt x="4060" y="114"/>
                </a:lnTo>
                <a:lnTo>
                  <a:pt x="3836" y="132"/>
                </a:lnTo>
                <a:lnTo>
                  <a:pt x="3614" y="146"/>
                </a:lnTo>
                <a:lnTo>
                  <a:pt x="3392" y="158"/>
                </a:lnTo>
                <a:lnTo>
                  <a:pt x="3174" y="166"/>
                </a:lnTo>
                <a:lnTo>
                  <a:pt x="2960" y="172"/>
                </a:lnTo>
                <a:lnTo>
                  <a:pt x="2748" y="174"/>
                </a:lnTo>
                <a:lnTo>
                  <a:pt x="2542" y="174"/>
                </a:lnTo>
                <a:lnTo>
                  <a:pt x="2338" y="174"/>
                </a:lnTo>
                <a:lnTo>
                  <a:pt x="2140" y="170"/>
                </a:lnTo>
                <a:lnTo>
                  <a:pt x="1948" y="164"/>
                </a:lnTo>
                <a:lnTo>
                  <a:pt x="1762" y="156"/>
                </a:lnTo>
                <a:lnTo>
                  <a:pt x="1582" y="148"/>
                </a:lnTo>
                <a:lnTo>
                  <a:pt x="1410" y="138"/>
                </a:lnTo>
                <a:lnTo>
                  <a:pt x="1244" y="128"/>
                </a:lnTo>
                <a:lnTo>
                  <a:pt x="1088" y="116"/>
                </a:lnTo>
                <a:lnTo>
                  <a:pt x="938" y="104"/>
                </a:lnTo>
                <a:lnTo>
                  <a:pt x="668" y="78"/>
                </a:lnTo>
                <a:lnTo>
                  <a:pt x="438" y="54"/>
                </a:lnTo>
                <a:lnTo>
                  <a:pt x="254" y="34"/>
                </a:lnTo>
                <a:lnTo>
                  <a:pt x="116" y="1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8" name="Freeform 5"/>
          <p:cNvSpPr>
            <a:spLocks noEditPoints="1"/>
          </p:cNvSpPr>
          <p:nvPr/>
        </p:nvSpPr>
        <p:spPr bwMode="gray">
          <a:xfrm>
            <a:off x="0" y="0"/>
            <a:ext cx="9144000" cy="6858000"/>
          </a:xfrm>
          <a:custGeom>
            <a:avLst/>
            <a:gdLst/>
            <a:ahLst/>
            <a:cxnLst/>
            <a:rect l="0" t="0" r="r" b="b"/>
            <a:pathLst>
              <a:path w="5760" h="4320">
                <a:moveTo>
                  <a:pt x="0" y="0"/>
                </a:moveTo>
                <a:lnTo>
                  <a:pt x="0" y="4320"/>
                </a:lnTo>
                <a:lnTo>
                  <a:pt x="5760" y="4320"/>
                </a:lnTo>
                <a:lnTo>
                  <a:pt x="5760" y="0"/>
                </a:lnTo>
                <a:lnTo>
                  <a:pt x="0" y="0"/>
                </a:lnTo>
                <a:close/>
                <a:moveTo>
                  <a:pt x="5444" y="4004"/>
                </a:moveTo>
                <a:lnTo>
                  <a:pt x="324" y="4004"/>
                </a:lnTo>
                <a:lnTo>
                  <a:pt x="324" y="324"/>
                </a:lnTo>
                <a:lnTo>
                  <a:pt x="5444" y="324"/>
                </a:lnTo>
                <a:lnTo>
                  <a:pt x="5444" y="400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174928" y="1447799"/>
            <a:ext cx="1113516" cy="4572001"/>
          </a:xfrm>
        </p:spPr>
        <p:txBody>
          <a:bodyPr vert="eaVert" anchor="ctr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66738" y="1447799"/>
            <a:ext cx="4416936" cy="4572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8546" y="6365498"/>
            <a:ext cx="3859795" cy="22866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92705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21010068">
              <a:off x="6359946" y="179029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5" name="Freeform 24"/>
            <p:cNvSpPr/>
            <p:nvPr/>
          </p:nvSpPr>
          <p:spPr bwMode="gray">
            <a:xfrm>
              <a:off x="485023" y="1856450"/>
              <a:ext cx="8173954" cy="4535226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866440" y="927099"/>
            <a:ext cx="6345260" cy="7098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4382" y="2489200"/>
            <a:ext cx="6345260" cy="353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74443" y="6365498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 b="1" i="0">
                <a:solidFill>
                  <a:schemeClr val="accent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90843" y="6365497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6" name="Rectangle 25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06868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b="0" i="0" kern="120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83464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3444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0876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0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5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BrightWave HR Strategy 2025–2028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r>
              <a:rPr dirty="0"/>
              <a:t>Improving People Management &amp; Culture (Armstrong &amp; Taylor, 2023)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Key People Problems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r>
              <a:rPr dirty="0"/>
              <a:t>Managers avoid feedback conversations (Armstrong, 2021)</a:t>
            </a:r>
          </a:p>
          <a:p>
            <a:r>
              <a:rPr dirty="0"/>
              <a:t>Task-first, low recognition culture (Schein, </a:t>
            </a:r>
            <a:r>
              <a:rPr lang="en-GB" dirty="0"/>
              <a:t>2010</a:t>
            </a:r>
            <a:r>
              <a:rPr dirty="0"/>
              <a:t>)</a:t>
            </a:r>
          </a:p>
          <a:p>
            <a:r>
              <a:rPr dirty="0"/>
              <a:t>Weak induction &amp; unclear career paths (Mullins &amp; Rees, 2023)</a:t>
            </a:r>
          </a:p>
          <a:p>
            <a:r>
              <a:rPr dirty="0"/>
              <a:t>High turnover at 28% (CIPD, 2020)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Cleaning Staff Turnover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Service quality drops, clients may leave (Armstrong, 2021)</a:t>
            </a:r>
          </a:p>
          <a:p>
            <a:r>
              <a:rPr lang="en-GB" dirty="0"/>
              <a:t>Cle</a:t>
            </a:r>
            <a:r>
              <a:rPr dirty="0"/>
              <a:t>aners on part-time/flexible contracts</a:t>
            </a:r>
          </a:p>
          <a:p>
            <a:r>
              <a:rPr dirty="0"/>
              <a:t>Low engagement &amp; weak onboarding (Mullins &amp; McLean, 2019)</a:t>
            </a:r>
          </a:p>
          <a:p>
            <a:r>
              <a:rPr dirty="0"/>
              <a:t>Replacement costs: £2k–£5k per cleaner (CIPD, 2020)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Sense of Belonging at Work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Feeling accepted, included and valued (Mullins &amp; Rees, 2023)</a:t>
            </a:r>
          </a:p>
          <a:p>
            <a:r>
              <a:rPr lang="en-GB" dirty="0"/>
              <a:t>Low belonging =  higher turnover and lower engagement</a:t>
            </a:r>
          </a:p>
          <a:p>
            <a:r>
              <a:rPr lang="en-GB" dirty="0"/>
              <a:t>Belonging improves trust, wellbeing, motivation</a:t>
            </a:r>
          </a:p>
          <a:p>
            <a:r>
              <a:rPr lang="en-GB" dirty="0"/>
              <a:t>50% lower turnover risk and 75% fewer employee sick days (Barratt, 2024)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Reduce Turnover: SMART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dirty="0"/>
          </a:p>
          <a:p>
            <a:r>
              <a:rPr lang="en-GB" dirty="0"/>
              <a:t>Specific: Launch “Cleaner to Supervisor” career scheme (Armstrong &amp; Taylor, 2023)</a:t>
            </a:r>
          </a:p>
          <a:p>
            <a:r>
              <a:rPr lang="en-GB" dirty="0"/>
              <a:t>Measurable: Target 18% turnover by year 3 (Mullins &amp; Rees, 2023)</a:t>
            </a:r>
          </a:p>
          <a:p>
            <a:r>
              <a:rPr lang="en-GB" dirty="0"/>
              <a:t>Achievable: Monthly manager one to one  and induction for all new cleaners (Armstrong, 2021)</a:t>
            </a:r>
          </a:p>
          <a:p>
            <a:r>
              <a:rPr lang="en-GB" dirty="0"/>
              <a:t>Relevant: Focus on frontline roles and client concerns (Mullins &amp; Rees, 2023). Monthly team meetings  recommended</a:t>
            </a:r>
          </a:p>
          <a:p>
            <a:r>
              <a:rPr lang="en-GB" dirty="0"/>
              <a:t>Time-bound: Progress tracked quarterly (Armstrong &amp; Taylor, 2023)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Leadership Matters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r>
              <a:rPr dirty="0"/>
              <a:t>Leadership improves motivation &amp; engagement (Mullins &amp; Rees, 2023)</a:t>
            </a:r>
          </a:p>
          <a:p>
            <a:r>
              <a:rPr dirty="0"/>
              <a:t>Better leadership improves productivity (Armstrong &amp; Taylor, 2023)</a:t>
            </a:r>
          </a:p>
          <a:p>
            <a:r>
              <a:rPr dirty="0"/>
              <a:t>Poor leadership </a:t>
            </a:r>
            <a:r>
              <a:rPr lang="en-GB" dirty="0"/>
              <a:t>= </a:t>
            </a:r>
            <a:r>
              <a:rPr dirty="0"/>
              <a:t>service inconsistency &amp; complaints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Schein’s Iceberg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r>
              <a:rPr dirty="0"/>
              <a:t>Visible culture: tasks, procedures, checklists</a:t>
            </a:r>
          </a:p>
          <a:p>
            <a:r>
              <a:rPr dirty="0"/>
              <a:t>Hidden culture: avoid conflict, low recognition (Schein, </a:t>
            </a:r>
            <a:r>
              <a:rPr lang="en-GB" dirty="0"/>
              <a:t>2010</a:t>
            </a:r>
            <a:r>
              <a:rPr dirty="0"/>
              <a:t>)</a:t>
            </a:r>
          </a:p>
          <a:p>
            <a:r>
              <a:rPr dirty="0"/>
              <a:t>Underlying mindset: 'just do your job'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Change Models (Lewin &amp; Kotter)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r>
              <a:rPr dirty="0"/>
              <a:t>Lewin: Unfreeze </a:t>
            </a:r>
            <a:r>
              <a:rPr lang="en-GB" dirty="0"/>
              <a:t>-</a:t>
            </a:r>
            <a:r>
              <a:rPr dirty="0"/>
              <a:t> Change </a:t>
            </a:r>
            <a:r>
              <a:rPr lang="en-GB" dirty="0"/>
              <a:t>-</a:t>
            </a:r>
            <a:r>
              <a:rPr dirty="0"/>
              <a:t> Refreeze (Lewin, 1951)</a:t>
            </a:r>
          </a:p>
          <a:p>
            <a:r>
              <a:rPr dirty="0"/>
              <a:t>Kotter: urgency, vision, empowerment, wins (Kotter, 1996)</a:t>
            </a:r>
          </a:p>
          <a:p>
            <a:r>
              <a:rPr dirty="0"/>
              <a:t>Supports sustainable cultural change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Better Managers, Better Results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r>
              <a:rPr lang="en-GB" dirty="0"/>
              <a:t>3-year management training for all supervisors (Covey, 2004; Armstrong &amp; Taylor, 2023)</a:t>
            </a:r>
          </a:p>
          <a:p>
            <a:r>
              <a:rPr lang="en-GB" dirty="0"/>
              <a:t>Skills: feedback, motivation, coaching (</a:t>
            </a:r>
            <a:r>
              <a:rPr lang="en-GB" dirty="0" err="1"/>
              <a:t>Spawr</a:t>
            </a:r>
            <a:r>
              <a:rPr lang="en-GB" dirty="0"/>
              <a:t>, 2011; Armstrong, 2021)</a:t>
            </a:r>
          </a:p>
          <a:p>
            <a:r>
              <a:rPr lang="en-GB" dirty="0"/>
              <a:t>Measure progress with simple surveys and performance checks (Mullins &amp; Rees, 2023; CIPD, 2023)</a:t>
            </a:r>
          </a:p>
          <a:p>
            <a:r>
              <a:rPr lang="en-GB" dirty="0"/>
              <a:t>Target: 85% of supervisors upskilled in 2 years (Schein, 2010; Armstrong &amp; Taylor, 2023)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Engagement &amp; Recognition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r>
              <a:rPr lang="en-GB" sz="2800" dirty="0"/>
              <a:t>Research shows that lack of recognition is one of the top three reasons people leave jobs (CIPD, 2023)</a:t>
            </a:r>
            <a:endParaRPr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Engagement &amp; Recognition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r>
              <a:rPr lang="en-GB" dirty="0"/>
              <a:t>Monthly recognition for all teams (Herzberg, 2008; Armstrong, 2021)</a:t>
            </a:r>
          </a:p>
          <a:p>
            <a:r>
              <a:rPr lang="en-GB" dirty="0"/>
              <a:t>Quarterly team awards for attendance/quality (Spawr,2011; Mullins &amp; Rees, 2023)</a:t>
            </a:r>
          </a:p>
          <a:p>
            <a:r>
              <a:rPr lang="en-GB" dirty="0"/>
              <a:t>Staff can nominate each other for small rewards (Edmondson, 2019; Armstrong &amp; Taylor, 2023)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Strategy Roadmap (3 Years)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Year 1: Start the career program, introduction, manager training and recognition plan</a:t>
            </a:r>
          </a:p>
          <a:p>
            <a:r>
              <a:rPr lang="en-GB" dirty="0"/>
              <a:t>Year 2: Assess progress and further develop skill programmes </a:t>
            </a:r>
          </a:p>
          <a:p>
            <a:r>
              <a:rPr lang="en-GB" dirty="0"/>
              <a:t>Year 3: Monitor results ,revision plan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Investment &amp; Benefits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r>
              <a:rPr lang="en-GB" dirty="0"/>
              <a:t>£27,000 will be spent over three years on training, onboarding, and rewards (Armstrong &amp; Taylor, 2023).</a:t>
            </a:r>
            <a:endParaRPr dirty="0"/>
          </a:p>
          <a:p>
            <a:r>
              <a:rPr lang="en-GB" dirty="0"/>
              <a:t>Expected return: Save £35,000 + per year from lower turnover (</a:t>
            </a:r>
            <a:r>
              <a:rPr lang="en-GB" dirty="0" err="1"/>
              <a:t>Huselid</a:t>
            </a:r>
            <a:r>
              <a:rPr lang="en-GB" dirty="0"/>
              <a:t>, 1995; Armstrong, 2021)</a:t>
            </a:r>
          </a:p>
          <a:p>
            <a:r>
              <a:rPr lang="en-GB" dirty="0"/>
              <a:t>More engaged teams and better service for clients </a:t>
            </a:r>
            <a:endParaRPr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r>
              <a:rPr dirty="0"/>
              <a:t>People</a:t>
            </a:r>
            <a:r>
              <a:rPr lang="en-GB" dirty="0"/>
              <a:t> </a:t>
            </a:r>
            <a:r>
              <a:rPr dirty="0"/>
              <a:t>centered culture reduces turnover (Schein, </a:t>
            </a:r>
            <a:r>
              <a:rPr lang="en-GB" dirty="0"/>
              <a:t>2010</a:t>
            </a:r>
            <a:r>
              <a:rPr dirty="0"/>
              <a:t>)</a:t>
            </a:r>
          </a:p>
          <a:p>
            <a:r>
              <a:rPr dirty="0"/>
              <a:t>Better leadership = improved performance (Armstrong, 2021)</a:t>
            </a:r>
          </a:p>
          <a:p>
            <a:r>
              <a:rPr dirty="0"/>
              <a:t>Strong HR strategy supports long-term sustainability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F78DAAE-B0C3-49A3-8AB1-AD2FF0E36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A8A81D-3338-4B0F-A26F-A3D259D276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599" y="801794"/>
            <a:ext cx="8250178" cy="52482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0155665-7CE2-4939-AE5E-020DC1D20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2ED2276-E99B-1753-D473-C2590BFF89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3696" y="1284394"/>
            <a:ext cx="6787983" cy="4283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63667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F78DAAE-B0C3-49A3-8AB1-AD2FF0E36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A8A81D-3338-4B0F-A26F-A3D259D276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599" y="801794"/>
            <a:ext cx="8250178" cy="52482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0155665-7CE2-4939-AE5E-020DC1D20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260569-9D10-F1C6-01FA-B86213D964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4549" y="1339404"/>
            <a:ext cx="7526278" cy="4173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16595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161</TotalTime>
  <Words>625</Words>
  <Application>Microsoft Office PowerPoint</Application>
  <PresentationFormat>On-screen Show (4:3)</PresentationFormat>
  <Paragraphs>72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Century Gothic</vt:lpstr>
      <vt:lpstr>Wingdings 3</vt:lpstr>
      <vt:lpstr>Ion Boardroom</vt:lpstr>
      <vt:lpstr>BrightWave HR Strategy 2025–2028</vt:lpstr>
      <vt:lpstr>Key People Problems</vt:lpstr>
      <vt:lpstr>Cleaning Staff Turnover</vt:lpstr>
      <vt:lpstr>Sense of Belonging at Work</vt:lpstr>
      <vt:lpstr>Reduce Turnover: SMART Plan</vt:lpstr>
      <vt:lpstr>Why Leadership Matters</vt:lpstr>
      <vt:lpstr>Schein’s Iceberg Model</vt:lpstr>
      <vt:lpstr>Change Models (Lewin &amp; Kotter)</vt:lpstr>
      <vt:lpstr>Better Managers, Better Results</vt:lpstr>
      <vt:lpstr>Engagement &amp; Recognition</vt:lpstr>
      <vt:lpstr>Engagement &amp; Recognition</vt:lpstr>
      <vt:lpstr>Strategy Roadmap (3 Years)</vt:lpstr>
      <vt:lpstr>Investment &amp; Benefits</vt:lpstr>
      <vt:lpstr>Conclusion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cp:lastModifiedBy>Piotr Czubinski</cp:lastModifiedBy>
  <cp:revision>2</cp:revision>
  <dcterms:created xsi:type="dcterms:W3CDTF">2013-01-27T09:14:16Z</dcterms:created>
  <dcterms:modified xsi:type="dcterms:W3CDTF">2025-11-28T13:40:44Z</dcterms:modified>
  <cp:category/>
</cp:coreProperties>
</file>