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34F456-D7EB-437C-B6CC-4897D9E7D186}" v="564" dt="2026-06-25T15:53:45.5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55" autoAdjust="0"/>
    <p:restoredTop sz="94660"/>
  </p:normalViewPr>
  <p:slideViewPr>
    <p:cSldViewPr snapToGrid="0">
      <p:cViewPr>
        <p:scale>
          <a:sx n="80" d="100"/>
          <a:sy n="80" d="100"/>
        </p:scale>
        <p:origin x="384"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0A801D-515E-41B9-9F1C-E95D6EB22AF9}"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5D0402F1-FB5C-4262-A04B-6FA8B4FFCFA2}">
      <dgm:prSet/>
      <dgm:spPr/>
      <dgm:t>
        <a:bodyPr/>
        <a:lstStyle/>
        <a:p>
          <a:r>
            <a:rPr lang="en-GB" b="1" dirty="0"/>
            <a:t>Defining Ageing</a:t>
          </a:r>
          <a:endParaRPr lang="en-US" dirty="0"/>
        </a:p>
      </dgm:t>
    </dgm:pt>
    <dgm:pt modelId="{FB001960-3044-4B5D-90A5-030405E22067}" type="parTrans" cxnId="{EDC8A438-C6CF-44CF-A79A-9355DF4C6D3E}">
      <dgm:prSet/>
      <dgm:spPr/>
      <dgm:t>
        <a:bodyPr/>
        <a:lstStyle/>
        <a:p>
          <a:endParaRPr lang="en-US"/>
        </a:p>
      </dgm:t>
    </dgm:pt>
    <dgm:pt modelId="{EB3F8A56-A9A9-4525-BDF3-943F3AFFB857}" type="sibTrans" cxnId="{EDC8A438-C6CF-44CF-A79A-9355DF4C6D3E}">
      <dgm:prSet/>
      <dgm:spPr/>
      <dgm:t>
        <a:bodyPr/>
        <a:lstStyle/>
        <a:p>
          <a:endParaRPr lang="en-US"/>
        </a:p>
      </dgm:t>
    </dgm:pt>
    <dgm:pt modelId="{F8AFDF3E-9D05-4F51-B6CC-B2379497A647}">
      <dgm:prSet/>
      <dgm:spPr/>
      <dgm:t>
        <a:bodyPr/>
        <a:lstStyle/>
        <a:p>
          <a:r>
            <a:rPr lang="en-GB" dirty="0"/>
            <a:t>• Ageing is a multidimensional biological, psychological and social process( </a:t>
          </a:r>
          <a:r>
            <a:rPr lang="en-GB" dirty="0" err="1"/>
            <a:t>Dziechciaż</a:t>
          </a:r>
          <a:r>
            <a:rPr lang="en-GB" dirty="0"/>
            <a:t> and Filip, 2014)</a:t>
          </a:r>
          <a:endParaRPr lang="en-US" dirty="0"/>
        </a:p>
      </dgm:t>
    </dgm:pt>
    <dgm:pt modelId="{CCAA2D79-EF5D-490F-BBF7-E4FB0FBFC4AA}" type="parTrans" cxnId="{DB477AE4-ADC0-496F-A0E4-8B2E627AE0DE}">
      <dgm:prSet/>
      <dgm:spPr/>
      <dgm:t>
        <a:bodyPr/>
        <a:lstStyle/>
        <a:p>
          <a:endParaRPr lang="en-US"/>
        </a:p>
      </dgm:t>
    </dgm:pt>
    <dgm:pt modelId="{34B4904D-16DA-4ECA-8E0C-F75789BFC17F}" type="sibTrans" cxnId="{DB477AE4-ADC0-496F-A0E4-8B2E627AE0DE}">
      <dgm:prSet/>
      <dgm:spPr/>
      <dgm:t>
        <a:bodyPr/>
        <a:lstStyle/>
        <a:p>
          <a:endParaRPr lang="en-US"/>
        </a:p>
      </dgm:t>
    </dgm:pt>
    <dgm:pt modelId="{62789BB5-41A9-437E-B58A-AA9D6F38309A}">
      <dgm:prSet/>
      <dgm:spPr/>
      <dgm:t>
        <a:bodyPr/>
        <a:lstStyle/>
        <a:p>
          <a:r>
            <a:rPr lang="en-GB" dirty="0"/>
            <a:t>Genetic Theory (</a:t>
          </a:r>
          <a:r>
            <a:rPr lang="en-GB" b="1" dirty="0"/>
            <a:t>Kirkwood, 2017)</a:t>
          </a:r>
          <a:r>
            <a:rPr lang="en-GB" dirty="0"/>
            <a:t> </a:t>
          </a:r>
          <a:endParaRPr lang="en-US" dirty="0"/>
        </a:p>
      </dgm:t>
    </dgm:pt>
    <dgm:pt modelId="{865FE739-1C5E-4355-8F36-892C0F9363E7}" type="parTrans" cxnId="{648CB75D-A80F-4F1B-B050-8ACEBBE8CFE0}">
      <dgm:prSet/>
      <dgm:spPr/>
      <dgm:t>
        <a:bodyPr/>
        <a:lstStyle/>
        <a:p>
          <a:endParaRPr lang="en-US"/>
        </a:p>
      </dgm:t>
    </dgm:pt>
    <dgm:pt modelId="{90897A6B-5F3E-4105-BC06-3D8EAB9E9A22}" type="sibTrans" cxnId="{648CB75D-A80F-4F1B-B050-8ACEBBE8CFE0}">
      <dgm:prSet/>
      <dgm:spPr/>
      <dgm:t>
        <a:bodyPr/>
        <a:lstStyle/>
        <a:p>
          <a:endParaRPr lang="en-US"/>
        </a:p>
      </dgm:t>
    </dgm:pt>
    <dgm:pt modelId="{0A8B7476-E094-4AE2-90BE-26A5ACDFC8EB}">
      <dgm:prSet/>
      <dgm:spPr/>
      <dgm:t>
        <a:bodyPr/>
        <a:lstStyle/>
        <a:p>
          <a:r>
            <a:rPr lang="en-GB" dirty="0"/>
            <a:t>Wear and Tear Theory </a:t>
          </a:r>
          <a:r>
            <a:rPr lang="en-GB" b="1" dirty="0"/>
            <a:t>(Weinert &amp; </a:t>
          </a:r>
          <a:r>
            <a:rPr lang="en-GB" b="1" dirty="0" err="1"/>
            <a:t>Timiras</a:t>
          </a:r>
          <a:r>
            <a:rPr lang="en-GB" b="1" dirty="0"/>
            <a:t>, 2003)</a:t>
          </a:r>
          <a:endParaRPr lang="en-US" dirty="0"/>
        </a:p>
      </dgm:t>
    </dgm:pt>
    <dgm:pt modelId="{35672399-3EB3-4C00-8EB6-64D9D9D0E88A}" type="parTrans" cxnId="{BC7A8A22-0E92-4F0A-82BA-20B96FD9EB29}">
      <dgm:prSet/>
      <dgm:spPr/>
      <dgm:t>
        <a:bodyPr/>
        <a:lstStyle/>
        <a:p>
          <a:endParaRPr lang="en-US"/>
        </a:p>
      </dgm:t>
    </dgm:pt>
    <dgm:pt modelId="{329C6339-19A6-4E59-83D5-320BCD964897}" type="sibTrans" cxnId="{BC7A8A22-0E92-4F0A-82BA-20B96FD9EB29}">
      <dgm:prSet/>
      <dgm:spPr/>
      <dgm:t>
        <a:bodyPr/>
        <a:lstStyle/>
        <a:p>
          <a:endParaRPr lang="en-US"/>
        </a:p>
      </dgm:t>
    </dgm:pt>
    <dgm:pt modelId="{15AE9464-512D-4068-8F78-7AA4728971CB}">
      <dgm:prSet/>
      <dgm:spPr/>
      <dgm:t>
        <a:bodyPr/>
        <a:lstStyle/>
        <a:p>
          <a:r>
            <a:rPr lang="en-GB" b="1" dirty="0"/>
            <a:t>Why Does Ageing Matter?</a:t>
          </a:r>
          <a:endParaRPr lang="en-US" dirty="0"/>
        </a:p>
      </dgm:t>
    </dgm:pt>
    <dgm:pt modelId="{A4E7B94D-16AC-4649-A903-1167DF598482}" type="parTrans" cxnId="{1061F403-67AB-4E28-A6EC-B9812D47F9AF}">
      <dgm:prSet/>
      <dgm:spPr/>
      <dgm:t>
        <a:bodyPr/>
        <a:lstStyle/>
        <a:p>
          <a:endParaRPr lang="en-US"/>
        </a:p>
      </dgm:t>
    </dgm:pt>
    <dgm:pt modelId="{3525435D-CD97-4749-824E-EEF417AD39AC}" type="sibTrans" cxnId="{1061F403-67AB-4E28-A6EC-B9812D47F9AF}">
      <dgm:prSet/>
      <dgm:spPr/>
      <dgm:t>
        <a:bodyPr/>
        <a:lstStyle/>
        <a:p>
          <a:endParaRPr lang="en-US"/>
        </a:p>
      </dgm:t>
    </dgm:pt>
    <dgm:pt modelId="{D988206F-F69C-40B4-A315-D98F5F9F1A32}">
      <dgm:prSet/>
      <dgm:spPr/>
      <dgm:t>
        <a:bodyPr/>
        <a:lstStyle/>
        <a:p>
          <a:r>
            <a:rPr lang="en-GB" dirty="0"/>
            <a:t> Increasing life expectancy has led to a growing  ageing population (Stevenson and Mutebi, 2024)</a:t>
          </a:r>
          <a:endParaRPr lang="en-US" dirty="0"/>
        </a:p>
      </dgm:t>
    </dgm:pt>
    <dgm:pt modelId="{797B9BEB-C629-41A8-8AF3-736C81B4A588}" type="parTrans" cxnId="{2F903702-02E9-487B-97C2-BE25443D059E}">
      <dgm:prSet/>
      <dgm:spPr/>
      <dgm:t>
        <a:bodyPr/>
        <a:lstStyle/>
        <a:p>
          <a:endParaRPr lang="en-US"/>
        </a:p>
      </dgm:t>
    </dgm:pt>
    <dgm:pt modelId="{BA36C8E8-97CE-44D1-88BC-4D9DE6F56D1E}" type="sibTrans" cxnId="{2F903702-02E9-487B-97C2-BE25443D059E}">
      <dgm:prSet/>
      <dgm:spPr/>
      <dgm:t>
        <a:bodyPr/>
        <a:lstStyle/>
        <a:p>
          <a:endParaRPr lang="en-US"/>
        </a:p>
      </dgm:t>
    </dgm:pt>
    <dgm:pt modelId="{DEA5B798-684B-43EB-A66A-66B09C606414}">
      <dgm:prSet/>
      <dgm:spPr/>
      <dgm:t>
        <a:bodyPr/>
        <a:lstStyle/>
        <a:p>
          <a:r>
            <a:rPr lang="en-GB" b="1"/>
            <a:t>Presentation Focus</a:t>
          </a:r>
          <a:endParaRPr lang="en-US" dirty="0"/>
        </a:p>
      </dgm:t>
    </dgm:pt>
    <dgm:pt modelId="{D6404C53-568E-440A-9C37-E3FF9D0C2EF7}" type="parTrans" cxnId="{688C41C3-4248-44BB-A728-724B0EADAC5B}">
      <dgm:prSet/>
      <dgm:spPr/>
      <dgm:t>
        <a:bodyPr/>
        <a:lstStyle/>
        <a:p>
          <a:endParaRPr lang="en-US"/>
        </a:p>
      </dgm:t>
    </dgm:pt>
    <dgm:pt modelId="{101BB305-AF9F-4114-8195-EC9A6803B7B1}" type="sibTrans" cxnId="{688C41C3-4248-44BB-A728-724B0EADAC5B}">
      <dgm:prSet/>
      <dgm:spPr/>
      <dgm:t>
        <a:bodyPr/>
        <a:lstStyle/>
        <a:p>
          <a:endParaRPr lang="en-US"/>
        </a:p>
      </dgm:t>
    </dgm:pt>
    <dgm:pt modelId="{1F8CA649-9591-4BBA-9E4D-6F9467975CA5}">
      <dgm:prSet/>
      <dgm:spPr/>
      <dgm:t>
        <a:bodyPr/>
        <a:lstStyle/>
        <a:p>
          <a:br>
            <a:rPr lang="en-GB"/>
          </a:br>
          <a:r>
            <a:rPr lang="en-GB"/>
            <a:t>• Biological theories include:</a:t>
          </a:r>
          <a:endParaRPr lang="en-US" dirty="0"/>
        </a:p>
      </dgm:t>
    </dgm:pt>
    <dgm:pt modelId="{A95AEA17-E440-4243-BCCE-9ECCCB153BCA}" type="parTrans" cxnId="{D1F94B05-A477-4A52-A6C3-208615FE4EA4}">
      <dgm:prSet/>
      <dgm:spPr/>
      <dgm:t>
        <a:bodyPr/>
        <a:lstStyle/>
        <a:p>
          <a:endParaRPr lang="en-GB"/>
        </a:p>
      </dgm:t>
    </dgm:pt>
    <dgm:pt modelId="{0846721E-BC23-4FF5-9CC9-15A9CF5724BE}" type="sibTrans" cxnId="{D1F94B05-A477-4A52-A6C3-208615FE4EA4}">
      <dgm:prSet/>
      <dgm:spPr/>
      <dgm:t>
        <a:bodyPr/>
        <a:lstStyle/>
        <a:p>
          <a:endParaRPr lang="en-GB"/>
        </a:p>
      </dgm:t>
    </dgm:pt>
    <dgm:pt modelId="{5A1855DA-6008-4FF7-A052-E1F190122DEE}">
      <dgm:prSet/>
      <dgm:spPr/>
      <dgm:t>
        <a:bodyPr/>
        <a:lstStyle/>
        <a:p>
          <a:br>
            <a:rPr lang="en-GB" dirty="0"/>
          </a:br>
          <a:r>
            <a:rPr lang="en-GB" dirty="0"/>
            <a:t>• Rising demand for health and social care services (Alireza Hajizadeh et al., </a:t>
          </a:r>
          <a:r>
            <a:rPr lang="en-GB"/>
            <a:t>2025)</a:t>
          </a:r>
          <a:endParaRPr lang="en-US" dirty="0"/>
        </a:p>
      </dgm:t>
    </dgm:pt>
    <dgm:pt modelId="{7B3CB4E6-D797-4AD4-8B5F-0CA2AD28EBC6}" type="parTrans" cxnId="{DC0C2F51-03B4-4056-846C-CC113CAA95E5}">
      <dgm:prSet/>
      <dgm:spPr/>
      <dgm:t>
        <a:bodyPr/>
        <a:lstStyle/>
        <a:p>
          <a:endParaRPr lang="en-GB"/>
        </a:p>
      </dgm:t>
    </dgm:pt>
    <dgm:pt modelId="{E0127591-70F9-428D-B2AD-FF68423AB83D}" type="sibTrans" cxnId="{DC0C2F51-03B4-4056-846C-CC113CAA95E5}">
      <dgm:prSet/>
      <dgm:spPr/>
      <dgm:t>
        <a:bodyPr/>
        <a:lstStyle/>
        <a:p>
          <a:endParaRPr lang="en-GB"/>
        </a:p>
      </dgm:t>
    </dgm:pt>
    <dgm:pt modelId="{A0AAC6F8-922C-44DB-AD74-B5536EC4D015}">
      <dgm:prSet/>
      <dgm:spPr/>
      <dgm:t>
        <a:bodyPr/>
        <a:lstStyle/>
        <a:p>
          <a:br>
            <a:rPr lang="en-GB" dirty="0"/>
          </a:br>
          <a:r>
            <a:rPr lang="en-GB" dirty="0"/>
            <a:t>• Concerns regarding ageism, inequalities and sustainability of care provision(Khan, Addo and Findlay, 2024)</a:t>
          </a:r>
          <a:endParaRPr lang="en-US" dirty="0"/>
        </a:p>
      </dgm:t>
    </dgm:pt>
    <dgm:pt modelId="{E98C7AD2-F3E1-47D2-A834-BC597E20FA34}" type="parTrans" cxnId="{CE29F191-D38A-495A-9DF0-B25052723EF8}">
      <dgm:prSet/>
      <dgm:spPr/>
      <dgm:t>
        <a:bodyPr/>
        <a:lstStyle/>
        <a:p>
          <a:endParaRPr lang="en-GB"/>
        </a:p>
      </dgm:t>
    </dgm:pt>
    <dgm:pt modelId="{A6C40FEC-320C-4025-A7D9-AB6E3C296A87}" type="sibTrans" cxnId="{CE29F191-D38A-495A-9DF0-B25052723EF8}">
      <dgm:prSet/>
      <dgm:spPr/>
      <dgm:t>
        <a:bodyPr/>
        <a:lstStyle/>
        <a:p>
          <a:endParaRPr lang="en-GB"/>
        </a:p>
      </dgm:t>
    </dgm:pt>
    <dgm:pt modelId="{5152AAD3-6520-4F7F-A22D-2FA6FD205C95}">
      <dgm:prSet custT="1"/>
      <dgm:spPr/>
      <dgm:t>
        <a:bodyPr/>
        <a:lstStyle/>
        <a:p>
          <a:r>
            <a:rPr lang="en-GB" sz="1000" dirty="0"/>
            <a:t>Evaluation of current care and support provisions.</a:t>
          </a:r>
          <a:br>
            <a:rPr lang="en-GB" sz="1000" dirty="0"/>
          </a:br>
          <a:r>
            <a:rPr lang="en-GB" sz="1000" dirty="0"/>
            <a:t>• Theories of ageing.</a:t>
          </a:r>
          <a:br>
            <a:rPr lang="en-GB" sz="1000" dirty="0"/>
          </a:br>
          <a:r>
            <a:rPr lang="en-GB" sz="1000" dirty="0"/>
            <a:t>• Policy and legislation.</a:t>
          </a:r>
          <a:br>
            <a:rPr lang="en-GB" sz="1000" dirty="0"/>
          </a:br>
          <a:r>
            <a:rPr lang="en-GB" sz="1000" dirty="0"/>
            <a:t>• Technological innovations.</a:t>
          </a:r>
          <a:br>
            <a:rPr lang="en-GB" sz="1000" dirty="0"/>
          </a:br>
          <a:r>
            <a:rPr lang="en-GB" sz="1000" dirty="0"/>
            <a:t>• Case studies.</a:t>
          </a:r>
          <a:br>
            <a:rPr lang="en-GB" sz="1000" dirty="0"/>
          </a:br>
          <a:r>
            <a:rPr lang="en-GB" sz="1000" dirty="0"/>
            <a:t>• Recommendations for improvement.</a:t>
          </a:r>
          <a:endParaRPr lang="en-US" sz="1000" dirty="0"/>
        </a:p>
      </dgm:t>
    </dgm:pt>
    <dgm:pt modelId="{4C7F8EC8-F360-4BBA-BD32-4D0C6C5CB5BA}" type="parTrans" cxnId="{0CFFBF3F-0FFB-4B74-8A3A-B9476C3AE1E4}">
      <dgm:prSet/>
      <dgm:spPr/>
      <dgm:t>
        <a:bodyPr/>
        <a:lstStyle/>
        <a:p>
          <a:endParaRPr lang="en-GB"/>
        </a:p>
      </dgm:t>
    </dgm:pt>
    <dgm:pt modelId="{3CD87EA9-24D6-49DD-AB4F-4B909945CDBD}" type="sibTrans" cxnId="{0CFFBF3F-0FFB-4B74-8A3A-B9476C3AE1E4}">
      <dgm:prSet/>
      <dgm:spPr/>
      <dgm:t>
        <a:bodyPr/>
        <a:lstStyle/>
        <a:p>
          <a:endParaRPr lang="en-GB"/>
        </a:p>
      </dgm:t>
    </dgm:pt>
    <dgm:pt modelId="{F6800E85-43FB-40C1-829D-4AA80A1D13B4}" type="pres">
      <dgm:prSet presAssocID="{1F0A801D-515E-41B9-9F1C-E95D6EB22AF9}" presName="Name0" presStyleCnt="0">
        <dgm:presLayoutVars>
          <dgm:dir/>
          <dgm:resizeHandles val="exact"/>
        </dgm:presLayoutVars>
      </dgm:prSet>
      <dgm:spPr/>
    </dgm:pt>
    <dgm:pt modelId="{944D8D64-CC33-4624-A396-3C33B12DFE55}" type="pres">
      <dgm:prSet presAssocID="{5D0402F1-FB5C-4262-A04B-6FA8B4FFCFA2}" presName="node" presStyleLbl="node1" presStyleIdx="0" presStyleCnt="11">
        <dgm:presLayoutVars>
          <dgm:bulletEnabled val="1"/>
        </dgm:presLayoutVars>
      </dgm:prSet>
      <dgm:spPr/>
    </dgm:pt>
    <dgm:pt modelId="{4DF5D2E2-3CBF-4FAC-93EF-792C22249347}" type="pres">
      <dgm:prSet presAssocID="{EB3F8A56-A9A9-4525-BDF3-943F3AFFB857}" presName="sibTrans" presStyleLbl="sibTrans1D1" presStyleIdx="0" presStyleCnt="10"/>
      <dgm:spPr/>
    </dgm:pt>
    <dgm:pt modelId="{0281D9B5-CCB8-4F70-9C00-F7BF712A562F}" type="pres">
      <dgm:prSet presAssocID="{EB3F8A56-A9A9-4525-BDF3-943F3AFFB857}" presName="connectorText" presStyleLbl="sibTrans1D1" presStyleIdx="0" presStyleCnt="10"/>
      <dgm:spPr/>
    </dgm:pt>
    <dgm:pt modelId="{E5E22518-9933-4558-98EA-478AAD78881A}" type="pres">
      <dgm:prSet presAssocID="{F8AFDF3E-9D05-4F51-B6CC-B2379497A647}" presName="node" presStyleLbl="node1" presStyleIdx="1" presStyleCnt="11">
        <dgm:presLayoutVars>
          <dgm:bulletEnabled val="1"/>
        </dgm:presLayoutVars>
      </dgm:prSet>
      <dgm:spPr/>
    </dgm:pt>
    <dgm:pt modelId="{929E528D-DA6A-4D9F-908C-70E1BB861A08}" type="pres">
      <dgm:prSet presAssocID="{34B4904D-16DA-4ECA-8E0C-F75789BFC17F}" presName="sibTrans" presStyleLbl="sibTrans1D1" presStyleIdx="1" presStyleCnt="10"/>
      <dgm:spPr/>
    </dgm:pt>
    <dgm:pt modelId="{3B2C3F5C-5408-4B9A-A924-F75D9A2C86D2}" type="pres">
      <dgm:prSet presAssocID="{34B4904D-16DA-4ECA-8E0C-F75789BFC17F}" presName="connectorText" presStyleLbl="sibTrans1D1" presStyleIdx="1" presStyleCnt="10"/>
      <dgm:spPr/>
    </dgm:pt>
    <dgm:pt modelId="{61EF98AE-72EC-4BDD-A133-DCED36D89230}" type="pres">
      <dgm:prSet presAssocID="{1F8CA649-9591-4BBA-9E4D-6F9467975CA5}" presName="node" presStyleLbl="node1" presStyleIdx="2" presStyleCnt="11">
        <dgm:presLayoutVars>
          <dgm:bulletEnabled val="1"/>
        </dgm:presLayoutVars>
      </dgm:prSet>
      <dgm:spPr/>
    </dgm:pt>
    <dgm:pt modelId="{E961E6ED-55E6-4920-9426-33DF1D7EF52A}" type="pres">
      <dgm:prSet presAssocID="{0846721E-BC23-4FF5-9CC9-15A9CF5724BE}" presName="sibTrans" presStyleLbl="sibTrans1D1" presStyleIdx="2" presStyleCnt="10"/>
      <dgm:spPr/>
    </dgm:pt>
    <dgm:pt modelId="{D5243A9B-B91A-4456-8A37-0B145F45F0D7}" type="pres">
      <dgm:prSet presAssocID="{0846721E-BC23-4FF5-9CC9-15A9CF5724BE}" presName="connectorText" presStyleLbl="sibTrans1D1" presStyleIdx="2" presStyleCnt="10"/>
      <dgm:spPr/>
    </dgm:pt>
    <dgm:pt modelId="{A403FC15-304A-482B-9852-6511B50560FB}" type="pres">
      <dgm:prSet presAssocID="{62789BB5-41A9-437E-B58A-AA9D6F38309A}" presName="node" presStyleLbl="node1" presStyleIdx="3" presStyleCnt="11">
        <dgm:presLayoutVars>
          <dgm:bulletEnabled val="1"/>
        </dgm:presLayoutVars>
      </dgm:prSet>
      <dgm:spPr/>
    </dgm:pt>
    <dgm:pt modelId="{B72579E5-6239-48B0-9E3D-9D66D6755B52}" type="pres">
      <dgm:prSet presAssocID="{90897A6B-5F3E-4105-BC06-3D8EAB9E9A22}" presName="sibTrans" presStyleLbl="sibTrans1D1" presStyleIdx="3" presStyleCnt="10"/>
      <dgm:spPr/>
    </dgm:pt>
    <dgm:pt modelId="{9FC1267A-F6BB-49FE-8D7D-7A5ACA9B04B9}" type="pres">
      <dgm:prSet presAssocID="{90897A6B-5F3E-4105-BC06-3D8EAB9E9A22}" presName="connectorText" presStyleLbl="sibTrans1D1" presStyleIdx="3" presStyleCnt="10"/>
      <dgm:spPr/>
    </dgm:pt>
    <dgm:pt modelId="{DF48D639-514D-4A5A-A803-65D12516E429}" type="pres">
      <dgm:prSet presAssocID="{0A8B7476-E094-4AE2-90BE-26A5ACDFC8EB}" presName="node" presStyleLbl="node1" presStyleIdx="4" presStyleCnt="11">
        <dgm:presLayoutVars>
          <dgm:bulletEnabled val="1"/>
        </dgm:presLayoutVars>
      </dgm:prSet>
      <dgm:spPr/>
    </dgm:pt>
    <dgm:pt modelId="{ED5A5C07-5111-4AFD-AF54-9F134D02B404}" type="pres">
      <dgm:prSet presAssocID="{329C6339-19A6-4E59-83D5-320BCD964897}" presName="sibTrans" presStyleLbl="sibTrans1D1" presStyleIdx="4" presStyleCnt="10"/>
      <dgm:spPr/>
    </dgm:pt>
    <dgm:pt modelId="{C25CA50D-80BD-40C3-A57F-F1966C3B85BC}" type="pres">
      <dgm:prSet presAssocID="{329C6339-19A6-4E59-83D5-320BCD964897}" presName="connectorText" presStyleLbl="sibTrans1D1" presStyleIdx="4" presStyleCnt="10"/>
      <dgm:spPr/>
    </dgm:pt>
    <dgm:pt modelId="{C9E82B7C-2F71-4069-8879-8642776DA902}" type="pres">
      <dgm:prSet presAssocID="{15AE9464-512D-4068-8F78-7AA4728971CB}" presName="node" presStyleLbl="node1" presStyleIdx="5" presStyleCnt="11">
        <dgm:presLayoutVars>
          <dgm:bulletEnabled val="1"/>
        </dgm:presLayoutVars>
      </dgm:prSet>
      <dgm:spPr/>
    </dgm:pt>
    <dgm:pt modelId="{EC0360EC-7D49-41E6-9DE7-C5F603CA1460}" type="pres">
      <dgm:prSet presAssocID="{3525435D-CD97-4749-824E-EEF417AD39AC}" presName="sibTrans" presStyleLbl="sibTrans1D1" presStyleIdx="5" presStyleCnt="10"/>
      <dgm:spPr/>
    </dgm:pt>
    <dgm:pt modelId="{6F7D1267-7EA9-4F00-A6C4-4CD219304D8B}" type="pres">
      <dgm:prSet presAssocID="{3525435D-CD97-4749-824E-EEF417AD39AC}" presName="connectorText" presStyleLbl="sibTrans1D1" presStyleIdx="5" presStyleCnt="10"/>
      <dgm:spPr/>
    </dgm:pt>
    <dgm:pt modelId="{338AB290-8AB6-435A-91A3-64BFE78BFC91}" type="pres">
      <dgm:prSet presAssocID="{D988206F-F69C-40B4-A315-D98F5F9F1A32}" presName="node" presStyleLbl="node1" presStyleIdx="6" presStyleCnt="11">
        <dgm:presLayoutVars>
          <dgm:bulletEnabled val="1"/>
        </dgm:presLayoutVars>
      </dgm:prSet>
      <dgm:spPr/>
    </dgm:pt>
    <dgm:pt modelId="{8DA9A4F3-D6DC-436C-B231-8042DF299ECE}" type="pres">
      <dgm:prSet presAssocID="{BA36C8E8-97CE-44D1-88BC-4D9DE6F56D1E}" presName="sibTrans" presStyleLbl="sibTrans1D1" presStyleIdx="6" presStyleCnt="10"/>
      <dgm:spPr/>
    </dgm:pt>
    <dgm:pt modelId="{97EAECAF-6599-4024-AF2E-F8C83F9951DD}" type="pres">
      <dgm:prSet presAssocID="{BA36C8E8-97CE-44D1-88BC-4D9DE6F56D1E}" presName="connectorText" presStyleLbl="sibTrans1D1" presStyleIdx="6" presStyleCnt="10"/>
      <dgm:spPr/>
    </dgm:pt>
    <dgm:pt modelId="{E1F59496-209B-4C38-A098-F6B716582C57}" type="pres">
      <dgm:prSet presAssocID="{5A1855DA-6008-4FF7-A052-E1F190122DEE}" presName="node" presStyleLbl="node1" presStyleIdx="7" presStyleCnt="11">
        <dgm:presLayoutVars>
          <dgm:bulletEnabled val="1"/>
        </dgm:presLayoutVars>
      </dgm:prSet>
      <dgm:spPr/>
    </dgm:pt>
    <dgm:pt modelId="{C1B94887-AFE7-431C-A7F6-42D340D5972F}" type="pres">
      <dgm:prSet presAssocID="{E0127591-70F9-428D-B2AD-FF68423AB83D}" presName="sibTrans" presStyleLbl="sibTrans1D1" presStyleIdx="7" presStyleCnt="10"/>
      <dgm:spPr/>
    </dgm:pt>
    <dgm:pt modelId="{0E0A25E7-FAA1-4A71-A6EF-028BB9ED17B8}" type="pres">
      <dgm:prSet presAssocID="{E0127591-70F9-428D-B2AD-FF68423AB83D}" presName="connectorText" presStyleLbl="sibTrans1D1" presStyleIdx="7" presStyleCnt="10"/>
      <dgm:spPr/>
    </dgm:pt>
    <dgm:pt modelId="{45C40094-8235-4553-BB38-7BED0C468FFE}" type="pres">
      <dgm:prSet presAssocID="{A0AAC6F8-922C-44DB-AD74-B5536EC4D015}" presName="node" presStyleLbl="node1" presStyleIdx="8" presStyleCnt="11">
        <dgm:presLayoutVars>
          <dgm:bulletEnabled val="1"/>
        </dgm:presLayoutVars>
      </dgm:prSet>
      <dgm:spPr/>
    </dgm:pt>
    <dgm:pt modelId="{AD5FA0B9-0F94-4E33-97EC-BDAF9D54103B}" type="pres">
      <dgm:prSet presAssocID="{A6C40FEC-320C-4025-A7D9-AB6E3C296A87}" presName="sibTrans" presStyleLbl="sibTrans1D1" presStyleIdx="8" presStyleCnt="10"/>
      <dgm:spPr/>
    </dgm:pt>
    <dgm:pt modelId="{24173934-5E69-4768-BC9F-393163221549}" type="pres">
      <dgm:prSet presAssocID="{A6C40FEC-320C-4025-A7D9-AB6E3C296A87}" presName="connectorText" presStyleLbl="sibTrans1D1" presStyleIdx="8" presStyleCnt="10"/>
      <dgm:spPr/>
    </dgm:pt>
    <dgm:pt modelId="{5DDFAB6C-3544-4716-8493-1C98462339FA}" type="pres">
      <dgm:prSet presAssocID="{DEA5B798-684B-43EB-A66A-66B09C606414}" presName="node" presStyleLbl="node1" presStyleIdx="9" presStyleCnt="11">
        <dgm:presLayoutVars>
          <dgm:bulletEnabled val="1"/>
        </dgm:presLayoutVars>
      </dgm:prSet>
      <dgm:spPr/>
    </dgm:pt>
    <dgm:pt modelId="{B6FBDFA7-114D-4803-9B1C-70E32438926F}" type="pres">
      <dgm:prSet presAssocID="{101BB305-AF9F-4114-8195-EC9A6803B7B1}" presName="sibTrans" presStyleLbl="sibTrans1D1" presStyleIdx="9" presStyleCnt="10"/>
      <dgm:spPr/>
    </dgm:pt>
    <dgm:pt modelId="{B7258437-8AE5-4956-A6A7-CF776B69E872}" type="pres">
      <dgm:prSet presAssocID="{101BB305-AF9F-4114-8195-EC9A6803B7B1}" presName="connectorText" presStyleLbl="sibTrans1D1" presStyleIdx="9" presStyleCnt="10"/>
      <dgm:spPr/>
    </dgm:pt>
    <dgm:pt modelId="{F9556F50-AA75-4FC5-A65D-7922027372AD}" type="pres">
      <dgm:prSet presAssocID="{5152AAD3-6520-4F7F-A22D-2FA6FD205C95}" presName="node" presStyleLbl="node1" presStyleIdx="10" presStyleCnt="11">
        <dgm:presLayoutVars>
          <dgm:bulletEnabled val="1"/>
        </dgm:presLayoutVars>
      </dgm:prSet>
      <dgm:spPr/>
    </dgm:pt>
  </dgm:ptLst>
  <dgm:cxnLst>
    <dgm:cxn modelId="{2F903702-02E9-487B-97C2-BE25443D059E}" srcId="{1F0A801D-515E-41B9-9F1C-E95D6EB22AF9}" destId="{D988206F-F69C-40B4-A315-D98F5F9F1A32}" srcOrd="6" destOrd="0" parTransId="{797B9BEB-C629-41A8-8AF3-736C81B4A588}" sibTransId="{BA36C8E8-97CE-44D1-88BC-4D9DE6F56D1E}"/>
    <dgm:cxn modelId="{1061F403-67AB-4E28-A6EC-B9812D47F9AF}" srcId="{1F0A801D-515E-41B9-9F1C-E95D6EB22AF9}" destId="{15AE9464-512D-4068-8F78-7AA4728971CB}" srcOrd="5" destOrd="0" parTransId="{A4E7B94D-16AC-4649-A903-1167DF598482}" sibTransId="{3525435D-CD97-4749-824E-EEF417AD39AC}"/>
    <dgm:cxn modelId="{D1F94B05-A477-4A52-A6C3-208615FE4EA4}" srcId="{1F0A801D-515E-41B9-9F1C-E95D6EB22AF9}" destId="{1F8CA649-9591-4BBA-9E4D-6F9467975CA5}" srcOrd="2" destOrd="0" parTransId="{A95AEA17-E440-4243-BCCE-9ECCCB153BCA}" sibTransId="{0846721E-BC23-4FF5-9CC9-15A9CF5724BE}"/>
    <dgm:cxn modelId="{5897B106-5477-4417-8CD5-3319BCE4AB3A}" type="presOf" srcId="{EB3F8A56-A9A9-4525-BDF3-943F3AFFB857}" destId="{0281D9B5-CCB8-4F70-9C00-F7BF712A562F}" srcOrd="1" destOrd="0" presId="urn:microsoft.com/office/officeart/2016/7/layout/RepeatingBendingProcessNew"/>
    <dgm:cxn modelId="{BC7A8A22-0E92-4F0A-82BA-20B96FD9EB29}" srcId="{1F0A801D-515E-41B9-9F1C-E95D6EB22AF9}" destId="{0A8B7476-E094-4AE2-90BE-26A5ACDFC8EB}" srcOrd="4" destOrd="0" parTransId="{35672399-3EB3-4C00-8EB6-64D9D9D0E88A}" sibTransId="{329C6339-19A6-4E59-83D5-320BCD964897}"/>
    <dgm:cxn modelId="{EEBD8223-55B2-45BA-BF0B-06E81F1404CD}" type="presOf" srcId="{34B4904D-16DA-4ECA-8E0C-F75789BFC17F}" destId="{929E528D-DA6A-4D9F-908C-70E1BB861A08}" srcOrd="0" destOrd="0" presId="urn:microsoft.com/office/officeart/2016/7/layout/RepeatingBendingProcessNew"/>
    <dgm:cxn modelId="{6CECF923-EAE0-44A5-A855-29A99631DA15}" type="presOf" srcId="{5152AAD3-6520-4F7F-A22D-2FA6FD205C95}" destId="{F9556F50-AA75-4FC5-A65D-7922027372AD}" srcOrd="0" destOrd="0" presId="urn:microsoft.com/office/officeart/2016/7/layout/RepeatingBendingProcessNew"/>
    <dgm:cxn modelId="{61296527-37A3-4E88-AB72-F098A995A027}" type="presOf" srcId="{BA36C8E8-97CE-44D1-88BC-4D9DE6F56D1E}" destId="{8DA9A4F3-D6DC-436C-B231-8042DF299ECE}" srcOrd="0" destOrd="0" presId="urn:microsoft.com/office/officeart/2016/7/layout/RepeatingBendingProcessNew"/>
    <dgm:cxn modelId="{B877A930-9DDE-4675-AA49-4640DB125FDB}" type="presOf" srcId="{A0AAC6F8-922C-44DB-AD74-B5536EC4D015}" destId="{45C40094-8235-4553-BB38-7BED0C468FFE}" srcOrd="0" destOrd="0" presId="urn:microsoft.com/office/officeart/2016/7/layout/RepeatingBendingProcessNew"/>
    <dgm:cxn modelId="{DF4D1D33-399E-42FF-9A68-24B0AD1015E9}" type="presOf" srcId="{101BB305-AF9F-4114-8195-EC9A6803B7B1}" destId="{B6FBDFA7-114D-4803-9B1C-70E32438926F}" srcOrd="0" destOrd="0" presId="urn:microsoft.com/office/officeart/2016/7/layout/RepeatingBendingProcessNew"/>
    <dgm:cxn modelId="{EDC8A438-C6CF-44CF-A79A-9355DF4C6D3E}" srcId="{1F0A801D-515E-41B9-9F1C-E95D6EB22AF9}" destId="{5D0402F1-FB5C-4262-A04B-6FA8B4FFCFA2}" srcOrd="0" destOrd="0" parTransId="{FB001960-3044-4B5D-90A5-030405E22067}" sibTransId="{EB3F8A56-A9A9-4525-BDF3-943F3AFFB857}"/>
    <dgm:cxn modelId="{0E7E303A-5B5C-4354-8272-0F01A97DF4D7}" type="presOf" srcId="{34B4904D-16DA-4ECA-8E0C-F75789BFC17F}" destId="{3B2C3F5C-5408-4B9A-A924-F75D9A2C86D2}" srcOrd="1" destOrd="0" presId="urn:microsoft.com/office/officeart/2016/7/layout/RepeatingBendingProcessNew"/>
    <dgm:cxn modelId="{1277E23D-064A-4720-B622-42BE77290EC7}" type="presOf" srcId="{F8AFDF3E-9D05-4F51-B6CC-B2379497A647}" destId="{E5E22518-9933-4558-98EA-478AAD78881A}" srcOrd="0" destOrd="0" presId="urn:microsoft.com/office/officeart/2016/7/layout/RepeatingBendingProcessNew"/>
    <dgm:cxn modelId="{0CFFBF3F-0FFB-4B74-8A3A-B9476C3AE1E4}" srcId="{1F0A801D-515E-41B9-9F1C-E95D6EB22AF9}" destId="{5152AAD3-6520-4F7F-A22D-2FA6FD205C95}" srcOrd="10" destOrd="0" parTransId="{4C7F8EC8-F360-4BBA-BD32-4D0C6C5CB5BA}" sibTransId="{3CD87EA9-24D6-49DD-AB4F-4B909945CDBD}"/>
    <dgm:cxn modelId="{648CB75D-A80F-4F1B-B050-8ACEBBE8CFE0}" srcId="{1F0A801D-515E-41B9-9F1C-E95D6EB22AF9}" destId="{62789BB5-41A9-437E-B58A-AA9D6F38309A}" srcOrd="3" destOrd="0" parTransId="{865FE739-1C5E-4355-8F36-892C0F9363E7}" sibTransId="{90897A6B-5F3E-4105-BC06-3D8EAB9E9A22}"/>
    <dgm:cxn modelId="{8EE33363-5CE6-44D0-B192-AB5050AA34BF}" type="presOf" srcId="{D988206F-F69C-40B4-A315-D98F5F9F1A32}" destId="{338AB290-8AB6-435A-91A3-64BFE78BFC91}" srcOrd="0" destOrd="0" presId="urn:microsoft.com/office/officeart/2016/7/layout/RepeatingBendingProcessNew"/>
    <dgm:cxn modelId="{7B2D9E64-E913-471D-AB7F-FCE832FAAE3D}" type="presOf" srcId="{E0127591-70F9-428D-B2AD-FF68423AB83D}" destId="{C1B94887-AFE7-431C-A7F6-42D340D5972F}" srcOrd="0" destOrd="0" presId="urn:microsoft.com/office/officeart/2016/7/layout/RepeatingBendingProcessNew"/>
    <dgm:cxn modelId="{376D9F64-7860-4E53-9D41-D3BA05565505}" type="presOf" srcId="{E0127591-70F9-428D-B2AD-FF68423AB83D}" destId="{0E0A25E7-FAA1-4A71-A6EF-028BB9ED17B8}" srcOrd="1" destOrd="0" presId="urn:microsoft.com/office/officeart/2016/7/layout/RepeatingBendingProcessNew"/>
    <dgm:cxn modelId="{DC0C2F51-03B4-4056-846C-CC113CAA95E5}" srcId="{1F0A801D-515E-41B9-9F1C-E95D6EB22AF9}" destId="{5A1855DA-6008-4FF7-A052-E1F190122DEE}" srcOrd="7" destOrd="0" parTransId="{7B3CB4E6-D797-4AD4-8B5F-0CA2AD28EBC6}" sibTransId="{E0127591-70F9-428D-B2AD-FF68423AB83D}"/>
    <dgm:cxn modelId="{AA4FCC55-5B7D-4798-9F5E-4839B5C13F16}" type="presOf" srcId="{DEA5B798-684B-43EB-A66A-66B09C606414}" destId="{5DDFAB6C-3544-4716-8493-1C98462339FA}" srcOrd="0" destOrd="0" presId="urn:microsoft.com/office/officeart/2016/7/layout/RepeatingBendingProcessNew"/>
    <dgm:cxn modelId="{80394276-EE22-42C1-8E69-1353ED9E1FF1}" type="presOf" srcId="{62789BB5-41A9-437E-B58A-AA9D6F38309A}" destId="{A403FC15-304A-482B-9852-6511B50560FB}" srcOrd="0" destOrd="0" presId="urn:microsoft.com/office/officeart/2016/7/layout/RepeatingBendingProcessNew"/>
    <dgm:cxn modelId="{EBA79479-CCC2-4992-BA2A-0F3E4D5A62CF}" type="presOf" srcId="{0846721E-BC23-4FF5-9CC9-15A9CF5724BE}" destId="{D5243A9B-B91A-4456-8A37-0B145F45F0D7}" srcOrd="1" destOrd="0" presId="urn:microsoft.com/office/officeart/2016/7/layout/RepeatingBendingProcessNew"/>
    <dgm:cxn modelId="{D675E77F-74A4-4037-8A76-7C75EAFC5A38}" type="presOf" srcId="{101BB305-AF9F-4114-8195-EC9A6803B7B1}" destId="{B7258437-8AE5-4956-A6A7-CF776B69E872}" srcOrd="1" destOrd="0" presId="urn:microsoft.com/office/officeart/2016/7/layout/RepeatingBendingProcessNew"/>
    <dgm:cxn modelId="{CD8F4085-A7C1-40EF-B971-07F39A8EEDB5}" type="presOf" srcId="{1F0A801D-515E-41B9-9F1C-E95D6EB22AF9}" destId="{F6800E85-43FB-40C1-829D-4AA80A1D13B4}" srcOrd="0" destOrd="0" presId="urn:microsoft.com/office/officeart/2016/7/layout/RepeatingBendingProcessNew"/>
    <dgm:cxn modelId="{0B396890-F44D-43A5-9BF7-B4E33317E343}" type="presOf" srcId="{15AE9464-512D-4068-8F78-7AA4728971CB}" destId="{C9E82B7C-2F71-4069-8879-8642776DA902}" srcOrd="0" destOrd="0" presId="urn:microsoft.com/office/officeart/2016/7/layout/RepeatingBendingProcessNew"/>
    <dgm:cxn modelId="{CE29F191-D38A-495A-9DF0-B25052723EF8}" srcId="{1F0A801D-515E-41B9-9F1C-E95D6EB22AF9}" destId="{A0AAC6F8-922C-44DB-AD74-B5536EC4D015}" srcOrd="8" destOrd="0" parTransId="{E98C7AD2-F3E1-47D2-A834-BC597E20FA34}" sibTransId="{A6C40FEC-320C-4025-A7D9-AB6E3C296A87}"/>
    <dgm:cxn modelId="{E9FC0C99-29C5-448E-AEF0-B7B72BBE22AF}" type="presOf" srcId="{A6C40FEC-320C-4025-A7D9-AB6E3C296A87}" destId="{AD5FA0B9-0F94-4E33-97EC-BDAF9D54103B}" srcOrd="0" destOrd="0" presId="urn:microsoft.com/office/officeart/2016/7/layout/RepeatingBendingProcessNew"/>
    <dgm:cxn modelId="{13027A9D-C058-41C5-83CD-4C14CEC499B3}" type="presOf" srcId="{329C6339-19A6-4E59-83D5-320BCD964897}" destId="{C25CA50D-80BD-40C3-A57F-F1966C3B85BC}" srcOrd="1" destOrd="0" presId="urn:microsoft.com/office/officeart/2016/7/layout/RepeatingBendingProcessNew"/>
    <dgm:cxn modelId="{8750869E-2538-46C7-AFF8-17385B07BF78}" type="presOf" srcId="{EB3F8A56-A9A9-4525-BDF3-943F3AFFB857}" destId="{4DF5D2E2-3CBF-4FAC-93EF-792C22249347}" srcOrd="0" destOrd="0" presId="urn:microsoft.com/office/officeart/2016/7/layout/RepeatingBendingProcessNew"/>
    <dgm:cxn modelId="{3F541DA6-C32D-484D-9104-26DC155E6749}" type="presOf" srcId="{3525435D-CD97-4749-824E-EEF417AD39AC}" destId="{EC0360EC-7D49-41E6-9DE7-C5F603CA1460}" srcOrd="0" destOrd="0" presId="urn:microsoft.com/office/officeart/2016/7/layout/RepeatingBendingProcessNew"/>
    <dgm:cxn modelId="{E98A2DA6-D286-4AFF-958F-0EB1D4E52D55}" type="presOf" srcId="{0846721E-BC23-4FF5-9CC9-15A9CF5724BE}" destId="{E961E6ED-55E6-4920-9426-33DF1D7EF52A}" srcOrd="0" destOrd="0" presId="urn:microsoft.com/office/officeart/2016/7/layout/RepeatingBendingProcessNew"/>
    <dgm:cxn modelId="{197324AC-41AA-4340-81B9-1CA8D713FC16}" type="presOf" srcId="{90897A6B-5F3E-4105-BC06-3D8EAB9E9A22}" destId="{B72579E5-6239-48B0-9E3D-9D66D6755B52}" srcOrd="0" destOrd="0" presId="urn:microsoft.com/office/officeart/2016/7/layout/RepeatingBendingProcessNew"/>
    <dgm:cxn modelId="{3F4C80BC-A43F-45BE-91A1-E48DD4F308D0}" type="presOf" srcId="{5D0402F1-FB5C-4262-A04B-6FA8B4FFCFA2}" destId="{944D8D64-CC33-4624-A396-3C33B12DFE55}" srcOrd="0" destOrd="0" presId="urn:microsoft.com/office/officeart/2016/7/layout/RepeatingBendingProcessNew"/>
    <dgm:cxn modelId="{ACAC84BC-09A1-48E2-AE42-A77C060A354E}" type="presOf" srcId="{329C6339-19A6-4E59-83D5-320BCD964897}" destId="{ED5A5C07-5111-4AFD-AF54-9F134D02B404}" srcOrd="0" destOrd="0" presId="urn:microsoft.com/office/officeart/2016/7/layout/RepeatingBendingProcessNew"/>
    <dgm:cxn modelId="{37A3D6BE-30E1-4CF3-AB35-91D5753A2D1F}" type="presOf" srcId="{90897A6B-5F3E-4105-BC06-3D8EAB9E9A22}" destId="{9FC1267A-F6BB-49FE-8D7D-7A5ACA9B04B9}" srcOrd="1" destOrd="0" presId="urn:microsoft.com/office/officeart/2016/7/layout/RepeatingBendingProcessNew"/>
    <dgm:cxn modelId="{16D1AEC1-AAF0-4313-A12F-5D585FDDDDBA}" type="presOf" srcId="{BA36C8E8-97CE-44D1-88BC-4D9DE6F56D1E}" destId="{97EAECAF-6599-4024-AF2E-F8C83F9951DD}" srcOrd="1" destOrd="0" presId="urn:microsoft.com/office/officeart/2016/7/layout/RepeatingBendingProcessNew"/>
    <dgm:cxn modelId="{688C41C3-4248-44BB-A728-724B0EADAC5B}" srcId="{1F0A801D-515E-41B9-9F1C-E95D6EB22AF9}" destId="{DEA5B798-684B-43EB-A66A-66B09C606414}" srcOrd="9" destOrd="0" parTransId="{D6404C53-568E-440A-9C37-E3FF9D0C2EF7}" sibTransId="{101BB305-AF9F-4114-8195-EC9A6803B7B1}"/>
    <dgm:cxn modelId="{1B278DC8-74D5-4D9E-BD1E-B2AAF17E18FF}" type="presOf" srcId="{5A1855DA-6008-4FF7-A052-E1F190122DEE}" destId="{E1F59496-209B-4C38-A098-F6B716582C57}" srcOrd="0" destOrd="0" presId="urn:microsoft.com/office/officeart/2016/7/layout/RepeatingBendingProcessNew"/>
    <dgm:cxn modelId="{7778FECA-A1D6-4D67-9D2F-EB5641B960DF}" type="presOf" srcId="{A6C40FEC-320C-4025-A7D9-AB6E3C296A87}" destId="{24173934-5E69-4768-BC9F-393163221549}" srcOrd="1" destOrd="0" presId="urn:microsoft.com/office/officeart/2016/7/layout/RepeatingBendingProcessNew"/>
    <dgm:cxn modelId="{1F6292CB-4B4A-4909-B544-B035AF4EC69F}" type="presOf" srcId="{0A8B7476-E094-4AE2-90BE-26A5ACDFC8EB}" destId="{DF48D639-514D-4A5A-A803-65D12516E429}" srcOrd="0" destOrd="0" presId="urn:microsoft.com/office/officeart/2016/7/layout/RepeatingBendingProcessNew"/>
    <dgm:cxn modelId="{26035FCF-AC04-4BCC-9535-73E7BAB99F8E}" type="presOf" srcId="{1F8CA649-9591-4BBA-9E4D-6F9467975CA5}" destId="{61EF98AE-72EC-4BDD-A133-DCED36D89230}" srcOrd="0" destOrd="0" presId="urn:microsoft.com/office/officeart/2016/7/layout/RepeatingBendingProcessNew"/>
    <dgm:cxn modelId="{10998AE0-1577-4709-AD56-CCC43EDE9F11}" type="presOf" srcId="{3525435D-CD97-4749-824E-EEF417AD39AC}" destId="{6F7D1267-7EA9-4F00-A6C4-4CD219304D8B}" srcOrd="1" destOrd="0" presId="urn:microsoft.com/office/officeart/2016/7/layout/RepeatingBendingProcessNew"/>
    <dgm:cxn modelId="{DB477AE4-ADC0-496F-A0E4-8B2E627AE0DE}" srcId="{1F0A801D-515E-41B9-9F1C-E95D6EB22AF9}" destId="{F8AFDF3E-9D05-4F51-B6CC-B2379497A647}" srcOrd="1" destOrd="0" parTransId="{CCAA2D79-EF5D-490F-BBF7-E4FB0FBFC4AA}" sibTransId="{34B4904D-16DA-4ECA-8E0C-F75789BFC17F}"/>
    <dgm:cxn modelId="{915E5C5C-DCF3-4BF9-925B-85B9675365EC}" type="presParOf" srcId="{F6800E85-43FB-40C1-829D-4AA80A1D13B4}" destId="{944D8D64-CC33-4624-A396-3C33B12DFE55}" srcOrd="0" destOrd="0" presId="urn:microsoft.com/office/officeart/2016/7/layout/RepeatingBendingProcessNew"/>
    <dgm:cxn modelId="{5ED4AD77-F50B-4DED-9FBC-4FAF98E734D3}" type="presParOf" srcId="{F6800E85-43FB-40C1-829D-4AA80A1D13B4}" destId="{4DF5D2E2-3CBF-4FAC-93EF-792C22249347}" srcOrd="1" destOrd="0" presId="urn:microsoft.com/office/officeart/2016/7/layout/RepeatingBendingProcessNew"/>
    <dgm:cxn modelId="{10D8727E-C999-4FF1-836A-044C7BAFC113}" type="presParOf" srcId="{4DF5D2E2-3CBF-4FAC-93EF-792C22249347}" destId="{0281D9B5-CCB8-4F70-9C00-F7BF712A562F}" srcOrd="0" destOrd="0" presId="urn:microsoft.com/office/officeart/2016/7/layout/RepeatingBendingProcessNew"/>
    <dgm:cxn modelId="{73768E4E-71FC-4DC6-B85C-C6D91AFDEC33}" type="presParOf" srcId="{F6800E85-43FB-40C1-829D-4AA80A1D13B4}" destId="{E5E22518-9933-4558-98EA-478AAD78881A}" srcOrd="2" destOrd="0" presId="urn:microsoft.com/office/officeart/2016/7/layout/RepeatingBendingProcessNew"/>
    <dgm:cxn modelId="{881D3058-9186-46B9-AC88-8283BB6F35EE}" type="presParOf" srcId="{F6800E85-43FB-40C1-829D-4AA80A1D13B4}" destId="{929E528D-DA6A-4D9F-908C-70E1BB861A08}" srcOrd="3" destOrd="0" presId="urn:microsoft.com/office/officeart/2016/7/layout/RepeatingBendingProcessNew"/>
    <dgm:cxn modelId="{68A67647-1E3C-4F93-936C-9F8369093576}" type="presParOf" srcId="{929E528D-DA6A-4D9F-908C-70E1BB861A08}" destId="{3B2C3F5C-5408-4B9A-A924-F75D9A2C86D2}" srcOrd="0" destOrd="0" presId="urn:microsoft.com/office/officeart/2016/7/layout/RepeatingBendingProcessNew"/>
    <dgm:cxn modelId="{A28B6907-3BBC-4B95-BC99-2C9CA91F37DE}" type="presParOf" srcId="{F6800E85-43FB-40C1-829D-4AA80A1D13B4}" destId="{61EF98AE-72EC-4BDD-A133-DCED36D89230}" srcOrd="4" destOrd="0" presId="urn:microsoft.com/office/officeart/2016/7/layout/RepeatingBendingProcessNew"/>
    <dgm:cxn modelId="{7B2ECB67-0AB9-417D-AB5F-E89CA42DE864}" type="presParOf" srcId="{F6800E85-43FB-40C1-829D-4AA80A1D13B4}" destId="{E961E6ED-55E6-4920-9426-33DF1D7EF52A}" srcOrd="5" destOrd="0" presId="urn:microsoft.com/office/officeart/2016/7/layout/RepeatingBendingProcessNew"/>
    <dgm:cxn modelId="{245C4CEB-6651-4EE4-94B7-3F4F1CA3C8E0}" type="presParOf" srcId="{E961E6ED-55E6-4920-9426-33DF1D7EF52A}" destId="{D5243A9B-B91A-4456-8A37-0B145F45F0D7}" srcOrd="0" destOrd="0" presId="urn:microsoft.com/office/officeart/2016/7/layout/RepeatingBendingProcessNew"/>
    <dgm:cxn modelId="{4DC9EAFB-72B5-42BA-992E-860EEA202511}" type="presParOf" srcId="{F6800E85-43FB-40C1-829D-4AA80A1D13B4}" destId="{A403FC15-304A-482B-9852-6511B50560FB}" srcOrd="6" destOrd="0" presId="urn:microsoft.com/office/officeart/2016/7/layout/RepeatingBendingProcessNew"/>
    <dgm:cxn modelId="{D009F8D1-9B9D-4939-B583-4DE29A882783}" type="presParOf" srcId="{F6800E85-43FB-40C1-829D-4AA80A1D13B4}" destId="{B72579E5-6239-48B0-9E3D-9D66D6755B52}" srcOrd="7" destOrd="0" presId="urn:microsoft.com/office/officeart/2016/7/layout/RepeatingBendingProcessNew"/>
    <dgm:cxn modelId="{A6AC5ACB-DAD6-462E-A5DA-AF5E0C6118DC}" type="presParOf" srcId="{B72579E5-6239-48B0-9E3D-9D66D6755B52}" destId="{9FC1267A-F6BB-49FE-8D7D-7A5ACA9B04B9}" srcOrd="0" destOrd="0" presId="urn:microsoft.com/office/officeart/2016/7/layout/RepeatingBendingProcessNew"/>
    <dgm:cxn modelId="{D608D73F-3603-4676-8027-4CD1F71B65F1}" type="presParOf" srcId="{F6800E85-43FB-40C1-829D-4AA80A1D13B4}" destId="{DF48D639-514D-4A5A-A803-65D12516E429}" srcOrd="8" destOrd="0" presId="urn:microsoft.com/office/officeart/2016/7/layout/RepeatingBendingProcessNew"/>
    <dgm:cxn modelId="{50476603-E023-4391-97E4-169D496211D6}" type="presParOf" srcId="{F6800E85-43FB-40C1-829D-4AA80A1D13B4}" destId="{ED5A5C07-5111-4AFD-AF54-9F134D02B404}" srcOrd="9" destOrd="0" presId="urn:microsoft.com/office/officeart/2016/7/layout/RepeatingBendingProcessNew"/>
    <dgm:cxn modelId="{F8042029-2C82-43C1-A685-79ED39D7313F}" type="presParOf" srcId="{ED5A5C07-5111-4AFD-AF54-9F134D02B404}" destId="{C25CA50D-80BD-40C3-A57F-F1966C3B85BC}" srcOrd="0" destOrd="0" presId="urn:microsoft.com/office/officeart/2016/7/layout/RepeatingBendingProcessNew"/>
    <dgm:cxn modelId="{CE58A6E6-47B1-459F-9BD5-C56CCE587ADA}" type="presParOf" srcId="{F6800E85-43FB-40C1-829D-4AA80A1D13B4}" destId="{C9E82B7C-2F71-4069-8879-8642776DA902}" srcOrd="10" destOrd="0" presId="urn:microsoft.com/office/officeart/2016/7/layout/RepeatingBendingProcessNew"/>
    <dgm:cxn modelId="{702AFB82-33D5-4B94-A996-1D6B1BAD6B3E}" type="presParOf" srcId="{F6800E85-43FB-40C1-829D-4AA80A1D13B4}" destId="{EC0360EC-7D49-41E6-9DE7-C5F603CA1460}" srcOrd="11" destOrd="0" presId="urn:microsoft.com/office/officeart/2016/7/layout/RepeatingBendingProcessNew"/>
    <dgm:cxn modelId="{D791E2A7-159F-4E53-9039-0503FAEBAB7B}" type="presParOf" srcId="{EC0360EC-7D49-41E6-9DE7-C5F603CA1460}" destId="{6F7D1267-7EA9-4F00-A6C4-4CD219304D8B}" srcOrd="0" destOrd="0" presId="urn:microsoft.com/office/officeart/2016/7/layout/RepeatingBendingProcessNew"/>
    <dgm:cxn modelId="{6A449744-B57F-4803-A5F7-14C81689C4E1}" type="presParOf" srcId="{F6800E85-43FB-40C1-829D-4AA80A1D13B4}" destId="{338AB290-8AB6-435A-91A3-64BFE78BFC91}" srcOrd="12" destOrd="0" presId="urn:microsoft.com/office/officeart/2016/7/layout/RepeatingBendingProcessNew"/>
    <dgm:cxn modelId="{2F32A84E-0F47-4A65-AF39-7AC7BF9E1F0C}" type="presParOf" srcId="{F6800E85-43FB-40C1-829D-4AA80A1D13B4}" destId="{8DA9A4F3-D6DC-436C-B231-8042DF299ECE}" srcOrd="13" destOrd="0" presId="urn:microsoft.com/office/officeart/2016/7/layout/RepeatingBendingProcessNew"/>
    <dgm:cxn modelId="{C6B6939A-F73B-4BBB-B0D1-4CF39E4C9FD3}" type="presParOf" srcId="{8DA9A4F3-D6DC-436C-B231-8042DF299ECE}" destId="{97EAECAF-6599-4024-AF2E-F8C83F9951DD}" srcOrd="0" destOrd="0" presId="urn:microsoft.com/office/officeart/2016/7/layout/RepeatingBendingProcessNew"/>
    <dgm:cxn modelId="{A96FA527-6C1D-41C6-B30E-587C9200C23B}" type="presParOf" srcId="{F6800E85-43FB-40C1-829D-4AA80A1D13B4}" destId="{E1F59496-209B-4C38-A098-F6B716582C57}" srcOrd="14" destOrd="0" presId="urn:microsoft.com/office/officeart/2016/7/layout/RepeatingBendingProcessNew"/>
    <dgm:cxn modelId="{D2B6A4B3-D741-4B2E-B909-BDF9D24618EF}" type="presParOf" srcId="{F6800E85-43FB-40C1-829D-4AA80A1D13B4}" destId="{C1B94887-AFE7-431C-A7F6-42D340D5972F}" srcOrd="15" destOrd="0" presId="urn:microsoft.com/office/officeart/2016/7/layout/RepeatingBendingProcessNew"/>
    <dgm:cxn modelId="{8DD0041E-F4CF-472A-A258-EA94521FB9CC}" type="presParOf" srcId="{C1B94887-AFE7-431C-A7F6-42D340D5972F}" destId="{0E0A25E7-FAA1-4A71-A6EF-028BB9ED17B8}" srcOrd="0" destOrd="0" presId="urn:microsoft.com/office/officeart/2016/7/layout/RepeatingBendingProcessNew"/>
    <dgm:cxn modelId="{87F2A070-458D-432E-B28C-23C53255A6B8}" type="presParOf" srcId="{F6800E85-43FB-40C1-829D-4AA80A1D13B4}" destId="{45C40094-8235-4553-BB38-7BED0C468FFE}" srcOrd="16" destOrd="0" presId="urn:microsoft.com/office/officeart/2016/7/layout/RepeatingBendingProcessNew"/>
    <dgm:cxn modelId="{CADF2D6F-FA0A-40FC-B35E-061E8B254BAB}" type="presParOf" srcId="{F6800E85-43FB-40C1-829D-4AA80A1D13B4}" destId="{AD5FA0B9-0F94-4E33-97EC-BDAF9D54103B}" srcOrd="17" destOrd="0" presId="urn:microsoft.com/office/officeart/2016/7/layout/RepeatingBendingProcessNew"/>
    <dgm:cxn modelId="{BEF0F2C4-80BE-4CF5-9DFE-0D231525CF2F}" type="presParOf" srcId="{AD5FA0B9-0F94-4E33-97EC-BDAF9D54103B}" destId="{24173934-5E69-4768-BC9F-393163221549}" srcOrd="0" destOrd="0" presId="urn:microsoft.com/office/officeart/2016/7/layout/RepeatingBendingProcessNew"/>
    <dgm:cxn modelId="{96894C0A-0883-4045-8B09-9272219889C9}" type="presParOf" srcId="{F6800E85-43FB-40C1-829D-4AA80A1D13B4}" destId="{5DDFAB6C-3544-4716-8493-1C98462339FA}" srcOrd="18" destOrd="0" presId="urn:microsoft.com/office/officeart/2016/7/layout/RepeatingBendingProcessNew"/>
    <dgm:cxn modelId="{A89750F2-0B0E-4143-A14F-A0FB6806AD6D}" type="presParOf" srcId="{F6800E85-43FB-40C1-829D-4AA80A1D13B4}" destId="{B6FBDFA7-114D-4803-9B1C-70E32438926F}" srcOrd="19" destOrd="0" presId="urn:microsoft.com/office/officeart/2016/7/layout/RepeatingBendingProcessNew"/>
    <dgm:cxn modelId="{70CACC79-DB7F-44DA-BB2F-25762C81C0F5}" type="presParOf" srcId="{B6FBDFA7-114D-4803-9B1C-70E32438926F}" destId="{B7258437-8AE5-4956-A6A7-CF776B69E872}" srcOrd="0" destOrd="0" presId="urn:microsoft.com/office/officeart/2016/7/layout/RepeatingBendingProcessNew"/>
    <dgm:cxn modelId="{26D9C1E8-6429-4327-BB50-6AC577535873}" type="presParOf" srcId="{F6800E85-43FB-40C1-829D-4AA80A1D13B4}" destId="{F9556F50-AA75-4FC5-A65D-7922027372AD}" srcOrd="2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C0D6DC-A5BD-44E9-9B29-B9F629A9359F}" type="doc">
      <dgm:prSet loTypeId="urn:microsoft.com/office/officeart/2016/7/layout/RepeatingBendingProcessNew" loCatId="process" qsTypeId="urn:microsoft.com/office/officeart/2005/8/quickstyle/simple2" qsCatId="simple" csTypeId="urn:microsoft.com/office/officeart/2005/8/colors/accent3_2" csCatId="accent3" phldr="1"/>
      <dgm:spPr/>
      <dgm:t>
        <a:bodyPr/>
        <a:lstStyle/>
        <a:p>
          <a:endParaRPr lang="en-US"/>
        </a:p>
      </dgm:t>
    </dgm:pt>
    <dgm:pt modelId="{E7FE354C-18B4-4C63-8165-203E3F041517}">
      <dgm:prSet/>
      <dgm:spPr/>
      <dgm:t>
        <a:bodyPr/>
        <a:lstStyle/>
        <a:p>
          <a:r>
            <a:rPr lang="en-GB" b="1" dirty="0"/>
            <a:t>Care Strengths:</a:t>
          </a:r>
          <a:endParaRPr lang="en-US" b="1" dirty="0"/>
        </a:p>
      </dgm:t>
    </dgm:pt>
    <dgm:pt modelId="{9F2E7640-D348-437C-8F9D-8AA6C37807FB}" type="parTrans" cxnId="{56DCB3AA-E90B-4F5C-B6AB-FF4A9DC46658}">
      <dgm:prSet/>
      <dgm:spPr/>
      <dgm:t>
        <a:bodyPr/>
        <a:lstStyle/>
        <a:p>
          <a:endParaRPr lang="en-US"/>
        </a:p>
      </dgm:t>
    </dgm:pt>
    <dgm:pt modelId="{AE60FF96-6D6F-423F-956C-9F2D043E1537}" type="sibTrans" cxnId="{56DCB3AA-E90B-4F5C-B6AB-FF4A9DC46658}">
      <dgm:prSet/>
      <dgm:spPr/>
      <dgm:t>
        <a:bodyPr/>
        <a:lstStyle/>
        <a:p>
          <a:endParaRPr lang="en-US"/>
        </a:p>
      </dgm:t>
    </dgm:pt>
    <dgm:pt modelId="{FACD367B-E659-4B72-9D69-4A6915ABE6A1}">
      <dgm:prSet/>
      <dgm:spPr/>
      <dgm:t>
        <a:bodyPr/>
        <a:lstStyle/>
        <a:p>
          <a:r>
            <a:rPr lang="en-GB" dirty="0"/>
            <a:t>✓ Promotes independence  (CQC, 2024).</a:t>
          </a:r>
          <a:endParaRPr lang="en-US" dirty="0"/>
        </a:p>
      </dgm:t>
    </dgm:pt>
    <dgm:pt modelId="{8171A3E7-DA52-4930-8B99-B2A4D5BAB8A9}" type="parTrans" cxnId="{D6E3BFD9-A65B-418B-BD62-2E5BC7C7E3A0}">
      <dgm:prSet/>
      <dgm:spPr/>
      <dgm:t>
        <a:bodyPr/>
        <a:lstStyle/>
        <a:p>
          <a:endParaRPr lang="en-US"/>
        </a:p>
      </dgm:t>
    </dgm:pt>
    <dgm:pt modelId="{5A652434-AA08-4878-9486-5F50630594CA}" type="sibTrans" cxnId="{D6E3BFD9-A65B-418B-BD62-2E5BC7C7E3A0}">
      <dgm:prSet/>
      <dgm:spPr/>
      <dgm:t>
        <a:bodyPr/>
        <a:lstStyle/>
        <a:p>
          <a:endParaRPr lang="en-US"/>
        </a:p>
      </dgm:t>
    </dgm:pt>
    <dgm:pt modelId="{7E2D33DD-52C7-4E8D-A429-6DF1887508B4}">
      <dgm:prSet/>
      <dgm:spPr/>
      <dgm:t>
        <a:bodyPr/>
        <a:lstStyle/>
        <a:p>
          <a:r>
            <a:rPr lang="en-GB" dirty="0"/>
            <a:t>✓ Supports ageing in place (National Institute on Aging, 2023).</a:t>
          </a:r>
          <a:endParaRPr lang="en-US" dirty="0"/>
        </a:p>
      </dgm:t>
    </dgm:pt>
    <dgm:pt modelId="{DF92CD30-27F4-4618-B7E2-C864D6BFD5D7}" type="parTrans" cxnId="{03A887CB-12A2-4D9F-8404-1CD03783A62B}">
      <dgm:prSet/>
      <dgm:spPr/>
      <dgm:t>
        <a:bodyPr/>
        <a:lstStyle/>
        <a:p>
          <a:endParaRPr lang="en-US"/>
        </a:p>
      </dgm:t>
    </dgm:pt>
    <dgm:pt modelId="{0F7EB93F-6FF2-4A75-96A2-3F01F9B9B869}" type="sibTrans" cxnId="{03A887CB-12A2-4D9F-8404-1CD03783A62B}">
      <dgm:prSet/>
      <dgm:spPr/>
      <dgm:t>
        <a:bodyPr/>
        <a:lstStyle/>
        <a:p>
          <a:endParaRPr lang="en-US"/>
        </a:p>
      </dgm:t>
    </dgm:pt>
    <dgm:pt modelId="{764AA9BF-FD19-4781-A7E2-B41082CE796B}">
      <dgm:prSet/>
      <dgm:spPr/>
      <dgm:t>
        <a:bodyPr/>
        <a:lstStyle/>
        <a:p>
          <a:r>
            <a:rPr lang="en-GB" dirty="0"/>
            <a:t>✓ Maintains family and community connections (Kim, Li and Wister, 2023).</a:t>
          </a:r>
          <a:endParaRPr lang="en-US" dirty="0"/>
        </a:p>
      </dgm:t>
    </dgm:pt>
    <dgm:pt modelId="{4CB7C95A-FE26-41AB-B9B3-E8118A81891B}" type="parTrans" cxnId="{B65A7ED0-7F91-4D3B-B0DF-AF54101BC759}">
      <dgm:prSet/>
      <dgm:spPr/>
      <dgm:t>
        <a:bodyPr/>
        <a:lstStyle/>
        <a:p>
          <a:endParaRPr lang="en-US"/>
        </a:p>
      </dgm:t>
    </dgm:pt>
    <dgm:pt modelId="{1B81928D-FA2A-4090-9DF8-97B954D67042}" type="sibTrans" cxnId="{B65A7ED0-7F91-4D3B-B0DF-AF54101BC759}">
      <dgm:prSet/>
      <dgm:spPr/>
      <dgm:t>
        <a:bodyPr/>
        <a:lstStyle/>
        <a:p>
          <a:endParaRPr lang="en-US"/>
        </a:p>
      </dgm:t>
    </dgm:pt>
    <dgm:pt modelId="{5C4E7B20-E743-426D-BADD-58B6192CC550}">
      <dgm:prSet/>
      <dgm:spPr/>
      <dgm:t>
        <a:bodyPr/>
        <a:lstStyle/>
        <a:p>
          <a:r>
            <a:rPr lang="en-GB" b="1" dirty="0"/>
            <a:t>Limitations:</a:t>
          </a:r>
          <a:endParaRPr lang="en-US" b="1" dirty="0"/>
        </a:p>
      </dgm:t>
    </dgm:pt>
    <dgm:pt modelId="{6183ED8D-0FFD-4951-BE04-A03A2D31B2DF}" type="parTrans" cxnId="{AE552909-CFA1-45E5-AEB5-2F324AF368E5}">
      <dgm:prSet/>
      <dgm:spPr/>
      <dgm:t>
        <a:bodyPr/>
        <a:lstStyle/>
        <a:p>
          <a:endParaRPr lang="en-US"/>
        </a:p>
      </dgm:t>
    </dgm:pt>
    <dgm:pt modelId="{725B4C44-A2F6-42A5-8862-9BF38CE21607}" type="sibTrans" cxnId="{AE552909-CFA1-45E5-AEB5-2F324AF368E5}">
      <dgm:prSet/>
      <dgm:spPr/>
      <dgm:t>
        <a:bodyPr/>
        <a:lstStyle/>
        <a:p>
          <a:endParaRPr lang="en-US"/>
        </a:p>
      </dgm:t>
    </dgm:pt>
    <dgm:pt modelId="{8BAFAD7C-DB59-4006-BB3C-25443390C494}">
      <dgm:prSet/>
      <dgm:spPr/>
      <dgm:t>
        <a:bodyPr/>
        <a:lstStyle/>
        <a:p>
          <a:r>
            <a:rPr lang="en-GB" dirty="0"/>
            <a:t>✗Time-limited visits </a:t>
          </a:r>
        </a:p>
        <a:p>
          <a:r>
            <a:rPr lang="en-GB" dirty="0"/>
            <a:t>(Care QC, 2022). </a:t>
          </a:r>
          <a:endParaRPr lang="en-US" dirty="0"/>
        </a:p>
      </dgm:t>
    </dgm:pt>
    <dgm:pt modelId="{0BE69E17-3801-48EE-8E03-F448722B201E}" type="parTrans" cxnId="{F39FE8BA-A904-4607-9970-160A52252D66}">
      <dgm:prSet/>
      <dgm:spPr/>
      <dgm:t>
        <a:bodyPr/>
        <a:lstStyle/>
        <a:p>
          <a:endParaRPr lang="en-US"/>
        </a:p>
      </dgm:t>
    </dgm:pt>
    <dgm:pt modelId="{C4C15D4E-CC5E-4C7A-B640-7807EA117D3C}" type="sibTrans" cxnId="{F39FE8BA-A904-4607-9970-160A52252D66}">
      <dgm:prSet/>
      <dgm:spPr/>
      <dgm:t>
        <a:bodyPr/>
        <a:lstStyle/>
        <a:p>
          <a:endParaRPr lang="en-US"/>
        </a:p>
      </dgm:t>
    </dgm:pt>
    <dgm:pt modelId="{009F3A1F-2F06-4511-9394-4FDCCAC25C33}">
      <dgm:prSet/>
      <dgm:spPr/>
      <dgm:t>
        <a:bodyPr/>
        <a:lstStyle/>
        <a:p>
          <a:r>
            <a:rPr lang="en-GB" dirty="0"/>
            <a:t>✗ Variable quality of care (Shahriari et al., 2024).</a:t>
          </a:r>
          <a:endParaRPr lang="en-US" dirty="0"/>
        </a:p>
      </dgm:t>
    </dgm:pt>
    <dgm:pt modelId="{5D6D25B4-2BD7-47FB-94ED-420FFEE36DCD}" type="parTrans" cxnId="{7AF0184E-D058-4DB4-8BE3-B7C51375D3FA}">
      <dgm:prSet/>
      <dgm:spPr/>
      <dgm:t>
        <a:bodyPr/>
        <a:lstStyle/>
        <a:p>
          <a:endParaRPr lang="en-US"/>
        </a:p>
      </dgm:t>
    </dgm:pt>
    <dgm:pt modelId="{A3CC228E-0400-40B6-B757-16F8254E6721}" type="sibTrans" cxnId="{7AF0184E-D058-4DB4-8BE3-B7C51375D3FA}">
      <dgm:prSet/>
      <dgm:spPr/>
      <dgm:t>
        <a:bodyPr/>
        <a:lstStyle/>
        <a:p>
          <a:endParaRPr lang="en-US"/>
        </a:p>
      </dgm:t>
    </dgm:pt>
    <dgm:pt modelId="{A7F98729-24C4-465C-9011-B4DB3141DEA4}">
      <dgm:prSet/>
      <dgm:spPr/>
      <dgm:t>
        <a:bodyPr/>
        <a:lstStyle/>
        <a:p>
          <a:r>
            <a:rPr lang="en-GB" dirty="0"/>
            <a:t>✗ Potential social isolation (National Institute on Aging, 2019).</a:t>
          </a:r>
          <a:endParaRPr lang="en-US" dirty="0"/>
        </a:p>
      </dgm:t>
    </dgm:pt>
    <dgm:pt modelId="{668FB768-E78C-4D64-B77F-E34CCEB25C42}" type="parTrans" cxnId="{470746BE-2B7A-47FE-8980-FB4A1F8436F5}">
      <dgm:prSet/>
      <dgm:spPr/>
      <dgm:t>
        <a:bodyPr/>
        <a:lstStyle/>
        <a:p>
          <a:endParaRPr lang="en-US"/>
        </a:p>
      </dgm:t>
    </dgm:pt>
    <dgm:pt modelId="{71E1B5D0-5751-4A0E-984C-4F0E3F11822C}" type="sibTrans" cxnId="{470746BE-2B7A-47FE-8980-FB4A1F8436F5}">
      <dgm:prSet/>
      <dgm:spPr/>
      <dgm:t>
        <a:bodyPr/>
        <a:lstStyle/>
        <a:p>
          <a:endParaRPr lang="en-US"/>
        </a:p>
      </dgm:t>
    </dgm:pt>
    <dgm:pt modelId="{5EA2D24E-A346-4FF2-A592-DA0FAA260D23}">
      <dgm:prSet/>
      <dgm:spPr/>
      <dgm:t>
        <a:bodyPr/>
        <a:lstStyle/>
        <a:p>
          <a:r>
            <a:rPr lang="en-GB" b="1" dirty="0"/>
            <a:t>Theory and Policy Links:</a:t>
          </a:r>
          <a:endParaRPr lang="en-US" b="1" dirty="0"/>
        </a:p>
      </dgm:t>
    </dgm:pt>
    <dgm:pt modelId="{CCAC2A18-163B-41F9-B25C-5104A67BFF69}" type="parTrans" cxnId="{4656F682-8DE4-4DC6-A426-397AFD2CC6FB}">
      <dgm:prSet/>
      <dgm:spPr/>
      <dgm:t>
        <a:bodyPr/>
        <a:lstStyle/>
        <a:p>
          <a:endParaRPr lang="en-US"/>
        </a:p>
      </dgm:t>
    </dgm:pt>
    <dgm:pt modelId="{C7CBB087-4EA9-4162-87DE-6F2C9C42D72F}" type="sibTrans" cxnId="{4656F682-8DE4-4DC6-A426-397AFD2CC6FB}">
      <dgm:prSet/>
      <dgm:spPr/>
      <dgm:t>
        <a:bodyPr/>
        <a:lstStyle/>
        <a:p>
          <a:endParaRPr lang="en-US"/>
        </a:p>
      </dgm:t>
    </dgm:pt>
    <dgm:pt modelId="{1B573822-F53A-4547-848B-4A177CF969D8}">
      <dgm:prSet/>
      <dgm:spPr/>
      <dgm:t>
        <a:bodyPr/>
        <a:lstStyle/>
        <a:p>
          <a:r>
            <a:rPr lang="en-GB" dirty="0"/>
            <a:t> Continuity Theory (Atchley, 1989).</a:t>
          </a:r>
          <a:endParaRPr lang="en-US" dirty="0"/>
        </a:p>
      </dgm:t>
    </dgm:pt>
    <dgm:pt modelId="{83D454A6-00FA-4836-A637-5559FF84D742}" type="parTrans" cxnId="{DBF9E03F-7DFA-40FE-B609-30D4AAECD0EE}">
      <dgm:prSet/>
      <dgm:spPr/>
      <dgm:t>
        <a:bodyPr/>
        <a:lstStyle/>
        <a:p>
          <a:endParaRPr lang="en-US"/>
        </a:p>
      </dgm:t>
    </dgm:pt>
    <dgm:pt modelId="{CD0E5B45-FDDE-46B1-A84A-8E7E0F83CBA9}" type="sibTrans" cxnId="{DBF9E03F-7DFA-40FE-B609-30D4AAECD0EE}">
      <dgm:prSet/>
      <dgm:spPr/>
      <dgm:t>
        <a:bodyPr/>
        <a:lstStyle/>
        <a:p>
          <a:endParaRPr lang="en-US"/>
        </a:p>
      </dgm:t>
    </dgm:pt>
    <dgm:pt modelId="{016D1110-88A2-4350-B5A4-1B5BA8576CCA}">
      <dgm:prSet/>
      <dgm:spPr/>
      <dgm:t>
        <a:bodyPr/>
        <a:lstStyle/>
        <a:p>
          <a:r>
            <a:rPr lang="en-GB" b="1" dirty="0"/>
            <a:t>Critical Evaluation:</a:t>
          </a:r>
          <a:endParaRPr lang="en-US" b="1" dirty="0"/>
        </a:p>
      </dgm:t>
    </dgm:pt>
    <dgm:pt modelId="{04408307-D2EB-48C6-A87F-008AFD4A35A0}" type="parTrans" cxnId="{77CF6EC2-8C6F-43DD-A265-4296314AB3CA}">
      <dgm:prSet/>
      <dgm:spPr/>
      <dgm:t>
        <a:bodyPr/>
        <a:lstStyle/>
        <a:p>
          <a:endParaRPr lang="en-US"/>
        </a:p>
      </dgm:t>
    </dgm:pt>
    <dgm:pt modelId="{C6A93855-FD27-4716-ACB2-061B3A5B390F}" type="sibTrans" cxnId="{77CF6EC2-8C6F-43DD-A265-4296314AB3CA}">
      <dgm:prSet/>
      <dgm:spPr/>
      <dgm:t>
        <a:bodyPr/>
        <a:lstStyle/>
        <a:p>
          <a:endParaRPr lang="en-US"/>
        </a:p>
      </dgm:t>
    </dgm:pt>
    <dgm:pt modelId="{2ED7B9E3-5466-44CA-8842-9505A7A0EDE7}">
      <dgm:prSet custT="1"/>
      <dgm:spPr/>
      <dgm:t>
        <a:bodyPr/>
        <a:lstStyle/>
        <a:p>
          <a:r>
            <a:rPr lang="en-GB" sz="1100" dirty="0"/>
            <a:t>Whilst domiciliary care aligns with person-centred care principles, staffing pressures may limit its effectiveness in practice (GOV.UK, 2025b).</a:t>
          </a:r>
          <a:endParaRPr lang="en-US" sz="1100" dirty="0"/>
        </a:p>
      </dgm:t>
    </dgm:pt>
    <dgm:pt modelId="{645D806E-06FD-40BB-8C2B-BA178FE2119B}" type="parTrans" cxnId="{8924EB86-4E12-4255-BD12-BA6564269D3A}">
      <dgm:prSet/>
      <dgm:spPr/>
      <dgm:t>
        <a:bodyPr/>
        <a:lstStyle/>
        <a:p>
          <a:endParaRPr lang="en-US"/>
        </a:p>
      </dgm:t>
    </dgm:pt>
    <dgm:pt modelId="{D5BCF3C1-48F1-4A82-B112-4A245DE75D01}" type="sibTrans" cxnId="{8924EB86-4E12-4255-BD12-BA6564269D3A}">
      <dgm:prSet/>
      <dgm:spPr/>
      <dgm:t>
        <a:bodyPr/>
        <a:lstStyle/>
        <a:p>
          <a:endParaRPr lang="en-US"/>
        </a:p>
      </dgm:t>
    </dgm:pt>
    <dgm:pt modelId="{D2395FAE-A289-467C-8DF2-46F589772AFA}">
      <dgm:prSet/>
      <dgm:spPr/>
      <dgm:t>
        <a:bodyPr/>
        <a:lstStyle/>
        <a:p>
          <a:r>
            <a:rPr lang="en-GB" dirty="0"/>
            <a:t>Care Act 2014</a:t>
          </a:r>
          <a:endParaRPr lang="en-US" dirty="0"/>
        </a:p>
      </dgm:t>
    </dgm:pt>
    <dgm:pt modelId="{9A736596-A29B-4E1A-843A-30E786DEBD68}" type="parTrans" cxnId="{C3D3A56E-5E01-4B74-94D3-A8A33D2EDD17}">
      <dgm:prSet/>
      <dgm:spPr/>
      <dgm:t>
        <a:bodyPr/>
        <a:lstStyle/>
        <a:p>
          <a:endParaRPr lang="en-GB"/>
        </a:p>
      </dgm:t>
    </dgm:pt>
    <dgm:pt modelId="{F909231F-9B7D-4D45-83AF-0D42BD978818}" type="sibTrans" cxnId="{C3D3A56E-5E01-4B74-94D3-A8A33D2EDD17}">
      <dgm:prSet/>
      <dgm:spPr/>
      <dgm:t>
        <a:bodyPr/>
        <a:lstStyle/>
        <a:p>
          <a:endParaRPr lang="en-GB"/>
        </a:p>
      </dgm:t>
    </dgm:pt>
    <dgm:pt modelId="{35671725-D417-4CE0-90C7-D5900D6E46E3}">
      <dgm:prSet/>
      <dgm:spPr/>
      <dgm:t>
        <a:bodyPr/>
        <a:lstStyle/>
        <a:p>
          <a:r>
            <a:rPr lang="en-GB" dirty="0"/>
            <a:t> Wellbeing principle</a:t>
          </a:r>
          <a:endParaRPr lang="en-US" dirty="0"/>
        </a:p>
      </dgm:t>
    </dgm:pt>
    <dgm:pt modelId="{7CCD57FD-8B40-4286-BD7F-12211DCAC60C}" type="parTrans" cxnId="{43D987BA-3D41-4B6E-9166-B1BA7573CE30}">
      <dgm:prSet/>
      <dgm:spPr/>
      <dgm:t>
        <a:bodyPr/>
        <a:lstStyle/>
        <a:p>
          <a:endParaRPr lang="en-GB"/>
        </a:p>
      </dgm:t>
    </dgm:pt>
    <dgm:pt modelId="{B7DE7EEF-74D7-40A3-B8B2-26C4FA08A49C}" type="sibTrans" cxnId="{43D987BA-3D41-4B6E-9166-B1BA7573CE30}">
      <dgm:prSet/>
      <dgm:spPr/>
      <dgm:t>
        <a:bodyPr/>
        <a:lstStyle/>
        <a:p>
          <a:endParaRPr lang="en-GB"/>
        </a:p>
      </dgm:t>
    </dgm:pt>
    <dgm:pt modelId="{8D5A105F-F691-48B4-8B45-B0A3DA6CC42D}">
      <dgm:prSet/>
      <dgm:spPr/>
      <dgm:t>
        <a:bodyPr/>
        <a:lstStyle/>
        <a:p>
          <a:r>
            <a:rPr lang="en-GB" dirty="0"/>
            <a:t>✗Workforce shortages (GOV.UK, 2025).</a:t>
          </a:r>
          <a:endParaRPr lang="en-US" dirty="0"/>
        </a:p>
      </dgm:t>
    </dgm:pt>
    <dgm:pt modelId="{0C016596-4875-4226-840C-241BC5B348FA}" type="parTrans" cxnId="{A495A4AC-A716-49C3-A637-FD572AC39EC4}">
      <dgm:prSet/>
      <dgm:spPr/>
      <dgm:t>
        <a:bodyPr/>
        <a:lstStyle/>
        <a:p>
          <a:endParaRPr lang="en-GB"/>
        </a:p>
      </dgm:t>
    </dgm:pt>
    <dgm:pt modelId="{06B6CA06-D63D-4DBD-BA96-A5322CCCCC2B}" type="sibTrans" cxnId="{A495A4AC-A716-49C3-A637-FD572AC39EC4}">
      <dgm:prSet/>
      <dgm:spPr/>
      <dgm:t>
        <a:bodyPr/>
        <a:lstStyle/>
        <a:p>
          <a:endParaRPr lang="en-GB"/>
        </a:p>
      </dgm:t>
    </dgm:pt>
    <dgm:pt modelId="{0A3F7EF9-F1EB-4336-871D-D2683528AAB8}" type="pres">
      <dgm:prSet presAssocID="{9AC0D6DC-A5BD-44E9-9B29-B9F629A9359F}" presName="Name0" presStyleCnt="0">
        <dgm:presLayoutVars>
          <dgm:dir/>
          <dgm:resizeHandles val="exact"/>
        </dgm:presLayoutVars>
      </dgm:prSet>
      <dgm:spPr/>
    </dgm:pt>
    <dgm:pt modelId="{732A5373-5D4D-46B6-9A3A-A2A961EDFA29}" type="pres">
      <dgm:prSet presAssocID="{E7FE354C-18B4-4C63-8165-203E3F041517}" presName="node" presStyleLbl="node1" presStyleIdx="0" presStyleCnt="15">
        <dgm:presLayoutVars>
          <dgm:bulletEnabled val="1"/>
        </dgm:presLayoutVars>
      </dgm:prSet>
      <dgm:spPr/>
    </dgm:pt>
    <dgm:pt modelId="{33DBC9FD-E708-489C-83C1-29730CF9D112}" type="pres">
      <dgm:prSet presAssocID="{AE60FF96-6D6F-423F-956C-9F2D043E1537}" presName="sibTrans" presStyleLbl="sibTrans1D1" presStyleIdx="0" presStyleCnt="14"/>
      <dgm:spPr/>
    </dgm:pt>
    <dgm:pt modelId="{2024C25A-B8CF-4E17-BC94-30E5FB83762B}" type="pres">
      <dgm:prSet presAssocID="{AE60FF96-6D6F-423F-956C-9F2D043E1537}" presName="connectorText" presStyleLbl="sibTrans1D1" presStyleIdx="0" presStyleCnt="14"/>
      <dgm:spPr/>
    </dgm:pt>
    <dgm:pt modelId="{CC39A0D4-8D4F-49FF-BA49-189477252308}" type="pres">
      <dgm:prSet presAssocID="{FACD367B-E659-4B72-9D69-4A6915ABE6A1}" presName="node" presStyleLbl="node1" presStyleIdx="1" presStyleCnt="15">
        <dgm:presLayoutVars>
          <dgm:bulletEnabled val="1"/>
        </dgm:presLayoutVars>
      </dgm:prSet>
      <dgm:spPr/>
    </dgm:pt>
    <dgm:pt modelId="{2345FA25-833A-4CD2-8542-B7859AE570C1}" type="pres">
      <dgm:prSet presAssocID="{5A652434-AA08-4878-9486-5F50630594CA}" presName="sibTrans" presStyleLbl="sibTrans1D1" presStyleIdx="1" presStyleCnt="14"/>
      <dgm:spPr/>
    </dgm:pt>
    <dgm:pt modelId="{B83DFBC7-9D8F-44DD-AEA7-9BDAADE631E5}" type="pres">
      <dgm:prSet presAssocID="{5A652434-AA08-4878-9486-5F50630594CA}" presName="connectorText" presStyleLbl="sibTrans1D1" presStyleIdx="1" presStyleCnt="14"/>
      <dgm:spPr/>
    </dgm:pt>
    <dgm:pt modelId="{3A285625-903B-42FD-A65C-4AF70E9865E6}" type="pres">
      <dgm:prSet presAssocID="{7E2D33DD-52C7-4E8D-A429-6DF1887508B4}" presName="node" presStyleLbl="node1" presStyleIdx="2" presStyleCnt="15">
        <dgm:presLayoutVars>
          <dgm:bulletEnabled val="1"/>
        </dgm:presLayoutVars>
      </dgm:prSet>
      <dgm:spPr/>
    </dgm:pt>
    <dgm:pt modelId="{26B6A68A-77B4-4183-A6AB-88D3F73ACDA3}" type="pres">
      <dgm:prSet presAssocID="{0F7EB93F-6FF2-4A75-96A2-3F01F9B9B869}" presName="sibTrans" presStyleLbl="sibTrans1D1" presStyleIdx="2" presStyleCnt="14"/>
      <dgm:spPr/>
    </dgm:pt>
    <dgm:pt modelId="{3D370761-DDA1-4542-9A26-FD77710E007D}" type="pres">
      <dgm:prSet presAssocID="{0F7EB93F-6FF2-4A75-96A2-3F01F9B9B869}" presName="connectorText" presStyleLbl="sibTrans1D1" presStyleIdx="2" presStyleCnt="14"/>
      <dgm:spPr/>
    </dgm:pt>
    <dgm:pt modelId="{B4AD8BCF-A215-423A-B64F-18F28D626777}" type="pres">
      <dgm:prSet presAssocID="{764AA9BF-FD19-4781-A7E2-B41082CE796B}" presName="node" presStyleLbl="node1" presStyleIdx="3" presStyleCnt="15">
        <dgm:presLayoutVars>
          <dgm:bulletEnabled val="1"/>
        </dgm:presLayoutVars>
      </dgm:prSet>
      <dgm:spPr/>
    </dgm:pt>
    <dgm:pt modelId="{B01BA888-984E-4607-BFFA-58C2C125A59F}" type="pres">
      <dgm:prSet presAssocID="{1B81928D-FA2A-4090-9DF8-97B954D67042}" presName="sibTrans" presStyleLbl="sibTrans1D1" presStyleIdx="3" presStyleCnt="14"/>
      <dgm:spPr/>
    </dgm:pt>
    <dgm:pt modelId="{B729E0C6-14C0-4E7E-947D-99B0433D9B7F}" type="pres">
      <dgm:prSet presAssocID="{1B81928D-FA2A-4090-9DF8-97B954D67042}" presName="connectorText" presStyleLbl="sibTrans1D1" presStyleIdx="3" presStyleCnt="14"/>
      <dgm:spPr/>
    </dgm:pt>
    <dgm:pt modelId="{BF9155FD-0851-41E9-AED0-A2F4605EB873}" type="pres">
      <dgm:prSet presAssocID="{5C4E7B20-E743-426D-BADD-58B6192CC550}" presName="node" presStyleLbl="node1" presStyleIdx="4" presStyleCnt="15">
        <dgm:presLayoutVars>
          <dgm:bulletEnabled val="1"/>
        </dgm:presLayoutVars>
      </dgm:prSet>
      <dgm:spPr/>
    </dgm:pt>
    <dgm:pt modelId="{721C639E-9CEF-4205-A19B-37B4A7D129D1}" type="pres">
      <dgm:prSet presAssocID="{725B4C44-A2F6-42A5-8862-9BF38CE21607}" presName="sibTrans" presStyleLbl="sibTrans1D1" presStyleIdx="4" presStyleCnt="14"/>
      <dgm:spPr/>
    </dgm:pt>
    <dgm:pt modelId="{0830AB0D-1FC0-4271-B4F8-3902213075E7}" type="pres">
      <dgm:prSet presAssocID="{725B4C44-A2F6-42A5-8862-9BF38CE21607}" presName="connectorText" presStyleLbl="sibTrans1D1" presStyleIdx="4" presStyleCnt="14"/>
      <dgm:spPr/>
    </dgm:pt>
    <dgm:pt modelId="{4FDDBA09-D2C1-4E29-9DAC-E14B7476985F}" type="pres">
      <dgm:prSet presAssocID="{8D5A105F-F691-48B4-8B45-B0A3DA6CC42D}" presName="node" presStyleLbl="node1" presStyleIdx="5" presStyleCnt="15">
        <dgm:presLayoutVars>
          <dgm:bulletEnabled val="1"/>
        </dgm:presLayoutVars>
      </dgm:prSet>
      <dgm:spPr/>
    </dgm:pt>
    <dgm:pt modelId="{E83B3E98-2629-4EF1-A4DC-5F9830F976E5}" type="pres">
      <dgm:prSet presAssocID="{06B6CA06-D63D-4DBD-BA96-A5322CCCCC2B}" presName="sibTrans" presStyleLbl="sibTrans1D1" presStyleIdx="5" presStyleCnt="14"/>
      <dgm:spPr/>
    </dgm:pt>
    <dgm:pt modelId="{8AE11EB4-EF50-4E71-B009-AE2033814D53}" type="pres">
      <dgm:prSet presAssocID="{06B6CA06-D63D-4DBD-BA96-A5322CCCCC2B}" presName="connectorText" presStyleLbl="sibTrans1D1" presStyleIdx="5" presStyleCnt="14"/>
      <dgm:spPr/>
    </dgm:pt>
    <dgm:pt modelId="{593FD337-F300-4564-A038-407D6A8B49D0}" type="pres">
      <dgm:prSet presAssocID="{8BAFAD7C-DB59-4006-BB3C-25443390C494}" presName="node" presStyleLbl="node1" presStyleIdx="6" presStyleCnt="15">
        <dgm:presLayoutVars>
          <dgm:bulletEnabled val="1"/>
        </dgm:presLayoutVars>
      </dgm:prSet>
      <dgm:spPr/>
    </dgm:pt>
    <dgm:pt modelId="{F2A7F6CF-C01B-4C20-A2D0-0B981B27DF27}" type="pres">
      <dgm:prSet presAssocID="{C4C15D4E-CC5E-4C7A-B640-7807EA117D3C}" presName="sibTrans" presStyleLbl="sibTrans1D1" presStyleIdx="6" presStyleCnt="14"/>
      <dgm:spPr/>
    </dgm:pt>
    <dgm:pt modelId="{A4ED942D-12C1-4874-8095-B88DA4074D8C}" type="pres">
      <dgm:prSet presAssocID="{C4C15D4E-CC5E-4C7A-B640-7807EA117D3C}" presName="connectorText" presStyleLbl="sibTrans1D1" presStyleIdx="6" presStyleCnt="14"/>
      <dgm:spPr/>
    </dgm:pt>
    <dgm:pt modelId="{7101AC1C-EA01-44AA-80AC-1F8308D09E64}" type="pres">
      <dgm:prSet presAssocID="{009F3A1F-2F06-4511-9394-4FDCCAC25C33}" presName="node" presStyleLbl="node1" presStyleIdx="7" presStyleCnt="15">
        <dgm:presLayoutVars>
          <dgm:bulletEnabled val="1"/>
        </dgm:presLayoutVars>
      </dgm:prSet>
      <dgm:spPr/>
    </dgm:pt>
    <dgm:pt modelId="{7862FD04-A790-4A0D-8225-48401A7E9FBB}" type="pres">
      <dgm:prSet presAssocID="{A3CC228E-0400-40B6-B757-16F8254E6721}" presName="sibTrans" presStyleLbl="sibTrans1D1" presStyleIdx="7" presStyleCnt="14"/>
      <dgm:spPr/>
    </dgm:pt>
    <dgm:pt modelId="{B1918F05-67C3-43D8-9214-104F67C115FB}" type="pres">
      <dgm:prSet presAssocID="{A3CC228E-0400-40B6-B757-16F8254E6721}" presName="connectorText" presStyleLbl="sibTrans1D1" presStyleIdx="7" presStyleCnt="14"/>
      <dgm:spPr/>
    </dgm:pt>
    <dgm:pt modelId="{C53E970B-4DEF-4AA3-8A39-35F2AFFE7813}" type="pres">
      <dgm:prSet presAssocID="{A7F98729-24C4-465C-9011-B4DB3141DEA4}" presName="node" presStyleLbl="node1" presStyleIdx="8" presStyleCnt="15">
        <dgm:presLayoutVars>
          <dgm:bulletEnabled val="1"/>
        </dgm:presLayoutVars>
      </dgm:prSet>
      <dgm:spPr/>
    </dgm:pt>
    <dgm:pt modelId="{A3FDA40B-3AA2-4974-BE11-A40939FBFA7C}" type="pres">
      <dgm:prSet presAssocID="{71E1B5D0-5751-4A0E-984C-4F0E3F11822C}" presName="sibTrans" presStyleLbl="sibTrans1D1" presStyleIdx="8" presStyleCnt="14"/>
      <dgm:spPr/>
    </dgm:pt>
    <dgm:pt modelId="{7384227A-5341-4A1B-8DE1-DF9B685B03D1}" type="pres">
      <dgm:prSet presAssocID="{71E1B5D0-5751-4A0E-984C-4F0E3F11822C}" presName="connectorText" presStyleLbl="sibTrans1D1" presStyleIdx="8" presStyleCnt="14"/>
      <dgm:spPr/>
    </dgm:pt>
    <dgm:pt modelId="{EEFF5878-F76A-4894-966B-511DE058788E}" type="pres">
      <dgm:prSet presAssocID="{5EA2D24E-A346-4FF2-A592-DA0FAA260D23}" presName="node" presStyleLbl="node1" presStyleIdx="9" presStyleCnt="15">
        <dgm:presLayoutVars>
          <dgm:bulletEnabled val="1"/>
        </dgm:presLayoutVars>
      </dgm:prSet>
      <dgm:spPr/>
    </dgm:pt>
    <dgm:pt modelId="{F0D57AF3-C2B5-4650-B6B4-D95C80A4693B}" type="pres">
      <dgm:prSet presAssocID="{C7CBB087-4EA9-4162-87DE-6F2C9C42D72F}" presName="sibTrans" presStyleLbl="sibTrans1D1" presStyleIdx="9" presStyleCnt="14"/>
      <dgm:spPr/>
    </dgm:pt>
    <dgm:pt modelId="{D4AA9B4A-2918-411B-9879-CBB01C8E360C}" type="pres">
      <dgm:prSet presAssocID="{C7CBB087-4EA9-4162-87DE-6F2C9C42D72F}" presName="connectorText" presStyleLbl="sibTrans1D1" presStyleIdx="9" presStyleCnt="14"/>
      <dgm:spPr/>
    </dgm:pt>
    <dgm:pt modelId="{2490A755-107E-4040-82FA-12C94256342D}" type="pres">
      <dgm:prSet presAssocID="{1B573822-F53A-4547-848B-4A177CF969D8}" presName="node" presStyleLbl="node1" presStyleIdx="10" presStyleCnt="15">
        <dgm:presLayoutVars>
          <dgm:bulletEnabled val="1"/>
        </dgm:presLayoutVars>
      </dgm:prSet>
      <dgm:spPr/>
    </dgm:pt>
    <dgm:pt modelId="{941CC3B5-6C48-4C05-AF36-6FA260EE6E79}" type="pres">
      <dgm:prSet presAssocID="{CD0E5B45-FDDE-46B1-A84A-8E7E0F83CBA9}" presName="sibTrans" presStyleLbl="sibTrans1D1" presStyleIdx="10" presStyleCnt="14"/>
      <dgm:spPr/>
    </dgm:pt>
    <dgm:pt modelId="{202B971D-1C44-4C05-8BE8-51D3F3D9A49A}" type="pres">
      <dgm:prSet presAssocID="{CD0E5B45-FDDE-46B1-A84A-8E7E0F83CBA9}" presName="connectorText" presStyleLbl="sibTrans1D1" presStyleIdx="10" presStyleCnt="14"/>
      <dgm:spPr/>
    </dgm:pt>
    <dgm:pt modelId="{F07A82A3-D8FA-4315-BA73-9957DA5DF8B0}" type="pres">
      <dgm:prSet presAssocID="{D2395FAE-A289-467C-8DF2-46F589772AFA}" presName="node" presStyleLbl="node1" presStyleIdx="11" presStyleCnt="15">
        <dgm:presLayoutVars>
          <dgm:bulletEnabled val="1"/>
        </dgm:presLayoutVars>
      </dgm:prSet>
      <dgm:spPr/>
    </dgm:pt>
    <dgm:pt modelId="{FAB9E186-1913-4026-A357-014258D9B0F5}" type="pres">
      <dgm:prSet presAssocID="{F909231F-9B7D-4D45-83AF-0D42BD978818}" presName="sibTrans" presStyleLbl="sibTrans1D1" presStyleIdx="11" presStyleCnt="14"/>
      <dgm:spPr/>
    </dgm:pt>
    <dgm:pt modelId="{0EB7A945-A206-4736-A77A-8D00305FD5B6}" type="pres">
      <dgm:prSet presAssocID="{F909231F-9B7D-4D45-83AF-0D42BD978818}" presName="connectorText" presStyleLbl="sibTrans1D1" presStyleIdx="11" presStyleCnt="14"/>
      <dgm:spPr/>
    </dgm:pt>
    <dgm:pt modelId="{400CF61A-69C4-4B2B-9484-F13CBCA48051}" type="pres">
      <dgm:prSet presAssocID="{35671725-D417-4CE0-90C7-D5900D6E46E3}" presName="node" presStyleLbl="node1" presStyleIdx="12" presStyleCnt="15">
        <dgm:presLayoutVars>
          <dgm:bulletEnabled val="1"/>
        </dgm:presLayoutVars>
      </dgm:prSet>
      <dgm:spPr/>
    </dgm:pt>
    <dgm:pt modelId="{CED0E087-4B59-484F-BCBD-AE80FE3AA864}" type="pres">
      <dgm:prSet presAssocID="{B7DE7EEF-74D7-40A3-B8B2-26C4FA08A49C}" presName="sibTrans" presStyleLbl="sibTrans1D1" presStyleIdx="12" presStyleCnt="14"/>
      <dgm:spPr/>
    </dgm:pt>
    <dgm:pt modelId="{4344FE82-8953-4F00-B356-52C6DCACEF93}" type="pres">
      <dgm:prSet presAssocID="{B7DE7EEF-74D7-40A3-B8B2-26C4FA08A49C}" presName="connectorText" presStyleLbl="sibTrans1D1" presStyleIdx="12" presStyleCnt="14"/>
      <dgm:spPr/>
    </dgm:pt>
    <dgm:pt modelId="{A4E2A5ED-09B0-4B65-ADE3-2A3B05D14927}" type="pres">
      <dgm:prSet presAssocID="{016D1110-88A2-4350-B5A4-1B5BA8576CCA}" presName="node" presStyleLbl="node1" presStyleIdx="13" presStyleCnt="15">
        <dgm:presLayoutVars>
          <dgm:bulletEnabled val="1"/>
        </dgm:presLayoutVars>
      </dgm:prSet>
      <dgm:spPr/>
    </dgm:pt>
    <dgm:pt modelId="{B5791416-20B7-4ACA-A401-39BA8F98917B}" type="pres">
      <dgm:prSet presAssocID="{C6A93855-FD27-4716-ACB2-061B3A5B390F}" presName="sibTrans" presStyleLbl="sibTrans1D1" presStyleIdx="13" presStyleCnt="14"/>
      <dgm:spPr/>
    </dgm:pt>
    <dgm:pt modelId="{23B5BE59-DF51-4EDD-9C7B-7B8605222FCB}" type="pres">
      <dgm:prSet presAssocID="{C6A93855-FD27-4716-ACB2-061B3A5B390F}" presName="connectorText" presStyleLbl="sibTrans1D1" presStyleIdx="13" presStyleCnt="14"/>
      <dgm:spPr/>
    </dgm:pt>
    <dgm:pt modelId="{F6F24DF0-A707-4EDB-9074-7CA76CAC4465}" type="pres">
      <dgm:prSet presAssocID="{2ED7B9E3-5466-44CA-8842-9505A7A0EDE7}" presName="node" presStyleLbl="node1" presStyleIdx="14" presStyleCnt="15">
        <dgm:presLayoutVars>
          <dgm:bulletEnabled val="1"/>
        </dgm:presLayoutVars>
      </dgm:prSet>
      <dgm:spPr/>
    </dgm:pt>
  </dgm:ptLst>
  <dgm:cxnLst>
    <dgm:cxn modelId="{4A5D0A01-C3B5-4736-8954-F3B152B1455F}" type="presOf" srcId="{C4C15D4E-CC5E-4C7A-B640-7807EA117D3C}" destId="{F2A7F6CF-C01B-4C20-A2D0-0B981B27DF27}" srcOrd="0" destOrd="0" presId="urn:microsoft.com/office/officeart/2016/7/layout/RepeatingBendingProcessNew"/>
    <dgm:cxn modelId="{1C483A08-5497-43E8-8874-521BFD3F1D21}" type="presOf" srcId="{FACD367B-E659-4B72-9D69-4A6915ABE6A1}" destId="{CC39A0D4-8D4F-49FF-BA49-189477252308}" srcOrd="0" destOrd="0" presId="urn:microsoft.com/office/officeart/2016/7/layout/RepeatingBendingProcessNew"/>
    <dgm:cxn modelId="{AE552909-CFA1-45E5-AEB5-2F324AF368E5}" srcId="{9AC0D6DC-A5BD-44E9-9B29-B9F629A9359F}" destId="{5C4E7B20-E743-426D-BADD-58B6192CC550}" srcOrd="4" destOrd="0" parTransId="{6183ED8D-0FFD-4951-BE04-A03A2D31B2DF}" sibTransId="{725B4C44-A2F6-42A5-8862-9BF38CE21607}"/>
    <dgm:cxn modelId="{8C96511B-620E-4A8E-BAD6-2530496B5583}" type="presOf" srcId="{8BAFAD7C-DB59-4006-BB3C-25443390C494}" destId="{593FD337-F300-4564-A038-407D6A8B49D0}" srcOrd="0" destOrd="0" presId="urn:microsoft.com/office/officeart/2016/7/layout/RepeatingBendingProcessNew"/>
    <dgm:cxn modelId="{C0F90F20-A2F0-46FF-A820-3A2199793B81}" type="presOf" srcId="{B7DE7EEF-74D7-40A3-B8B2-26C4FA08A49C}" destId="{4344FE82-8953-4F00-B356-52C6DCACEF93}" srcOrd="1" destOrd="0" presId="urn:microsoft.com/office/officeart/2016/7/layout/RepeatingBendingProcessNew"/>
    <dgm:cxn modelId="{0F67A12A-F92C-4823-99B0-B822A012E312}" type="presOf" srcId="{5C4E7B20-E743-426D-BADD-58B6192CC550}" destId="{BF9155FD-0851-41E9-AED0-A2F4605EB873}" srcOrd="0" destOrd="0" presId="urn:microsoft.com/office/officeart/2016/7/layout/RepeatingBendingProcessNew"/>
    <dgm:cxn modelId="{DBF9E03F-7DFA-40FE-B609-30D4AAECD0EE}" srcId="{9AC0D6DC-A5BD-44E9-9B29-B9F629A9359F}" destId="{1B573822-F53A-4547-848B-4A177CF969D8}" srcOrd="10" destOrd="0" parTransId="{83D454A6-00FA-4836-A637-5559FF84D742}" sibTransId="{CD0E5B45-FDDE-46B1-A84A-8E7E0F83CBA9}"/>
    <dgm:cxn modelId="{6BC0995E-D3A7-4485-B7C4-9E7F83E679F1}" type="presOf" srcId="{A7F98729-24C4-465C-9011-B4DB3141DEA4}" destId="{C53E970B-4DEF-4AA3-8A39-35F2AFFE7813}" srcOrd="0" destOrd="0" presId="urn:microsoft.com/office/officeart/2016/7/layout/RepeatingBendingProcessNew"/>
    <dgm:cxn modelId="{7385C241-75EB-4C1F-8062-BDCEB895ECC0}" type="presOf" srcId="{06B6CA06-D63D-4DBD-BA96-A5322CCCCC2B}" destId="{E83B3E98-2629-4EF1-A4DC-5F9830F976E5}" srcOrd="0" destOrd="0" presId="urn:microsoft.com/office/officeart/2016/7/layout/RepeatingBendingProcessNew"/>
    <dgm:cxn modelId="{E21B2263-CEEB-4AC2-A630-45EB326CCB85}" type="presOf" srcId="{71E1B5D0-5751-4A0E-984C-4F0E3F11822C}" destId="{A3FDA40B-3AA2-4974-BE11-A40939FBFA7C}" srcOrd="0" destOrd="0" presId="urn:microsoft.com/office/officeart/2016/7/layout/RepeatingBendingProcessNew"/>
    <dgm:cxn modelId="{07CC7C43-E203-4132-8418-B7BAA4E3CD23}" type="presOf" srcId="{7E2D33DD-52C7-4E8D-A429-6DF1887508B4}" destId="{3A285625-903B-42FD-A65C-4AF70E9865E6}" srcOrd="0" destOrd="0" presId="urn:microsoft.com/office/officeart/2016/7/layout/RepeatingBendingProcessNew"/>
    <dgm:cxn modelId="{66FB3245-1229-46C2-9500-DE8F6CB5511C}" type="presOf" srcId="{AE60FF96-6D6F-423F-956C-9F2D043E1537}" destId="{2024C25A-B8CF-4E17-BC94-30E5FB83762B}" srcOrd="1" destOrd="0" presId="urn:microsoft.com/office/officeart/2016/7/layout/RepeatingBendingProcessNew"/>
    <dgm:cxn modelId="{A5B0A648-DE7B-46A9-9DF9-E99AB6FC2DEC}" type="presOf" srcId="{0F7EB93F-6FF2-4A75-96A2-3F01F9B9B869}" destId="{3D370761-DDA1-4542-9A26-FD77710E007D}" srcOrd="1" destOrd="0" presId="urn:microsoft.com/office/officeart/2016/7/layout/RepeatingBendingProcessNew"/>
    <dgm:cxn modelId="{CCF3846B-0557-4039-8DE3-0E590DC08271}" type="presOf" srcId="{C4C15D4E-CC5E-4C7A-B640-7807EA117D3C}" destId="{A4ED942D-12C1-4874-8095-B88DA4074D8C}" srcOrd="1" destOrd="0" presId="urn:microsoft.com/office/officeart/2016/7/layout/RepeatingBendingProcessNew"/>
    <dgm:cxn modelId="{9BD9F54B-93FB-4FB8-A793-A8561C64DE98}" type="presOf" srcId="{5A652434-AA08-4878-9486-5F50630594CA}" destId="{2345FA25-833A-4CD2-8542-B7859AE570C1}" srcOrd="0" destOrd="0" presId="urn:microsoft.com/office/officeart/2016/7/layout/RepeatingBendingProcessNew"/>
    <dgm:cxn modelId="{78F2BC4D-476B-4FA3-8DF8-C971DC16C00C}" type="presOf" srcId="{5EA2D24E-A346-4FF2-A592-DA0FAA260D23}" destId="{EEFF5878-F76A-4894-966B-511DE058788E}" srcOrd="0" destOrd="0" presId="urn:microsoft.com/office/officeart/2016/7/layout/RepeatingBendingProcessNew"/>
    <dgm:cxn modelId="{7AF0184E-D058-4DB4-8BE3-B7C51375D3FA}" srcId="{9AC0D6DC-A5BD-44E9-9B29-B9F629A9359F}" destId="{009F3A1F-2F06-4511-9394-4FDCCAC25C33}" srcOrd="7" destOrd="0" parTransId="{5D6D25B4-2BD7-47FB-94ED-420FFEE36DCD}" sibTransId="{A3CC228E-0400-40B6-B757-16F8254E6721}"/>
    <dgm:cxn modelId="{C3D3A56E-5E01-4B74-94D3-A8A33D2EDD17}" srcId="{9AC0D6DC-A5BD-44E9-9B29-B9F629A9359F}" destId="{D2395FAE-A289-467C-8DF2-46F589772AFA}" srcOrd="11" destOrd="0" parTransId="{9A736596-A29B-4E1A-843A-30E786DEBD68}" sibTransId="{F909231F-9B7D-4D45-83AF-0D42BD978818}"/>
    <dgm:cxn modelId="{62E7A971-0E05-4573-BFD2-507876456221}" type="presOf" srcId="{5A652434-AA08-4878-9486-5F50630594CA}" destId="{B83DFBC7-9D8F-44DD-AEA7-9BDAADE631E5}" srcOrd="1" destOrd="0" presId="urn:microsoft.com/office/officeart/2016/7/layout/RepeatingBendingProcessNew"/>
    <dgm:cxn modelId="{C4127C52-DA37-4CE5-8CCC-7D45EC736287}" type="presOf" srcId="{CD0E5B45-FDDE-46B1-A84A-8E7E0F83CBA9}" destId="{941CC3B5-6C48-4C05-AF36-6FA260EE6E79}" srcOrd="0" destOrd="0" presId="urn:microsoft.com/office/officeart/2016/7/layout/RepeatingBendingProcessNew"/>
    <dgm:cxn modelId="{AEC25175-C9A2-4220-BF53-EA5E25920619}" type="presOf" srcId="{A3CC228E-0400-40B6-B757-16F8254E6721}" destId="{B1918F05-67C3-43D8-9214-104F67C115FB}" srcOrd="1" destOrd="0" presId="urn:microsoft.com/office/officeart/2016/7/layout/RepeatingBendingProcessNew"/>
    <dgm:cxn modelId="{CA1E9A7A-84AA-4D8D-9EA8-D4B25D202DBC}" type="presOf" srcId="{F909231F-9B7D-4D45-83AF-0D42BD978818}" destId="{0EB7A945-A206-4736-A77A-8D00305FD5B6}" srcOrd="1" destOrd="0" presId="urn:microsoft.com/office/officeart/2016/7/layout/RepeatingBendingProcessNew"/>
    <dgm:cxn modelId="{A6A9857B-607D-43D5-8B91-DCFF693E7713}" type="presOf" srcId="{C7CBB087-4EA9-4162-87DE-6F2C9C42D72F}" destId="{D4AA9B4A-2918-411B-9879-CBB01C8E360C}" srcOrd="1" destOrd="0" presId="urn:microsoft.com/office/officeart/2016/7/layout/RepeatingBendingProcessNew"/>
    <dgm:cxn modelId="{4656F682-8DE4-4DC6-A426-397AFD2CC6FB}" srcId="{9AC0D6DC-A5BD-44E9-9B29-B9F629A9359F}" destId="{5EA2D24E-A346-4FF2-A592-DA0FAA260D23}" srcOrd="9" destOrd="0" parTransId="{CCAC2A18-163B-41F9-B25C-5104A67BFF69}" sibTransId="{C7CBB087-4EA9-4162-87DE-6F2C9C42D72F}"/>
    <dgm:cxn modelId="{64163F83-3324-4731-800B-DBC305442F8F}" type="presOf" srcId="{009F3A1F-2F06-4511-9394-4FDCCAC25C33}" destId="{7101AC1C-EA01-44AA-80AC-1F8308D09E64}" srcOrd="0" destOrd="0" presId="urn:microsoft.com/office/officeart/2016/7/layout/RepeatingBendingProcessNew"/>
    <dgm:cxn modelId="{B4D17D86-8828-46C4-A47F-8C9C2F008F8B}" type="presOf" srcId="{C6A93855-FD27-4716-ACB2-061B3A5B390F}" destId="{B5791416-20B7-4ACA-A401-39BA8F98917B}" srcOrd="0" destOrd="0" presId="urn:microsoft.com/office/officeart/2016/7/layout/RepeatingBendingProcessNew"/>
    <dgm:cxn modelId="{8924EB86-4E12-4255-BD12-BA6564269D3A}" srcId="{9AC0D6DC-A5BD-44E9-9B29-B9F629A9359F}" destId="{2ED7B9E3-5466-44CA-8842-9505A7A0EDE7}" srcOrd="14" destOrd="0" parTransId="{645D806E-06FD-40BB-8C2B-BA178FE2119B}" sibTransId="{D5BCF3C1-48F1-4A82-B112-4A245DE75D01}"/>
    <dgm:cxn modelId="{22A44089-5B49-4708-962B-E0A075C8A1CA}" type="presOf" srcId="{06B6CA06-D63D-4DBD-BA96-A5322CCCCC2B}" destId="{8AE11EB4-EF50-4E71-B009-AE2033814D53}" srcOrd="1" destOrd="0" presId="urn:microsoft.com/office/officeart/2016/7/layout/RepeatingBendingProcessNew"/>
    <dgm:cxn modelId="{D23F3590-DF23-432E-8DCF-92B371A7812B}" type="presOf" srcId="{A3CC228E-0400-40B6-B757-16F8254E6721}" destId="{7862FD04-A790-4A0D-8225-48401A7E9FBB}" srcOrd="0" destOrd="0" presId="urn:microsoft.com/office/officeart/2016/7/layout/RepeatingBendingProcessNew"/>
    <dgm:cxn modelId="{E3520EA0-17FE-4F8E-A55B-F993EB818F0C}" type="presOf" srcId="{016D1110-88A2-4350-B5A4-1B5BA8576CCA}" destId="{A4E2A5ED-09B0-4B65-ADE3-2A3B05D14927}" srcOrd="0" destOrd="0" presId="urn:microsoft.com/office/officeart/2016/7/layout/RepeatingBendingProcessNew"/>
    <dgm:cxn modelId="{7A5616A8-4A5E-4EB7-99B9-7ED1E8ADC995}" type="presOf" srcId="{C6A93855-FD27-4716-ACB2-061B3A5B390F}" destId="{23B5BE59-DF51-4EDD-9C7B-7B8605222FCB}" srcOrd="1" destOrd="0" presId="urn:microsoft.com/office/officeart/2016/7/layout/RepeatingBendingProcessNew"/>
    <dgm:cxn modelId="{BDCBDEA8-E37B-479B-B41C-3EDD730A6134}" type="presOf" srcId="{2ED7B9E3-5466-44CA-8842-9505A7A0EDE7}" destId="{F6F24DF0-A707-4EDB-9074-7CA76CAC4465}" srcOrd="0" destOrd="0" presId="urn:microsoft.com/office/officeart/2016/7/layout/RepeatingBendingProcessNew"/>
    <dgm:cxn modelId="{1A48E9A9-3E04-4F2B-BFAF-33B42CE178C7}" type="presOf" srcId="{1B81928D-FA2A-4090-9DF8-97B954D67042}" destId="{B01BA888-984E-4607-BFFA-58C2C125A59F}" srcOrd="0" destOrd="0" presId="urn:microsoft.com/office/officeart/2016/7/layout/RepeatingBendingProcessNew"/>
    <dgm:cxn modelId="{56DCB3AA-E90B-4F5C-B6AB-FF4A9DC46658}" srcId="{9AC0D6DC-A5BD-44E9-9B29-B9F629A9359F}" destId="{E7FE354C-18B4-4C63-8165-203E3F041517}" srcOrd="0" destOrd="0" parTransId="{9F2E7640-D348-437C-8F9D-8AA6C37807FB}" sibTransId="{AE60FF96-6D6F-423F-956C-9F2D043E1537}"/>
    <dgm:cxn modelId="{63E7ABAB-D9BF-4A43-ABCD-E27A887FF77B}" type="presOf" srcId="{AE60FF96-6D6F-423F-956C-9F2D043E1537}" destId="{33DBC9FD-E708-489C-83C1-29730CF9D112}" srcOrd="0" destOrd="0" presId="urn:microsoft.com/office/officeart/2016/7/layout/RepeatingBendingProcessNew"/>
    <dgm:cxn modelId="{A495A4AC-A716-49C3-A637-FD572AC39EC4}" srcId="{9AC0D6DC-A5BD-44E9-9B29-B9F629A9359F}" destId="{8D5A105F-F691-48B4-8B45-B0A3DA6CC42D}" srcOrd="5" destOrd="0" parTransId="{0C016596-4875-4226-840C-241BC5B348FA}" sibTransId="{06B6CA06-D63D-4DBD-BA96-A5322CCCCC2B}"/>
    <dgm:cxn modelId="{9D4127B1-49BE-4F63-A83D-BC39DA9D4068}" type="presOf" srcId="{35671725-D417-4CE0-90C7-D5900D6E46E3}" destId="{400CF61A-69C4-4B2B-9484-F13CBCA48051}" srcOrd="0" destOrd="0" presId="urn:microsoft.com/office/officeart/2016/7/layout/RepeatingBendingProcessNew"/>
    <dgm:cxn modelId="{361457B2-911D-4674-A756-E1D74646B975}" type="presOf" srcId="{0F7EB93F-6FF2-4A75-96A2-3F01F9B9B869}" destId="{26B6A68A-77B4-4183-A6AB-88D3F73ACDA3}" srcOrd="0" destOrd="0" presId="urn:microsoft.com/office/officeart/2016/7/layout/RepeatingBendingProcessNew"/>
    <dgm:cxn modelId="{B6DA22B3-C8E2-48E9-8A25-3C39784F2205}" type="presOf" srcId="{CD0E5B45-FDDE-46B1-A84A-8E7E0F83CBA9}" destId="{202B971D-1C44-4C05-8BE8-51D3F3D9A49A}" srcOrd="1" destOrd="0" presId="urn:microsoft.com/office/officeart/2016/7/layout/RepeatingBendingProcessNew"/>
    <dgm:cxn modelId="{43D987BA-3D41-4B6E-9166-B1BA7573CE30}" srcId="{9AC0D6DC-A5BD-44E9-9B29-B9F629A9359F}" destId="{35671725-D417-4CE0-90C7-D5900D6E46E3}" srcOrd="12" destOrd="0" parTransId="{7CCD57FD-8B40-4286-BD7F-12211DCAC60C}" sibTransId="{B7DE7EEF-74D7-40A3-B8B2-26C4FA08A49C}"/>
    <dgm:cxn modelId="{F39FE8BA-A904-4607-9970-160A52252D66}" srcId="{9AC0D6DC-A5BD-44E9-9B29-B9F629A9359F}" destId="{8BAFAD7C-DB59-4006-BB3C-25443390C494}" srcOrd="6" destOrd="0" parTransId="{0BE69E17-3801-48EE-8E03-F448722B201E}" sibTransId="{C4C15D4E-CC5E-4C7A-B640-7807EA117D3C}"/>
    <dgm:cxn modelId="{375413BC-46F3-499E-B30D-495C978E29C8}" type="presOf" srcId="{1B81928D-FA2A-4090-9DF8-97B954D67042}" destId="{B729E0C6-14C0-4E7E-947D-99B0433D9B7F}" srcOrd="1" destOrd="0" presId="urn:microsoft.com/office/officeart/2016/7/layout/RepeatingBendingProcessNew"/>
    <dgm:cxn modelId="{470746BE-2B7A-47FE-8980-FB4A1F8436F5}" srcId="{9AC0D6DC-A5BD-44E9-9B29-B9F629A9359F}" destId="{A7F98729-24C4-465C-9011-B4DB3141DEA4}" srcOrd="8" destOrd="0" parTransId="{668FB768-E78C-4D64-B77F-E34CCEB25C42}" sibTransId="{71E1B5D0-5751-4A0E-984C-4F0E3F11822C}"/>
    <dgm:cxn modelId="{BF7FCABF-05D4-4000-A499-26BF44939EF1}" type="presOf" srcId="{B7DE7EEF-74D7-40A3-B8B2-26C4FA08A49C}" destId="{CED0E087-4B59-484F-BCBD-AE80FE3AA864}" srcOrd="0" destOrd="0" presId="urn:microsoft.com/office/officeart/2016/7/layout/RepeatingBendingProcessNew"/>
    <dgm:cxn modelId="{77CF6EC2-8C6F-43DD-A265-4296314AB3CA}" srcId="{9AC0D6DC-A5BD-44E9-9B29-B9F629A9359F}" destId="{016D1110-88A2-4350-B5A4-1B5BA8576CCA}" srcOrd="13" destOrd="0" parTransId="{04408307-D2EB-48C6-A87F-008AFD4A35A0}" sibTransId="{C6A93855-FD27-4716-ACB2-061B3A5B390F}"/>
    <dgm:cxn modelId="{EE490CC3-88A1-4BE4-9A9F-9702E91DCE93}" type="presOf" srcId="{1B573822-F53A-4547-848B-4A177CF969D8}" destId="{2490A755-107E-4040-82FA-12C94256342D}" srcOrd="0" destOrd="0" presId="urn:microsoft.com/office/officeart/2016/7/layout/RepeatingBendingProcessNew"/>
    <dgm:cxn modelId="{03A887CB-12A2-4D9F-8404-1CD03783A62B}" srcId="{9AC0D6DC-A5BD-44E9-9B29-B9F629A9359F}" destId="{7E2D33DD-52C7-4E8D-A429-6DF1887508B4}" srcOrd="2" destOrd="0" parTransId="{DF92CD30-27F4-4618-B7E2-C864D6BFD5D7}" sibTransId="{0F7EB93F-6FF2-4A75-96A2-3F01F9B9B869}"/>
    <dgm:cxn modelId="{B65A7ED0-7F91-4D3B-B0DF-AF54101BC759}" srcId="{9AC0D6DC-A5BD-44E9-9B29-B9F629A9359F}" destId="{764AA9BF-FD19-4781-A7E2-B41082CE796B}" srcOrd="3" destOrd="0" parTransId="{4CB7C95A-FE26-41AB-B9B3-E8118A81891B}" sibTransId="{1B81928D-FA2A-4090-9DF8-97B954D67042}"/>
    <dgm:cxn modelId="{55D967D1-BC7B-4F1A-BC3D-AE77F89208C6}" type="presOf" srcId="{E7FE354C-18B4-4C63-8165-203E3F041517}" destId="{732A5373-5D4D-46B6-9A3A-A2A961EDFA29}" srcOrd="0" destOrd="0" presId="urn:microsoft.com/office/officeart/2016/7/layout/RepeatingBendingProcessNew"/>
    <dgm:cxn modelId="{C1BD2DD7-447D-474D-A315-401AB3DCECD8}" type="presOf" srcId="{725B4C44-A2F6-42A5-8862-9BF38CE21607}" destId="{721C639E-9CEF-4205-A19B-37B4A7D129D1}" srcOrd="0" destOrd="0" presId="urn:microsoft.com/office/officeart/2016/7/layout/RepeatingBendingProcessNew"/>
    <dgm:cxn modelId="{D6E3BFD9-A65B-418B-BD62-2E5BC7C7E3A0}" srcId="{9AC0D6DC-A5BD-44E9-9B29-B9F629A9359F}" destId="{FACD367B-E659-4B72-9D69-4A6915ABE6A1}" srcOrd="1" destOrd="0" parTransId="{8171A3E7-DA52-4930-8B99-B2A4D5BAB8A9}" sibTransId="{5A652434-AA08-4878-9486-5F50630594CA}"/>
    <dgm:cxn modelId="{BFB56BDD-DD80-4A32-9E9E-5718421466F0}" type="presOf" srcId="{9AC0D6DC-A5BD-44E9-9B29-B9F629A9359F}" destId="{0A3F7EF9-F1EB-4336-871D-D2683528AAB8}" srcOrd="0" destOrd="0" presId="urn:microsoft.com/office/officeart/2016/7/layout/RepeatingBendingProcessNew"/>
    <dgm:cxn modelId="{15E19DE3-5DC1-48FA-927E-44F231C3BACE}" type="presOf" srcId="{725B4C44-A2F6-42A5-8862-9BF38CE21607}" destId="{0830AB0D-1FC0-4271-B4F8-3902213075E7}" srcOrd="1" destOrd="0" presId="urn:microsoft.com/office/officeart/2016/7/layout/RepeatingBendingProcessNew"/>
    <dgm:cxn modelId="{BAC9B1E5-037A-42B9-A796-8ACAEF9F2259}" type="presOf" srcId="{F909231F-9B7D-4D45-83AF-0D42BD978818}" destId="{FAB9E186-1913-4026-A357-014258D9B0F5}" srcOrd="0" destOrd="0" presId="urn:microsoft.com/office/officeart/2016/7/layout/RepeatingBendingProcessNew"/>
    <dgm:cxn modelId="{2B6CF2E8-6954-4F7E-A919-4327580085BF}" type="presOf" srcId="{764AA9BF-FD19-4781-A7E2-B41082CE796B}" destId="{B4AD8BCF-A215-423A-B64F-18F28D626777}" srcOrd="0" destOrd="0" presId="urn:microsoft.com/office/officeart/2016/7/layout/RepeatingBendingProcessNew"/>
    <dgm:cxn modelId="{E5773BEC-2D41-4C2A-8021-275A86CC7D51}" type="presOf" srcId="{71E1B5D0-5751-4A0E-984C-4F0E3F11822C}" destId="{7384227A-5341-4A1B-8DE1-DF9B685B03D1}" srcOrd="1" destOrd="0" presId="urn:microsoft.com/office/officeart/2016/7/layout/RepeatingBendingProcessNew"/>
    <dgm:cxn modelId="{CABB43F3-40BA-49EA-B3A8-461C78B45B96}" type="presOf" srcId="{C7CBB087-4EA9-4162-87DE-6F2C9C42D72F}" destId="{F0D57AF3-C2B5-4650-B6B4-D95C80A4693B}" srcOrd="0" destOrd="0" presId="urn:microsoft.com/office/officeart/2016/7/layout/RepeatingBendingProcessNew"/>
    <dgm:cxn modelId="{EAA37DFB-9E87-41A4-BC70-8DC29BB34857}" type="presOf" srcId="{D2395FAE-A289-467C-8DF2-46F589772AFA}" destId="{F07A82A3-D8FA-4315-BA73-9957DA5DF8B0}" srcOrd="0" destOrd="0" presId="urn:microsoft.com/office/officeart/2016/7/layout/RepeatingBendingProcessNew"/>
    <dgm:cxn modelId="{A19C39FC-4655-4478-AAAB-D234BEC9C691}" type="presOf" srcId="{8D5A105F-F691-48B4-8B45-B0A3DA6CC42D}" destId="{4FDDBA09-D2C1-4E29-9DAC-E14B7476985F}" srcOrd="0" destOrd="0" presId="urn:microsoft.com/office/officeart/2016/7/layout/RepeatingBendingProcessNew"/>
    <dgm:cxn modelId="{016539CB-143F-4CBD-B823-FCB266F119B0}" type="presParOf" srcId="{0A3F7EF9-F1EB-4336-871D-D2683528AAB8}" destId="{732A5373-5D4D-46B6-9A3A-A2A961EDFA29}" srcOrd="0" destOrd="0" presId="urn:microsoft.com/office/officeart/2016/7/layout/RepeatingBendingProcessNew"/>
    <dgm:cxn modelId="{F5B66FBB-3CF4-49D2-BBB3-7E0016F5D6DE}" type="presParOf" srcId="{0A3F7EF9-F1EB-4336-871D-D2683528AAB8}" destId="{33DBC9FD-E708-489C-83C1-29730CF9D112}" srcOrd="1" destOrd="0" presId="urn:microsoft.com/office/officeart/2016/7/layout/RepeatingBendingProcessNew"/>
    <dgm:cxn modelId="{193DE8E5-7232-4077-9AD1-D259BB7865AB}" type="presParOf" srcId="{33DBC9FD-E708-489C-83C1-29730CF9D112}" destId="{2024C25A-B8CF-4E17-BC94-30E5FB83762B}" srcOrd="0" destOrd="0" presId="urn:microsoft.com/office/officeart/2016/7/layout/RepeatingBendingProcessNew"/>
    <dgm:cxn modelId="{7804DF30-E180-4CF8-B5D5-AAA68E40E209}" type="presParOf" srcId="{0A3F7EF9-F1EB-4336-871D-D2683528AAB8}" destId="{CC39A0D4-8D4F-49FF-BA49-189477252308}" srcOrd="2" destOrd="0" presId="urn:microsoft.com/office/officeart/2016/7/layout/RepeatingBendingProcessNew"/>
    <dgm:cxn modelId="{1C821DE4-27E0-40EE-AE91-39C56ECAF542}" type="presParOf" srcId="{0A3F7EF9-F1EB-4336-871D-D2683528AAB8}" destId="{2345FA25-833A-4CD2-8542-B7859AE570C1}" srcOrd="3" destOrd="0" presId="urn:microsoft.com/office/officeart/2016/7/layout/RepeatingBendingProcessNew"/>
    <dgm:cxn modelId="{E30B85D1-F586-4576-AC89-B53745054DA8}" type="presParOf" srcId="{2345FA25-833A-4CD2-8542-B7859AE570C1}" destId="{B83DFBC7-9D8F-44DD-AEA7-9BDAADE631E5}" srcOrd="0" destOrd="0" presId="urn:microsoft.com/office/officeart/2016/7/layout/RepeatingBendingProcessNew"/>
    <dgm:cxn modelId="{13A4FAB3-C0E1-4D41-8E7E-0FA92409D3D7}" type="presParOf" srcId="{0A3F7EF9-F1EB-4336-871D-D2683528AAB8}" destId="{3A285625-903B-42FD-A65C-4AF70E9865E6}" srcOrd="4" destOrd="0" presId="urn:microsoft.com/office/officeart/2016/7/layout/RepeatingBendingProcessNew"/>
    <dgm:cxn modelId="{06F32496-732E-43E7-A776-085966F6CBDA}" type="presParOf" srcId="{0A3F7EF9-F1EB-4336-871D-D2683528AAB8}" destId="{26B6A68A-77B4-4183-A6AB-88D3F73ACDA3}" srcOrd="5" destOrd="0" presId="urn:microsoft.com/office/officeart/2016/7/layout/RepeatingBendingProcessNew"/>
    <dgm:cxn modelId="{BE9DFBC3-F90F-44E1-8FE0-9447934CFBFF}" type="presParOf" srcId="{26B6A68A-77B4-4183-A6AB-88D3F73ACDA3}" destId="{3D370761-DDA1-4542-9A26-FD77710E007D}" srcOrd="0" destOrd="0" presId="urn:microsoft.com/office/officeart/2016/7/layout/RepeatingBendingProcessNew"/>
    <dgm:cxn modelId="{41E85387-9870-49D5-8BF9-A425F177A120}" type="presParOf" srcId="{0A3F7EF9-F1EB-4336-871D-D2683528AAB8}" destId="{B4AD8BCF-A215-423A-B64F-18F28D626777}" srcOrd="6" destOrd="0" presId="urn:microsoft.com/office/officeart/2016/7/layout/RepeatingBendingProcessNew"/>
    <dgm:cxn modelId="{1182328E-98C1-49FC-825E-B2500074CD24}" type="presParOf" srcId="{0A3F7EF9-F1EB-4336-871D-D2683528AAB8}" destId="{B01BA888-984E-4607-BFFA-58C2C125A59F}" srcOrd="7" destOrd="0" presId="urn:microsoft.com/office/officeart/2016/7/layout/RepeatingBendingProcessNew"/>
    <dgm:cxn modelId="{F772D3EA-1016-4817-BCEF-9656F7BD5FBF}" type="presParOf" srcId="{B01BA888-984E-4607-BFFA-58C2C125A59F}" destId="{B729E0C6-14C0-4E7E-947D-99B0433D9B7F}" srcOrd="0" destOrd="0" presId="urn:microsoft.com/office/officeart/2016/7/layout/RepeatingBendingProcessNew"/>
    <dgm:cxn modelId="{201C5996-FA0C-4532-8DC2-9BDACB875892}" type="presParOf" srcId="{0A3F7EF9-F1EB-4336-871D-D2683528AAB8}" destId="{BF9155FD-0851-41E9-AED0-A2F4605EB873}" srcOrd="8" destOrd="0" presId="urn:microsoft.com/office/officeart/2016/7/layout/RepeatingBendingProcessNew"/>
    <dgm:cxn modelId="{9F587EB3-3348-4808-BDBD-1051C5064102}" type="presParOf" srcId="{0A3F7EF9-F1EB-4336-871D-D2683528AAB8}" destId="{721C639E-9CEF-4205-A19B-37B4A7D129D1}" srcOrd="9" destOrd="0" presId="urn:microsoft.com/office/officeart/2016/7/layout/RepeatingBendingProcessNew"/>
    <dgm:cxn modelId="{A3ACD2B1-4E7C-4F7D-9EC5-CEAECED69E6E}" type="presParOf" srcId="{721C639E-9CEF-4205-A19B-37B4A7D129D1}" destId="{0830AB0D-1FC0-4271-B4F8-3902213075E7}" srcOrd="0" destOrd="0" presId="urn:microsoft.com/office/officeart/2016/7/layout/RepeatingBendingProcessNew"/>
    <dgm:cxn modelId="{8AC4E771-F2B8-4133-935A-F01D9CB2AF55}" type="presParOf" srcId="{0A3F7EF9-F1EB-4336-871D-D2683528AAB8}" destId="{4FDDBA09-D2C1-4E29-9DAC-E14B7476985F}" srcOrd="10" destOrd="0" presId="urn:microsoft.com/office/officeart/2016/7/layout/RepeatingBendingProcessNew"/>
    <dgm:cxn modelId="{0099E4B9-1A52-4F11-B93C-87EB8C2F6430}" type="presParOf" srcId="{0A3F7EF9-F1EB-4336-871D-D2683528AAB8}" destId="{E83B3E98-2629-4EF1-A4DC-5F9830F976E5}" srcOrd="11" destOrd="0" presId="urn:microsoft.com/office/officeart/2016/7/layout/RepeatingBendingProcessNew"/>
    <dgm:cxn modelId="{0047F1C1-6218-448A-AACA-52667FDAAC56}" type="presParOf" srcId="{E83B3E98-2629-4EF1-A4DC-5F9830F976E5}" destId="{8AE11EB4-EF50-4E71-B009-AE2033814D53}" srcOrd="0" destOrd="0" presId="urn:microsoft.com/office/officeart/2016/7/layout/RepeatingBendingProcessNew"/>
    <dgm:cxn modelId="{8A8E0B01-58BB-444E-996C-3F3AC2389C23}" type="presParOf" srcId="{0A3F7EF9-F1EB-4336-871D-D2683528AAB8}" destId="{593FD337-F300-4564-A038-407D6A8B49D0}" srcOrd="12" destOrd="0" presId="urn:microsoft.com/office/officeart/2016/7/layout/RepeatingBendingProcessNew"/>
    <dgm:cxn modelId="{1000AAA9-58A6-4967-9984-0402EB559D5F}" type="presParOf" srcId="{0A3F7EF9-F1EB-4336-871D-D2683528AAB8}" destId="{F2A7F6CF-C01B-4C20-A2D0-0B981B27DF27}" srcOrd="13" destOrd="0" presId="urn:microsoft.com/office/officeart/2016/7/layout/RepeatingBendingProcessNew"/>
    <dgm:cxn modelId="{39A8ED1D-B1CC-49DF-B208-844B457F9302}" type="presParOf" srcId="{F2A7F6CF-C01B-4C20-A2D0-0B981B27DF27}" destId="{A4ED942D-12C1-4874-8095-B88DA4074D8C}" srcOrd="0" destOrd="0" presId="urn:microsoft.com/office/officeart/2016/7/layout/RepeatingBendingProcessNew"/>
    <dgm:cxn modelId="{5CC2AEA5-F716-45CE-8B02-5405C8FC833B}" type="presParOf" srcId="{0A3F7EF9-F1EB-4336-871D-D2683528AAB8}" destId="{7101AC1C-EA01-44AA-80AC-1F8308D09E64}" srcOrd="14" destOrd="0" presId="urn:microsoft.com/office/officeart/2016/7/layout/RepeatingBendingProcessNew"/>
    <dgm:cxn modelId="{2D9F349F-6A55-46A3-9FD7-C636953FF62B}" type="presParOf" srcId="{0A3F7EF9-F1EB-4336-871D-D2683528AAB8}" destId="{7862FD04-A790-4A0D-8225-48401A7E9FBB}" srcOrd="15" destOrd="0" presId="urn:microsoft.com/office/officeart/2016/7/layout/RepeatingBendingProcessNew"/>
    <dgm:cxn modelId="{D6A2EB71-A7F2-4370-99ED-1F2FC9EE7E8A}" type="presParOf" srcId="{7862FD04-A790-4A0D-8225-48401A7E9FBB}" destId="{B1918F05-67C3-43D8-9214-104F67C115FB}" srcOrd="0" destOrd="0" presId="urn:microsoft.com/office/officeart/2016/7/layout/RepeatingBendingProcessNew"/>
    <dgm:cxn modelId="{8BAD0735-2970-473E-BB43-0462B9BF007D}" type="presParOf" srcId="{0A3F7EF9-F1EB-4336-871D-D2683528AAB8}" destId="{C53E970B-4DEF-4AA3-8A39-35F2AFFE7813}" srcOrd="16" destOrd="0" presId="urn:microsoft.com/office/officeart/2016/7/layout/RepeatingBendingProcessNew"/>
    <dgm:cxn modelId="{AA82A8A5-0B76-40D6-A130-B9E143056872}" type="presParOf" srcId="{0A3F7EF9-F1EB-4336-871D-D2683528AAB8}" destId="{A3FDA40B-3AA2-4974-BE11-A40939FBFA7C}" srcOrd="17" destOrd="0" presId="urn:microsoft.com/office/officeart/2016/7/layout/RepeatingBendingProcessNew"/>
    <dgm:cxn modelId="{BFE114D0-5C92-433D-8117-CB2F26D02CAC}" type="presParOf" srcId="{A3FDA40B-3AA2-4974-BE11-A40939FBFA7C}" destId="{7384227A-5341-4A1B-8DE1-DF9B685B03D1}" srcOrd="0" destOrd="0" presId="urn:microsoft.com/office/officeart/2016/7/layout/RepeatingBendingProcessNew"/>
    <dgm:cxn modelId="{FB678E24-E4D2-428A-A4AA-E9EA99AC0CDC}" type="presParOf" srcId="{0A3F7EF9-F1EB-4336-871D-D2683528AAB8}" destId="{EEFF5878-F76A-4894-966B-511DE058788E}" srcOrd="18" destOrd="0" presId="urn:microsoft.com/office/officeart/2016/7/layout/RepeatingBendingProcessNew"/>
    <dgm:cxn modelId="{8B9095DB-555D-4247-B88F-10ACEE570705}" type="presParOf" srcId="{0A3F7EF9-F1EB-4336-871D-D2683528AAB8}" destId="{F0D57AF3-C2B5-4650-B6B4-D95C80A4693B}" srcOrd="19" destOrd="0" presId="urn:microsoft.com/office/officeart/2016/7/layout/RepeatingBendingProcessNew"/>
    <dgm:cxn modelId="{2988EFD3-BFFC-42F2-8C92-121A38E7F19E}" type="presParOf" srcId="{F0D57AF3-C2B5-4650-B6B4-D95C80A4693B}" destId="{D4AA9B4A-2918-411B-9879-CBB01C8E360C}" srcOrd="0" destOrd="0" presId="urn:microsoft.com/office/officeart/2016/7/layout/RepeatingBendingProcessNew"/>
    <dgm:cxn modelId="{FB77E26A-E2CD-4D28-8DF7-DC5B0937134D}" type="presParOf" srcId="{0A3F7EF9-F1EB-4336-871D-D2683528AAB8}" destId="{2490A755-107E-4040-82FA-12C94256342D}" srcOrd="20" destOrd="0" presId="urn:microsoft.com/office/officeart/2016/7/layout/RepeatingBendingProcessNew"/>
    <dgm:cxn modelId="{CCBB0E14-FD52-451B-B662-21810ECE9F7C}" type="presParOf" srcId="{0A3F7EF9-F1EB-4336-871D-D2683528AAB8}" destId="{941CC3B5-6C48-4C05-AF36-6FA260EE6E79}" srcOrd="21" destOrd="0" presId="urn:microsoft.com/office/officeart/2016/7/layout/RepeatingBendingProcessNew"/>
    <dgm:cxn modelId="{FF0E1DCE-9A46-43E9-8A2D-7531C8FF0A2F}" type="presParOf" srcId="{941CC3B5-6C48-4C05-AF36-6FA260EE6E79}" destId="{202B971D-1C44-4C05-8BE8-51D3F3D9A49A}" srcOrd="0" destOrd="0" presId="urn:microsoft.com/office/officeart/2016/7/layout/RepeatingBendingProcessNew"/>
    <dgm:cxn modelId="{39F23DC2-1A2C-4C71-8E67-BAF23D8FEC77}" type="presParOf" srcId="{0A3F7EF9-F1EB-4336-871D-D2683528AAB8}" destId="{F07A82A3-D8FA-4315-BA73-9957DA5DF8B0}" srcOrd="22" destOrd="0" presId="urn:microsoft.com/office/officeart/2016/7/layout/RepeatingBendingProcessNew"/>
    <dgm:cxn modelId="{C5002B3C-FC47-4609-95FB-3847A28F78B9}" type="presParOf" srcId="{0A3F7EF9-F1EB-4336-871D-D2683528AAB8}" destId="{FAB9E186-1913-4026-A357-014258D9B0F5}" srcOrd="23" destOrd="0" presId="urn:microsoft.com/office/officeart/2016/7/layout/RepeatingBendingProcessNew"/>
    <dgm:cxn modelId="{EB359684-7F8F-4D7A-B8FB-0717FC9F9302}" type="presParOf" srcId="{FAB9E186-1913-4026-A357-014258D9B0F5}" destId="{0EB7A945-A206-4736-A77A-8D00305FD5B6}" srcOrd="0" destOrd="0" presId="urn:microsoft.com/office/officeart/2016/7/layout/RepeatingBendingProcessNew"/>
    <dgm:cxn modelId="{178C8D16-8AD0-485C-89F5-BE827486A07A}" type="presParOf" srcId="{0A3F7EF9-F1EB-4336-871D-D2683528AAB8}" destId="{400CF61A-69C4-4B2B-9484-F13CBCA48051}" srcOrd="24" destOrd="0" presId="urn:microsoft.com/office/officeart/2016/7/layout/RepeatingBendingProcessNew"/>
    <dgm:cxn modelId="{756830EC-7EFE-4620-A548-D99E212FFBFD}" type="presParOf" srcId="{0A3F7EF9-F1EB-4336-871D-D2683528AAB8}" destId="{CED0E087-4B59-484F-BCBD-AE80FE3AA864}" srcOrd="25" destOrd="0" presId="urn:microsoft.com/office/officeart/2016/7/layout/RepeatingBendingProcessNew"/>
    <dgm:cxn modelId="{D8EB328B-7559-49F5-9F69-551AB291CC71}" type="presParOf" srcId="{CED0E087-4B59-484F-BCBD-AE80FE3AA864}" destId="{4344FE82-8953-4F00-B356-52C6DCACEF93}" srcOrd="0" destOrd="0" presId="urn:microsoft.com/office/officeart/2016/7/layout/RepeatingBendingProcessNew"/>
    <dgm:cxn modelId="{230C8D6D-7549-4575-9338-5A57F60FB8A8}" type="presParOf" srcId="{0A3F7EF9-F1EB-4336-871D-D2683528AAB8}" destId="{A4E2A5ED-09B0-4B65-ADE3-2A3B05D14927}" srcOrd="26" destOrd="0" presId="urn:microsoft.com/office/officeart/2016/7/layout/RepeatingBendingProcessNew"/>
    <dgm:cxn modelId="{7D8F4A41-C4A1-4AEC-AC94-4C0FB9139EC4}" type="presParOf" srcId="{0A3F7EF9-F1EB-4336-871D-D2683528AAB8}" destId="{B5791416-20B7-4ACA-A401-39BA8F98917B}" srcOrd="27" destOrd="0" presId="urn:microsoft.com/office/officeart/2016/7/layout/RepeatingBendingProcessNew"/>
    <dgm:cxn modelId="{FA131571-BB58-41D4-950D-597B56DCFAA6}" type="presParOf" srcId="{B5791416-20B7-4ACA-A401-39BA8F98917B}" destId="{23B5BE59-DF51-4EDD-9C7B-7B8605222FCB}" srcOrd="0" destOrd="0" presId="urn:microsoft.com/office/officeart/2016/7/layout/RepeatingBendingProcessNew"/>
    <dgm:cxn modelId="{45EB8AC8-5B51-4377-AE5B-F51579D278D9}" type="presParOf" srcId="{0A3F7EF9-F1EB-4336-871D-D2683528AAB8}" destId="{F6F24DF0-A707-4EDB-9074-7CA76CAC4465}" srcOrd="28"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0309FD-CF49-41DA-BCE4-14752D13AAED}"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752CFA8E-CC17-4E74-9ACA-30D905AB9B2B}">
      <dgm:prSet custT="1"/>
      <dgm:spPr/>
      <dgm:t>
        <a:bodyPr/>
        <a:lstStyle/>
        <a:p>
          <a:r>
            <a:rPr lang="en-GB" sz="2000" b="1" u="sng" dirty="0"/>
            <a:t>Key Frameworks </a:t>
          </a:r>
          <a:endParaRPr lang="en-US" sz="2000" dirty="0"/>
        </a:p>
      </dgm:t>
    </dgm:pt>
    <dgm:pt modelId="{8C15427B-DB48-4D50-8538-F5BF6E61E1FC}" type="parTrans" cxnId="{646E569B-D80F-426C-9E76-EB577FB44394}">
      <dgm:prSet/>
      <dgm:spPr/>
      <dgm:t>
        <a:bodyPr/>
        <a:lstStyle/>
        <a:p>
          <a:endParaRPr lang="en-US"/>
        </a:p>
      </dgm:t>
    </dgm:pt>
    <dgm:pt modelId="{E8F4F5D3-28F0-47CB-B5EB-BEA9A4AECFD1}" type="sibTrans" cxnId="{646E569B-D80F-426C-9E76-EB577FB44394}">
      <dgm:prSet/>
      <dgm:spPr/>
      <dgm:t>
        <a:bodyPr/>
        <a:lstStyle/>
        <a:p>
          <a:endParaRPr lang="en-US"/>
        </a:p>
      </dgm:t>
    </dgm:pt>
    <dgm:pt modelId="{00F542C0-658E-4C0B-9398-D6AF2CB3EBAC}">
      <dgm:prSet/>
      <dgm:spPr/>
      <dgm:t>
        <a:bodyPr/>
        <a:lstStyle/>
        <a:p>
          <a:r>
            <a:rPr lang="en-GB" b="1" u="sng" dirty="0"/>
            <a:t>Care Act 2014</a:t>
          </a:r>
          <a:endParaRPr lang="en-US" b="1" u="sng" dirty="0"/>
        </a:p>
      </dgm:t>
    </dgm:pt>
    <dgm:pt modelId="{E34BA2B1-AFEB-4C22-9838-4D7DEC31080C}" type="parTrans" cxnId="{5E885B5D-CCA4-4BC5-A5FC-8FE66327106D}">
      <dgm:prSet/>
      <dgm:spPr/>
      <dgm:t>
        <a:bodyPr/>
        <a:lstStyle/>
        <a:p>
          <a:endParaRPr lang="en-US"/>
        </a:p>
      </dgm:t>
    </dgm:pt>
    <dgm:pt modelId="{9A5B60F6-6A2D-4AE1-9281-44E6A9389DC7}" type="sibTrans" cxnId="{5E885B5D-CCA4-4BC5-A5FC-8FE66327106D}">
      <dgm:prSet/>
      <dgm:spPr/>
      <dgm:t>
        <a:bodyPr/>
        <a:lstStyle/>
        <a:p>
          <a:endParaRPr lang="en-US"/>
        </a:p>
      </dgm:t>
    </dgm:pt>
    <dgm:pt modelId="{5FFF77CF-9324-4495-BF00-BD2708E8F70E}">
      <dgm:prSet/>
      <dgm:spPr/>
      <dgm:t>
        <a:bodyPr/>
        <a:lstStyle/>
        <a:p>
          <a:r>
            <a:rPr lang="en-GB" dirty="0"/>
            <a:t>• Wellbeing.</a:t>
          </a:r>
          <a:endParaRPr lang="en-US" dirty="0"/>
        </a:p>
      </dgm:t>
    </dgm:pt>
    <dgm:pt modelId="{090C6EE4-57E3-4C13-98E2-ED42F1E4D16A}" type="parTrans" cxnId="{E7D81676-EE88-453B-A5C3-10855C92C28D}">
      <dgm:prSet/>
      <dgm:spPr/>
      <dgm:t>
        <a:bodyPr/>
        <a:lstStyle/>
        <a:p>
          <a:endParaRPr lang="en-US"/>
        </a:p>
      </dgm:t>
    </dgm:pt>
    <dgm:pt modelId="{5171307D-F7FA-4FE9-B358-97C2EA337976}" type="sibTrans" cxnId="{E7D81676-EE88-453B-A5C3-10855C92C28D}">
      <dgm:prSet/>
      <dgm:spPr/>
      <dgm:t>
        <a:bodyPr/>
        <a:lstStyle/>
        <a:p>
          <a:endParaRPr lang="en-US"/>
        </a:p>
      </dgm:t>
    </dgm:pt>
    <dgm:pt modelId="{EFA66CB0-03FA-48D3-A511-4A235EA37AC2}">
      <dgm:prSet/>
      <dgm:spPr/>
      <dgm:t>
        <a:bodyPr/>
        <a:lstStyle/>
        <a:p>
          <a:r>
            <a:rPr lang="en-GB"/>
            <a:t>.• Personalisation.</a:t>
          </a:r>
          <a:endParaRPr lang="en-US"/>
        </a:p>
      </dgm:t>
    </dgm:pt>
    <dgm:pt modelId="{A70CFFED-F198-4495-A356-0C9CCDA5C0E7}" type="parTrans" cxnId="{723CE2FC-8246-4871-9C4E-1AC7C5A6E9FF}">
      <dgm:prSet/>
      <dgm:spPr/>
      <dgm:t>
        <a:bodyPr/>
        <a:lstStyle/>
        <a:p>
          <a:endParaRPr lang="en-US"/>
        </a:p>
      </dgm:t>
    </dgm:pt>
    <dgm:pt modelId="{B2AC8644-ADEE-4C2F-AC1A-DD3FC51B95B9}" type="sibTrans" cxnId="{723CE2FC-8246-4871-9C4E-1AC7C5A6E9FF}">
      <dgm:prSet/>
      <dgm:spPr/>
      <dgm:t>
        <a:bodyPr/>
        <a:lstStyle/>
        <a:p>
          <a:endParaRPr lang="en-US"/>
        </a:p>
      </dgm:t>
    </dgm:pt>
    <dgm:pt modelId="{EBEBA42C-2B1A-4C05-A1EF-916ECABFD179}">
      <dgm:prSet/>
      <dgm:spPr/>
      <dgm:t>
        <a:bodyPr/>
        <a:lstStyle/>
        <a:p>
          <a:r>
            <a:rPr lang="en-GB"/>
            <a:t>• Prevention.</a:t>
          </a:r>
          <a:endParaRPr lang="en-US"/>
        </a:p>
      </dgm:t>
    </dgm:pt>
    <dgm:pt modelId="{6107D1FB-76B8-4E13-8507-675EE35B6F98}" type="parTrans" cxnId="{75B0F14C-EBA5-454B-B866-60C5F505C16B}">
      <dgm:prSet/>
      <dgm:spPr/>
      <dgm:t>
        <a:bodyPr/>
        <a:lstStyle/>
        <a:p>
          <a:endParaRPr lang="en-US"/>
        </a:p>
      </dgm:t>
    </dgm:pt>
    <dgm:pt modelId="{A826A4C1-BF17-4B17-AB5A-4D6F141029D8}" type="sibTrans" cxnId="{75B0F14C-EBA5-454B-B866-60C5F505C16B}">
      <dgm:prSet/>
      <dgm:spPr/>
      <dgm:t>
        <a:bodyPr/>
        <a:lstStyle/>
        <a:p>
          <a:endParaRPr lang="en-US"/>
        </a:p>
      </dgm:t>
    </dgm:pt>
    <dgm:pt modelId="{13BA552A-0142-43A0-99D6-F80C8941B666}">
      <dgm:prSet/>
      <dgm:spPr/>
      <dgm:t>
        <a:bodyPr/>
        <a:lstStyle/>
        <a:p>
          <a:r>
            <a:rPr lang="en-GB" b="1" u="sng" dirty="0"/>
            <a:t>Equality Act 2010</a:t>
          </a:r>
          <a:endParaRPr lang="en-US" u="sng" dirty="0"/>
        </a:p>
      </dgm:t>
    </dgm:pt>
    <dgm:pt modelId="{E1D5F73A-06F6-42AC-89C5-62D6692D8F85}" type="parTrans" cxnId="{A3767FE6-1772-4B82-8EBE-F73C4F8D55F1}">
      <dgm:prSet/>
      <dgm:spPr/>
      <dgm:t>
        <a:bodyPr/>
        <a:lstStyle/>
        <a:p>
          <a:endParaRPr lang="en-US"/>
        </a:p>
      </dgm:t>
    </dgm:pt>
    <dgm:pt modelId="{52648D93-0055-40BB-92F6-23B4D59205FA}" type="sibTrans" cxnId="{A3767FE6-1772-4B82-8EBE-F73C4F8D55F1}">
      <dgm:prSet/>
      <dgm:spPr/>
      <dgm:t>
        <a:bodyPr/>
        <a:lstStyle/>
        <a:p>
          <a:endParaRPr lang="en-US"/>
        </a:p>
      </dgm:t>
    </dgm:pt>
    <dgm:pt modelId="{1594C7C7-1A59-46AD-BA61-49154FB5B29C}">
      <dgm:prSet/>
      <dgm:spPr/>
      <dgm:t>
        <a:bodyPr/>
        <a:lstStyle/>
        <a:p>
          <a:r>
            <a:rPr lang="en-GB"/>
            <a:t>• Protection against age discrimination.</a:t>
          </a:r>
          <a:endParaRPr lang="en-US"/>
        </a:p>
      </dgm:t>
    </dgm:pt>
    <dgm:pt modelId="{071EE692-C37D-4560-B764-0C264F5DC7B8}" type="parTrans" cxnId="{CF33893B-B62F-4941-942A-5DAFC8DD8BD7}">
      <dgm:prSet/>
      <dgm:spPr/>
      <dgm:t>
        <a:bodyPr/>
        <a:lstStyle/>
        <a:p>
          <a:endParaRPr lang="en-US"/>
        </a:p>
      </dgm:t>
    </dgm:pt>
    <dgm:pt modelId="{EBBC3E72-B0F3-49E2-B492-0F6EABD7F43A}" type="sibTrans" cxnId="{CF33893B-B62F-4941-942A-5DAFC8DD8BD7}">
      <dgm:prSet/>
      <dgm:spPr/>
      <dgm:t>
        <a:bodyPr/>
        <a:lstStyle/>
        <a:p>
          <a:endParaRPr lang="en-US"/>
        </a:p>
      </dgm:t>
    </dgm:pt>
    <dgm:pt modelId="{F917D87D-DE65-4B42-8F1D-CF8A14341F08}">
      <dgm:prSet/>
      <dgm:spPr/>
      <dgm:t>
        <a:bodyPr/>
        <a:lstStyle/>
        <a:p>
          <a:r>
            <a:rPr lang="en-GB" b="1" u="sng" dirty="0"/>
            <a:t>NHS Long Term Plan 2019 </a:t>
          </a:r>
          <a:endParaRPr lang="en-US" b="1" u="sng" dirty="0"/>
        </a:p>
      </dgm:t>
    </dgm:pt>
    <dgm:pt modelId="{5E1BF795-E5E6-416F-A384-8101DB921FFB}" type="parTrans" cxnId="{8D8116A8-3CA4-4540-B0F0-BB2B2C702F1A}">
      <dgm:prSet/>
      <dgm:spPr/>
      <dgm:t>
        <a:bodyPr/>
        <a:lstStyle/>
        <a:p>
          <a:endParaRPr lang="en-US"/>
        </a:p>
      </dgm:t>
    </dgm:pt>
    <dgm:pt modelId="{DE108C67-D11C-4388-BAC7-06652A0F66A8}" type="sibTrans" cxnId="{8D8116A8-3CA4-4540-B0F0-BB2B2C702F1A}">
      <dgm:prSet/>
      <dgm:spPr/>
      <dgm:t>
        <a:bodyPr/>
        <a:lstStyle/>
        <a:p>
          <a:endParaRPr lang="en-US"/>
        </a:p>
      </dgm:t>
    </dgm:pt>
    <dgm:pt modelId="{87C3E5C8-50FD-4C55-A114-675259B7B11F}">
      <dgm:prSet/>
      <dgm:spPr/>
      <dgm:t>
        <a:bodyPr/>
        <a:lstStyle/>
        <a:p>
          <a:r>
            <a:rPr lang="en-GB"/>
            <a:t>• Integrated care.</a:t>
          </a:r>
          <a:endParaRPr lang="en-US"/>
        </a:p>
      </dgm:t>
    </dgm:pt>
    <dgm:pt modelId="{75E0B902-9FE9-4E0B-8824-0C612EA9CC8F}" type="parTrans" cxnId="{3EAE30C2-0F15-4E72-A257-4A6D9025CC7E}">
      <dgm:prSet/>
      <dgm:spPr/>
      <dgm:t>
        <a:bodyPr/>
        <a:lstStyle/>
        <a:p>
          <a:endParaRPr lang="en-US"/>
        </a:p>
      </dgm:t>
    </dgm:pt>
    <dgm:pt modelId="{57C36DC5-28BA-420F-8AA1-425047E0C40C}" type="sibTrans" cxnId="{3EAE30C2-0F15-4E72-A257-4A6D9025CC7E}">
      <dgm:prSet/>
      <dgm:spPr/>
      <dgm:t>
        <a:bodyPr/>
        <a:lstStyle/>
        <a:p>
          <a:endParaRPr lang="en-US"/>
        </a:p>
      </dgm:t>
    </dgm:pt>
    <dgm:pt modelId="{0591AE8C-81DC-4A89-B712-42D624007DE6}">
      <dgm:prSet/>
      <dgm:spPr/>
      <dgm:t>
        <a:bodyPr/>
        <a:lstStyle/>
        <a:p>
          <a:r>
            <a:rPr lang="en-GB" dirty="0"/>
            <a:t>• Healthy ageing.</a:t>
          </a:r>
          <a:endParaRPr lang="en-US" dirty="0"/>
        </a:p>
      </dgm:t>
    </dgm:pt>
    <dgm:pt modelId="{F8382C14-BDAD-41E3-B69F-ADC3F3F63628}" type="parTrans" cxnId="{290AAEDA-B874-4FF9-A144-D4F5974DC43E}">
      <dgm:prSet/>
      <dgm:spPr/>
      <dgm:t>
        <a:bodyPr/>
        <a:lstStyle/>
        <a:p>
          <a:endParaRPr lang="en-US"/>
        </a:p>
      </dgm:t>
    </dgm:pt>
    <dgm:pt modelId="{58528D92-F076-45D1-B708-E8C52EA403B9}" type="sibTrans" cxnId="{290AAEDA-B874-4FF9-A144-D4F5974DC43E}">
      <dgm:prSet/>
      <dgm:spPr/>
      <dgm:t>
        <a:bodyPr/>
        <a:lstStyle/>
        <a:p>
          <a:endParaRPr lang="en-US"/>
        </a:p>
      </dgm:t>
    </dgm:pt>
    <dgm:pt modelId="{75E16562-B803-4764-A1B6-A33084D8D206}">
      <dgm:prSet/>
      <dgm:spPr/>
      <dgm:t>
        <a:bodyPr/>
        <a:lstStyle/>
        <a:p>
          <a:r>
            <a:rPr lang="en-GB"/>
            <a:t>.• Community support.</a:t>
          </a:r>
          <a:endParaRPr lang="en-US"/>
        </a:p>
      </dgm:t>
    </dgm:pt>
    <dgm:pt modelId="{1CE9AF4F-5D07-4F5D-8C9E-E1A12D29A244}" type="parTrans" cxnId="{6B0EED10-C8A5-44DF-8491-3967045FB391}">
      <dgm:prSet/>
      <dgm:spPr/>
      <dgm:t>
        <a:bodyPr/>
        <a:lstStyle/>
        <a:p>
          <a:endParaRPr lang="en-US"/>
        </a:p>
      </dgm:t>
    </dgm:pt>
    <dgm:pt modelId="{B0F3E839-107E-4D71-AFD2-16A18B77CDBC}" type="sibTrans" cxnId="{6B0EED10-C8A5-44DF-8491-3967045FB391}">
      <dgm:prSet/>
      <dgm:spPr/>
      <dgm:t>
        <a:bodyPr/>
        <a:lstStyle/>
        <a:p>
          <a:endParaRPr lang="en-US"/>
        </a:p>
      </dgm:t>
    </dgm:pt>
    <dgm:pt modelId="{3EC917F8-8A0E-459D-AD74-E74ABE315A4C}">
      <dgm:prSet/>
      <dgm:spPr/>
      <dgm:t>
        <a:bodyPr/>
        <a:lstStyle/>
        <a:p>
          <a:r>
            <a:rPr lang="en-GB" b="1" u="sng" dirty="0"/>
            <a:t>Critical Evaluation</a:t>
          </a:r>
          <a:endParaRPr lang="en-US" u="sng" dirty="0"/>
        </a:p>
      </dgm:t>
    </dgm:pt>
    <dgm:pt modelId="{8C00045E-3323-428B-A1E2-39AE3CCF0C01}" type="parTrans" cxnId="{DD134AFB-DBAD-44C2-B71A-3C1E9380DFC5}">
      <dgm:prSet/>
      <dgm:spPr/>
      <dgm:t>
        <a:bodyPr/>
        <a:lstStyle/>
        <a:p>
          <a:endParaRPr lang="en-US"/>
        </a:p>
      </dgm:t>
    </dgm:pt>
    <dgm:pt modelId="{9FC22782-20CF-4A3B-9EFB-F5F0AD2E8A90}" type="sibTrans" cxnId="{DD134AFB-DBAD-44C2-B71A-3C1E9380DFC5}">
      <dgm:prSet/>
      <dgm:spPr/>
      <dgm:t>
        <a:bodyPr/>
        <a:lstStyle/>
        <a:p>
          <a:endParaRPr lang="en-US"/>
        </a:p>
      </dgm:t>
    </dgm:pt>
    <dgm:pt modelId="{9E0ED4F1-F4C7-423A-AB78-26FD8349B332}">
      <dgm:prSet/>
      <dgm:spPr/>
      <dgm:t>
        <a:bodyPr/>
        <a:lstStyle/>
        <a:p>
          <a:r>
            <a:rPr lang="en-GB"/>
            <a:t>Policy frameworks are progressive, yet implementation is constrained by workforce shortages and financial pressures.</a:t>
          </a:r>
          <a:endParaRPr lang="en-US"/>
        </a:p>
      </dgm:t>
    </dgm:pt>
    <dgm:pt modelId="{EE2C4E85-DD6C-418C-B45F-B353E30C8971}" type="parTrans" cxnId="{643DA2AF-9DEF-49C4-9B62-B071F6F82285}">
      <dgm:prSet/>
      <dgm:spPr/>
      <dgm:t>
        <a:bodyPr/>
        <a:lstStyle/>
        <a:p>
          <a:endParaRPr lang="en-US"/>
        </a:p>
      </dgm:t>
    </dgm:pt>
    <dgm:pt modelId="{EA316869-E465-4388-A6EC-A64A3C21C5A6}" type="sibTrans" cxnId="{643DA2AF-9DEF-49C4-9B62-B071F6F82285}">
      <dgm:prSet/>
      <dgm:spPr/>
      <dgm:t>
        <a:bodyPr/>
        <a:lstStyle/>
        <a:p>
          <a:endParaRPr lang="en-US"/>
        </a:p>
      </dgm:t>
    </dgm:pt>
    <dgm:pt modelId="{4156E7C0-3195-463C-8B21-8E0D0E1FABA2}" type="pres">
      <dgm:prSet presAssocID="{CF0309FD-CF49-41DA-BCE4-14752D13AAED}" presName="vert0" presStyleCnt="0">
        <dgm:presLayoutVars>
          <dgm:dir/>
          <dgm:animOne val="branch"/>
          <dgm:animLvl val="lvl"/>
        </dgm:presLayoutVars>
      </dgm:prSet>
      <dgm:spPr/>
    </dgm:pt>
    <dgm:pt modelId="{475543EE-43C8-43D8-A819-CF315E7994D1}" type="pres">
      <dgm:prSet presAssocID="{752CFA8E-CC17-4E74-9ACA-30D905AB9B2B}" presName="thickLine" presStyleLbl="alignNode1" presStyleIdx="0" presStyleCnt="13"/>
      <dgm:spPr/>
    </dgm:pt>
    <dgm:pt modelId="{FF79DF59-68FC-4391-B497-403A1FE547FF}" type="pres">
      <dgm:prSet presAssocID="{752CFA8E-CC17-4E74-9ACA-30D905AB9B2B}" presName="horz1" presStyleCnt="0"/>
      <dgm:spPr/>
    </dgm:pt>
    <dgm:pt modelId="{2441FB03-317C-428B-B9BE-845CBD7A73EE}" type="pres">
      <dgm:prSet presAssocID="{752CFA8E-CC17-4E74-9ACA-30D905AB9B2B}" presName="tx1" presStyleLbl="revTx" presStyleIdx="0" presStyleCnt="13"/>
      <dgm:spPr/>
    </dgm:pt>
    <dgm:pt modelId="{FC62704C-DFC0-43DB-B375-EDEE1291152A}" type="pres">
      <dgm:prSet presAssocID="{752CFA8E-CC17-4E74-9ACA-30D905AB9B2B}" presName="vert1" presStyleCnt="0"/>
      <dgm:spPr/>
    </dgm:pt>
    <dgm:pt modelId="{509F77C3-3DA8-4B36-93D1-0F83EB7998C1}" type="pres">
      <dgm:prSet presAssocID="{00F542C0-658E-4C0B-9398-D6AF2CB3EBAC}" presName="thickLine" presStyleLbl="alignNode1" presStyleIdx="1" presStyleCnt="13"/>
      <dgm:spPr/>
    </dgm:pt>
    <dgm:pt modelId="{544CAA39-EA43-4CE9-AFFE-893645405C3D}" type="pres">
      <dgm:prSet presAssocID="{00F542C0-658E-4C0B-9398-D6AF2CB3EBAC}" presName="horz1" presStyleCnt="0"/>
      <dgm:spPr/>
    </dgm:pt>
    <dgm:pt modelId="{ACEAE170-A254-4530-A39B-8926C340309F}" type="pres">
      <dgm:prSet presAssocID="{00F542C0-658E-4C0B-9398-D6AF2CB3EBAC}" presName="tx1" presStyleLbl="revTx" presStyleIdx="1" presStyleCnt="13"/>
      <dgm:spPr/>
    </dgm:pt>
    <dgm:pt modelId="{8EBDEF39-6C53-4D17-8789-061B2D89F74C}" type="pres">
      <dgm:prSet presAssocID="{00F542C0-658E-4C0B-9398-D6AF2CB3EBAC}" presName="vert1" presStyleCnt="0"/>
      <dgm:spPr/>
    </dgm:pt>
    <dgm:pt modelId="{01C64696-9173-4367-A0EC-788BF58C484A}" type="pres">
      <dgm:prSet presAssocID="{5FFF77CF-9324-4495-BF00-BD2708E8F70E}" presName="thickLine" presStyleLbl="alignNode1" presStyleIdx="2" presStyleCnt="13"/>
      <dgm:spPr/>
    </dgm:pt>
    <dgm:pt modelId="{3FBD86E7-292A-49C3-A445-589AD73622CA}" type="pres">
      <dgm:prSet presAssocID="{5FFF77CF-9324-4495-BF00-BD2708E8F70E}" presName="horz1" presStyleCnt="0"/>
      <dgm:spPr/>
    </dgm:pt>
    <dgm:pt modelId="{01DAFF02-E747-4115-B414-FA16830105DB}" type="pres">
      <dgm:prSet presAssocID="{5FFF77CF-9324-4495-BF00-BD2708E8F70E}" presName="tx1" presStyleLbl="revTx" presStyleIdx="2" presStyleCnt="13"/>
      <dgm:spPr/>
    </dgm:pt>
    <dgm:pt modelId="{06357AA6-E89E-4FDF-90E9-B175938E7751}" type="pres">
      <dgm:prSet presAssocID="{5FFF77CF-9324-4495-BF00-BD2708E8F70E}" presName="vert1" presStyleCnt="0"/>
      <dgm:spPr/>
    </dgm:pt>
    <dgm:pt modelId="{C0C1F3B6-54D4-4812-8FD5-5248C516E7EC}" type="pres">
      <dgm:prSet presAssocID="{EFA66CB0-03FA-48D3-A511-4A235EA37AC2}" presName="thickLine" presStyleLbl="alignNode1" presStyleIdx="3" presStyleCnt="13"/>
      <dgm:spPr/>
    </dgm:pt>
    <dgm:pt modelId="{A437F0FC-84E7-4B8D-90F3-ABD590F0C408}" type="pres">
      <dgm:prSet presAssocID="{EFA66CB0-03FA-48D3-A511-4A235EA37AC2}" presName="horz1" presStyleCnt="0"/>
      <dgm:spPr/>
    </dgm:pt>
    <dgm:pt modelId="{53F6CE96-7D57-4BC7-A27C-21E9FEC4077B}" type="pres">
      <dgm:prSet presAssocID="{EFA66CB0-03FA-48D3-A511-4A235EA37AC2}" presName="tx1" presStyleLbl="revTx" presStyleIdx="3" presStyleCnt="13"/>
      <dgm:spPr/>
    </dgm:pt>
    <dgm:pt modelId="{13966178-3AFC-4C2C-B997-80C3D4714FB1}" type="pres">
      <dgm:prSet presAssocID="{EFA66CB0-03FA-48D3-A511-4A235EA37AC2}" presName="vert1" presStyleCnt="0"/>
      <dgm:spPr/>
    </dgm:pt>
    <dgm:pt modelId="{C43B25FC-2DC4-4D13-9BBA-10FA43D5445C}" type="pres">
      <dgm:prSet presAssocID="{EBEBA42C-2B1A-4C05-A1EF-916ECABFD179}" presName="thickLine" presStyleLbl="alignNode1" presStyleIdx="4" presStyleCnt="13"/>
      <dgm:spPr/>
    </dgm:pt>
    <dgm:pt modelId="{D2A80B02-7534-4557-9252-2C57DC29D42B}" type="pres">
      <dgm:prSet presAssocID="{EBEBA42C-2B1A-4C05-A1EF-916ECABFD179}" presName="horz1" presStyleCnt="0"/>
      <dgm:spPr/>
    </dgm:pt>
    <dgm:pt modelId="{A7EEF028-B2E9-44E4-80AF-D106A01003FA}" type="pres">
      <dgm:prSet presAssocID="{EBEBA42C-2B1A-4C05-A1EF-916ECABFD179}" presName="tx1" presStyleLbl="revTx" presStyleIdx="4" presStyleCnt="13"/>
      <dgm:spPr/>
    </dgm:pt>
    <dgm:pt modelId="{84EDDACF-0186-4CD5-85FE-B04367E3F4BF}" type="pres">
      <dgm:prSet presAssocID="{EBEBA42C-2B1A-4C05-A1EF-916ECABFD179}" presName="vert1" presStyleCnt="0"/>
      <dgm:spPr/>
    </dgm:pt>
    <dgm:pt modelId="{ABC1E543-5AF7-4261-ABF2-CB7B8AAC35B9}" type="pres">
      <dgm:prSet presAssocID="{13BA552A-0142-43A0-99D6-F80C8941B666}" presName="thickLine" presStyleLbl="alignNode1" presStyleIdx="5" presStyleCnt="13"/>
      <dgm:spPr/>
    </dgm:pt>
    <dgm:pt modelId="{05042355-899A-49C1-BAF8-37C1998DDEB2}" type="pres">
      <dgm:prSet presAssocID="{13BA552A-0142-43A0-99D6-F80C8941B666}" presName="horz1" presStyleCnt="0"/>
      <dgm:spPr/>
    </dgm:pt>
    <dgm:pt modelId="{1E2DB05E-D36B-4D63-BF61-4879139457B4}" type="pres">
      <dgm:prSet presAssocID="{13BA552A-0142-43A0-99D6-F80C8941B666}" presName="tx1" presStyleLbl="revTx" presStyleIdx="5" presStyleCnt="13"/>
      <dgm:spPr/>
    </dgm:pt>
    <dgm:pt modelId="{1E647C60-89BF-4EF0-B299-8A3B234DCAEC}" type="pres">
      <dgm:prSet presAssocID="{13BA552A-0142-43A0-99D6-F80C8941B666}" presName="vert1" presStyleCnt="0"/>
      <dgm:spPr/>
    </dgm:pt>
    <dgm:pt modelId="{EC4E359A-5F2F-45CF-B566-6265E64DD0DD}" type="pres">
      <dgm:prSet presAssocID="{1594C7C7-1A59-46AD-BA61-49154FB5B29C}" presName="thickLine" presStyleLbl="alignNode1" presStyleIdx="6" presStyleCnt="13"/>
      <dgm:spPr/>
    </dgm:pt>
    <dgm:pt modelId="{86E4D0E5-810E-4C2B-BB90-5F41FAA74B11}" type="pres">
      <dgm:prSet presAssocID="{1594C7C7-1A59-46AD-BA61-49154FB5B29C}" presName="horz1" presStyleCnt="0"/>
      <dgm:spPr/>
    </dgm:pt>
    <dgm:pt modelId="{8D4A8F10-F5B0-4C50-82B5-7ECBF4916647}" type="pres">
      <dgm:prSet presAssocID="{1594C7C7-1A59-46AD-BA61-49154FB5B29C}" presName="tx1" presStyleLbl="revTx" presStyleIdx="6" presStyleCnt="13"/>
      <dgm:spPr/>
    </dgm:pt>
    <dgm:pt modelId="{E94F60E1-72E8-48DD-924A-0180C7C3BAAF}" type="pres">
      <dgm:prSet presAssocID="{1594C7C7-1A59-46AD-BA61-49154FB5B29C}" presName="vert1" presStyleCnt="0"/>
      <dgm:spPr/>
    </dgm:pt>
    <dgm:pt modelId="{A9A05306-C4F0-4480-BAC7-42DCF0805731}" type="pres">
      <dgm:prSet presAssocID="{F917D87D-DE65-4B42-8F1D-CF8A14341F08}" presName="thickLine" presStyleLbl="alignNode1" presStyleIdx="7" presStyleCnt="13"/>
      <dgm:spPr/>
    </dgm:pt>
    <dgm:pt modelId="{DB0ABF7A-BA65-4F2A-B363-8EFE9073C0FE}" type="pres">
      <dgm:prSet presAssocID="{F917D87D-DE65-4B42-8F1D-CF8A14341F08}" presName="horz1" presStyleCnt="0"/>
      <dgm:spPr/>
    </dgm:pt>
    <dgm:pt modelId="{A5152A0C-CCF7-4728-8BBC-50050E8C0B4E}" type="pres">
      <dgm:prSet presAssocID="{F917D87D-DE65-4B42-8F1D-CF8A14341F08}" presName="tx1" presStyleLbl="revTx" presStyleIdx="7" presStyleCnt="13"/>
      <dgm:spPr/>
    </dgm:pt>
    <dgm:pt modelId="{7F08AF5A-3563-48A8-8710-61995CC6F24B}" type="pres">
      <dgm:prSet presAssocID="{F917D87D-DE65-4B42-8F1D-CF8A14341F08}" presName="vert1" presStyleCnt="0"/>
      <dgm:spPr/>
    </dgm:pt>
    <dgm:pt modelId="{750922DD-0493-4FDF-867C-9D8D6E346214}" type="pres">
      <dgm:prSet presAssocID="{87C3E5C8-50FD-4C55-A114-675259B7B11F}" presName="thickLine" presStyleLbl="alignNode1" presStyleIdx="8" presStyleCnt="13"/>
      <dgm:spPr/>
    </dgm:pt>
    <dgm:pt modelId="{1E03C3E8-E157-43A2-95FD-4471EA6DE5C4}" type="pres">
      <dgm:prSet presAssocID="{87C3E5C8-50FD-4C55-A114-675259B7B11F}" presName="horz1" presStyleCnt="0"/>
      <dgm:spPr/>
    </dgm:pt>
    <dgm:pt modelId="{B064F4D5-9A71-4B7E-BC7D-A412005CDBB9}" type="pres">
      <dgm:prSet presAssocID="{87C3E5C8-50FD-4C55-A114-675259B7B11F}" presName="tx1" presStyleLbl="revTx" presStyleIdx="8" presStyleCnt="13"/>
      <dgm:spPr/>
    </dgm:pt>
    <dgm:pt modelId="{77B70143-D3DD-41E6-BAB9-6C63591F601E}" type="pres">
      <dgm:prSet presAssocID="{87C3E5C8-50FD-4C55-A114-675259B7B11F}" presName="vert1" presStyleCnt="0"/>
      <dgm:spPr/>
    </dgm:pt>
    <dgm:pt modelId="{5D19D1C0-AF24-4D73-9FFD-1C2E4F2C7283}" type="pres">
      <dgm:prSet presAssocID="{0591AE8C-81DC-4A89-B712-42D624007DE6}" presName="thickLine" presStyleLbl="alignNode1" presStyleIdx="9" presStyleCnt="13"/>
      <dgm:spPr/>
    </dgm:pt>
    <dgm:pt modelId="{0121A88B-340D-40D3-92C4-B5792D19D9A7}" type="pres">
      <dgm:prSet presAssocID="{0591AE8C-81DC-4A89-B712-42D624007DE6}" presName="horz1" presStyleCnt="0"/>
      <dgm:spPr/>
    </dgm:pt>
    <dgm:pt modelId="{438CE586-6288-4136-8767-F62DD8F34B75}" type="pres">
      <dgm:prSet presAssocID="{0591AE8C-81DC-4A89-B712-42D624007DE6}" presName="tx1" presStyleLbl="revTx" presStyleIdx="9" presStyleCnt="13"/>
      <dgm:spPr/>
    </dgm:pt>
    <dgm:pt modelId="{38E8D46B-61A6-493F-A723-EA83B0A0E33C}" type="pres">
      <dgm:prSet presAssocID="{0591AE8C-81DC-4A89-B712-42D624007DE6}" presName="vert1" presStyleCnt="0"/>
      <dgm:spPr/>
    </dgm:pt>
    <dgm:pt modelId="{11F483E1-6E75-414D-82BB-3538C347D35C}" type="pres">
      <dgm:prSet presAssocID="{75E16562-B803-4764-A1B6-A33084D8D206}" presName="thickLine" presStyleLbl="alignNode1" presStyleIdx="10" presStyleCnt="13"/>
      <dgm:spPr/>
    </dgm:pt>
    <dgm:pt modelId="{840ACAD0-2B2D-430C-8244-2CB1415A5016}" type="pres">
      <dgm:prSet presAssocID="{75E16562-B803-4764-A1B6-A33084D8D206}" presName="horz1" presStyleCnt="0"/>
      <dgm:spPr/>
    </dgm:pt>
    <dgm:pt modelId="{4832BC17-F5EB-46EC-AB42-3E1372E2A90F}" type="pres">
      <dgm:prSet presAssocID="{75E16562-B803-4764-A1B6-A33084D8D206}" presName="tx1" presStyleLbl="revTx" presStyleIdx="10" presStyleCnt="13"/>
      <dgm:spPr/>
    </dgm:pt>
    <dgm:pt modelId="{B6C02518-29D3-48D9-99AE-FAC8D0A4C324}" type="pres">
      <dgm:prSet presAssocID="{75E16562-B803-4764-A1B6-A33084D8D206}" presName="vert1" presStyleCnt="0"/>
      <dgm:spPr/>
    </dgm:pt>
    <dgm:pt modelId="{4E068881-52BE-427F-91F5-6FE00601D596}" type="pres">
      <dgm:prSet presAssocID="{3EC917F8-8A0E-459D-AD74-E74ABE315A4C}" presName="thickLine" presStyleLbl="alignNode1" presStyleIdx="11" presStyleCnt="13"/>
      <dgm:spPr/>
    </dgm:pt>
    <dgm:pt modelId="{6816CEC5-5AB3-41B8-9244-2411F5FF3CC0}" type="pres">
      <dgm:prSet presAssocID="{3EC917F8-8A0E-459D-AD74-E74ABE315A4C}" presName="horz1" presStyleCnt="0"/>
      <dgm:spPr/>
    </dgm:pt>
    <dgm:pt modelId="{F0686ACE-4135-4BB9-8F4A-3E8C590F645D}" type="pres">
      <dgm:prSet presAssocID="{3EC917F8-8A0E-459D-AD74-E74ABE315A4C}" presName="tx1" presStyleLbl="revTx" presStyleIdx="11" presStyleCnt="13"/>
      <dgm:spPr/>
    </dgm:pt>
    <dgm:pt modelId="{CBE5DF9D-9F2F-4045-8CE5-33FFF7BD6D9D}" type="pres">
      <dgm:prSet presAssocID="{3EC917F8-8A0E-459D-AD74-E74ABE315A4C}" presName="vert1" presStyleCnt="0"/>
      <dgm:spPr/>
    </dgm:pt>
    <dgm:pt modelId="{FCA0693E-2E16-4286-89E7-03B44E61ACF7}" type="pres">
      <dgm:prSet presAssocID="{9E0ED4F1-F4C7-423A-AB78-26FD8349B332}" presName="thickLine" presStyleLbl="alignNode1" presStyleIdx="12" presStyleCnt="13"/>
      <dgm:spPr/>
    </dgm:pt>
    <dgm:pt modelId="{309B6C7D-7195-4F29-B41B-B578618C15C6}" type="pres">
      <dgm:prSet presAssocID="{9E0ED4F1-F4C7-423A-AB78-26FD8349B332}" presName="horz1" presStyleCnt="0"/>
      <dgm:spPr/>
    </dgm:pt>
    <dgm:pt modelId="{07D199E5-5517-4A7F-B25E-296F9D968683}" type="pres">
      <dgm:prSet presAssocID="{9E0ED4F1-F4C7-423A-AB78-26FD8349B332}" presName="tx1" presStyleLbl="revTx" presStyleIdx="12" presStyleCnt="13"/>
      <dgm:spPr/>
    </dgm:pt>
    <dgm:pt modelId="{9D67EE75-4731-42AD-B310-5D85CE013BD1}" type="pres">
      <dgm:prSet presAssocID="{9E0ED4F1-F4C7-423A-AB78-26FD8349B332}" presName="vert1" presStyleCnt="0"/>
      <dgm:spPr/>
    </dgm:pt>
  </dgm:ptLst>
  <dgm:cxnLst>
    <dgm:cxn modelId="{DB0C5208-ED0E-495E-9037-1A3538F5498C}" type="presOf" srcId="{EFA66CB0-03FA-48D3-A511-4A235EA37AC2}" destId="{53F6CE96-7D57-4BC7-A27C-21E9FEC4077B}" srcOrd="0" destOrd="0" presId="urn:microsoft.com/office/officeart/2008/layout/LinedList"/>
    <dgm:cxn modelId="{6B0EED10-C8A5-44DF-8491-3967045FB391}" srcId="{CF0309FD-CF49-41DA-BCE4-14752D13AAED}" destId="{75E16562-B803-4764-A1B6-A33084D8D206}" srcOrd="10" destOrd="0" parTransId="{1CE9AF4F-5D07-4F5D-8C9E-E1A12D29A244}" sibTransId="{B0F3E839-107E-4D71-AFD2-16A18B77CDBC}"/>
    <dgm:cxn modelId="{823A251F-5A2E-4C6A-8C67-9C658F52E49B}" type="presOf" srcId="{5FFF77CF-9324-4495-BF00-BD2708E8F70E}" destId="{01DAFF02-E747-4115-B414-FA16830105DB}" srcOrd="0" destOrd="0" presId="urn:microsoft.com/office/officeart/2008/layout/LinedList"/>
    <dgm:cxn modelId="{A5A57334-13C9-4BF8-8A5F-4B11DBEDBD18}" type="presOf" srcId="{87C3E5C8-50FD-4C55-A114-675259B7B11F}" destId="{B064F4D5-9A71-4B7E-BC7D-A412005CDBB9}" srcOrd="0" destOrd="0" presId="urn:microsoft.com/office/officeart/2008/layout/LinedList"/>
    <dgm:cxn modelId="{CF33893B-B62F-4941-942A-5DAFC8DD8BD7}" srcId="{CF0309FD-CF49-41DA-BCE4-14752D13AAED}" destId="{1594C7C7-1A59-46AD-BA61-49154FB5B29C}" srcOrd="6" destOrd="0" parTransId="{071EE692-C37D-4560-B764-0C264F5DC7B8}" sibTransId="{EBBC3E72-B0F3-49E2-B492-0F6EABD7F43A}"/>
    <dgm:cxn modelId="{5E3E543E-F74E-4364-AF34-0BE1860701F9}" type="presOf" srcId="{CF0309FD-CF49-41DA-BCE4-14752D13AAED}" destId="{4156E7C0-3195-463C-8B21-8E0D0E1FABA2}" srcOrd="0" destOrd="0" presId="urn:microsoft.com/office/officeart/2008/layout/LinedList"/>
    <dgm:cxn modelId="{5E885B5D-CCA4-4BC5-A5FC-8FE66327106D}" srcId="{CF0309FD-CF49-41DA-BCE4-14752D13AAED}" destId="{00F542C0-658E-4C0B-9398-D6AF2CB3EBAC}" srcOrd="1" destOrd="0" parTransId="{E34BA2B1-AFEB-4C22-9838-4D7DEC31080C}" sibTransId="{9A5B60F6-6A2D-4AE1-9281-44E6A9389DC7}"/>
    <dgm:cxn modelId="{75B0F14C-EBA5-454B-B866-60C5F505C16B}" srcId="{CF0309FD-CF49-41DA-BCE4-14752D13AAED}" destId="{EBEBA42C-2B1A-4C05-A1EF-916ECABFD179}" srcOrd="4" destOrd="0" parTransId="{6107D1FB-76B8-4E13-8507-675EE35B6F98}" sibTransId="{A826A4C1-BF17-4B17-AB5A-4D6F141029D8}"/>
    <dgm:cxn modelId="{9043E775-7E4F-4F3F-BA8D-3A2B2F4B9738}" type="presOf" srcId="{00F542C0-658E-4C0B-9398-D6AF2CB3EBAC}" destId="{ACEAE170-A254-4530-A39B-8926C340309F}" srcOrd="0" destOrd="0" presId="urn:microsoft.com/office/officeart/2008/layout/LinedList"/>
    <dgm:cxn modelId="{E7D81676-EE88-453B-A5C3-10855C92C28D}" srcId="{CF0309FD-CF49-41DA-BCE4-14752D13AAED}" destId="{5FFF77CF-9324-4495-BF00-BD2708E8F70E}" srcOrd="2" destOrd="0" parTransId="{090C6EE4-57E3-4C13-98E2-ED42F1E4D16A}" sibTransId="{5171307D-F7FA-4FE9-B358-97C2EA337976}"/>
    <dgm:cxn modelId="{0189E856-37B3-475D-BE24-D48D03C60352}" type="presOf" srcId="{EBEBA42C-2B1A-4C05-A1EF-916ECABFD179}" destId="{A7EEF028-B2E9-44E4-80AF-D106A01003FA}" srcOrd="0" destOrd="0" presId="urn:microsoft.com/office/officeart/2008/layout/LinedList"/>
    <dgm:cxn modelId="{4353677E-896D-4FA6-8069-583727B93A8B}" type="presOf" srcId="{0591AE8C-81DC-4A89-B712-42D624007DE6}" destId="{438CE586-6288-4136-8767-F62DD8F34B75}" srcOrd="0" destOrd="0" presId="urn:microsoft.com/office/officeart/2008/layout/LinedList"/>
    <dgm:cxn modelId="{8459888A-4E78-44C6-AA42-7C03EA62BCE1}" type="presOf" srcId="{F917D87D-DE65-4B42-8F1D-CF8A14341F08}" destId="{A5152A0C-CCF7-4728-8BBC-50050E8C0B4E}" srcOrd="0" destOrd="0" presId="urn:microsoft.com/office/officeart/2008/layout/LinedList"/>
    <dgm:cxn modelId="{DF8FDF8B-0C2F-4AD9-80A5-8CCFE6C95F25}" type="presOf" srcId="{9E0ED4F1-F4C7-423A-AB78-26FD8349B332}" destId="{07D199E5-5517-4A7F-B25E-296F9D968683}" srcOrd="0" destOrd="0" presId="urn:microsoft.com/office/officeart/2008/layout/LinedList"/>
    <dgm:cxn modelId="{47B1F297-52E8-4B3C-B065-D5222515C032}" type="presOf" srcId="{75E16562-B803-4764-A1B6-A33084D8D206}" destId="{4832BC17-F5EB-46EC-AB42-3E1372E2A90F}" srcOrd="0" destOrd="0" presId="urn:microsoft.com/office/officeart/2008/layout/LinedList"/>
    <dgm:cxn modelId="{646E569B-D80F-426C-9E76-EB577FB44394}" srcId="{CF0309FD-CF49-41DA-BCE4-14752D13AAED}" destId="{752CFA8E-CC17-4E74-9ACA-30D905AB9B2B}" srcOrd="0" destOrd="0" parTransId="{8C15427B-DB48-4D50-8538-F5BF6E61E1FC}" sibTransId="{E8F4F5D3-28F0-47CB-B5EB-BEA9A4AECFD1}"/>
    <dgm:cxn modelId="{8D8116A8-3CA4-4540-B0F0-BB2B2C702F1A}" srcId="{CF0309FD-CF49-41DA-BCE4-14752D13AAED}" destId="{F917D87D-DE65-4B42-8F1D-CF8A14341F08}" srcOrd="7" destOrd="0" parTransId="{5E1BF795-E5E6-416F-A384-8101DB921FFB}" sibTransId="{DE108C67-D11C-4388-BAC7-06652A0F66A8}"/>
    <dgm:cxn modelId="{643DA2AF-9DEF-49C4-9B62-B071F6F82285}" srcId="{CF0309FD-CF49-41DA-BCE4-14752D13AAED}" destId="{9E0ED4F1-F4C7-423A-AB78-26FD8349B332}" srcOrd="12" destOrd="0" parTransId="{EE2C4E85-DD6C-418C-B45F-B353E30C8971}" sibTransId="{EA316869-E465-4388-A6EC-A64A3C21C5A6}"/>
    <dgm:cxn modelId="{3EAE30C2-0F15-4E72-A257-4A6D9025CC7E}" srcId="{CF0309FD-CF49-41DA-BCE4-14752D13AAED}" destId="{87C3E5C8-50FD-4C55-A114-675259B7B11F}" srcOrd="8" destOrd="0" parTransId="{75E0B902-9FE9-4E0B-8824-0C612EA9CC8F}" sibTransId="{57C36DC5-28BA-420F-8AA1-425047E0C40C}"/>
    <dgm:cxn modelId="{EBABDDD6-94F6-4312-9EB9-320A7B7078AE}" type="presOf" srcId="{13BA552A-0142-43A0-99D6-F80C8941B666}" destId="{1E2DB05E-D36B-4D63-BF61-4879139457B4}" srcOrd="0" destOrd="0" presId="urn:microsoft.com/office/officeart/2008/layout/LinedList"/>
    <dgm:cxn modelId="{290AAEDA-B874-4FF9-A144-D4F5974DC43E}" srcId="{CF0309FD-CF49-41DA-BCE4-14752D13AAED}" destId="{0591AE8C-81DC-4A89-B712-42D624007DE6}" srcOrd="9" destOrd="0" parTransId="{F8382C14-BDAD-41E3-B69F-ADC3F3F63628}" sibTransId="{58528D92-F076-45D1-B708-E8C52EA403B9}"/>
    <dgm:cxn modelId="{A3767FE6-1772-4B82-8EBE-F73C4F8D55F1}" srcId="{CF0309FD-CF49-41DA-BCE4-14752D13AAED}" destId="{13BA552A-0142-43A0-99D6-F80C8941B666}" srcOrd="5" destOrd="0" parTransId="{E1D5F73A-06F6-42AC-89C5-62D6692D8F85}" sibTransId="{52648D93-0055-40BB-92F6-23B4D59205FA}"/>
    <dgm:cxn modelId="{86C020E8-A774-4379-B09C-D1B0903CFDD5}" type="presOf" srcId="{752CFA8E-CC17-4E74-9ACA-30D905AB9B2B}" destId="{2441FB03-317C-428B-B9BE-845CBD7A73EE}" srcOrd="0" destOrd="0" presId="urn:microsoft.com/office/officeart/2008/layout/LinedList"/>
    <dgm:cxn modelId="{B58805EA-8220-4DE3-9D69-3994F837F7A0}" type="presOf" srcId="{3EC917F8-8A0E-459D-AD74-E74ABE315A4C}" destId="{F0686ACE-4135-4BB9-8F4A-3E8C590F645D}" srcOrd="0" destOrd="0" presId="urn:microsoft.com/office/officeart/2008/layout/LinedList"/>
    <dgm:cxn modelId="{3BB733F8-FCED-40DC-8E5E-C8A33CE2221A}" type="presOf" srcId="{1594C7C7-1A59-46AD-BA61-49154FB5B29C}" destId="{8D4A8F10-F5B0-4C50-82B5-7ECBF4916647}" srcOrd="0" destOrd="0" presId="urn:microsoft.com/office/officeart/2008/layout/LinedList"/>
    <dgm:cxn modelId="{DD134AFB-DBAD-44C2-B71A-3C1E9380DFC5}" srcId="{CF0309FD-CF49-41DA-BCE4-14752D13AAED}" destId="{3EC917F8-8A0E-459D-AD74-E74ABE315A4C}" srcOrd="11" destOrd="0" parTransId="{8C00045E-3323-428B-A1E2-39AE3CCF0C01}" sibTransId="{9FC22782-20CF-4A3B-9EFB-F5F0AD2E8A90}"/>
    <dgm:cxn modelId="{723CE2FC-8246-4871-9C4E-1AC7C5A6E9FF}" srcId="{CF0309FD-CF49-41DA-BCE4-14752D13AAED}" destId="{EFA66CB0-03FA-48D3-A511-4A235EA37AC2}" srcOrd="3" destOrd="0" parTransId="{A70CFFED-F198-4495-A356-0C9CCDA5C0E7}" sibTransId="{B2AC8644-ADEE-4C2F-AC1A-DD3FC51B95B9}"/>
    <dgm:cxn modelId="{5999148C-F41C-4A01-9752-4F8F64E865FE}" type="presParOf" srcId="{4156E7C0-3195-463C-8B21-8E0D0E1FABA2}" destId="{475543EE-43C8-43D8-A819-CF315E7994D1}" srcOrd="0" destOrd="0" presId="urn:microsoft.com/office/officeart/2008/layout/LinedList"/>
    <dgm:cxn modelId="{5BFDFE8A-C58D-4F7D-9D95-292B6285E53C}" type="presParOf" srcId="{4156E7C0-3195-463C-8B21-8E0D0E1FABA2}" destId="{FF79DF59-68FC-4391-B497-403A1FE547FF}" srcOrd="1" destOrd="0" presId="urn:microsoft.com/office/officeart/2008/layout/LinedList"/>
    <dgm:cxn modelId="{355A53E0-3E12-41A8-AAB6-54E04CEE1C6A}" type="presParOf" srcId="{FF79DF59-68FC-4391-B497-403A1FE547FF}" destId="{2441FB03-317C-428B-B9BE-845CBD7A73EE}" srcOrd="0" destOrd="0" presId="urn:microsoft.com/office/officeart/2008/layout/LinedList"/>
    <dgm:cxn modelId="{A19854BF-E8B6-42A6-98E3-9BBF84C30484}" type="presParOf" srcId="{FF79DF59-68FC-4391-B497-403A1FE547FF}" destId="{FC62704C-DFC0-43DB-B375-EDEE1291152A}" srcOrd="1" destOrd="0" presId="urn:microsoft.com/office/officeart/2008/layout/LinedList"/>
    <dgm:cxn modelId="{133C250B-F6C5-44E5-80DD-3B59DDAE3B1B}" type="presParOf" srcId="{4156E7C0-3195-463C-8B21-8E0D0E1FABA2}" destId="{509F77C3-3DA8-4B36-93D1-0F83EB7998C1}" srcOrd="2" destOrd="0" presId="urn:microsoft.com/office/officeart/2008/layout/LinedList"/>
    <dgm:cxn modelId="{27008F37-2776-4B31-B440-6BAC3D8E6B29}" type="presParOf" srcId="{4156E7C0-3195-463C-8B21-8E0D0E1FABA2}" destId="{544CAA39-EA43-4CE9-AFFE-893645405C3D}" srcOrd="3" destOrd="0" presId="urn:microsoft.com/office/officeart/2008/layout/LinedList"/>
    <dgm:cxn modelId="{5B487C4E-4F50-474C-836D-DCCFE35AD8C3}" type="presParOf" srcId="{544CAA39-EA43-4CE9-AFFE-893645405C3D}" destId="{ACEAE170-A254-4530-A39B-8926C340309F}" srcOrd="0" destOrd="0" presId="urn:microsoft.com/office/officeart/2008/layout/LinedList"/>
    <dgm:cxn modelId="{B5156B7A-4D4D-43FC-ABFC-A3E831384B84}" type="presParOf" srcId="{544CAA39-EA43-4CE9-AFFE-893645405C3D}" destId="{8EBDEF39-6C53-4D17-8789-061B2D89F74C}" srcOrd="1" destOrd="0" presId="urn:microsoft.com/office/officeart/2008/layout/LinedList"/>
    <dgm:cxn modelId="{969109C4-C16D-40F8-993F-9F6471BA312E}" type="presParOf" srcId="{4156E7C0-3195-463C-8B21-8E0D0E1FABA2}" destId="{01C64696-9173-4367-A0EC-788BF58C484A}" srcOrd="4" destOrd="0" presId="urn:microsoft.com/office/officeart/2008/layout/LinedList"/>
    <dgm:cxn modelId="{B75E9C3F-2E2C-4E4C-8F8C-F03DBDD90F0D}" type="presParOf" srcId="{4156E7C0-3195-463C-8B21-8E0D0E1FABA2}" destId="{3FBD86E7-292A-49C3-A445-589AD73622CA}" srcOrd="5" destOrd="0" presId="urn:microsoft.com/office/officeart/2008/layout/LinedList"/>
    <dgm:cxn modelId="{7A84F1AA-B4E1-475B-B7BC-D53880033881}" type="presParOf" srcId="{3FBD86E7-292A-49C3-A445-589AD73622CA}" destId="{01DAFF02-E747-4115-B414-FA16830105DB}" srcOrd="0" destOrd="0" presId="urn:microsoft.com/office/officeart/2008/layout/LinedList"/>
    <dgm:cxn modelId="{1D4FF8EF-3772-4B0D-B404-F824A43A2AC5}" type="presParOf" srcId="{3FBD86E7-292A-49C3-A445-589AD73622CA}" destId="{06357AA6-E89E-4FDF-90E9-B175938E7751}" srcOrd="1" destOrd="0" presId="urn:microsoft.com/office/officeart/2008/layout/LinedList"/>
    <dgm:cxn modelId="{D682E86D-9AE8-4D9A-ABC7-DB0F7DA6260E}" type="presParOf" srcId="{4156E7C0-3195-463C-8B21-8E0D0E1FABA2}" destId="{C0C1F3B6-54D4-4812-8FD5-5248C516E7EC}" srcOrd="6" destOrd="0" presId="urn:microsoft.com/office/officeart/2008/layout/LinedList"/>
    <dgm:cxn modelId="{3E10617F-FBE8-48B4-BC85-81A223E3DED4}" type="presParOf" srcId="{4156E7C0-3195-463C-8B21-8E0D0E1FABA2}" destId="{A437F0FC-84E7-4B8D-90F3-ABD590F0C408}" srcOrd="7" destOrd="0" presId="urn:microsoft.com/office/officeart/2008/layout/LinedList"/>
    <dgm:cxn modelId="{D68CEC4B-C5DC-4C5C-B3C9-A34FA75B4956}" type="presParOf" srcId="{A437F0FC-84E7-4B8D-90F3-ABD590F0C408}" destId="{53F6CE96-7D57-4BC7-A27C-21E9FEC4077B}" srcOrd="0" destOrd="0" presId="urn:microsoft.com/office/officeart/2008/layout/LinedList"/>
    <dgm:cxn modelId="{77410416-DE08-4941-BA04-F1B973ECC950}" type="presParOf" srcId="{A437F0FC-84E7-4B8D-90F3-ABD590F0C408}" destId="{13966178-3AFC-4C2C-B997-80C3D4714FB1}" srcOrd="1" destOrd="0" presId="urn:microsoft.com/office/officeart/2008/layout/LinedList"/>
    <dgm:cxn modelId="{921689D5-89E2-44EB-9C71-ACD49FEA43AF}" type="presParOf" srcId="{4156E7C0-3195-463C-8B21-8E0D0E1FABA2}" destId="{C43B25FC-2DC4-4D13-9BBA-10FA43D5445C}" srcOrd="8" destOrd="0" presId="urn:microsoft.com/office/officeart/2008/layout/LinedList"/>
    <dgm:cxn modelId="{1AD0D9E2-A65E-4856-AAAE-303EC32FBBA2}" type="presParOf" srcId="{4156E7C0-3195-463C-8B21-8E0D0E1FABA2}" destId="{D2A80B02-7534-4557-9252-2C57DC29D42B}" srcOrd="9" destOrd="0" presId="urn:microsoft.com/office/officeart/2008/layout/LinedList"/>
    <dgm:cxn modelId="{0BC62614-4133-4332-8443-78A3DF0DFEEE}" type="presParOf" srcId="{D2A80B02-7534-4557-9252-2C57DC29D42B}" destId="{A7EEF028-B2E9-44E4-80AF-D106A01003FA}" srcOrd="0" destOrd="0" presId="urn:microsoft.com/office/officeart/2008/layout/LinedList"/>
    <dgm:cxn modelId="{06609DEE-5D3D-4307-B719-8D16B424A3DE}" type="presParOf" srcId="{D2A80B02-7534-4557-9252-2C57DC29D42B}" destId="{84EDDACF-0186-4CD5-85FE-B04367E3F4BF}" srcOrd="1" destOrd="0" presId="urn:microsoft.com/office/officeart/2008/layout/LinedList"/>
    <dgm:cxn modelId="{3E68D78A-12B7-4D7D-9AFE-2F4CD2839C8A}" type="presParOf" srcId="{4156E7C0-3195-463C-8B21-8E0D0E1FABA2}" destId="{ABC1E543-5AF7-4261-ABF2-CB7B8AAC35B9}" srcOrd="10" destOrd="0" presId="urn:microsoft.com/office/officeart/2008/layout/LinedList"/>
    <dgm:cxn modelId="{69BCABB0-F3EE-490F-8236-F29FF90C69C3}" type="presParOf" srcId="{4156E7C0-3195-463C-8B21-8E0D0E1FABA2}" destId="{05042355-899A-49C1-BAF8-37C1998DDEB2}" srcOrd="11" destOrd="0" presId="urn:microsoft.com/office/officeart/2008/layout/LinedList"/>
    <dgm:cxn modelId="{C94875D5-CBDB-44E8-A14C-CC591521A003}" type="presParOf" srcId="{05042355-899A-49C1-BAF8-37C1998DDEB2}" destId="{1E2DB05E-D36B-4D63-BF61-4879139457B4}" srcOrd="0" destOrd="0" presId="urn:microsoft.com/office/officeart/2008/layout/LinedList"/>
    <dgm:cxn modelId="{5C4354B8-4DEF-414C-AA07-EBA7AB1F3F97}" type="presParOf" srcId="{05042355-899A-49C1-BAF8-37C1998DDEB2}" destId="{1E647C60-89BF-4EF0-B299-8A3B234DCAEC}" srcOrd="1" destOrd="0" presId="urn:microsoft.com/office/officeart/2008/layout/LinedList"/>
    <dgm:cxn modelId="{ADA23A9D-6043-455E-B1BE-F9975547BFA9}" type="presParOf" srcId="{4156E7C0-3195-463C-8B21-8E0D0E1FABA2}" destId="{EC4E359A-5F2F-45CF-B566-6265E64DD0DD}" srcOrd="12" destOrd="0" presId="urn:microsoft.com/office/officeart/2008/layout/LinedList"/>
    <dgm:cxn modelId="{34E67482-285B-4286-B63B-9B41CEF114A3}" type="presParOf" srcId="{4156E7C0-3195-463C-8B21-8E0D0E1FABA2}" destId="{86E4D0E5-810E-4C2B-BB90-5F41FAA74B11}" srcOrd="13" destOrd="0" presId="urn:microsoft.com/office/officeart/2008/layout/LinedList"/>
    <dgm:cxn modelId="{684F4628-EA00-41B3-A0B9-D54791B99FA6}" type="presParOf" srcId="{86E4D0E5-810E-4C2B-BB90-5F41FAA74B11}" destId="{8D4A8F10-F5B0-4C50-82B5-7ECBF4916647}" srcOrd="0" destOrd="0" presId="urn:microsoft.com/office/officeart/2008/layout/LinedList"/>
    <dgm:cxn modelId="{EEAC79AE-2C01-4D04-B742-AF8EE50D7BBB}" type="presParOf" srcId="{86E4D0E5-810E-4C2B-BB90-5F41FAA74B11}" destId="{E94F60E1-72E8-48DD-924A-0180C7C3BAAF}" srcOrd="1" destOrd="0" presId="urn:microsoft.com/office/officeart/2008/layout/LinedList"/>
    <dgm:cxn modelId="{7B17474D-F5F5-447B-A8E6-868E51E48059}" type="presParOf" srcId="{4156E7C0-3195-463C-8B21-8E0D0E1FABA2}" destId="{A9A05306-C4F0-4480-BAC7-42DCF0805731}" srcOrd="14" destOrd="0" presId="urn:microsoft.com/office/officeart/2008/layout/LinedList"/>
    <dgm:cxn modelId="{8C385DC6-E4DA-4594-8817-9DDF1ACE3FD0}" type="presParOf" srcId="{4156E7C0-3195-463C-8B21-8E0D0E1FABA2}" destId="{DB0ABF7A-BA65-4F2A-B363-8EFE9073C0FE}" srcOrd="15" destOrd="0" presId="urn:microsoft.com/office/officeart/2008/layout/LinedList"/>
    <dgm:cxn modelId="{1266B567-FB43-4F9C-A0EE-80AA2DD32556}" type="presParOf" srcId="{DB0ABF7A-BA65-4F2A-B363-8EFE9073C0FE}" destId="{A5152A0C-CCF7-4728-8BBC-50050E8C0B4E}" srcOrd="0" destOrd="0" presId="urn:microsoft.com/office/officeart/2008/layout/LinedList"/>
    <dgm:cxn modelId="{7F1E1493-8C1B-4958-9F2C-0E3E9E956FFF}" type="presParOf" srcId="{DB0ABF7A-BA65-4F2A-B363-8EFE9073C0FE}" destId="{7F08AF5A-3563-48A8-8710-61995CC6F24B}" srcOrd="1" destOrd="0" presId="urn:microsoft.com/office/officeart/2008/layout/LinedList"/>
    <dgm:cxn modelId="{9E6D504D-B088-45D1-AEA9-E4FA331226E8}" type="presParOf" srcId="{4156E7C0-3195-463C-8B21-8E0D0E1FABA2}" destId="{750922DD-0493-4FDF-867C-9D8D6E346214}" srcOrd="16" destOrd="0" presId="urn:microsoft.com/office/officeart/2008/layout/LinedList"/>
    <dgm:cxn modelId="{957DE874-E795-4A32-8F1E-ED22978C530A}" type="presParOf" srcId="{4156E7C0-3195-463C-8B21-8E0D0E1FABA2}" destId="{1E03C3E8-E157-43A2-95FD-4471EA6DE5C4}" srcOrd="17" destOrd="0" presId="urn:microsoft.com/office/officeart/2008/layout/LinedList"/>
    <dgm:cxn modelId="{B4AAD355-4CA7-4DB4-A9B0-A87BE57A9585}" type="presParOf" srcId="{1E03C3E8-E157-43A2-95FD-4471EA6DE5C4}" destId="{B064F4D5-9A71-4B7E-BC7D-A412005CDBB9}" srcOrd="0" destOrd="0" presId="urn:microsoft.com/office/officeart/2008/layout/LinedList"/>
    <dgm:cxn modelId="{E9A5EF61-4AEF-4D21-B0E2-02BBFD9322BE}" type="presParOf" srcId="{1E03C3E8-E157-43A2-95FD-4471EA6DE5C4}" destId="{77B70143-D3DD-41E6-BAB9-6C63591F601E}" srcOrd="1" destOrd="0" presId="urn:microsoft.com/office/officeart/2008/layout/LinedList"/>
    <dgm:cxn modelId="{EB349A34-046D-4D2C-94A8-328EB5F6B3C0}" type="presParOf" srcId="{4156E7C0-3195-463C-8B21-8E0D0E1FABA2}" destId="{5D19D1C0-AF24-4D73-9FFD-1C2E4F2C7283}" srcOrd="18" destOrd="0" presId="urn:microsoft.com/office/officeart/2008/layout/LinedList"/>
    <dgm:cxn modelId="{93774E78-4ECE-4670-962B-E1A63A7A841E}" type="presParOf" srcId="{4156E7C0-3195-463C-8B21-8E0D0E1FABA2}" destId="{0121A88B-340D-40D3-92C4-B5792D19D9A7}" srcOrd="19" destOrd="0" presId="urn:microsoft.com/office/officeart/2008/layout/LinedList"/>
    <dgm:cxn modelId="{CDCFAB08-47BD-47DA-BA2D-E1A5728907A9}" type="presParOf" srcId="{0121A88B-340D-40D3-92C4-B5792D19D9A7}" destId="{438CE586-6288-4136-8767-F62DD8F34B75}" srcOrd="0" destOrd="0" presId="urn:microsoft.com/office/officeart/2008/layout/LinedList"/>
    <dgm:cxn modelId="{D92A5914-4EF7-4CB2-9E43-1EE70E06A786}" type="presParOf" srcId="{0121A88B-340D-40D3-92C4-B5792D19D9A7}" destId="{38E8D46B-61A6-493F-A723-EA83B0A0E33C}" srcOrd="1" destOrd="0" presId="urn:microsoft.com/office/officeart/2008/layout/LinedList"/>
    <dgm:cxn modelId="{E43D28B6-57D6-4C94-8F37-EDCA3CDC10D2}" type="presParOf" srcId="{4156E7C0-3195-463C-8B21-8E0D0E1FABA2}" destId="{11F483E1-6E75-414D-82BB-3538C347D35C}" srcOrd="20" destOrd="0" presId="urn:microsoft.com/office/officeart/2008/layout/LinedList"/>
    <dgm:cxn modelId="{288047BE-E1F5-4CD4-9223-61820C9977F3}" type="presParOf" srcId="{4156E7C0-3195-463C-8B21-8E0D0E1FABA2}" destId="{840ACAD0-2B2D-430C-8244-2CB1415A5016}" srcOrd="21" destOrd="0" presId="urn:microsoft.com/office/officeart/2008/layout/LinedList"/>
    <dgm:cxn modelId="{8C302778-C3C3-490C-8050-19A20F66073A}" type="presParOf" srcId="{840ACAD0-2B2D-430C-8244-2CB1415A5016}" destId="{4832BC17-F5EB-46EC-AB42-3E1372E2A90F}" srcOrd="0" destOrd="0" presId="urn:microsoft.com/office/officeart/2008/layout/LinedList"/>
    <dgm:cxn modelId="{48D8350F-852E-4A07-BDB6-6D85F13AA5D1}" type="presParOf" srcId="{840ACAD0-2B2D-430C-8244-2CB1415A5016}" destId="{B6C02518-29D3-48D9-99AE-FAC8D0A4C324}" srcOrd="1" destOrd="0" presId="urn:microsoft.com/office/officeart/2008/layout/LinedList"/>
    <dgm:cxn modelId="{1BB5D1D7-D3A0-4F51-9A85-8A64418362E8}" type="presParOf" srcId="{4156E7C0-3195-463C-8B21-8E0D0E1FABA2}" destId="{4E068881-52BE-427F-91F5-6FE00601D596}" srcOrd="22" destOrd="0" presId="urn:microsoft.com/office/officeart/2008/layout/LinedList"/>
    <dgm:cxn modelId="{01FFA88C-328D-4845-A609-86299C30A282}" type="presParOf" srcId="{4156E7C0-3195-463C-8B21-8E0D0E1FABA2}" destId="{6816CEC5-5AB3-41B8-9244-2411F5FF3CC0}" srcOrd="23" destOrd="0" presId="urn:microsoft.com/office/officeart/2008/layout/LinedList"/>
    <dgm:cxn modelId="{9EA45F7F-74D2-402D-B318-E3DA65FFCF64}" type="presParOf" srcId="{6816CEC5-5AB3-41B8-9244-2411F5FF3CC0}" destId="{F0686ACE-4135-4BB9-8F4A-3E8C590F645D}" srcOrd="0" destOrd="0" presId="urn:microsoft.com/office/officeart/2008/layout/LinedList"/>
    <dgm:cxn modelId="{38FBE37E-05F7-4A78-A627-DFC05571FCEF}" type="presParOf" srcId="{6816CEC5-5AB3-41B8-9244-2411F5FF3CC0}" destId="{CBE5DF9D-9F2F-4045-8CE5-33FFF7BD6D9D}" srcOrd="1" destOrd="0" presId="urn:microsoft.com/office/officeart/2008/layout/LinedList"/>
    <dgm:cxn modelId="{070802D6-0169-4665-9DD1-039B383CCAF4}" type="presParOf" srcId="{4156E7C0-3195-463C-8B21-8E0D0E1FABA2}" destId="{FCA0693E-2E16-4286-89E7-03B44E61ACF7}" srcOrd="24" destOrd="0" presId="urn:microsoft.com/office/officeart/2008/layout/LinedList"/>
    <dgm:cxn modelId="{30C130F5-10E1-46D8-8733-2CCB2FD28363}" type="presParOf" srcId="{4156E7C0-3195-463C-8B21-8E0D0E1FABA2}" destId="{309B6C7D-7195-4F29-B41B-B578618C15C6}" srcOrd="25" destOrd="0" presId="urn:microsoft.com/office/officeart/2008/layout/LinedList"/>
    <dgm:cxn modelId="{73159F93-1875-44B0-81A9-F2B95B7090AB}" type="presParOf" srcId="{309B6C7D-7195-4F29-B41B-B578618C15C6}" destId="{07D199E5-5517-4A7F-B25E-296F9D968683}" srcOrd="0" destOrd="0" presId="urn:microsoft.com/office/officeart/2008/layout/LinedList"/>
    <dgm:cxn modelId="{D7BC86EF-9837-43C8-A99E-FBB78F5330F5}" type="presParOf" srcId="{309B6C7D-7195-4F29-B41B-B578618C15C6}" destId="{9D67EE75-4731-42AD-B310-5D85CE013BD1}"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16A258-2C6E-41EC-A11D-B6B45DF2E7E1}" type="doc">
      <dgm:prSet loTypeId="urn:microsoft.com/office/officeart/2016/7/layout/RepeatingBendingProcessNew" loCatId="process" qsTypeId="urn:microsoft.com/office/officeart/2005/8/quickstyle/simple4" qsCatId="simple" csTypeId="urn:microsoft.com/office/officeart/2005/8/colors/colorful5" csCatId="colorful" phldr="1"/>
      <dgm:spPr/>
      <dgm:t>
        <a:bodyPr/>
        <a:lstStyle/>
        <a:p>
          <a:endParaRPr lang="en-US"/>
        </a:p>
      </dgm:t>
    </dgm:pt>
    <dgm:pt modelId="{0D545789-0ED0-416F-8C0B-BACFE5A1411E}">
      <dgm:prSet/>
      <dgm:spPr/>
      <dgm:t>
        <a:bodyPr/>
        <a:lstStyle/>
        <a:p>
          <a:r>
            <a:rPr lang="en-GB" b="1"/>
            <a:t>Improving Care and Support</a:t>
          </a:r>
          <a:endParaRPr lang="en-US"/>
        </a:p>
      </dgm:t>
    </dgm:pt>
    <dgm:pt modelId="{E47FFB3C-0351-4988-86DF-666E9E938DB4}" type="parTrans" cxnId="{8AD30019-F647-4D8F-A22F-F1C72937610D}">
      <dgm:prSet/>
      <dgm:spPr/>
      <dgm:t>
        <a:bodyPr/>
        <a:lstStyle/>
        <a:p>
          <a:endParaRPr lang="en-US"/>
        </a:p>
      </dgm:t>
    </dgm:pt>
    <dgm:pt modelId="{1CD4352D-BD8D-4F93-932C-C27CCF77A087}" type="sibTrans" cxnId="{8AD30019-F647-4D8F-A22F-F1C72937610D}">
      <dgm:prSet/>
      <dgm:spPr/>
      <dgm:t>
        <a:bodyPr/>
        <a:lstStyle/>
        <a:p>
          <a:endParaRPr lang="en-US"/>
        </a:p>
      </dgm:t>
    </dgm:pt>
    <dgm:pt modelId="{94D88358-33B3-4E52-80F6-1BED2B25FC82}">
      <dgm:prSet/>
      <dgm:spPr/>
      <dgm:t>
        <a:bodyPr/>
        <a:lstStyle/>
        <a:p>
          <a:r>
            <a:rPr lang="en-GB" b="1" u="sng" dirty="0"/>
            <a:t>Recommendation 1</a:t>
          </a:r>
          <a:endParaRPr lang="en-US" u="sng" dirty="0"/>
        </a:p>
      </dgm:t>
    </dgm:pt>
    <dgm:pt modelId="{FEA65E93-9AFD-4E8E-A261-2A5E2E9C4F7E}" type="parTrans" cxnId="{A8E5A1F1-027B-46DE-9C1A-98EA9CFCC01F}">
      <dgm:prSet/>
      <dgm:spPr/>
      <dgm:t>
        <a:bodyPr/>
        <a:lstStyle/>
        <a:p>
          <a:endParaRPr lang="en-US"/>
        </a:p>
      </dgm:t>
    </dgm:pt>
    <dgm:pt modelId="{C1E29FF5-3EAB-46FE-AF91-936AFB6274C8}" type="sibTrans" cxnId="{A8E5A1F1-027B-46DE-9C1A-98EA9CFCC01F}">
      <dgm:prSet/>
      <dgm:spPr/>
      <dgm:t>
        <a:bodyPr/>
        <a:lstStyle/>
        <a:p>
          <a:endParaRPr lang="en-US"/>
        </a:p>
      </dgm:t>
    </dgm:pt>
    <dgm:pt modelId="{F564BD9D-6458-427E-AE94-B30B47DA78EB}">
      <dgm:prSet/>
      <dgm:spPr/>
      <dgm:t>
        <a:bodyPr/>
        <a:lstStyle/>
        <a:p>
          <a:r>
            <a:rPr lang="en-GB"/>
            <a:t>Increase investment in community-based services.</a:t>
          </a:r>
          <a:endParaRPr lang="en-US"/>
        </a:p>
      </dgm:t>
    </dgm:pt>
    <dgm:pt modelId="{26A221E6-793F-462B-872C-3147B60C0868}" type="parTrans" cxnId="{B12BF3D5-43A4-45F6-A23E-0FC4AB126890}">
      <dgm:prSet/>
      <dgm:spPr/>
      <dgm:t>
        <a:bodyPr/>
        <a:lstStyle/>
        <a:p>
          <a:endParaRPr lang="en-US"/>
        </a:p>
      </dgm:t>
    </dgm:pt>
    <dgm:pt modelId="{24AA4D49-B47D-467F-84E2-6F5FBBD0AC83}" type="sibTrans" cxnId="{B12BF3D5-43A4-45F6-A23E-0FC4AB126890}">
      <dgm:prSet/>
      <dgm:spPr/>
      <dgm:t>
        <a:bodyPr/>
        <a:lstStyle/>
        <a:p>
          <a:endParaRPr lang="en-US"/>
        </a:p>
      </dgm:t>
    </dgm:pt>
    <dgm:pt modelId="{36CEC671-9684-4DB2-9392-6A3659317414}">
      <dgm:prSet/>
      <dgm:spPr/>
      <dgm:t>
        <a:bodyPr/>
        <a:lstStyle/>
        <a:p>
          <a:r>
            <a:rPr lang="en-GB" b="1" u="sng" dirty="0"/>
            <a:t>Recommendation 2</a:t>
          </a:r>
          <a:endParaRPr lang="en-US" u="sng" dirty="0"/>
        </a:p>
      </dgm:t>
    </dgm:pt>
    <dgm:pt modelId="{46E7EC06-0982-4345-A8EB-7DDA8A2C669E}" type="parTrans" cxnId="{94419FE0-188F-45C4-B126-8A6520769F5E}">
      <dgm:prSet/>
      <dgm:spPr/>
      <dgm:t>
        <a:bodyPr/>
        <a:lstStyle/>
        <a:p>
          <a:endParaRPr lang="en-US"/>
        </a:p>
      </dgm:t>
    </dgm:pt>
    <dgm:pt modelId="{E223B64F-F261-4E97-B227-E93F16A2640C}" type="sibTrans" cxnId="{94419FE0-188F-45C4-B126-8A6520769F5E}">
      <dgm:prSet/>
      <dgm:spPr/>
      <dgm:t>
        <a:bodyPr/>
        <a:lstStyle/>
        <a:p>
          <a:endParaRPr lang="en-US"/>
        </a:p>
      </dgm:t>
    </dgm:pt>
    <dgm:pt modelId="{C33ED580-1B58-4F35-B251-6FE263076EC3}">
      <dgm:prSet/>
      <dgm:spPr/>
      <dgm:t>
        <a:bodyPr/>
        <a:lstStyle/>
        <a:p>
          <a:r>
            <a:rPr lang="en-GB"/>
            <a:t>Expand digital inclusion programmes.</a:t>
          </a:r>
          <a:endParaRPr lang="en-US"/>
        </a:p>
      </dgm:t>
    </dgm:pt>
    <dgm:pt modelId="{0A8C58EE-A108-4959-8B1A-09D080EB2B86}" type="parTrans" cxnId="{E1FC4611-4EBB-4888-8C6B-A41AD5B5FC23}">
      <dgm:prSet/>
      <dgm:spPr/>
      <dgm:t>
        <a:bodyPr/>
        <a:lstStyle/>
        <a:p>
          <a:endParaRPr lang="en-US"/>
        </a:p>
      </dgm:t>
    </dgm:pt>
    <dgm:pt modelId="{65122590-AA60-41E7-97D2-2E8C5A7D753A}" type="sibTrans" cxnId="{E1FC4611-4EBB-4888-8C6B-A41AD5B5FC23}">
      <dgm:prSet/>
      <dgm:spPr/>
      <dgm:t>
        <a:bodyPr/>
        <a:lstStyle/>
        <a:p>
          <a:endParaRPr lang="en-US"/>
        </a:p>
      </dgm:t>
    </dgm:pt>
    <dgm:pt modelId="{9ACB8EC9-6F61-4106-8B06-066BBCD02F8C}">
      <dgm:prSet/>
      <dgm:spPr/>
      <dgm:t>
        <a:bodyPr/>
        <a:lstStyle/>
        <a:p>
          <a:r>
            <a:rPr lang="en-GB" b="1" u="sng" dirty="0"/>
            <a:t>Recommendation 3</a:t>
          </a:r>
          <a:endParaRPr lang="en-US" u="sng" dirty="0"/>
        </a:p>
      </dgm:t>
    </dgm:pt>
    <dgm:pt modelId="{3F3ABFE7-A092-4A5F-BBAA-2B0ABDE22704}" type="parTrans" cxnId="{14FAAA7B-E1D8-4AA0-8E1E-CB879A345BB5}">
      <dgm:prSet/>
      <dgm:spPr/>
      <dgm:t>
        <a:bodyPr/>
        <a:lstStyle/>
        <a:p>
          <a:endParaRPr lang="en-US"/>
        </a:p>
      </dgm:t>
    </dgm:pt>
    <dgm:pt modelId="{AFEBBDC9-FCFE-4587-8F93-579779AA31F3}" type="sibTrans" cxnId="{14FAAA7B-E1D8-4AA0-8E1E-CB879A345BB5}">
      <dgm:prSet/>
      <dgm:spPr/>
      <dgm:t>
        <a:bodyPr/>
        <a:lstStyle/>
        <a:p>
          <a:endParaRPr lang="en-US"/>
        </a:p>
      </dgm:t>
    </dgm:pt>
    <dgm:pt modelId="{B8406ECC-F197-4A39-8F5D-3BB570D182FD}">
      <dgm:prSet/>
      <dgm:spPr/>
      <dgm:t>
        <a:bodyPr/>
        <a:lstStyle/>
        <a:p>
          <a:r>
            <a:rPr lang="en-GB"/>
            <a:t>Improve workforce recruitment and retention.</a:t>
          </a:r>
          <a:endParaRPr lang="en-US"/>
        </a:p>
      </dgm:t>
    </dgm:pt>
    <dgm:pt modelId="{07E26E3B-E984-4263-A896-49820F3F75FA}" type="parTrans" cxnId="{80E1E0AC-4B6A-42E4-BF9A-6A70A9396FFB}">
      <dgm:prSet/>
      <dgm:spPr/>
      <dgm:t>
        <a:bodyPr/>
        <a:lstStyle/>
        <a:p>
          <a:endParaRPr lang="en-US"/>
        </a:p>
      </dgm:t>
    </dgm:pt>
    <dgm:pt modelId="{AD9F46A0-0996-4A73-A529-268EA0909F29}" type="sibTrans" cxnId="{80E1E0AC-4B6A-42E4-BF9A-6A70A9396FFB}">
      <dgm:prSet/>
      <dgm:spPr/>
      <dgm:t>
        <a:bodyPr/>
        <a:lstStyle/>
        <a:p>
          <a:endParaRPr lang="en-US"/>
        </a:p>
      </dgm:t>
    </dgm:pt>
    <dgm:pt modelId="{B1F936B6-0F79-413A-99DB-23D0115A2CC5}">
      <dgm:prSet/>
      <dgm:spPr/>
      <dgm:t>
        <a:bodyPr/>
        <a:lstStyle/>
        <a:p>
          <a:r>
            <a:rPr lang="en-GB" b="1" u="sng" dirty="0"/>
            <a:t>Recommendation 4</a:t>
          </a:r>
          <a:endParaRPr lang="en-US" u="sng" dirty="0"/>
        </a:p>
      </dgm:t>
    </dgm:pt>
    <dgm:pt modelId="{48CCE2E8-2425-4A0B-84EA-68FF20BA57F5}" type="parTrans" cxnId="{A0CAB714-9B21-427F-AC46-CC17A7A091E6}">
      <dgm:prSet/>
      <dgm:spPr/>
      <dgm:t>
        <a:bodyPr/>
        <a:lstStyle/>
        <a:p>
          <a:endParaRPr lang="en-US"/>
        </a:p>
      </dgm:t>
    </dgm:pt>
    <dgm:pt modelId="{E32212ED-3A03-486C-9CD0-7FAFB06E6248}" type="sibTrans" cxnId="{A0CAB714-9B21-427F-AC46-CC17A7A091E6}">
      <dgm:prSet/>
      <dgm:spPr/>
      <dgm:t>
        <a:bodyPr/>
        <a:lstStyle/>
        <a:p>
          <a:endParaRPr lang="en-US"/>
        </a:p>
      </dgm:t>
    </dgm:pt>
    <dgm:pt modelId="{D887BFD2-26ED-44FB-8BC1-33D99B76BBD5}">
      <dgm:prSet/>
      <dgm:spPr/>
      <dgm:t>
        <a:bodyPr/>
        <a:lstStyle/>
        <a:p>
          <a:r>
            <a:rPr lang="en-GB" dirty="0"/>
            <a:t>Strengthen integrated health and social care partnerships.</a:t>
          </a:r>
          <a:endParaRPr lang="en-US" dirty="0"/>
        </a:p>
      </dgm:t>
    </dgm:pt>
    <dgm:pt modelId="{DDC9DB0B-A571-43D1-B6D2-F71C0D6353BE}" type="parTrans" cxnId="{6C213D1B-4754-46B3-9F00-90C3A8D28E8F}">
      <dgm:prSet/>
      <dgm:spPr/>
      <dgm:t>
        <a:bodyPr/>
        <a:lstStyle/>
        <a:p>
          <a:endParaRPr lang="en-US"/>
        </a:p>
      </dgm:t>
    </dgm:pt>
    <dgm:pt modelId="{3650FBE3-9BA7-4975-9347-D55209CEEB2A}" type="sibTrans" cxnId="{6C213D1B-4754-46B3-9F00-90C3A8D28E8F}">
      <dgm:prSet/>
      <dgm:spPr/>
      <dgm:t>
        <a:bodyPr/>
        <a:lstStyle/>
        <a:p>
          <a:endParaRPr lang="en-US"/>
        </a:p>
      </dgm:t>
    </dgm:pt>
    <dgm:pt modelId="{3FE529CB-A175-4268-816B-292C14BB1F04}">
      <dgm:prSet/>
      <dgm:spPr/>
      <dgm:t>
        <a:bodyPr/>
        <a:lstStyle/>
        <a:p>
          <a:r>
            <a:rPr lang="en-GB" b="1" u="sng" dirty="0"/>
            <a:t>Barriers</a:t>
          </a:r>
          <a:endParaRPr lang="en-US" u="sng" dirty="0"/>
        </a:p>
      </dgm:t>
    </dgm:pt>
    <dgm:pt modelId="{0214D634-A173-4F11-A313-1B3C32DE2AE8}" type="parTrans" cxnId="{D9101333-AB97-46B2-9AE0-F5B9588AA44C}">
      <dgm:prSet/>
      <dgm:spPr/>
      <dgm:t>
        <a:bodyPr/>
        <a:lstStyle/>
        <a:p>
          <a:endParaRPr lang="en-US"/>
        </a:p>
      </dgm:t>
    </dgm:pt>
    <dgm:pt modelId="{C2D3B150-D808-4A53-8BE0-A22BA12C4F35}" type="sibTrans" cxnId="{D9101333-AB97-46B2-9AE0-F5B9588AA44C}">
      <dgm:prSet/>
      <dgm:spPr/>
      <dgm:t>
        <a:bodyPr/>
        <a:lstStyle/>
        <a:p>
          <a:endParaRPr lang="en-US"/>
        </a:p>
      </dgm:t>
    </dgm:pt>
    <dgm:pt modelId="{1D56DA6D-5424-4497-AA52-73C12D933657}">
      <dgm:prSet/>
      <dgm:spPr/>
      <dgm:t>
        <a:bodyPr/>
        <a:lstStyle/>
        <a:p>
          <a:r>
            <a:rPr lang="en-GB"/>
            <a:t>• Funding constraints.</a:t>
          </a:r>
          <a:br>
            <a:rPr lang="en-GB"/>
          </a:br>
          <a:r>
            <a:rPr lang="en-GB"/>
            <a:t>• Workforce shortages.</a:t>
          </a:r>
          <a:br>
            <a:rPr lang="en-GB"/>
          </a:br>
          <a:r>
            <a:rPr lang="en-GB"/>
            <a:t>• Resistance to organisational change.</a:t>
          </a:r>
          <a:endParaRPr lang="en-US"/>
        </a:p>
      </dgm:t>
    </dgm:pt>
    <dgm:pt modelId="{286029C7-690E-4B6A-B026-15DA989F22DC}" type="parTrans" cxnId="{564F0384-D6A1-4553-9423-D3F344EA261B}">
      <dgm:prSet/>
      <dgm:spPr/>
      <dgm:t>
        <a:bodyPr/>
        <a:lstStyle/>
        <a:p>
          <a:endParaRPr lang="en-US"/>
        </a:p>
      </dgm:t>
    </dgm:pt>
    <dgm:pt modelId="{E1CBA494-AD18-4187-AC26-D503728848C1}" type="sibTrans" cxnId="{564F0384-D6A1-4553-9423-D3F344EA261B}">
      <dgm:prSet/>
      <dgm:spPr/>
      <dgm:t>
        <a:bodyPr/>
        <a:lstStyle/>
        <a:p>
          <a:endParaRPr lang="en-US"/>
        </a:p>
      </dgm:t>
    </dgm:pt>
    <dgm:pt modelId="{78942230-FCB0-4379-963C-19B4ED4D805D}">
      <dgm:prSet/>
      <dgm:spPr/>
      <dgm:t>
        <a:bodyPr/>
        <a:lstStyle/>
        <a:p>
          <a:r>
            <a:rPr lang="en-GB" b="1" u="sng" dirty="0"/>
            <a:t>Solutions</a:t>
          </a:r>
          <a:endParaRPr lang="en-US" u="sng" dirty="0"/>
        </a:p>
      </dgm:t>
    </dgm:pt>
    <dgm:pt modelId="{B4A2DF41-6224-478C-B830-33AAA332D64D}" type="parTrans" cxnId="{E395547E-4563-4F57-ABBE-77D0F65B3186}">
      <dgm:prSet/>
      <dgm:spPr/>
      <dgm:t>
        <a:bodyPr/>
        <a:lstStyle/>
        <a:p>
          <a:endParaRPr lang="en-US"/>
        </a:p>
      </dgm:t>
    </dgm:pt>
    <dgm:pt modelId="{6A154686-55F7-4BA7-AE85-2380511E5E1B}" type="sibTrans" cxnId="{E395547E-4563-4F57-ABBE-77D0F65B3186}">
      <dgm:prSet/>
      <dgm:spPr/>
      <dgm:t>
        <a:bodyPr/>
        <a:lstStyle/>
        <a:p>
          <a:endParaRPr lang="en-US"/>
        </a:p>
      </dgm:t>
    </dgm:pt>
    <dgm:pt modelId="{EFAF2386-F03E-4E72-B022-9793B984DC40}">
      <dgm:prSet/>
      <dgm:spPr/>
      <dgm:t>
        <a:bodyPr/>
        <a:lstStyle/>
        <a:p>
          <a:r>
            <a:rPr lang="en-GB"/>
            <a:t>• Long-term investment.</a:t>
          </a:r>
          <a:br>
            <a:rPr lang="en-GB"/>
          </a:br>
          <a:r>
            <a:rPr lang="en-GB"/>
            <a:t>• Policy reform.</a:t>
          </a:r>
          <a:br>
            <a:rPr lang="en-GB"/>
          </a:br>
          <a:r>
            <a:rPr lang="en-GB"/>
            <a:t>• Workforce development strategies.</a:t>
          </a:r>
          <a:endParaRPr lang="en-US"/>
        </a:p>
      </dgm:t>
    </dgm:pt>
    <dgm:pt modelId="{DC3479EC-D84F-47A6-A95A-DC8C41860057}" type="parTrans" cxnId="{7257D145-1A9D-4CC3-8A20-198F7497054E}">
      <dgm:prSet/>
      <dgm:spPr/>
      <dgm:t>
        <a:bodyPr/>
        <a:lstStyle/>
        <a:p>
          <a:endParaRPr lang="en-US"/>
        </a:p>
      </dgm:t>
    </dgm:pt>
    <dgm:pt modelId="{C5A393B7-A88B-4CEE-9FE2-A3084018C768}" type="sibTrans" cxnId="{7257D145-1A9D-4CC3-8A20-198F7497054E}">
      <dgm:prSet/>
      <dgm:spPr/>
      <dgm:t>
        <a:bodyPr/>
        <a:lstStyle/>
        <a:p>
          <a:endParaRPr lang="en-US"/>
        </a:p>
      </dgm:t>
    </dgm:pt>
    <dgm:pt modelId="{0820E498-C98D-4ABD-B6A1-F1D2F217D45F}" type="pres">
      <dgm:prSet presAssocID="{7916A258-2C6E-41EC-A11D-B6B45DF2E7E1}" presName="Name0" presStyleCnt="0">
        <dgm:presLayoutVars>
          <dgm:dir/>
          <dgm:resizeHandles val="exact"/>
        </dgm:presLayoutVars>
      </dgm:prSet>
      <dgm:spPr/>
    </dgm:pt>
    <dgm:pt modelId="{0CE6472D-EEFF-465C-850D-FCB12E8EF7C6}" type="pres">
      <dgm:prSet presAssocID="{0D545789-0ED0-416F-8C0B-BACFE5A1411E}" presName="node" presStyleLbl="node1" presStyleIdx="0" presStyleCnt="13">
        <dgm:presLayoutVars>
          <dgm:bulletEnabled val="1"/>
        </dgm:presLayoutVars>
      </dgm:prSet>
      <dgm:spPr/>
    </dgm:pt>
    <dgm:pt modelId="{E86FD6E7-3677-4F6E-8B50-B0F6558694A0}" type="pres">
      <dgm:prSet presAssocID="{1CD4352D-BD8D-4F93-932C-C27CCF77A087}" presName="sibTrans" presStyleLbl="sibTrans1D1" presStyleIdx="0" presStyleCnt="12"/>
      <dgm:spPr/>
    </dgm:pt>
    <dgm:pt modelId="{C5B09BD7-8663-4A6A-855D-AD27D9BC4ED3}" type="pres">
      <dgm:prSet presAssocID="{1CD4352D-BD8D-4F93-932C-C27CCF77A087}" presName="connectorText" presStyleLbl="sibTrans1D1" presStyleIdx="0" presStyleCnt="12"/>
      <dgm:spPr/>
    </dgm:pt>
    <dgm:pt modelId="{21D1E150-4C4D-441A-9C14-8E6ED32398FC}" type="pres">
      <dgm:prSet presAssocID="{94D88358-33B3-4E52-80F6-1BED2B25FC82}" presName="node" presStyleLbl="node1" presStyleIdx="1" presStyleCnt="13">
        <dgm:presLayoutVars>
          <dgm:bulletEnabled val="1"/>
        </dgm:presLayoutVars>
      </dgm:prSet>
      <dgm:spPr/>
    </dgm:pt>
    <dgm:pt modelId="{54AC4705-4CBF-48B2-BEEE-A00B8802CE76}" type="pres">
      <dgm:prSet presAssocID="{C1E29FF5-3EAB-46FE-AF91-936AFB6274C8}" presName="sibTrans" presStyleLbl="sibTrans1D1" presStyleIdx="1" presStyleCnt="12"/>
      <dgm:spPr/>
    </dgm:pt>
    <dgm:pt modelId="{B7D9CA53-C649-4157-BB50-776FF8EBA78A}" type="pres">
      <dgm:prSet presAssocID="{C1E29FF5-3EAB-46FE-AF91-936AFB6274C8}" presName="connectorText" presStyleLbl="sibTrans1D1" presStyleIdx="1" presStyleCnt="12"/>
      <dgm:spPr/>
    </dgm:pt>
    <dgm:pt modelId="{2EE35E84-8630-4B4B-8F5E-C5BD6F9DFC5F}" type="pres">
      <dgm:prSet presAssocID="{F564BD9D-6458-427E-AE94-B30B47DA78EB}" presName="node" presStyleLbl="node1" presStyleIdx="2" presStyleCnt="13">
        <dgm:presLayoutVars>
          <dgm:bulletEnabled val="1"/>
        </dgm:presLayoutVars>
      </dgm:prSet>
      <dgm:spPr/>
    </dgm:pt>
    <dgm:pt modelId="{39A9F9CB-673A-4F86-A615-695322BF4321}" type="pres">
      <dgm:prSet presAssocID="{24AA4D49-B47D-467F-84E2-6F5FBBD0AC83}" presName="sibTrans" presStyleLbl="sibTrans1D1" presStyleIdx="2" presStyleCnt="12"/>
      <dgm:spPr/>
    </dgm:pt>
    <dgm:pt modelId="{BF88CE70-BDCD-4B55-8C57-6817B90411E3}" type="pres">
      <dgm:prSet presAssocID="{24AA4D49-B47D-467F-84E2-6F5FBBD0AC83}" presName="connectorText" presStyleLbl="sibTrans1D1" presStyleIdx="2" presStyleCnt="12"/>
      <dgm:spPr/>
    </dgm:pt>
    <dgm:pt modelId="{9745AB53-C6DB-41B1-BCA2-1C7111597615}" type="pres">
      <dgm:prSet presAssocID="{36CEC671-9684-4DB2-9392-6A3659317414}" presName="node" presStyleLbl="node1" presStyleIdx="3" presStyleCnt="13">
        <dgm:presLayoutVars>
          <dgm:bulletEnabled val="1"/>
        </dgm:presLayoutVars>
      </dgm:prSet>
      <dgm:spPr/>
    </dgm:pt>
    <dgm:pt modelId="{C5C41BF4-07FA-48D7-83C4-C63809A40691}" type="pres">
      <dgm:prSet presAssocID="{E223B64F-F261-4E97-B227-E93F16A2640C}" presName="sibTrans" presStyleLbl="sibTrans1D1" presStyleIdx="3" presStyleCnt="12"/>
      <dgm:spPr/>
    </dgm:pt>
    <dgm:pt modelId="{7273C3DE-4CF9-4A88-BAF7-D16A335BC3A7}" type="pres">
      <dgm:prSet presAssocID="{E223B64F-F261-4E97-B227-E93F16A2640C}" presName="connectorText" presStyleLbl="sibTrans1D1" presStyleIdx="3" presStyleCnt="12"/>
      <dgm:spPr/>
    </dgm:pt>
    <dgm:pt modelId="{6C53968B-5BEE-4A37-B7BE-791A283F1929}" type="pres">
      <dgm:prSet presAssocID="{C33ED580-1B58-4F35-B251-6FE263076EC3}" presName="node" presStyleLbl="node1" presStyleIdx="4" presStyleCnt="13">
        <dgm:presLayoutVars>
          <dgm:bulletEnabled val="1"/>
        </dgm:presLayoutVars>
      </dgm:prSet>
      <dgm:spPr/>
    </dgm:pt>
    <dgm:pt modelId="{3B8AE1A2-D09C-4906-8B25-DE22BDBA2FCE}" type="pres">
      <dgm:prSet presAssocID="{65122590-AA60-41E7-97D2-2E8C5A7D753A}" presName="sibTrans" presStyleLbl="sibTrans1D1" presStyleIdx="4" presStyleCnt="12"/>
      <dgm:spPr/>
    </dgm:pt>
    <dgm:pt modelId="{F8DFC30E-CF9E-44C7-9240-B4CD4C03CA30}" type="pres">
      <dgm:prSet presAssocID="{65122590-AA60-41E7-97D2-2E8C5A7D753A}" presName="connectorText" presStyleLbl="sibTrans1D1" presStyleIdx="4" presStyleCnt="12"/>
      <dgm:spPr/>
    </dgm:pt>
    <dgm:pt modelId="{807E3B8F-09C1-4CB5-A6F1-83A758FB490D}" type="pres">
      <dgm:prSet presAssocID="{9ACB8EC9-6F61-4106-8B06-066BBCD02F8C}" presName="node" presStyleLbl="node1" presStyleIdx="5" presStyleCnt="13">
        <dgm:presLayoutVars>
          <dgm:bulletEnabled val="1"/>
        </dgm:presLayoutVars>
      </dgm:prSet>
      <dgm:spPr/>
    </dgm:pt>
    <dgm:pt modelId="{5F67B47C-4E99-4F30-B49A-DDE86614A966}" type="pres">
      <dgm:prSet presAssocID="{AFEBBDC9-FCFE-4587-8F93-579779AA31F3}" presName="sibTrans" presStyleLbl="sibTrans1D1" presStyleIdx="5" presStyleCnt="12"/>
      <dgm:spPr/>
    </dgm:pt>
    <dgm:pt modelId="{51D5AF2F-288B-4FBE-8F7E-81D2D10D372D}" type="pres">
      <dgm:prSet presAssocID="{AFEBBDC9-FCFE-4587-8F93-579779AA31F3}" presName="connectorText" presStyleLbl="sibTrans1D1" presStyleIdx="5" presStyleCnt="12"/>
      <dgm:spPr/>
    </dgm:pt>
    <dgm:pt modelId="{CF2A42B1-D4C5-40CB-B150-0A4CAD2148E6}" type="pres">
      <dgm:prSet presAssocID="{B8406ECC-F197-4A39-8F5D-3BB570D182FD}" presName="node" presStyleLbl="node1" presStyleIdx="6" presStyleCnt="13">
        <dgm:presLayoutVars>
          <dgm:bulletEnabled val="1"/>
        </dgm:presLayoutVars>
      </dgm:prSet>
      <dgm:spPr/>
    </dgm:pt>
    <dgm:pt modelId="{F28CEDF8-90CA-4501-9710-6689C27BA859}" type="pres">
      <dgm:prSet presAssocID="{AD9F46A0-0996-4A73-A529-268EA0909F29}" presName="sibTrans" presStyleLbl="sibTrans1D1" presStyleIdx="6" presStyleCnt="12"/>
      <dgm:spPr/>
    </dgm:pt>
    <dgm:pt modelId="{EF209874-5BFE-4F8E-817A-B762D8AD0300}" type="pres">
      <dgm:prSet presAssocID="{AD9F46A0-0996-4A73-A529-268EA0909F29}" presName="connectorText" presStyleLbl="sibTrans1D1" presStyleIdx="6" presStyleCnt="12"/>
      <dgm:spPr/>
    </dgm:pt>
    <dgm:pt modelId="{2FFDB162-FDC6-4A82-99CB-8B1B5925AA39}" type="pres">
      <dgm:prSet presAssocID="{B1F936B6-0F79-413A-99DB-23D0115A2CC5}" presName="node" presStyleLbl="node1" presStyleIdx="7" presStyleCnt="13">
        <dgm:presLayoutVars>
          <dgm:bulletEnabled val="1"/>
        </dgm:presLayoutVars>
      </dgm:prSet>
      <dgm:spPr/>
    </dgm:pt>
    <dgm:pt modelId="{D3317CEB-7AC1-4C0F-8476-4815777E4E81}" type="pres">
      <dgm:prSet presAssocID="{E32212ED-3A03-486C-9CD0-7FAFB06E6248}" presName="sibTrans" presStyleLbl="sibTrans1D1" presStyleIdx="7" presStyleCnt="12"/>
      <dgm:spPr/>
    </dgm:pt>
    <dgm:pt modelId="{3BA76608-6E4D-43E3-8F5D-7BF9E767F401}" type="pres">
      <dgm:prSet presAssocID="{E32212ED-3A03-486C-9CD0-7FAFB06E6248}" presName="connectorText" presStyleLbl="sibTrans1D1" presStyleIdx="7" presStyleCnt="12"/>
      <dgm:spPr/>
    </dgm:pt>
    <dgm:pt modelId="{8C36C833-66E3-4038-B8D1-40E3FC1DB080}" type="pres">
      <dgm:prSet presAssocID="{D887BFD2-26ED-44FB-8BC1-33D99B76BBD5}" presName="node" presStyleLbl="node1" presStyleIdx="8" presStyleCnt="13">
        <dgm:presLayoutVars>
          <dgm:bulletEnabled val="1"/>
        </dgm:presLayoutVars>
      </dgm:prSet>
      <dgm:spPr/>
    </dgm:pt>
    <dgm:pt modelId="{E435F7D5-9E6A-4665-B6FD-435F25B41B61}" type="pres">
      <dgm:prSet presAssocID="{3650FBE3-9BA7-4975-9347-D55209CEEB2A}" presName="sibTrans" presStyleLbl="sibTrans1D1" presStyleIdx="8" presStyleCnt="12"/>
      <dgm:spPr/>
    </dgm:pt>
    <dgm:pt modelId="{26176456-40F2-40E7-8216-3B74B1F93463}" type="pres">
      <dgm:prSet presAssocID="{3650FBE3-9BA7-4975-9347-D55209CEEB2A}" presName="connectorText" presStyleLbl="sibTrans1D1" presStyleIdx="8" presStyleCnt="12"/>
      <dgm:spPr/>
    </dgm:pt>
    <dgm:pt modelId="{223CB853-DECA-4647-B3BC-2687211AB83C}" type="pres">
      <dgm:prSet presAssocID="{3FE529CB-A175-4268-816B-292C14BB1F04}" presName="node" presStyleLbl="node1" presStyleIdx="9" presStyleCnt="13">
        <dgm:presLayoutVars>
          <dgm:bulletEnabled val="1"/>
        </dgm:presLayoutVars>
      </dgm:prSet>
      <dgm:spPr/>
    </dgm:pt>
    <dgm:pt modelId="{82EEA864-B3F8-4096-883D-66D00B611E6C}" type="pres">
      <dgm:prSet presAssocID="{C2D3B150-D808-4A53-8BE0-A22BA12C4F35}" presName="sibTrans" presStyleLbl="sibTrans1D1" presStyleIdx="9" presStyleCnt="12"/>
      <dgm:spPr/>
    </dgm:pt>
    <dgm:pt modelId="{C1229A9E-9311-4D0C-8CD6-29F100C6FDB6}" type="pres">
      <dgm:prSet presAssocID="{C2D3B150-D808-4A53-8BE0-A22BA12C4F35}" presName="connectorText" presStyleLbl="sibTrans1D1" presStyleIdx="9" presStyleCnt="12"/>
      <dgm:spPr/>
    </dgm:pt>
    <dgm:pt modelId="{F2733CA6-C2C8-4190-A8BF-DE2F755E8296}" type="pres">
      <dgm:prSet presAssocID="{1D56DA6D-5424-4497-AA52-73C12D933657}" presName="node" presStyleLbl="node1" presStyleIdx="10" presStyleCnt="13">
        <dgm:presLayoutVars>
          <dgm:bulletEnabled val="1"/>
        </dgm:presLayoutVars>
      </dgm:prSet>
      <dgm:spPr/>
    </dgm:pt>
    <dgm:pt modelId="{E11C605C-4A84-4897-8A84-3BA9D4922CC0}" type="pres">
      <dgm:prSet presAssocID="{E1CBA494-AD18-4187-AC26-D503728848C1}" presName="sibTrans" presStyleLbl="sibTrans1D1" presStyleIdx="10" presStyleCnt="12"/>
      <dgm:spPr/>
    </dgm:pt>
    <dgm:pt modelId="{B9D2FBDC-F985-4767-ACA2-4BF961B26226}" type="pres">
      <dgm:prSet presAssocID="{E1CBA494-AD18-4187-AC26-D503728848C1}" presName="connectorText" presStyleLbl="sibTrans1D1" presStyleIdx="10" presStyleCnt="12"/>
      <dgm:spPr/>
    </dgm:pt>
    <dgm:pt modelId="{A8D058F6-98CA-4451-93B7-71F67F4F51AB}" type="pres">
      <dgm:prSet presAssocID="{78942230-FCB0-4379-963C-19B4ED4D805D}" presName="node" presStyleLbl="node1" presStyleIdx="11" presStyleCnt="13">
        <dgm:presLayoutVars>
          <dgm:bulletEnabled val="1"/>
        </dgm:presLayoutVars>
      </dgm:prSet>
      <dgm:spPr/>
    </dgm:pt>
    <dgm:pt modelId="{B0433AD2-9FE1-4628-9E8A-49423070C926}" type="pres">
      <dgm:prSet presAssocID="{6A154686-55F7-4BA7-AE85-2380511E5E1B}" presName="sibTrans" presStyleLbl="sibTrans1D1" presStyleIdx="11" presStyleCnt="12"/>
      <dgm:spPr/>
    </dgm:pt>
    <dgm:pt modelId="{2EEF5229-73E6-44B0-B52D-32B2F8B7F1A9}" type="pres">
      <dgm:prSet presAssocID="{6A154686-55F7-4BA7-AE85-2380511E5E1B}" presName="connectorText" presStyleLbl="sibTrans1D1" presStyleIdx="11" presStyleCnt="12"/>
      <dgm:spPr/>
    </dgm:pt>
    <dgm:pt modelId="{E4DB2410-7F96-4B0C-925E-6B6A0451858F}" type="pres">
      <dgm:prSet presAssocID="{EFAF2386-F03E-4E72-B022-9793B984DC40}" presName="node" presStyleLbl="node1" presStyleIdx="12" presStyleCnt="13">
        <dgm:presLayoutVars>
          <dgm:bulletEnabled val="1"/>
        </dgm:presLayoutVars>
      </dgm:prSet>
      <dgm:spPr/>
    </dgm:pt>
  </dgm:ptLst>
  <dgm:cxnLst>
    <dgm:cxn modelId="{E461F206-46DB-450A-AF51-884E4F2C2527}" type="presOf" srcId="{EFAF2386-F03E-4E72-B022-9793B984DC40}" destId="{E4DB2410-7F96-4B0C-925E-6B6A0451858F}" srcOrd="0" destOrd="0" presId="urn:microsoft.com/office/officeart/2016/7/layout/RepeatingBendingProcessNew"/>
    <dgm:cxn modelId="{B2011C0C-10AA-41D6-98F1-A7FE2EC58953}" type="presOf" srcId="{C33ED580-1B58-4F35-B251-6FE263076EC3}" destId="{6C53968B-5BEE-4A37-B7BE-791A283F1929}" srcOrd="0" destOrd="0" presId="urn:microsoft.com/office/officeart/2016/7/layout/RepeatingBendingProcessNew"/>
    <dgm:cxn modelId="{F720AF0C-A7C3-410B-B91A-0890B755ADF0}" type="presOf" srcId="{6A154686-55F7-4BA7-AE85-2380511E5E1B}" destId="{B0433AD2-9FE1-4628-9E8A-49423070C926}" srcOrd="0" destOrd="0" presId="urn:microsoft.com/office/officeart/2016/7/layout/RepeatingBendingProcessNew"/>
    <dgm:cxn modelId="{E1FC4611-4EBB-4888-8C6B-A41AD5B5FC23}" srcId="{7916A258-2C6E-41EC-A11D-B6B45DF2E7E1}" destId="{C33ED580-1B58-4F35-B251-6FE263076EC3}" srcOrd="4" destOrd="0" parTransId="{0A8C58EE-A108-4959-8B1A-09D080EB2B86}" sibTransId="{65122590-AA60-41E7-97D2-2E8C5A7D753A}"/>
    <dgm:cxn modelId="{F9603C12-EC81-4FAA-9D96-F6B6E78A4321}" type="presOf" srcId="{E1CBA494-AD18-4187-AC26-D503728848C1}" destId="{E11C605C-4A84-4897-8A84-3BA9D4922CC0}" srcOrd="0" destOrd="0" presId="urn:microsoft.com/office/officeart/2016/7/layout/RepeatingBendingProcessNew"/>
    <dgm:cxn modelId="{A0CAB714-9B21-427F-AC46-CC17A7A091E6}" srcId="{7916A258-2C6E-41EC-A11D-B6B45DF2E7E1}" destId="{B1F936B6-0F79-413A-99DB-23D0115A2CC5}" srcOrd="7" destOrd="0" parTransId="{48CCE2E8-2425-4A0B-84EA-68FF20BA57F5}" sibTransId="{E32212ED-3A03-486C-9CD0-7FAFB06E6248}"/>
    <dgm:cxn modelId="{8AD30019-F647-4D8F-A22F-F1C72937610D}" srcId="{7916A258-2C6E-41EC-A11D-B6B45DF2E7E1}" destId="{0D545789-0ED0-416F-8C0B-BACFE5A1411E}" srcOrd="0" destOrd="0" parTransId="{E47FFB3C-0351-4988-86DF-666E9E938DB4}" sibTransId="{1CD4352D-BD8D-4F93-932C-C27CCF77A087}"/>
    <dgm:cxn modelId="{6C213D1B-4754-46B3-9F00-90C3A8D28E8F}" srcId="{7916A258-2C6E-41EC-A11D-B6B45DF2E7E1}" destId="{D887BFD2-26ED-44FB-8BC1-33D99B76BBD5}" srcOrd="8" destOrd="0" parTransId="{DDC9DB0B-A571-43D1-B6D2-F71C0D6353BE}" sibTransId="{3650FBE3-9BA7-4975-9347-D55209CEEB2A}"/>
    <dgm:cxn modelId="{B02E0E23-4CE8-4F0D-AD3A-F6822BE7E3A3}" type="presOf" srcId="{78942230-FCB0-4379-963C-19B4ED4D805D}" destId="{A8D058F6-98CA-4451-93B7-71F67F4F51AB}" srcOrd="0" destOrd="0" presId="urn:microsoft.com/office/officeart/2016/7/layout/RepeatingBendingProcessNew"/>
    <dgm:cxn modelId="{49C56124-4805-462A-B538-5F278681545B}" type="presOf" srcId="{24AA4D49-B47D-467F-84E2-6F5FBBD0AC83}" destId="{BF88CE70-BDCD-4B55-8C57-6817B90411E3}" srcOrd="1" destOrd="0" presId="urn:microsoft.com/office/officeart/2016/7/layout/RepeatingBendingProcessNew"/>
    <dgm:cxn modelId="{A8A0CC28-07FC-4434-A34D-98A17914FB88}" type="presOf" srcId="{C1E29FF5-3EAB-46FE-AF91-936AFB6274C8}" destId="{B7D9CA53-C649-4157-BB50-776FF8EBA78A}" srcOrd="1" destOrd="0" presId="urn:microsoft.com/office/officeart/2016/7/layout/RepeatingBendingProcessNew"/>
    <dgm:cxn modelId="{52FBBF2F-4CF5-49B5-80F0-CCE793CF4DDD}" type="presOf" srcId="{65122590-AA60-41E7-97D2-2E8C5A7D753A}" destId="{3B8AE1A2-D09C-4906-8B25-DE22BDBA2FCE}" srcOrd="0" destOrd="0" presId="urn:microsoft.com/office/officeart/2016/7/layout/RepeatingBendingProcessNew"/>
    <dgm:cxn modelId="{D9101333-AB97-46B2-9AE0-F5B9588AA44C}" srcId="{7916A258-2C6E-41EC-A11D-B6B45DF2E7E1}" destId="{3FE529CB-A175-4268-816B-292C14BB1F04}" srcOrd="9" destOrd="0" parTransId="{0214D634-A173-4F11-A313-1B3C32DE2AE8}" sibTransId="{C2D3B150-D808-4A53-8BE0-A22BA12C4F35}"/>
    <dgm:cxn modelId="{30CA8734-F312-4240-A31C-0A206A3CA441}" type="presOf" srcId="{E223B64F-F261-4E97-B227-E93F16A2640C}" destId="{7273C3DE-4CF9-4A88-BAF7-D16A335BC3A7}" srcOrd="1" destOrd="0" presId="urn:microsoft.com/office/officeart/2016/7/layout/RepeatingBendingProcessNew"/>
    <dgm:cxn modelId="{B360A53C-9AA8-4115-8AC0-B62D44B90EAE}" type="presOf" srcId="{6A154686-55F7-4BA7-AE85-2380511E5E1B}" destId="{2EEF5229-73E6-44B0-B52D-32B2F8B7F1A9}" srcOrd="1" destOrd="0" presId="urn:microsoft.com/office/officeart/2016/7/layout/RepeatingBendingProcessNew"/>
    <dgm:cxn modelId="{1911243E-96E4-4C6D-AD4A-FA863695F9C8}" type="presOf" srcId="{AFEBBDC9-FCFE-4587-8F93-579779AA31F3}" destId="{5F67B47C-4E99-4F30-B49A-DDE86614A966}" srcOrd="0" destOrd="0" presId="urn:microsoft.com/office/officeart/2016/7/layout/RepeatingBendingProcessNew"/>
    <dgm:cxn modelId="{F772F763-4956-4521-9511-849DCE00E2D9}" type="presOf" srcId="{C1E29FF5-3EAB-46FE-AF91-936AFB6274C8}" destId="{54AC4705-4CBF-48B2-BEEE-A00B8802CE76}" srcOrd="0" destOrd="0" presId="urn:microsoft.com/office/officeart/2016/7/layout/RepeatingBendingProcessNew"/>
    <dgm:cxn modelId="{49DA1964-7881-45A0-89A9-02BCAAC4C54E}" type="presOf" srcId="{0D545789-0ED0-416F-8C0B-BACFE5A1411E}" destId="{0CE6472D-EEFF-465C-850D-FCB12E8EF7C6}" srcOrd="0" destOrd="0" presId="urn:microsoft.com/office/officeart/2016/7/layout/RepeatingBendingProcessNew"/>
    <dgm:cxn modelId="{7257D145-1A9D-4CC3-8A20-198F7497054E}" srcId="{7916A258-2C6E-41EC-A11D-B6B45DF2E7E1}" destId="{EFAF2386-F03E-4E72-B022-9793B984DC40}" srcOrd="12" destOrd="0" parTransId="{DC3479EC-D84F-47A6-A95A-DC8C41860057}" sibTransId="{C5A393B7-A88B-4CEE-9FE2-A3084018C768}"/>
    <dgm:cxn modelId="{1F664548-D3CD-4A82-B778-31F95637404A}" type="presOf" srcId="{D887BFD2-26ED-44FB-8BC1-33D99B76BBD5}" destId="{8C36C833-66E3-4038-B8D1-40E3FC1DB080}" srcOrd="0" destOrd="0" presId="urn:microsoft.com/office/officeart/2016/7/layout/RepeatingBendingProcessNew"/>
    <dgm:cxn modelId="{2790EF49-AF8A-4EF5-AD6A-8D5F610C390B}" type="presOf" srcId="{24AA4D49-B47D-467F-84E2-6F5FBBD0AC83}" destId="{39A9F9CB-673A-4F86-A615-695322BF4321}" srcOrd="0" destOrd="0" presId="urn:microsoft.com/office/officeart/2016/7/layout/RepeatingBendingProcessNew"/>
    <dgm:cxn modelId="{17B2F949-60C3-411C-8F60-ADBE2D7FCF0A}" type="presOf" srcId="{1CD4352D-BD8D-4F93-932C-C27CCF77A087}" destId="{C5B09BD7-8663-4A6A-855D-AD27D9BC4ED3}" srcOrd="1" destOrd="0" presId="urn:microsoft.com/office/officeart/2016/7/layout/RepeatingBendingProcessNew"/>
    <dgm:cxn modelId="{DB861E4B-F2BA-4275-AA29-CF4453A1DF2B}" type="presOf" srcId="{AD9F46A0-0996-4A73-A529-268EA0909F29}" destId="{F28CEDF8-90CA-4501-9710-6689C27BA859}" srcOrd="0" destOrd="0" presId="urn:microsoft.com/office/officeart/2016/7/layout/RepeatingBendingProcessNew"/>
    <dgm:cxn modelId="{96840778-D293-4504-9BDB-01879CEBD283}" type="presOf" srcId="{AD9F46A0-0996-4A73-A529-268EA0909F29}" destId="{EF209874-5BFE-4F8E-817A-B762D8AD0300}" srcOrd="1" destOrd="0" presId="urn:microsoft.com/office/officeart/2016/7/layout/RepeatingBendingProcessNew"/>
    <dgm:cxn modelId="{14FAAA7B-E1D8-4AA0-8E1E-CB879A345BB5}" srcId="{7916A258-2C6E-41EC-A11D-B6B45DF2E7E1}" destId="{9ACB8EC9-6F61-4106-8B06-066BBCD02F8C}" srcOrd="5" destOrd="0" parTransId="{3F3ABFE7-A092-4A5F-BBAA-2B0ABDE22704}" sibTransId="{AFEBBDC9-FCFE-4587-8F93-579779AA31F3}"/>
    <dgm:cxn modelId="{E395547E-4563-4F57-ABBE-77D0F65B3186}" srcId="{7916A258-2C6E-41EC-A11D-B6B45DF2E7E1}" destId="{78942230-FCB0-4379-963C-19B4ED4D805D}" srcOrd="11" destOrd="0" parTransId="{B4A2DF41-6224-478C-B830-33AAA332D64D}" sibTransId="{6A154686-55F7-4BA7-AE85-2380511E5E1B}"/>
    <dgm:cxn modelId="{23077A7F-993C-4915-8001-2329296A6893}" type="presOf" srcId="{B8406ECC-F197-4A39-8F5D-3BB570D182FD}" destId="{CF2A42B1-D4C5-40CB-B150-0A4CAD2148E6}" srcOrd="0" destOrd="0" presId="urn:microsoft.com/office/officeart/2016/7/layout/RepeatingBendingProcessNew"/>
    <dgm:cxn modelId="{24064C80-8260-4A2B-9E0C-D75CE682D6CE}" type="presOf" srcId="{AFEBBDC9-FCFE-4587-8F93-579779AA31F3}" destId="{51D5AF2F-288B-4FBE-8F7E-81D2D10D372D}" srcOrd="1" destOrd="0" presId="urn:microsoft.com/office/officeart/2016/7/layout/RepeatingBendingProcessNew"/>
    <dgm:cxn modelId="{564F0384-D6A1-4553-9423-D3F344EA261B}" srcId="{7916A258-2C6E-41EC-A11D-B6B45DF2E7E1}" destId="{1D56DA6D-5424-4497-AA52-73C12D933657}" srcOrd="10" destOrd="0" parTransId="{286029C7-690E-4B6A-B026-15DA989F22DC}" sibTransId="{E1CBA494-AD18-4187-AC26-D503728848C1}"/>
    <dgm:cxn modelId="{3BDC238C-8FFA-44DF-9F59-9DB56F92ACF1}" type="presOf" srcId="{7916A258-2C6E-41EC-A11D-B6B45DF2E7E1}" destId="{0820E498-C98D-4ABD-B6A1-F1D2F217D45F}" srcOrd="0" destOrd="0" presId="urn:microsoft.com/office/officeart/2016/7/layout/RepeatingBendingProcessNew"/>
    <dgm:cxn modelId="{2C095A8E-88AC-43D0-8CC2-1DD9F4EDFBD3}" type="presOf" srcId="{E1CBA494-AD18-4187-AC26-D503728848C1}" destId="{B9D2FBDC-F985-4767-ACA2-4BF961B26226}" srcOrd="1" destOrd="0" presId="urn:microsoft.com/office/officeart/2016/7/layout/RepeatingBendingProcessNew"/>
    <dgm:cxn modelId="{FC31CB8E-F962-494E-A133-B753C7496BA2}" type="presOf" srcId="{9ACB8EC9-6F61-4106-8B06-066BBCD02F8C}" destId="{807E3B8F-09C1-4CB5-A6F1-83A758FB490D}" srcOrd="0" destOrd="0" presId="urn:microsoft.com/office/officeart/2016/7/layout/RepeatingBendingProcessNew"/>
    <dgm:cxn modelId="{3265A591-EFA1-427D-81E6-242699326E0B}" type="presOf" srcId="{3650FBE3-9BA7-4975-9347-D55209CEEB2A}" destId="{26176456-40F2-40E7-8216-3B74B1F93463}" srcOrd="1" destOrd="0" presId="urn:microsoft.com/office/officeart/2016/7/layout/RepeatingBendingProcessNew"/>
    <dgm:cxn modelId="{C2658896-903F-4735-B791-8C5FE5721DF0}" type="presOf" srcId="{65122590-AA60-41E7-97D2-2E8C5A7D753A}" destId="{F8DFC30E-CF9E-44C7-9240-B4CD4C03CA30}" srcOrd="1" destOrd="0" presId="urn:microsoft.com/office/officeart/2016/7/layout/RepeatingBendingProcessNew"/>
    <dgm:cxn modelId="{EFD51299-AF56-4D0A-85BE-103A78BBDEDD}" type="presOf" srcId="{E223B64F-F261-4E97-B227-E93F16A2640C}" destId="{C5C41BF4-07FA-48D7-83C4-C63809A40691}" srcOrd="0" destOrd="0" presId="urn:microsoft.com/office/officeart/2016/7/layout/RepeatingBendingProcessNew"/>
    <dgm:cxn modelId="{79F8F7AA-3844-40BE-AA34-44919663D8C9}" type="presOf" srcId="{C2D3B150-D808-4A53-8BE0-A22BA12C4F35}" destId="{C1229A9E-9311-4D0C-8CD6-29F100C6FDB6}" srcOrd="1" destOrd="0" presId="urn:microsoft.com/office/officeart/2016/7/layout/RepeatingBendingProcessNew"/>
    <dgm:cxn modelId="{80E1E0AC-4B6A-42E4-BF9A-6A70A9396FFB}" srcId="{7916A258-2C6E-41EC-A11D-B6B45DF2E7E1}" destId="{B8406ECC-F197-4A39-8F5D-3BB570D182FD}" srcOrd="6" destOrd="0" parTransId="{07E26E3B-E984-4263-A896-49820F3F75FA}" sibTransId="{AD9F46A0-0996-4A73-A529-268EA0909F29}"/>
    <dgm:cxn modelId="{E5E5D8AF-6619-4804-B8DE-5B47225CDDBA}" type="presOf" srcId="{3FE529CB-A175-4268-816B-292C14BB1F04}" destId="{223CB853-DECA-4647-B3BC-2687211AB83C}" srcOrd="0" destOrd="0" presId="urn:microsoft.com/office/officeart/2016/7/layout/RepeatingBendingProcessNew"/>
    <dgm:cxn modelId="{3CD480B1-1596-4529-8C90-31691A5C7194}" type="presOf" srcId="{E32212ED-3A03-486C-9CD0-7FAFB06E6248}" destId="{D3317CEB-7AC1-4C0F-8476-4815777E4E81}" srcOrd="0" destOrd="0" presId="urn:microsoft.com/office/officeart/2016/7/layout/RepeatingBendingProcessNew"/>
    <dgm:cxn modelId="{F5A035B3-7E4A-48F0-BCC3-D0C2EDF2AB00}" type="presOf" srcId="{3650FBE3-9BA7-4975-9347-D55209CEEB2A}" destId="{E435F7D5-9E6A-4665-B6FD-435F25B41B61}" srcOrd="0" destOrd="0" presId="urn:microsoft.com/office/officeart/2016/7/layout/RepeatingBendingProcessNew"/>
    <dgm:cxn modelId="{6428B7B8-3909-42BC-A730-2E3D5CCDE52B}" type="presOf" srcId="{36CEC671-9684-4DB2-9392-6A3659317414}" destId="{9745AB53-C6DB-41B1-BCA2-1C7111597615}" srcOrd="0" destOrd="0" presId="urn:microsoft.com/office/officeart/2016/7/layout/RepeatingBendingProcessNew"/>
    <dgm:cxn modelId="{B6720CBF-764B-4D07-A85E-43470BA0E287}" type="presOf" srcId="{E32212ED-3A03-486C-9CD0-7FAFB06E6248}" destId="{3BA76608-6E4D-43E3-8F5D-7BF9E767F401}" srcOrd="1" destOrd="0" presId="urn:microsoft.com/office/officeart/2016/7/layout/RepeatingBendingProcessNew"/>
    <dgm:cxn modelId="{89E39BBF-C6CB-464F-B335-ADB8BB4213E4}" type="presOf" srcId="{1D56DA6D-5424-4497-AA52-73C12D933657}" destId="{F2733CA6-C2C8-4190-A8BF-DE2F755E8296}" srcOrd="0" destOrd="0" presId="urn:microsoft.com/office/officeart/2016/7/layout/RepeatingBendingProcessNew"/>
    <dgm:cxn modelId="{9B5C62C2-1BE5-454D-81EA-E8676C1C70A1}" type="presOf" srcId="{F564BD9D-6458-427E-AE94-B30B47DA78EB}" destId="{2EE35E84-8630-4B4B-8F5E-C5BD6F9DFC5F}" srcOrd="0" destOrd="0" presId="urn:microsoft.com/office/officeart/2016/7/layout/RepeatingBendingProcessNew"/>
    <dgm:cxn modelId="{CCDDFFCF-85FB-4B18-A1F6-BE73B4716444}" type="presOf" srcId="{C2D3B150-D808-4A53-8BE0-A22BA12C4F35}" destId="{82EEA864-B3F8-4096-883D-66D00B611E6C}" srcOrd="0" destOrd="0" presId="urn:microsoft.com/office/officeart/2016/7/layout/RepeatingBendingProcessNew"/>
    <dgm:cxn modelId="{B12BF3D5-43A4-45F6-A23E-0FC4AB126890}" srcId="{7916A258-2C6E-41EC-A11D-B6B45DF2E7E1}" destId="{F564BD9D-6458-427E-AE94-B30B47DA78EB}" srcOrd="2" destOrd="0" parTransId="{26A221E6-793F-462B-872C-3147B60C0868}" sibTransId="{24AA4D49-B47D-467F-84E2-6F5FBBD0AC83}"/>
    <dgm:cxn modelId="{F5D170DA-ABF1-477A-881F-854A0FD86762}" type="presOf" srcId="{94D88358-33B3-4E52-80F6-1BED2B25FC82}" destId="{21D1E150-4C4D-441A-9C14-8E6ED32398FC}" srcOrd="0" destOrd="0" presId="urn:microsoft.com/office/officeart/2016/7/layout/RepeatingBendingProcessNew"/>
    <dgm:cxn modelId="{EBB836DD-B38A-49FB-8CE9-682272FAB00B}" type="presOf" srcId="{1CD4352D-BD8D-4F93-932C-C27CCF77A087}" destId="{E86FD6E7-3677-4F6E-8B50-B0F6558694A0}" srcOrd="0" destOrd="0" presId="urn:microsoft.com/office/officeart/2016/7/layout/RepeatingBendingProcessNew"/>
    <dgm:cxn modelId="{94419FE0-188F-45C4-B126-8A6520769F5E}" srcId="{7916A258-2C6E-41EC-A11D-B6B45DF2E7E1}" destId="{36CEC671-9684-4DB2-9392-6A3659317414}" srcOrd="3" destOrd="0" parTransId="{46E7EC06-0982-4345-A8EB-7DDA8A2C669E}" sibTransId="{E223B64F-F261-4E97-B227-E93F16A2640C}"/>
    <dgm:cxn modelId="{04C055EE-5412-42E3-A0B5-FD37AE640B6B}" type="presOf" srcId="{B1F936B6-0F79-413A-99DB-23D0115A2CC5}" destId="{2FFDB162-FDC6-4A82-99CB-8B1B5925AA39}" srcOrd="0" destOrd="0" presId="urn:microsoft.com/office/officeart/2016/7/layout/RepeatingBendingProcessNew"/>
    <dgm:cxn modelId="{A8E5A1F1-027B-46DE-9C1A-98EA9CFCC01F}" srcId="{7916A258-2C6E-41EC-A11D-B6B45DF2E7E1}" destId="{94D88358-33B3-4E52-80F6-1BED2B25FC82}" srcOrd="1" destOrd="0" parTransId="{FEA65E93-9AFD-4E8E-A261-2A5E2E9C4F7E}" sibTransId="{C1E29FF5-3EAB-46FE-AF91-936AFB6274C8}"/>
    <dgm:cxn modelId="{E5828544-E920-4355-B96D-59E5B2C89ADC}" type="presParOf" srcId="{0820E498-C98D-4ABD-B6A1-F1D2F217D45F}" destId="{0CE6472D-EEFF-465C-850D-FCB12E8EF7C6}" srcOrd="0" destOrd="0" presId="urn:microsoft.com/office/officeart/2016/7/layout/RepeatingBendingProcessNew"/>
    <dgm:cxn modelId="{614C2481-109B-4A1A-B7FA-8B6778921BB3}" type="presParOf" srcId="{0820E498-C98D-4ABD-B6A1-F1D2F217D45F}" destId="{E86FD6E7-3677-4F6E-8B50-B0F6558694A0}" srcOrd="1" destOrd="0" presId="urn:microsoft.com/office/officeart/2016/7/layout/RepeatingBendingProcessNew"/>
    <dgm:cxn modelId="{44E205A1-0CDB-4541-87CD-A9A603D4F5EF}" type="presParOf" srcId="{E86FD6E7-3677-4F6E-8B50-B0F6558694A0}" destId="{C5B09BD7-8663-4A6A-855D-AD27D9BC4ED3}" srcOrd="0" destOrd="0" presId="urn:microsoft.com/office/officeart/2016/7/layout/RepeatingBendingProcessNew"/>
    <dgm:cxn modelId="{3BC26C0A-EB0F-4852-BAF7-7826D6BB1406}" type="presParOf" srcId="{0820E498-C98D-4ABD-B6A1-F1D2F217D45F}" destId="{21D1E150-4C4D-441A-9C14-8E6ED32398FC}" srcOrd="2" destOrd="0" presId="urn:microsoft.com/office/officeart/2016/7/layout/RepeatingBendingProcessNew"/>
    <dgm:cxn modelId="{EDAB9D8C-EB0E-4A46-B094-ABD72BF2D8E4}" type="presParOf" srcId="{0820E498-C98D-4ABD-B6A1-F1D2F217D45F}" destId="{54AC4705-4CBF-48B2-BEEE-A00B8802CE76}" srcOrd="3" destOrd="0" presId="urn:microsoft.com/office/officeart/2016/7/layout/RepeatingBendingProcessNew"/>
    <dgm:cxn modelId="{B601C11A-42A2-4CFA-9978-F3D00B297737}" type="presParOf" srcId="{54AC4705-4CBF-48B2-BEEE-A00B8802CE76}" destId="{B7D9CA53-C649-4157-BB50-776FF8EBA78A}" srcOrd="0" destOrd="0" presId="urn:microsoft.com/office/officeart/2016/7/layout/RepeatingBendingProcessNew"/>
    <dgm:cxn modelId="{A986511D-1BBB-43FC-91E3-055D28D00DD1}" type="presParOf" srcId="{0820E498-C98D-4ABD-B6A1-F1D2F217D45F}" destId="{2EE35E84-8630-4B4B-8F5E-C5BD6F9DFC5F}" srcOrd="4" destOrd="0" presId="urn:microsoft.com/office/officeart/2016/7/layout/RepeatingBendingProcessNew"/>
    <dgm:cxn modelId="{5EC6AD28-4B38-4174-9C10-042075B4B9D6}" type="presParOf" srcId="{0820E498-C98D-4ABD-B6A1-F1D2F217D45F}" destId="{39A9F9CB-673A-4F86-A615-695322BF4321}" srcOrd="5" destOrd="0" presId="urn:microsoft.com/office/officeart/2016/7/layout/RepeatingBendingProcessNew"/>
    <dgm:cxn modelId="{023E9953-4AF3-4862-9D84-3E15955A1001}" type="presParOf" srcId="{39A9F9CB-673A-4F86-A615-695322BF4321}" destId="{BF88CE70-BDCD-4B55-8C57-6817B90411E3}" srcOrd="0" destOrd="0" presId="urn:microsoft.com/office/officeart/2016/7/layout/RepeatingBendingProcessNew"/>
    <dgm:cxn modelId="{6C5EF2E6-09E2-40E9-B10E-74229A818A00}" type="presParOf" srcId="{0820E498-C98D-4ABD-B6A1-F1D2F217D45F}" destId="{9745AB53-C6DB-41B1-BCA2-1C7111597615}" srcOrd="6" destOrd="0" presId="urn:microsoft.com/office/officeart/2016/7/layout/RepeatingBendingProcessNew"/>
    <dgm:cxn modelId="{03D758D3-9C4A-4D1F-A0E6-557A6BC67656}" type="presParOf" srcId="{0820E498-C98D-4ABD-B6A1-F1D2F217D45F}" destId="{C5C41BF4-07FA-48D7-83C4-C63809A40691}" srcOrd="7" destOrd="0" presId="urn:microsoft.com/office/officeart/2016/7/layout/RepeatingBendingProcessNew"/>
    <dgm:cxn modelId="{4E9A6F51-9355-4750-8FEB-E75956CCDD86}" type="presParOf" srcId="{C5C41BF4-07FA-48D7-83C4-C63809A40691}" destId="{7273C3DE-4CF9-4A88-BAF7-D16A335BC3A7}" srcOrd="0" destOrd="0" presId="urn:microsoft.com/office/officeart/2016/7/layout/RepeatingBendingProcessNew"/>
    <dgm:cxn modelId="{41F25247-C5E4-4239-8355-947801D848E4}" type="presParOf" srcId="{0820E498-C98D-4ABD-B6A1-F1D2F217D45F}" destId="{6C53968B-5BEE-4A37-B7BE-791A283F1929}" srcOrd="8" destOrd="0" presId="urn:microsoft.com/office/officeart/2016/7/layout/RepeatingBendingProcessNew"/>
    <dgm:cxn modelId="{F1639F14-F245-4F23-BE7E-2371D1E7557A}" type="presParOf" srcId="{0820E498-C98D-4ABD-B6A1-F1D2F217D45F}" destId="{3B8AE1A2-D09C-4906-8B25-DE22BDBA2FCE}" srcOrd="9" destOrd="0" presId="urn:microsoft.com/office/officeart/2016/7/layout/RepeatingBendingProcessNew"/>
    <dgm:cxn modelId="{8C2C30ED-CC79-4DE2-BAA6-F54FB04E857C}" type="presParOf" srcId="{3B8AE1A2-D09C-4906-8B25-DE22BDBA2FCE}" destId="{F8DFC30E-CF9E-44C7-9240-B4CD4C03CA30}" srcOrd="0" destOrd="0" presId="urn:microsoft.com/office/officeart/2016/7/layout/RepeatingBendingProcessNew"/>
    <dgm:cxn modelId="{7C52A3D0-7D2A-432F-A611-24ECD090DCEF}" type="presParOf" srcId="{0820E498-C98D-4ABD-B6A1-F1D2F217D45F}" destId="{807E3B8F-09C1-4CB5-A6F1-83A758FB490D}" srcOrd="10" destOrd="0" presId="urn:microsoft.com/office/officeart/2016/7/layout/RepeatingBendingProcessNew"/>
    <dgm:cxn modelId="{16BBE606-F8D4-41F6-934D-452E1290CA70}" type="presParOf" srcId="{0820E498-C98D-4ABD-B6A1-F1D2F217D45F}" destId="{5F67B47C-4E99-4F30-B49A-DDE86614A966}" srcOrd="11" destOrd="0" presId="urn:microsoft.com/office/officeart/2016/7/layout/RepeatingBendingProcessNew"/>
    <dgm:cxn modelId="{9905CECB-4EEF-4217-952F-72B970506C52}" type="presParOf" srcId="{5F67B47C-4E99-4F30-B49A-DDE86614A966}" destId="{51D5AF2F-288B-4FBE-8F7E-81D2D10D372D}" srcOrd="0" destOrd="0" presId="urn:microsoft.com/office/officeart/2016/7/layout/RepeatingBendingProcessNew"/>
    <dgm:cxn modelId="{52A80494-68CD-4790-A9E4-26DCC1E1E1BF}" type="presParOf" srcId="{0820E498-C98D-4ABD-B6A1-F1D2F217D45F}" destId="{CF2A42B1-D4C5-40CB-B150-0A4CAD2148E6}" srcOrd="12" destOrd="0" presId="urn:microsoft.com/office/officeart/2016/7/layout/RepeatingBendingProcessNew"/>
    <dgm:cxn modelId="{981513CF-5C46-4867-9A54-AB6D747BEF45}" type="presParOf" srcId="{0820E498-C98D-4ABD-B6A1-F1D2F217D45F}" destId="{F28CEDF8-90CA-4501-9710-6689C27BA859}" srcOrd="13" destOrd="0" presId="urn:microsoft.com/office/officeart/2016/7/layout/RepeatingBendingProcessNew"/>
    <dgm:cxn modelId="{4DA9F58C-E43B-4407-9414-F1013FBA114A}" type="presParOf" srcId="{F28CEDF8-90CA-4501-9710-6689C27BA859}" destId="{EF209874-5BFE-4F8E-817A-B762D8AD0300}" srcOrd="0" destOrd="0" presId="urn:microsoft.com/office/officeart/2016/7/layout/RepeatingBendingProcessNew"/>
    <dgm:cxn modelId="{F3DB710A-F067-4745-A429-C2BF0C575132}" type="presParOf" srcId="{0820E498-C98D-4ABD-B6A1-F1D2F217D45F}" destId="{2FFDB162-FDC6-4A82-99CB-8B1B5925AA39}" srcOrd="14" destOrd="0" presId="urn:microsoft.com/office/officeart/2016/7/layout/RepeatingBendingProcessNew"/>
    <dgm:cxn modelId="{4C7BB94F-54AE-4EB2-AE66-2F0568EE2682}" type="presParOf" srcId="{0820E498-C98D-4ABD-B6A1-F1D2F217D45F}" destId="{D3317CEB-7AC1-4C0F-8476-4815777E4E81}" srcOrd="15" destOrd="0" presId="urn:microsoft.com/office/officeart/2016/7/layout/RepeatingBendingProcessNew"/>
    <dgm:cxn modelId="{9B77EE7E-5834-4EF3-886B-36DA31541655}" type="presParOf" srcId="{D3317CEB-7AC1-4C0F-8476-4815777E4E81}" destId="{3BA76608-6E4D-43E3-8F5D-7BF9E767F401}" srcOrd="0" destOrd="0" presId="urn:microsoft.com/office/officeart/2016/7/layout/RepeatingBendingProcessNew"/>
    <dgm:cxn modelId="{1D9A171A-E139-4C86-AF05-D168364CA5F9}" type="presParOf" srcId="{0820E498-C98D-4ABD-B6A1-F1D2F217D45F}" destId="{8C36C833-66E3-4038-B8D1-40E3FC1DB080}" srcOrd="16" destOrd="0" presId="urn:microsoft.com/office/officeart/2016/7/layout/RepeatingBendingProcessNew"/>
    <dgm:cxn modelId="{B041E744-0BA7-45AD-A14D-76BF72850658}" type="presParOf" srcId="{0820E498-C98D-4ABD-B6A1-F1D2F217D45F}" destId="{E435F7D5-9E6A-4665-B6FD-435F25B41B61}" srcOrd="17" destOrd="0" presId="urn:microsoft.com/office/officeart/2016/7/layout/RepeatingBendingProcessNew"/>
    <dgm:cxn modelId="{A93FDDDF-660A-4F42-8226-8A326C466C67}" type="presParOf" srcId="{E435F7D5-9E6A-4665-B6FD-435F25B41B61}" destId="{26176456-40F2-40E7-8216-3B74B1F93463}" srcOrd="0" destOrd="0" presId="urn:microsoft.com/office/officeart/2016/7/layout/RepeatingBendingProcessNew"/>
    <dgm:cxn modelId="{17168EF8-4ABE-4280-BE65-EC714B770DA8}" type="presParOf" srcId="{0820E498-C98D-4ABD-B6A1-F1D2F217D45F}" destId="{223CB853-DECA-4647-B3BC-2687211AB83C}" srcOrd="18" destOrd="0" presId="urn:microsoft.com/office/officeart/2016/7/layout/RepeatingBendingProcessNew"/>
    <dgm:cxn modelId="{BCF117FA-B733-4AD1-98F8-541A7415CBAE}" type="presParOf" srcId="{0820E498-C98D-4ABD-B6A1-F1D2F217D45F}" destId="{82EEA864-B3F8-4096-883D-66D00B611E6C}" srcOrd="19" destOrd="0" presId="urn:microsoft.com/office/officeart/2016/7/layout/RepeatingBendingProcessNew"/>
    <dgm:cxn modelId="{D5720C32-4120-44A0-8D2E-393BC59B6CB0}" type="presParOf" srcId="{82EEA864-B3F8-4096-883D-66D00B611E6C}" destId="{C1229A9E-9311-4D0C-8CD6-29F100C6FDB6}" srcOrd="0" destOrd="0" presId="urn:microsoft.com/office/officeart/2016/7/layout/RepeatingBendingProcessNew"/>
    <dgm:cxn modelId="{FB83C6DF-439A-4A80-9E67-4576B87ECD1F}" type="presParOf" srcId="{0820E498-C98D-4ABD-B6A1-F1D2F217D45F}" destId="{F2733CA6-C2C8-4190-A8BF-DE2F755E8296}" srcOrd="20" destOrd="0" presId="urn:microsoft.com/office/officeart/2016/7/layout/RepeatingBendingProcessNew"/>
    <dgm:cxn modelId="{D843377F-9491-4D20-8F4E-EFB9B679E708}" type="presParOf" srcId="{0820E498-C98D-4ABD-B6A1-F1D2F217D45F}" destId="{E11C605C-4A84-4897-8A84-3BA9D4922CC0}" srcOrd="21" destOrd="0" presId="urn:microsoft.com/office/officeart/2016/7/layout/RepeatingBendingProcessNew"/>
    <dgm:cxn modelId="{2B8E2BDE-1958-4A10-980E-C680DA97443D}" type="presParOf" srcId="{E11C605C-4A84-4897-8A84-3BA9D4922CC0}" destId="{B9D2FBDC-F985-4767-ACA2-4BF961B26226}" srcOrd="0" destOrd="0" presId="urn:microsoft.com/office/officeart/2016/7/layout/RepeatingBendingProcessNew"/>
    <dgm:cxn modelId="{BC334066-3B36-4EC5-92A7-846E4D88DE85}" type="presParOf" srcId="{0820E498-C98D-4ABD-B6A1-F1D2F217D45F}" destId="{A8D058F6-98CA-4451-93B7-71F67F4F51AB}" srcOrd="22" destOrd="0" presId="urn:microsoft.com/office/officeart/2016/7/layout/RepeatingBendingProcessNew"/>
    <dgm:cxn modelId="{F6B6E125-E94E-47BA-A9CB-8A79079B9F0A}" type="presParOf" srcId="{0820E498-C98D-4ABD-B6A1-F1D2F217D45F}" destId="{B0433AD2-9FE1-4628-9E8A-49423070C926}" srcOrd="23" destOrd="0" presId="urn:microsoft.com/office/officeart/2016/7/layout/RepeatingBendingProcessNew"/>
    <dgm:cxn modelId="{43758E4F-6895-4C7E-B5F9-39EF8C555802}" type="presParOf" srcId="{B0433AD2-9FE1-4628-9E8A-49423070C926}" destId="{2EEF5229-73E6-44B0-B52D-32B2F8B7F1A9}" srcOrd="0" destOrd="0" presId="urn:microsoft.com/office/officeart/2016/7/layout/RepeatingBendingProcessNew"/>
    <dgm:cxn modelId="{CDF4BA6B-9C0A-46D6-8CB1-D8A54999E7D2}" type="presParOf" srcId="{0820E498-C98D-4ABD-B6A1-F1D2F217D45F}" destId="{E4DB2410-7F96-4B0C-925E-6B6A0451858F}" srcOrd="24"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94FE4F8-FDD9-43B8-AD60-D8B618DB701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317B8B9-E45C-4D40-A9BA-FD5E93BB8D6B}">
      <dgm:prSet/>
      <dgm:spPr/>
      <dgm:t>
        <a:bodyPr/>
        <a:lstStyle/>
        <a:p>
          <a:r>
            <a:rPr lang="en-GB" dirty="0"/>
            <a:t>• Population ageing is increasing demand for care and support services.</a:t>
          </a:r>
          <a:br>
            <a:rPr lang="en-GB" dirty="0"/>
          </a:br>
          <a:r>
            <a:rPr lang="en-GB" dirty="0"/>
            <a:t>• Domiciliary and residential care both offer benefits and limitations.</a:t>
          </a:r>
          <a:br>
            <a:rPr lang="en-GB" dirty="0"/>
          </a:br>
          <a:r>
            <a:rPr lang="en-GB" dirty="0"/>
            <a:t>• Activity and Continuity theories provide useful frameworks for person-centred care.</a:t>
          </a:r>
          <a:br>
            <a:rPr lang="en-GB" dirty="0"/>
          </a:br>
          <a:r>
            <a:rPr lang="en-GB" dirty="0"/>
            <a:t>• Policy and legislation promote wellbeing and independence, but implementation challenges remain.</a:t>
          </a:r>
          <a:br>
            <a:rPr lang="en-GB" dirty="0"/>
          </a:br>
          <a:r>
            <a:rPr lang="en-GB" dirty="0"/>
            <a:t>• Technology offers opportunities but must be used inclusively.</a:t>
          </a:r>
          <a:br>
            <a:rPr lang="en-GB" dirty="0"/>
          </a:br>
          <a:r>
            <a:rPr lang="en-GB" dirty="0"/>
            <a:t>• Future improvements require investment, innovation and integrated care.</a:t>
          </a:r>
          <a:endParaRPr lang="en-US" dirty="0"/>
        </a:p>
      </dgm:t>
    </dgm:pt>
    <dgm:pt modelId="{C8D6A5D3-21AD-498B-AFAB-A19194BA069B}" type="parTrans" cxnId="{E47E7DD7-6186-40E6-B87C-2E18621EA792}">
      <dgm:prSet/>
      <dgm:spPr/>
      <dgm:t>
        <a:bodyPr/>
        <a:lstStyle/>
        <a:p>
          <a:endParaRPr lang="en-US"/>
        </a:p>
      </dgm:t>
    </dgm:pt>
    <dgm:pt modelId="{66A36AD1-5BEA-4630-9490-B7F52B242117}" type="sibTrans" cxnId="{E47E7DD7-6186-40E6-B87C-2E18621EA792}">
      <dgm:prSet/>
      <dgm:spPr/>
      <dgm:t>
        <a:bodyPr/>
        <a:lstStyle/>
        <a:p>
          <a:endParaRPr lang="en-US"/>
        </a:p>
      </dgm:t>
    </dgm:pt>
    <dgm:pt modelId="{67FB7899-C618-4B4E-973A-0A38DEA18837}">
      <dgm:prSet/>
      <dgm:spPr/>
      <dgm:t>
        <a:bodyPr/>
        <a:lstStyle/>
        <a:p>
          <a:r>
            <a:rPr lang="en-GB"/>
            <a:t>Improving outcomes for older people requires the effective integration of evidence-based practice, ageing theory, policy implementation and person-centred care.</a:t>
          </a:r>
          <a:endParaRPr lang="en-US"/>
        </a:p>
      </dgm:t>
    </dgm:pt>
    <dgm:pt modelId="{3266E364-A546-4E81-8460-15071667C3D3}" type="parTrans" cxnId="{215D873F-3CA4-42D4-91FC-59FEA62375EF}">
      <dgm:prSet/>
      <dgm:spPr/>
      <dgm:t>
        <a:bodyPr/>
        <a:lstStyle/>
        <a:p>
          <a:endParaRPr lang="en-US"/>
        </a:p>
      </dgm:t>
    </dgm:pt>
    <dgm:pt modelId="{DE96B1AD-E646-4001-9151-8DC7F4C822DA}" type="sibTrans" cxnId="{215D873F-3CA4-42D4-91FC-59FEA62375EF}">
      <dgm:prSet/>
      <dgm:spPr/>
      <dgm:t>
        <a:bodyPr/>
        <a:lstStyle/>
        <a:p>
          <a:endParaRPr lang="en-US"/>
        </a:p>
      </dgm:t>
    </dgm:pt>
    <dgm:pt modelId="{E2F149D4-366E-4B3E-83BE-6D6B118B0445}" type="pres">
      <dgm:prSet presAssocID="{994FE4F8-FDD9-43B8-AD60-D8B618DB7019}" presName="vert0" presStyleCnt="0">
        <dgm:presLayoutVars>
          <dgm:dir/>
          <dgm:animOne val="branch"/>
          <dgm:animLvl val="lvl"/>
        </dgm:presLayoutVars>
      </dgm:prSet>
      <dgm:spPr/>
    </dgm:pt>
    <dgm:pt modelId="{35C89495-B1C3-4B3A-B7A6-D8CF26FB8AD8}" type="pres">
      <dgm:prSet presAssocID="{F317B8B9-E45C-4D40-A9BA-FD5E93BB8D6B}" presName="thickLine" presStyleLbl="alignNode1" presStyleIdx="0" presStyleCnt="2"/>
      <dgm:spPr/>
    </dgm:pt>
    <dgm:pt modelId="{B3EC0437-DEFC-4E88-BF68-0C273C8842B7}" type="pres">
      <dgm:prSet presAssocID="{F317B8B9-E45C-4D40-A9BA-FD5E93BB8D6B}" presName="horz1" presStyleCnt="0"/>
      <dgm:spPr/>
    </dgm:pt>
    <dgm:pt modelId="{8E944731-EE59-47A4-B714-FF153626CEB5}" type="pres">
      <dgm:prSet presAssocID="{F317B8B9-E45C-4D40-A9BA-FD5E93BB8D6B}" presName="tx1" presStyleLbl="revTx" presStyleIdx="0" presStyleCnt="2"/>
      <dgm:spPr/>
    </dgm:pt>
    <dgm:pt modelId="{7395B55F-A00D-4089-920C-1C898F7B6EED}" type="pres">
      <dgm:prSet presAssocID="{F317B8B9-E45C-4D40-A9BA-FD5E93BB8D6B}" presName="vert1" presStyleCnt="0"/>
      <dgm:spPr/>
    </dgm:pt>
    <dgm:pt modelId="{4E6A8589-BB76-4F1E-96EF-01FC4A700F50}" type="pres">
      <dgm:prSet presAssocID="{67FB7899-C618-4B4E-973A-0A38DEA18837}" presName="thickLine" presStyleLbl="alignNode1" presStyleIdx="1" presStyleCnt="2"/>
      <dgm:spPr/>
    </dgm:pt>
    <dgm:pt modelId="{0C5781BA-3B15-4B67-8ED2-217097261507}" type="pres">
      <dgm:prSet presAssocID="{67FB7899-C618-4B4E-973A-0A38DEA18837}" presName="horz1" presStyleCnt="0"/>
      <dgm:spPr/>
    </dgm:pt>
    <dgm:pt modelId="{480FDE08-A407-4676-B424-332BE2F4E9F8}" type="pres">
      <dgm:prSet presAssocID="{67FB7899-C618-4B4E-973A-0A38DEA18837}" presName="tx1" presStyleLbl="revTx" presStyleIdx="1" presStyleCnt="2"/>
      <dgm:spPr/>
    </dgm:pt>
    <dgm:pt modelId="{892E09A3-F65C-446F-9532-BF0DC6F286FA}" type="pres">
      <dgm:prSet presAssocID="{67FB7899-C618-4B4E-973A-0A38DEA18837}" presName="vert1" presStyleCnt="0"/>
      <dgm:spPr/>
    </dgm:pt>
  </dgm:ptLst>
  <dgm:cxnLst>
    <dgm:cxn modelId="{7472BF14-7186-4964-98D6-43303D707533}" type="presOf" srcId="{F317B8B9-E45C-4D40-A9BA-FD5E93BB8D6B}" destId="{8E944731-EE59-47A4-B714-FF153626CEB5}" srcOrd="0" destOrd="0" presId="urn:microsoft.com/office/officeart/2008/layout/LinedList"/>
    <dgm:cxn modelId="{215D873F-3CA4-42D4-91FC-59FEA62375EF}" srcId="{994FE4F8-FDD9-43B8-AD60-D8B618DB7019}" destId="{67FB7899-C618-4B4E-973A-0A38DEA18837}" srcOrd="1" destOrd="0" parTransId="{3266E364-A546-4E81-8460-15071667C3D3}" sibTransId="{DE96B1AD-E646-4001-9151-8DC7F4C822DA}"/>
    <dgm:cxn modelId="{03E51480-8123-428B-A9FD-83FC09704E02}" type="presOf" srcId="{994FE4F8-FDD9-43B8-AD60-D8B618DB7019}" destId="{E2F149D4-366E-4B3E-83BE-6D6B118B0445}" srcOrd="0" destOrd="0" presId="urn:microsoft.com/office/officeart/2008/layout/LinedList"/>
    <dgm:cxn modelId="{F3B8A594-1F34-43E6-8238-A7A733B5E484}" type="presOf" srcId="{67FB7899-C618-4B4E-973A-0A38DEA18837}" destId="{480FDE08-A407-4676-B424-332BE2F4E9F8}" srcOrd="0" destOrd="0" presId="urn:microsoft.com/office/officeart/2008/layout/LinedList"/>
    <dgm:cxn modelId="{E47E7DD7-6186-40E6-B87C-2E18621EA792}" srcId="{994FE4F8-FDD9-43B8-AD60-D8B618DB7019}" destId="{F317B8B9-E45C-4D40-A9BA-FD5E93BB8D6B}" srcOrd="0" destOrd="0" parTransId="{C8D6A5D3-21AD-498B-AFAB-A19194BA069B}" sibTransId="{66A36AD1-5BEA-4630-9490-B7F52B242117}"/>
    <dgm:cxn modelId="{5EFC1518-F921-45D1-B9CC-504B30F2F269}" type="presParOf" srcId="{E2F149D4-366E-4B3E-83BE-6D6B118B0445}" destId="{35C89495-B1C3-4B3A-B7A6-D8CF26FB8AD8}" srcOrd="0" destOrd="0" presId="urn:microsoft.com/office/officeart/2008/layout/LinedList"/>
    <dgm:cxn modelId="{F3F4CFDA-0E4E-4231-B90E-0D5073CB9A42}" type="presParOf" srcId="{E2F149D4-366E-4B3E-83BE-6D6B118B0445}" destId="{B3EC0437-DEFC-4E88-BF68-0C273C8842B7}" srcOrd="1" destOrd="0" presId="urn:microsoft.com/office/officeart/2008/layout/LinedList"/>
    <dgm:cxn modelId="{E9400B57-68C0-49CE-8C13-CF2DC90C58E0}" type="presParOf" srcId="{B3EC0437-DEFC-4E88-BF68-0C273C8842B7}" destId="{8E944731-EE59-47A4-B714-FF153626CEB5}" srcOrd="0" destOrd="0" presId="urn:microsoft.com/office/officeart/2008/layout/LinedList"/>
    <dgm:cxn modelId="{C4F91062-D92C-47EB-8D86-9304D2883024}" type="presParOf" srcId="{B3EC0437-DEFC-4E88-BF68-0C273C8842B7}" destId="{7395B55F-A00D-4089-920C-1C898F7B6EED}" srcOrd="1" destOrd="0" presId="urn:microsoft.com/office/officeart/2008/layout/LinedList"/>
    <dgm:cxn modelId="{5E3E5DAE-C8FA-4596-A150-1F9655C1F833}" type="presParOf" srcId="{E2F149D4-366E-4B3E-83BE-6D6B118B0445}" destId="{4E6A8589-BB76-4F1E-96EF-01FC4A700F50}" srcOrd="2" destOrd="0" presId="urn:microsoft.com/office/officeart/2008/layout/LinedList"/>
    <dgm:cxn modelId="{AB6DD93C-5084-439E-B8A6-C22087276682}" type="presParOf" srcId="{E2F149D4-366E-4B3E-83BE-6D6B118B0445}" destId="{0C5781BA-3B15-4B67-8ED2-217097261507}" srcOrd="3" destOrd="0" presId="urn:microsoft.com/office/officeart/2008/layout/LinedList"/>
    <dgm:cxn modelId="{C5E12C8F-45E6-49BA-9CE2-CD4524B725B8}" type="presParOf" srcId="{0C5781BA-3B15-4B67-8ED2-217097261507}" destId="{480FDE08-A407-4676-B424-332BE2F4E9F8}" srcOrd="0" destOrd="0" presId="urn:microsoft.com/office/officeart/2008/layout/LinedList"/>
    <dgm:cxn modelId="{2E9561F8-6E68-4EAD-8B46-DEDF1CE75D70}" type="presParOf" srcId="{0C5781BA-3B15-4B67-8ED2-217097261507}" destId="{892E09A3-F65C-446F-9532-BF0DC6F286FA}"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F5D2E2-3CBF-4FAC-93EF-792C22249347}">
      <dsp:nvSpPr>
        <dsp:cNvPr id="0" name=""/>
        <dsp:cNvSpPr/>
      </dsp:nvSpPr>
      <dsp:spPr>
        <a:xfrm>
          <a:off x="2345828" y="503333"/>
          <a:ext cx="387981" cy="91440"/>
        </a:xfrm>
        <a:custGeom>
          <a:avLst/>
          <a:gdLst/>
          <a:ahLst/>
          <a:cxnLst/>
          <a:rect l="0" t="0" r="0" b="0"/>
          <a:pathLst>
            <a:path>
              <a:moveTo>
                <a:pt x="0" y="45720"/>
              </a:moveTo>
              <a:lnTo>
                <a:pt x="387981"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29355" y="546958"/>
        <a:ext cx="20929" cy="4189"/>
      </dsp:txXfrm>
    </dsp:sp>
    <dsp:sp modelId="{944D8D64-CC33-4624-A396-3C33B12DFE55}">
      <dsp:nvSpPr>
        <dsp:cNvPr id="0" name=""/>
        <dsp:cNvSpPr/>
      </dsp:nvSpPr>
      <dsp:spPr>
        <a:xfrm>
          <a:off x="527710" y="3078"/>
          <a:ext cx="1819918" cy="109195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178" tIns="93607" rIns="89178" bIns="93607" numCol="1" spcCol="1270" anchor="ctr" anchorCtr="0">
          <a:noAutofit/>
        </a:bodyPr>
        <a:lstStyle/>
        <a:p>
          <a:pPr marL="0" lvl="0" indent="0" algn="ctr" defTabSz="533400">
            <a:lnSpc>
              <a:spcPct val="90000"/>
            </a:lnSpc>
            <a:spcBef>
              <a:spcPct val="0"/>
            </a:spcBef>
            <a:spcAft>
              <a:spcPct val="35000"/>
            </a:spcAft>
            <a:buNone/>
          </a:pPr>
          <a:r>
            <a:rPr lang="en-GB" sz="1200" b="1" kern="1200" dirty="0"/>
            <a:t>Defining Ageing</a:t>
          </a:r>
          <a:endParaRPr lang="en-US" sz="1200" kern="1200" dirty="0"/>
        </a:p>
      </dsp:txBody>
      <dsp:txXfrm>
        <a:off x="527710" y="3078"/>
        <a:ext cx="1819918" cy="1091950"/>
      </dsp:txXfrm>
    </dsp:sp>
    <dsp:sp modelId="{929E528D-DA6A-4D9F-908C-70E1BB861A08}">
      <dsp:nvSpPr>
        <dsp:cNvPr id="0" name=""/>
        <dsp:cNvSpPr/>
      </dsp:nvSpPr>
      <dsp:spPr>
        <a:xfrm>
          <a:off x="4584328" y="503333"/>
          <a:ext cx="387981" cy="91440"/>
        </a:xfrm>
        <a:custGeom>
          <a:avLst/>
          <a:gdLst/>
          <a:ahLst/>
          <a:cxnLst/>
          <a:rect l="0" t="0" r="0" b="0"/>
          <a:pathLst>
            <a:path>
              <a:moveTo>
                <a:pt x="0" y="45720"/>
              </a:moveTo>
              <a:lnTo>
                <a:pt x="387981" y="45720"/>
              </a:lnTo>
            </a:path>
          </a:pathLst>
        </a:custGeom>
        <a:noFill/>
        <a:ln w="12700" cap="flat" cmpd="sng" algn="ctr">
          <a:solidFill>
            <a:schemeClr val="accent2">
              <a:hueOff val="715957"/>
              <a:satOff val="-2055"/>
              <a:lumOff val="-32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67854" y="546958"/>
        <a:ext cx="20929" cy="4189"/>
      </dsp:txXfrm>
    </dsp:sp>
    <dsp:sp modelId="{E5E22518-9933-4558-98EA-478AAD78881A}">
      <dsp:nvSpPr>
        <dsp:cNvPr id="0" name=""/>
        <dsp:cNvSpPr/>
      </dsp:nvSpPr>
      <dsp:spPr>
        <a:xfrm>
          <a:off x="2766210" y="3078"/>
          <a:ext cx="1819918" cy="1091950"/>
        </a:xfrm>
        <a:prstGeom prst="rect">
          <a:avLst/>
        </a:prstGeom>
        <a:solidFill>
          <a:schemeClr val="accent2">
            <a:hueOff val="644361"/>
            <a:satOff val="-1849"/>
            <a:lumOff val="-2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178" tIns="93607" rIns="89178" bIns="93607" numCol="1" spcCol="1270" anchor="ctr" anchorCtr="0">
          <a:noAutofit/>
        </a:bodyPr>
        <a:lstStyle/>
        <a:p>
          <a:pPr marL="0" lvl="0" indent="0" algn="ctr" defTabSz="533400">
            <a:lnSpc>
              <a:spcPct val="90000"/>
            </a:lnSpc>
            <a:spcBef>
              <a:spcPct val="0"/>
            </a:spcBef>
            <a:spcAft>
              <a:spcPct val="35000"/>
            </a:spcAft>
            <a:buNone/>
          </a:pPr>
          <a:r>
            <a:rPr lang="en-GB" sz="1200" kern="1200" dirty="0"/>
            <a:t>• Ageing is a multidimensional biological, psychological and social process( </a:t>
          </a:r>
          <a:r>
            <a:rPr lang="en-GB" sz="1200" kern="1200" dirty="0" err="1"/>
            <a:t>Dziechciaż</a:t>
          </a:r>
          <a:r>
            <a:rPr lang="en-GB" sz="1200" kern="1200" dirty="0"/>
            <a:t> and Filip, 2014)</a:t>
          </a:r>
          <a:endParaRPr lang="en-US" sz="1200" kern="1200" dirty="0"/>
        </a:p>
      </dsp:txBody>
      <dsp:txXfrm>
        <a:off x="2766210" y="3078"/>
        <a:ext cx="1819918" cy="1091950"/>
      </dsp:txXfrm>
    </dsp:sp>
    <dsp:sp modelId="{E961E6ED-55E6-4920-9426-33DF1D7EF52A}">
      <dsp:nvSpPr>
        <dsp:cNvPr id="0" name=""/>
        <dsp:cNvSpPr/>
      </dsp:nvSpPr>
      <dsp:spPr>
        <a:xfrm>
          <a:off x="6822827" y="503333"/>
          <a:ext cx="387981" cy="91440"/>
        </a:xfrm>
        <a:custGeom>
          <a:avLst/>
          <a:gdLst/>
          <a:ahLst/>
          <a:cxnLst/>
          <a:rect l="0" t="0" r="0" b="0"/>
          <a:pathLst>
            <a:path>
              <a:moveTo>
                <a:pt x="0" y="45720"/>
              </a:moveTo>
              <a:lnTo>
                <a:pt x="387981" y="45720"/>
              </a:lnTo>
            </a:path>
          </a:pathLst>
        </a:custGeom>
        <a:noFill/>
        <a:ln w="12700" cap="flat" cmpd="sng" algn="ctr">
          <a:solidFill>
            <a:schemeClr val="accent2">
              <a:hueOff val="1431914"/>
              <a:satOff val="-4110"/>
              <a:lumOff val="-658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06353" y="546958"/>
        <a:ext cx="20929" cy="4189"/>
      </dsp:txXfrm>
    </dsp:sp>
    <dsp:sp modelId="{61EF98AE-72EC-4BDD-A133-DCED36D89230}">
      <dsp:nvSpPr>
        <dsp:cNvPr id="0" name=""/>
        <dsp:cNvSpPr/>
      </dsp:nvSpPr>
      <dsp:spPr>
        <a:xfrm>
          <a:off x="5004709" y="3078"/>
          <a:ext cx="1819918" cy="1091950"/>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178" tIns="93607" rIns="89178" bIns="93607" numCol="1" spcCol="1270" anchor="ctr" anchorCtr="0">
          <a:noAutofit/>
        </a:bodyPr>
        <a:lstStyle/>
        <a:p>
          <a:pPr marL="0" lvl="0" indent="0" algn="ctr" defTabSz="533400">
            <a:lnSpc>
              <a:spcPct val="90000"/>
            </a:lnSpc>
            <a:spcBef>
              <a:spcPct val="0"/>
            </a:spcBef>
            <a:spcAft>
              <a:spcPct val="35000"/>
            </a:spcAft>
            <a:buNone/>
          </a:pPr>
          <a:br>
            <a:rPr lang="en-GB" sz="1200" kern="1200"/>
          </a:br>
          <a:r>
            <a:rPr lang="en-GB" sz="1200" kern="1200"/>
            <a:t>• Biological theories include:</a:t>
          </a:r>
          <a:endParaRPr lang="en-US" sz="1200" kern="1200" dirty="0"/>
        </a:p>
      </dsp:txBody>
      <dsp:txXfrm>
        <a:off x="5004709" y="3078"/>
        <a:ext cx="1819918" cy="1091950"/>
      </dsp:txXfrm>
    </dsp:sp>
    <dsp:sp modelId="{B72579E5-6239-48B0-9E3D-9D66D6755B52}">
      <dsp:nvSpPr>
        <dsp:cNvPr id="0" name=""/>
        <dsp:cNvSpPr/>
      </dsp:nvSpPr>
      <dsp:spPr>
        <a:xfrm>
          <a:off x="1437669" y="1093229"/>
          <a:ext cx="6715498" cy="387981"/>
        </a:xfrm>
        <a:custGeom>
          <a:avLst/>
          <a:gdLst/>
          <a:ahLst/>
          <a:cxnLst/>
          <a:rect l="0" t="0" r="0" b="0"/>
          <a:pathLst>
            <a:path>
              <a:moveTo>
                <a:pt x="6715498" y="0"/>
              </a:moveTo>
              <a:lnTo>
                <a:pt x="6715498" y="211090"/>
              </a:lnTo>
              <a:lnTo>
                <a:pt x="0" y="211090"/>
              </a:lnTo>
              <a:lnTo>
                <a:pt x="0" y="387981"/>
              </a:lnTo>
            </a:path>
          </a:pathLst>
        </a:custGeom>
        <a:noFill/>
        <a:ln w="12700" cap="flat" cmpd="sng" algn="ctr">
          <a:solidFill>
            <a:schemeClr val="accent2">
              <a:hueOff val="2147871"/>
              <a:satOff val="-6164"/>
              <a:lumOff val="-987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27205" y="1285124"/>
        <a:ext cx="336426" cy="4189"/>
      </dsp:txXfrm>
    </dsp:sp>
    <dsp:sp modelId="{A403FC15-304A-482B-9852-6511B50560FB}">
      <dsp:nvSpPr>
        <dsp:cNvPr id="0" name=""/>
        <dsp:cNvSpPr/>
      </dsp:nvSpPr>
      <dsp:spPr>
        <a:xfrm>
          <a:off x="7243209" y="3078"/>
          <a:ext cx="1819918" cy="1091950"/>
        </a:xfrm>
        <a:prstGeom prst="rect">
          <a:avLst/>
        </a:prstGeom>
        <a:solidFill>
          <a:schemeClr val="accent2">
            <a:hueOff val="1933084"/>
            <a:satOff val="-5548"/>
            <a:lumOff val="-888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178" tIns="93607" rIns="89178" bIns="93607" numCol="1" spcCol="1270" anchor="ctr" anchorCtr="0">
          <a:noAutofit/>
        </a:bodyPr>
        <a:lstStyle/>
        <a:p>
          <a:pPr marL="0" lvl="0" indent="0" algn="ctr" defTabSz="533400">
            <a:lnSpc>
              <a:spcPct val="90000"/>
            </a:lnSpc>
            <a:spcBef>
              <a:spcPct val="0"/>
            </a:spcBef>
            <a:spcAft>
              <a:spcPct val="35000"/>
            </a:spcAft>
            <a:buNone/>
          </a:pPr>
          <a:r>
            <a:rPr lang="en-GB" sz="1200" kern="1200" dirty="0"/>
            <a:t>Genetic Theory (</a:t>
          </a:r>
          <a:r>
            <a:rPr lang="en-GB" sz="1200" b="1" kern="1200" dirty="0"/>
            <a:t>Kirkwood, 2017)</a:t>
          </a:r>
          <a:r>
            <a:rPr lang="en-GB" sz="1200" kern="1200" dirty="0"/>
            <a:t> </a:t>
          </a:r>
          <a:endParaRPr lang="en-US" sz="1200" kern="1200" dirty="0"/>
        </a:p>
      </dsp:txBody>
      <dsp:txXfrm>
        <a:off x="7243209" y="3078"/>
        <a:ext cx="1819918" cy="1091950"/>
      </dsp:txXfrm>
    </dsp:sp>
    <dsp:sp modelId="{ED5A5C07-5111-4AFD-AF54-9F134D02B404}">
      <dsp:nvSpPr>
        <dsp:cNvPr id="0" name=""/>
        <dsp:cNvSpPr/>
      </dsp:nvSpPr>
      <dsp:spPr>
        <a:xfrm>
          <a:off x="2345828" y="2013865"/>
          <a:ext cx="387981" cy="91440"/>
        </a:xfrm>
        <a:custGeom>
          <a:avLst/>
          <a:gdLst/>
          <a:ahLst/>
          <a:cxnLst/>
          <a:rect l="0" t="0" r="0" b="0"/>
          <a:pathLst>
            <a:path>
              <a:moveTo>
                <a:pt x="0" y="45720"/>
              </a:moveTo>
              <a:lnTo>
                <a:pt x="387981" y="45720"/>
              </a:lnTo>
            </a:path>
          </a:pathLst>
        </a:custGeom>
        <a:noFill/>
        <a:ln w="12700" cap="flat" cmpd="sng" algn="ctr">
          <a:solidFill>
            <a:schemeClr val="accent2">
              <a:hueOff val="2863828"/>
              <a:satOff val="-8219"/>
              <a:lumOff val="-1316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29355" y="2057491"/>
        <a:ext cx="20929" cy="4189"/>
      </dsp:txXfrm>
    </dsp:sp>
    <dsp:sp modelId="{DF48D639-514D-4A5A-A803-65D12516E429}">
      <dsp:nvSpPr>
        <dsp:cNvPr id="0" name=""/>
        <dsp:cNvSpPr/>
      </dsp:nvSpPr>
      <dsp:spPr>
        <a:xfrm>
          <a:off x="527710" y="1513610"/>
          <a:ext cx="1819918" cy="1091950"/>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178" tIns="93607" rIns="89178" bIns="93607" numCol="1" spcCol="1270" anchor="ctr" anchorCtr="0">
          <a:noAutofit/>
        </a:bodyPr>
        <a:lstStyle/>
        <a:p>
          <a:pPr marL="0" lvl="0" indent="0" algn="ctr" defTabSz="533400">
            <a:lnSpc>
              <a:spcPct val="90000"/>
            </a:lnSpc>
            <a:spcBef>
              <a:spcPct val="0"/>
            </a:spcBef>
            <a:spcAft>
              <a:spcPct val="35000"/>
            </a:spcAft>
            <a:buNone/>
          </a:pPr>
          <a:r>
            <a:rPr lang="en-GB" sz="1200" kern="1200" dirty="0"/>
            <a:t>Wear and Tear Theory </a:t>
          </a:r>
          <a:r>
            <a:rPr lang="en-GB" sz="1200" b="1" kern="1200" dirty="0"/>
            <a:t>(Weinert &amp; </a:t>
          </a:r>
          <a:r>
            <a:rPr lang="en-GB" sz="1200" b="1" kern="1200" dirty="0" err="1"/>
            <a:t>Timiras</a:t>
          </a:r>
          <a:r>
            <a:rPr lang="en-GB" sz="1200" b="1" kern="1200" dirty="0"/>
            <a:t>, 2003)</a:t>
          </a:r>
          <a:endParaRPr lang="en-US" sz="1200" kern="1200" dirty="0"/>
        </a:p>
      </dsp:txBody>
      <dsp:txXfrm>
        <a:off x="527710" y="1513610"/>
        <a:ext cx="1819918" cy="1091950"/>
      </dsp:txXfrm>
    </dsp:sp>
    <dsp:sp modelId="{EC0360EC-7D49-41E6-9DE7-C5F603CA1460}">
      <dsp:nvSpPr>
        <dsp:cNvPr id="0" name=""/>
        <dsp:cNvSpPr/>
      </dsp:nvSpPr>
      <dsp:spPr>
        <a:xfrm>
          <a:off x="4584328" y="2013865"/>
          <a:ext cx="387981" cy="91440"/>
        </a:xfrm>
        <a:custGeom>
          <a:avLst/>
          <a:gdLst/>
          <a:ahLst/>
          <a:cxnLst/>
          <a:rect l="0" t="0" r="0" b="0"/>
          <a:pathLst>
            <a:path>
              <a:moveTo>
                <a:pt x="0" y="45720"/>
              </a:moveTo>
              <a:lnTo>
                <a:pt x="387981" y="45720"/>
              </a:lnTo>
            </a:path>
          </a:pathLst>
        </a:custGeom>
        <a:noFill/>
        <a:ln w="12700" cap="flat" cmpd="sng" algn="ctr">
          <a:solidFill>
            <a:schemeClr val="accent2">
              <a:hueOff val="3579786"/>
              <a:satOff val="-10274"/>
              <a:lumOff val="-1644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67854" y="2057491"/>
        <a:ext cx="20929" cy="4189"/>
      </dsp:txXfrm>
    </dsp:sp>
    <dsp:sp modelId="{C9E82B7C-2F71-4069-8879-8642776DA902}">
      <dsp:nvSpPr>
        <dsp:cNvPr id="0" name=""/>
        <dsp:cNvSpPr/>
      </dsp:nvSpPr>
      <dsp:spPr>
        <a:xfrm>
          <a:off x="2766210" y="1513610"/>
          <a:ext cx="1819918" cy="1091950"/>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178" tIns="93607" rIns="89178" bIns="93607" numCol="1" spcCol="1270" anchor="ctr" anchorCtr="0">
          <a:noAutofit/>
        </a:bodyPr>
        <a:lstStyle/>
        <a:p>
          <a:pPr marL="0" lvl="0" indent="0" algn="ctr" defTabSz="533400">
            <a:lnSpc>
              <a:spcPct val="90000"/>
            </a:lnSpc>
            <a:spcBef>
              <a:spcPct val="0"/>
            </a:spcBef>
            <a:spcAft>
              <a:spcPct val="35000"/>
            </a:spcAft>
            <a:buNone/>
          </a:pPr>
          <a:r>
            <a:rPr lang="en-GB" sz="1200" b="1" kern="1200" dirty="0"/>
            <a:t>Why Does Ageing Matter?</a:t>
          </a:r>
          <a:endParaRPr lang="en-US" sz="1200" kern="1200" dirty="0"/>
        </a:p>
      </dsp:txBody>
      <dsp:txXfrm>
        <a:off x="2766210" y="1513610"/>
        <a:ext cx="1819918" cy="1091950"/>
      </dsp:txXfrm>
    </dsp:sp>
    <dsp:sp modelId="{8DA9A4F3-D6DC-436C-B231-8042DF299ECE}">
      <dsp:nvSpPr>
        <dsp:cNvPr id="0" name=""/>
        <dsp:cNvSpPr/>
      </dsp:nvSpPr>
      <dsp:spPr>
        <a:xfrm>
          <a:off x="6822827" y="2013865"/>
          <a:ext cx="387981" cy="91440"/>
        </a:xfrm>
        <a:custGeom>
          <a:avLst/>
          <a:gdLst/>
          <a:ahLst/>
          <a:cxnLst/>
          <a:rect l="0" t="0" r="0" b="0"/>
          <a:pathLst>
            <a:path>
              <a:moveTo>
                <a:pt x="0" y="45720"/>
              </a:moveTo>
              <a:lnTo>
                <a:pt x="387981" y="45720"/>
              </a:lnTo>
            </a:path>
          </a:pathLst>
        </a:custGeom>
        <a:noFill/>
        <a:ln w="12700" cap="flat" cmpd="sng" algn="ctr">
          <a:solidFill>
            <a:schemeClr val="accent2">
              <a:hueOff val="4295743"/>
              <a:satOff val="-12329"/>
              <a:lumOff val="-1973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06353" y="2057491"/>
        <a:ext cx="20929" cy="4189"/>
      </dsp:txXfrm>
    </dsp:sp>
    <dsp:sp modelId="{338AB290-8AB6-435A-91A3-64BFE78BFC91}">
      <dsp:nvSpPr>
        <dsp:cNvPr id="0" name=""/>
        <dsp:cNvSpPr/>
      </dsp:nvSpPr>
      <dsp:spPr>
        <a:xfrm>
          <a:off x="5004709" y="1513610"/>
          <a:ext cx="1819918" cy="1091950"/>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178" tIns="93607" rIns="89178" bIns="93607" numCol="1" spcCol="1270" anchor="ctr" anchorCtr="0">
          <a:noAutofit/>
        </a:bodyPr>
        <a:lstStyle/>
        <a:p>
          <a:pPr marL="0" lvl="0" indent="0" algn="ctr" defTabSz="533400">
            <a:lnSpc>
              <a:spcPct val="90000"/>
            </a:lnSpc>
            <a:spcBef>
              <a:spcPct val="0"/>
            </a:spcBef>
            <a:spcAft>
              <a:spcPct val="35000"/>
            </a:spcAft>
            <a:buNone/>
          </a:pPr>
          <a:r>
            <a:rPr lang="en-GB" sz="1200" kern="1200" dirty="0"/>
            <a:t> Increasing life expectancy has led to a growing  ageing population (Stevenson and Mutebi, 2024)</a:t>
          </a:r>
          <a:endParaRPr lang="en-US" sz="1200" kern="1200" dirty="0"/>
        </a:p>
      </dsp:txBody>
      <dsp:txXfrm>
        <a:off x="5004709" y="1513610"/>
        <a:ext cx="1819918" cy="1091950"/>
      </dsp:txXfrm>
    </dsp:sp>
    <dsp:sp modelId="{C1B94887-AFE7-431C-A7F6-42D340D5972F}">
      <dsp:nvSpPr>
        <dsp:cNvPr id="0" name=""/>
        <dsp:cNvSpPr/>
      </dsp:nvSpPr>
      <dsp:spPr>
        <a:xfrm>
          <a:off x="1437669" y="2603761"/>
          <a:ext cx="6715498" cy="387981"/>
        </a:xfrm>
        <a:custGeom>
          <a:avLst/>
          <a:gdLst/>
          <a:ahLst/>
          <a:cxnLst/>
          <a:rect l="0" t="0" r="0" b="0"/>
          <a:pathLst>
            <a:path>
              <a:moveTo>
                <a:pt x="6715498" y="0"/>
              </a:moveTo>
              <a:lnTo>
                <a:pt x="6715498" y="211090"/>
              </a:lnTo>
              <a:lnTo>
                <a:pt x="0" y="211090"/>
              </a:lnTo>
              <a:lnTo>
                <a:pt x="0" y="387981"/>
              </a:lnTo>
            </a:path>
          </a:pathLst>
        </a:custGeom>
        <a:noFill/>
        <a:ln w="12700" cap="flat" cmpd="sng" algn="ctr">
          <a:solidFill>
            <a:schemeClr val="accent2">
              <a:hueOff val="5011700"/>
              <a:satOff val="-14383"/>
              <a:lumOff val="-2302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27205" y="2795657"/>
        <a:ext cx="336426" cy="4189"/>
      </dsp:txXfrm>
    </dsp:sp>
    <dsp:sp modelId="{E1F59496-209B-4C38-A098-F6B716582C57}">
      <dsp:nvSpPr>
        <dsp:cNvPr id="0" name=""/>
        <dsp:cNvSpPr/>
      </dsp:nvSpPr>
      <dsp:spPr>
        <a:xfrm>
          <a:off x="7243209" y="1513610"/>
          <a:ext cx="1819918" cy="1091950"/>
        </a:xfrm>
        <a:prstGeom prst="rect">
          <a:avLst/>
        </a:prstGeom>
        <a:solidFill>
          <a:schemeClr val="accent2">
            <a:hueOff val="4510529"/>
            <a:satOff val="-12945"/>
            <a:lumOff val="-207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178" tIns="93607" rIns="89178" bIns="93607" numCol="1" spcCol="1270" anchor="ctr" anchorCtr="0">
          <a:noAutofit/>
        </a:bodyPr>
        <a:lstStyle/>
        <a:p>
          <a:pPr marL="0" lvl="0" indent="0" algn="ctr" defTabSz="533400">
            <a:lnSpc>
              <a:spcPct val="90000"/>
            </a:lnSpc>
            <a:spcBef>
              <a:spcPct val="0"/>
            </a:spcBef>
            <a:spcAft>
              <a:spcPct val="35000"/>
            </a:spcAft>
            <a:buNone/>
          </a:pPr>
          <a:br>
            <a:rPr lang="en-GB" sz="1200" kern="1200" dirty="0"/>
          </a:br>
          <a:r>
            <a:rPr lang="en-GB" sz="1200" kern="1200" dirty="0"/>
            <a:t>• Rising demand for health and social care services (Alireza Hajizadeh et al., </a:t>
          </a:r>
          <a:r>
            <a:rPr lang="en-GB" sz="1200" kern="1200"/>
            <a:t>2025)</a:t>
          </a:r>
          <a:endParaRPr lang="en-US" sz="1200" kern="1200" dirty="0"/>
        </a:p>
      </dsp:txBody>
      <dsp:txXfrm>
        <a:off x="7243209" y="1513610"/>
        <a:ext cx="1819918" cy="1091950"/>
      </dsp:txXfrm>
    </dsp:sp>
    <dsp:sp modelId="{AD5FA0B9-0F94-4E33-97EC-BDAF9D54103B}">
      <dsp:nvSpPr>
        <dsp:cNvPr id="0" name=""/>
        <dsp:cNvSpPr/>
      </dsp:nvSpPr>
      <dsp:spPr>
        <a:xfrm>
          <a:off x="2345828" y="3524398"/>
          <a:ext cx="387981" cy="91440"/>
        </a:xfrm>
        <a:custGeom>
          <a:avLst/>
          <a:gdLst/>
          <a:ahLst/>
          <a:cxnLst/>
          <a:rect l="0" t="0" r="0" b="0"/>
          <a:pathLst>
            <a:path>
              <a:moveTo>
                <a:pt x="0" y="45720"/>
              </a:moveTo>
              <a:lnTo>
                <a:pt x="387981" y="45720"/>
              </a:lnTo>
            </a:path>
          </a:pathLst>
        </a:custGeom>
        <a:noFill/>
        <a:ln w="12700" cap="flat" cmpd="sng" algn="ctr">
          <a:solidFill>
            <a:schemeClr val="accent2">
              <a:hueOff val="5727657"/>
              <a:satOff val="-16438"/>
              <a:lumOff val="-2631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29355" y="3568023"/>
        <a:ext cx="20929" cy="4189"/>
      </dsp:txXfrm>
    </dsp:sp>
    <dsp:sp modelId="{45C40094-8235-4553-BB38-7BED0C468FFE}">
      <dsp:nvSpPr>
        <dsp:cNvPr id="0" name=""/>
        <dsp:cNvSpPr/>
      </dsp:nvSpPr>
      <dsp:spPr>
        <a:xfrm>
          <a:off x="527710" y="3024142"/>
          <a:ext cx="1819918" cy="1091950"/>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178" tIns="93607" rIns="89178" bIns="93607" numCol="1" spcCol="1270" anchor="ctr" anchorCtr="0">
          <a:noAutofit/>
        </a:bodyPr>
        <a:lstStyle/>
        <a:p>
          <a:pPr marL="0" lvl="0" indent="0" algn="ctr" defTabSz="533400">
            <a:lnSpc>
              <a:spcPct val="90000"/>
            </a:lnSpc>
            <a:spcBef>
              <a:spcPct val="0"/>
            </a:spcBef>
            <a:spcAft>
              <a:spcPct val="35000"/>
            </a:spcAft>
            <a:buNone/>
          </a:pPr>
          <a:br>
            <a:rPr lang="en-GB" sz="1200" kern="1200" dirty="0"/>
          </a:br>
          <a:r>
            <a:rPr lang="en-GB" sz="1200" kern="1200" dirty="0"/>
            <a:t>• Concerns regarding ageism, inequalities and sustainability of care provision(Khan, Addo and Findlay, 2024)</a:t>
          </a:r>
          <a:endParaRPr lang="en-US" sz="1200" kern="1200" dirty="0"/>
        </a:p>
      </dsp:txBody>
      <dsp:txXfrm>
        <a:off x="527710" y="3024142"/>
        <a:ext cx="1819918" cy="1091950"/>
      </dsp:txXfrm>
    </dsp:sp>
    <dsp:sp modelId="{B6FBDFA7-114D-4803-9B1C-70E32438926F}">
      <dsp:nvSpPr>
        <dsp:cNvPr id="0" name=""/>
        <dsp:cNvSpPr/>
      </dsp:nvSpPr>
      <dsp:spPr>
        <a:xfrm>
          <a:off x="4584328" y="3524398"/>
          <a:ext cx="387981" cy="91440"/>
        </a:xfrm>
        <a:custGeom>
          <a:avLst/>
          <a:gdLst/>
          <a:ahLst/>
          <a:cxnLst/>
          <a:rect l="0" t="0" r="0" b="0"/>
          <a:pathLst>
            <a:path>
              <a:moveTo>
                <a:pt x="0" y="45720"/>
              </a:moveTo>
              <a:lnTo>
                <a:pt x="387981"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67854" y="3568023"/>
        <a:ext cx="20929" cy="4189"/>
      </dsp:txXfrm>
    </dsp:sp>
    <dsp:sp modelId="{5DDFAB6C-3544-4716-8493-1C98462339FA}">
      <dsp:nvSpPr>
        <dsp:cNvPr id="0" name=""/>
        <dsp:cNvSpPr/>
      </dsp:nvSpPr>
      <dsp:spPr>
        <a:xfrm>
          <a:off x="2766210" y="3024142"/>
          <a:ext cx="1819918" cy="1091950"/>
        </a:xfrm>
        <a:prstGeom prst="rect">
          <a:avLst/>
        </a:prstGeom>
        <a:solidFill>
          <a:schemeClr val="accent2">
            <a:hueOff val="5799252"/>
            <a:satOff val="-16644"/>
            <a:lumOff val="-266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178" tIns="93607" rIns="89178" bIns="93607" numCol="1" spcCol="1270" anchor="ctr" anchorCtr="0">
          <a:noAutofit/>
        </a:bodyPr>
        <a:lstStyle/>
        <a:p>
          <a:pPr marL="0" lvl="0" indent="0" algn="ctr" defTabSz="533400">
            <a:lnSpc>
              <a:spcPct val="90000"/>
            </a:lnSpc>
            <a:spcBef>
              <a:spcPct val="0"/>
            </a:spcBef>
            <a:spcAft>
              <a:spcPct val="35000"/>
            </a:spcAft>
            <a:buNone/>
          </a:pPr>
          <a:r>
            <a:rPr lang="en-GB" sz="1200" b="1" kern="1200"/>
            <a:t>Presentation Focus</a:t>
          </a:r>
          <a:endParaRPr lang="en-US" sz="1200" kern="1200" dirty="0"/>
        </a:p>
      </dsp:txBody>
      <dsp:txXfrm>
        <a:off x="2766210" y="3024142"/>
        <a:ext cx="1819918" cy="1091950"/>
      </dsp:txXfrm>
    </dsp:sp>
    <dsp:sp modelId="{F9556F50-AA75-4FC5-A65D-7922027372AD}">
      <dsp:nvSpPr>
        <dsp:cNvPr id="0" name=""/>
        <dsp:cNvSpPr/>
      </dsp:nvSpPr>
      <dsp:spPr>
        <a:xfrm>
          <a:off x="5004709" y="3024142"/>
          <a:ext cx="1819918" cy="1091950"/>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178" tIns="93607" rIns="89178" bIns="93607" numCol="1" spcCol="1270" anchor="ctr" anchorCtr="0">
          <a:noAutofit/>
        </a:bodyPr>
        <a:lstStyle/>
        <a:p>
          <a:pPr marL="0" lvl="0" indent="0" algn="ctr" defTabSz="444500">
            <a:lnSpc>
              <a:spcPct val="90000"/>
            </a:lnSpc>
            <a:spcBef>
              <a:spcPct val="0"/>
            </a:spcBef>
            <a:spcAft>
              <a:spcPct val="35000"/>
            </a:spcAft>
            <a:buNone/>
          </a:pPr>
          <a:r>
            <a:rPr lang="en-GB" sz="1000" kern="1200" dirty="0"/>
            <a:t>Evaluation of current care and support provisions.</a:t>
          </a:r>
          <a:br>
            <a:rPr lang="en-GB" sz="1000" kern="1200" dirty="0"/>
          </a:br>
          <a:r>
            <a:rPr lang="en-GB" sz="1000" kern="1200" dirty="0"/>
            <a:t>• Theories of ageing.</a:t>
          </a:r>
          <a:br>
            <a:rPr lang="en-GB" sz="1000" kern="1200" dirty="0"/>
          </a:br>
          <a:r>
            <a:rPr lang="en-GB" sz="1000" kern="1200" dirty="0"/>
            <a:t>• Policy and legislation.</a:t>
          </a:r>
          <a:br>
            <a:rPr lang="en-GB" sz="1000" kern="1200" dirty="0"/>
          </a:br>
          <a:r>
            <a:rPr lang="en-GB" sz="1000" kern="1200" dirty="0"/>
            <a:t>• Technological innovations.</a:t>
          </a:r>
          <a:br>
            <a:rPr lang="en-GB" sz="1000" kern="1200" dirty="0"/>
          </a:br>
          <a:r>
            <a:rPr lang="en-GB" sz="1000" kern="1200" dirty="0"/>
            <a:t>• Case studies.</a:t>
          </a:r>
          <a:br>
            <a:rPr lang="en-GB" sz="1000" kern="1200" dirty="0"/>
          </a:br>
          <a:r>
            <a:rPr lang="en-GB" sz="1000" kern="1200" dirty="0"/>
            <a:t>• Recommendations for improvement.</a:t>
          </a:r>
          <a:endParaRPr lang="en-US" sz="1000" kern="1200" dirty="0"/>
        </a:p>
      </dsp:txBody>
      <dsp:txXfrm>
        <a:off x="5004709" y="3024142"/>
        <a:ext cx="1819918" cy="1091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DBC9FD-E708-489C-83C1-29730CF9D112}">
      <dsp:nvSpPr>
        <dsp:cNvPr id="0" name=""/>
        <dsp:cNvSpPr/>
      </dsp:nvSpPr>
      <dsp:spPr>
        <a:xfrm>
          <a:off x="1782367" y="658971"/>
          <a:ext cx="377020" cy="91440"/>
        </a:xfrm>
        <a:custGeom>
          <a:avLst/>
          <a:gdLst/>
          <a:ahLst/>
          <a:cxnLst/>
          <a:rect l="0" t="0" r="0" b="0"/>
          <a:pathLst>
            <a:path>
              <a:moveTo>
                <a:pt x="0" y="45720"/>
              </a:moveTo>
              <a:lnTo>
                <a:pt x="37702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60686" y="702651"/>
        <a:ext cx="20381" cy="4080"/>
      </dsp:txXfrm>
    </dsp:sp>
    <dsp:sp modelId="{732A5373-5D4D-46B6-9A3A-A2A961EDFA29}">
      <dsp:nvSpPr>
        <dsp:cNvPr id="0" name=""/>
        <dsp:cNvSpPr/>
      </dsp:nvSpPr>
      <dsp:spPr>
        <a:xfrm>
          <a:off x="11905" y="173013"/>
          <a:ext cx="1772261" cy="10633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622300">
            <a:lnSpc>
              <a:spcPct val="90000"/>
            </a:lnSpc>
            <a:spcBef>
              <a:spcPct val="0"/>
            </a:spcBef>
            <a:spcAft>
              <a:spcPct val="35000"/>
            </a:spcAft>
            <a:buNone/>
          </a:pPr>
          <a:r>
            <a:rPr lang="en-GB" sz="1400" b="1" kern="1200" dirty="0"/>
            <a:t>Care Strengths:</a:t>
          </a:r>
          <a:endParaRPr lang="en-US" sz="1400" b="1" kern="1200" dirty="0"/>
        </a:p>
      </dsp:txBody>
      <dsp:txXfrm>
        <a:off x="11905" y="173013"/>
        <a:ext cx="1772261" cy="1063356"/>
      </dsp:txXfrm>
    </dsp:sp>
    <dsp:sp modelId="{2345FA25-833A-4CD2-8542-B7859AE570C1}">
      <dsp:nvSpPr>
        <dsp:cNvPr id="0" name=""/>
        <dsp:cNvSpPr/>
      </dsp:nvSpPr>
      <dsp:spPr>
        <a:xfrm>
          <a:off x="3962249" y="658971"/>
          <a:ext cx="377020" cy="91440"/>
        </a:xfrm>
        <a:custGeom>
          <a:avLst/>
          <a:gdLst/>
          <a:ahLst/>
          <a:cxnLst/>
          <a:rect l="0" t="0" r="0" b="0"/>
          <a:pathLst>
            <a:path>
              <a:moveTo>
                <a:pt x="0" y="45720"/>
              </a:moveTo>
              <a:lnTo>
                <a:pt x="37702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40568" y="702651"/>
        <a:ext cx="20381" cy="4080"/>
      </dsp:txXfrm>
    </dsp:sp>
    <dsp:sp modelId="{CC39A0D4-8D4F-49FF-BA49-189477252308}">
      <dsp:nvSpPr>
        <dsp:cNvPr id="0" name=""/>
        <dsp:cNvSpPr/>
      </dsp:nvSpPr>
      <dsp:spPr>
        <a:xfrm>
          <a:off x="2191787" y="173013"/>
          <a:ext cx="1772261" cy="10633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622300">
            <a:lnSpc>
              <a:spcPct val="90000"/>
            </a:lnSpc>
            <a:spcBef>
              <a:spcPct val="0"/>
            </a:spcBef>
            <a:spcAft>
              <a:spcPct val="35000"/>
            </a:spcAft>
            <a:buNone/>
          </a:pPr>
          <a:r>
            <a:rPr lang="en-GB" sz="1400" kern="1200" dirty="0"/>
            <a:t>✓ Promotes independence  (CQC, 2024).</a:t>
          </a:r>
          <a:endParaRPr lang="en-US" sz="1400" kern="1200" dirty="0"/>
        </a:p>
      </dsp:txBody>
      <dsp:txXfrm>
        <a:off x="2191787" y="173013"/>
        <a:ext cx="1772261" cy="1063356"/>
      </dsp:txXfrm>
    </dsp:sp>
    <dsp:sp modelId="{26B6A68A-77B4-4183-A6AB-88D3F73ACDA3}">
      <dsp:nvSpPr>
        <dsp:cNvPr id="0" name=""/>
        <dsp:cNvSpPr/>
      </dsp:nvSpPr>
      <dsp:spPr>
        <a:xfrm>
          <a:off x="6142130" y="658971"/>
          <a:ext cx="377020" cy="91440"/>
        </a:xfrm>
        <a:custGeom>
          <a:avLst/>
          <a:gdLst/>
          <a:ahLst/>
          <a:cxnLst/>
          <a:rect l="0" t="0" r="0" b="0"/>
          <a:pathLst>
            <a:path>
              <a:moveTo>
                <a:pt x="0" y="45720"/>
              </a:moveTo>
              <a:lnTo>
                <a:pt x="37702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0450" y="702651"/>
        <a:ext cx="20381" cy="4080"/>
      </dsp:txXfrm>
    </dsp:sp>
    <dsp:sp modelId="{3A285625-903B-42FD-A65C-4AF70E9865E6}">
      <dsp:nvSpPr>
        <dsp:cNvPr id="0" name=""/>
        <dsp:cNvSpPr/>
      </dsp:nvSpPr>
      <dsp:spPr>
        <a:xfrm>
          <a:off x="4371669" y="173013"/>
          <a:ext cx="1772261" cy="10633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622300">
            <a:lnSpc>
              <a:spcPct val="90000"/>
            </a:lnSpc>
            <a:spcBef>
              <a:spcPct val="0"/>
            </a:spcBef>
            <a:spcAft>
              <a:spcPct val="35000"/>
            </a:spcAft>
            <a:buNone/>
          </a:pPr>
          <a:r>
            <a:rPr lang="en-GB" sz="1400" kern="1200" dirty="0"/>
            <a:t>✓ Supports ageing in place (National Institute on Aging, 2023).</a:t>
          </a:r>
          <a:endParaRPr lang="en-US" sz="1400" kern="1200" dirty="0"/>
        </a:p>
      </dsp:txBody>
      <dsp:txXfrm>
        <a:off x="4371669" y="173013"/>
        <a:ext cx="1772261" cy="1063356"/>
      </dsp:txXfrm>
    </dsp:sp>
    <dsp:sp modelId="{B01BA888-984E-4607-BFFA-58C2C125A59F}">
      <dsp:nvSpPr>
        <dsp:cNvPr id="0" name=""/>
        <dsp:cNvSpPr/>
      </dsp:nvSpPr>
      <dsp:spPr>
        <a:xfrm>
          <a:off x="8322012" y="658971"/>
          <a:ext cx="377020" cy="91440"/>
        </a:xfrm>
        <a:custGeom>
          <a:avLst/>
          <a:gdLst/>
          <a:ahLst/>
          <a:cxnLst/>
          <a:rect l="0" t="0" r="0" b="0"/>
          <a:pathLst>
            <a:path>
              <a:moveTo>
                <a:pt x="0" y="45720"/>
              </a:moveTo>
              <a:lnTo>
                <a:pt x="37702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0332" y="702651"/>
        <a:ext cx="20381" cy="4080"/>
      </dsp:txXfrm>
    </dsp:sp>
    <dsp:sp modelId="{B4AD8BCF-A215-423A-B64F-18F28D626777}">
      <dsp:nvSpPr>
        <dsp:cNvPr id="0" name=""/>
        <dsp:cNvSpPr/>
      </dsp:nvSpPr>
      <dsp:spPr>
        <a:xfrm>
          <a:off x="6551550" y="173013"/>
          <a:ext cx="1772261" cy="10633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622300">
            <a:lnSpc>
              <a:spcPct val="90000"/>
            </a:lnSpc>
            <a:spcBef>
              <a:spcPct val="0"/>
            </a:spcBef>
            <a:spcAft>
              <a:spcPct val="35000"/>
            </a:spcAft>
            <a:buNone/>
          </a:pPr>
          <a:r>
            <a:rPr lang="en-GB" sz="1400" kern="1200" dirty="0"/>
            <a:t>✓ Maintains family and community connections (Kim, Li and Wister, 2023).</a:t>
          </a:r>
          <a:endParaRPr lang="en-US" sz="1400" kern="1200" dirty="0"/>
        </a:p>
      </dsp:txBody>
      <dsp:txXfrm>
        <a:off x="6551550" y="173013"/>
        <a:ext cx="1772261" cy="1063356"/>
      </dsp:txXfrm>
    </dsp:sp>
    <dsp:sp modelId="{721C639E-9CEF-4205-A19B-37B4A7D129D1}">
      <dsp:nvSpPr>
        <dsp:cNvPr id="0" name=""/>
        <dsp:cNvSpPr/>
      </dsp:nvSpPr>
      <dsp:spPr>
        <a:xfrm>
          <a:off x="898036" y="1234570"/>
          <a:ext cx="8719527" cy="377020"/>
        </a:xfrm>
        <a:custGeom>
          <a:avLst/>
          <a:gdLst/>
          <a:ahLst/>
          <a:cxnLst/>
          <a:rect l="0" t="0" r="0" b="0"/>
          <a:pathLst>
            <a:path>
              <a:moveTo>
                <a:pt x="8719527" y="0"/>
              </a:moveTo>
              <a:lnTo>
                <a:pt x="8719527" y="205610"/>
              </a:lnTo>
              <a:lnTo>
                <a:pt x="0" y="205610"/>
              </a:lnTo>
              <a:lnTo>
                <a:pt x="0" y="3770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573" y="1421040"/>
        <a:ext cx="436452" cy="4080"/>
      </dsp:txXfrm>
    </dsp:sp>
    <dsp:sp modelId="{BF9155FD-0851-41E9-AED0-A2F4605EB873}">
      <dsp:nvSpPr>
        <dsp:cNvPr id="0" name=""/>
        <dsp:cNvSpPr/>
      </dsp:nvSpPr>
      <dsp:spPr>
        <a:xfrm>
          <a:off x="8731432" y="173013"/>
          <a:ext cx="1772261" cy="10633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622300">
            <a:lnSpc>
              <a:spcPct val="90000"/>
            </a:lnSpc>
            <a:spcBef>
              <a:spcPct val="0"/>
            </a:spcBef>
            <a:spcAft>
              <a:spcPct val="35000"/>
            </a:spcAft>
            <a:buNone/>
          </a:pPr>
          <a:r>
            <a:rPr lang="en-GB" sz="1400" b="1" kern="1200" dirty="0"/>
            <a:t>Limitations:</a:t>
          </a:r>
          <a:endParaRPr lang="en-US" sz="1400" b="1" kern="1200" dirty="0"/>
        </a:p>
      </dsp:txBody>
      <dsp:txXfrm>
        <a:off x="8731432" y="173013"/>
        <a:ext cx="1772261" cy="1063356"/>
      </dsp:txXfrm>
    </dsp:sp>
    <dsp:sp modelId="{E83B3E98-2629-4EF1-A4DC-5F9830F976E5}">
      <dsp:nvSpPr>
        <dsp:cNvPr id="0" name=""/>
        <dsp:cNvSpPr/>
      </dsp:nvSpPr>
      <dsp:spPr>
        <a:xfrm>
          <a:off x="1782367" y="2129949"/>
          <a:ext cx="377020" cy="91440"/>
        </a:xfrm>
        <a:custGeom>
          <a:avLst/>
          <a:gdLst/>
          <a:ahLst/>
          <a:cxnLst/>
          <a:rect l="0" t="0" r="0" b="0"/>
          <a:pathLst>
            <a:path>
              <a:moveTo>
                <a:pt x="0" y="45720"/>
              </a:moveTo>
              <a:lnTo>
                <a:pt x="37702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60686" y="2173628"/>
        <a:ext cx="20381" cy="4080"/>
      </dsp:txXfrm>
    </dsp:sp>
    <dsp:sp modelId="{4FDDBA09-D2C1-4E29-9DAC-E14B7476985F}">
      <dsp:nvSpPr>
        <dsp:cNvPr id="0" name=""/>
        <dsp:cNvSpPr/>
      </dsp:nvSpPr>
      <dsp:spPr>
        <a:xfrm>
          <a:off x="11905" y="1643990"/>
          <a:ext cx="1772261" cy="10633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622300">
            <a:lnSpc>
              <a:spcPct val="90000"/>
            </a:lnSpc>
            <a:spcBef>
              <a:spcPct val="0"/>
            </a:spcBef>
            <a:spcAft>
              <a:spcPct val="35000"/>
            </a:spcAft>
            <a:buNone/>
          </a:pPr>
          <a:r>
            <a:rPr lang="en-GB" sz="1400" kern="1200" dirty="0"/>
            <a:t>✗Workforce shortages (GOV.UK, 2025).</a:t>
          </a:r>
          <a:endParaRPr lang="en-US" sz="1400" kern="1200" dirty="0"/>
        </a:p>
      </dsp:txBody>
      <dsp:txXfrm>
        <a:off x="11905" y="1643990"/>
        <a:ext cx="1772261" cy="1063356"/>
      </dsp:txXfrm>
    </dsp:sp>
    <dsp:sp modelId="{F2A7F6CF-C01B-4C20-A2D0-0B981B27DF27}">
      <dsp:nvSpPr>
        <dsp:cNvPr id="0" name=""/>
        <dsp:cNvSpPr/>
      </dsp:nvSpPr>
      <dsp:spPr>
        <a:xfrm>
          <a:off x="3962249" y="2129949"/>
          <a:ext cx="377020" cy="91440"/>
        </a:xfrm>
        <a:custGeom>
          <a:avLst/>
          <a:gdLst/>
          <a:ahLst/>
          <a:cxnLst/>
          <a:rect l="0" t="0" r="0" b="0"/>
          <a:pathLst>
            <a:path>
              <a:moveTo>
                <a:pt x="0" y="45720"/>
              </a:moveTo>
              <a:lnTo>
                <a:pt x="37702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40568" y="2173628"/>
        <a:ext cx="20381" cy="4080"/>
      </dsp:txXfrm>
    </dsp:sp>
    <dsp:sp modelId="{593FD337-F300-4564-A038-407D6A8B49D0}">
      <dsp:nvSpPr>
        <dsp:cNvPr id="0" name=""/>
        <dsp:cNvSpPr/>
      </dsp:nvSpPr>
      <dsp:spPr>
        <a:xfrm>
          <a:off x="2191787" y="1643990"/>
          <a:ext cx="1772261" cy="10633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622300">
            <a:lnSpc>
              <a:spcPct val="90000"/>
            </a:lnSpc>
            <a:spcBef>
              <a:spcPct val="0"/>
            </a:spcBef>
            <a:spcAft>
              <a:spcPct val="35000"/>
            </a:spcAft>
            <a:buNone/>
          </a:pPr>
          <a:r>
            <a:rPr lang="en-GB" sz="1400" kern="1200" dirty="0"/>
            <a:t>✗Time-limited visits </a:t>
          </a:r>
        </a:p>
        <a:p>
          <a:pPr marL="0" lvl="0" indent="0" algn="ctr" defTabSz="622300">
            <a:lnSpc>
              <a:spcPct val="90000"/>
            </a:lnSpc>
            <a:spcBef>
              <a:spcPct val="0"/>
            </a:spcBef>
            <a:spcAft>
              <a:spcPct val="35000"/>
            </a:spcAft>
            <a:buNone/>
          </a:pPr>
          <a:r>
            <a:rPr lang="en-GB" sz="1400" kern="1200" dirty="0"/>
            <a:t>(Care QC, 2022). </a:t>
          </a:r>
          <a:endParaRPr lang="en-US" sz="1400" kern="1200" dirty="0"/>
        </a:p>
      </dsp:txBody>
      <dsp:txXfrm>
        <a:off x="2191787" y="1643990"/>
        <a:ext cx="1772261" cy="1063356"/>
      </dsp:txXfrm>
    </dsp:sp>
    <dsp:sp modelId="{7862FD04-A790-4A0D-8225-48401A7E9FBB}">
      <dsp:nvSpPr>
        <dsp:cNvPr id="0" name=""/>
        <dsp:cNvSpPr/>
      </dsp:nvSpPr>
      <dsp:spPr>
        <a:xfrm>
          <a:off x="6142130" y="2129949"/>
          <a:ext cx="377020" cy="91440"/>
        </a:xfrm>
        <a:custGeom>
          <a:avLst/>
          <a:gdLst/>
          <a:ahLst/>
          <a:cxnLst/>
          <a:rect l="0" t="0" r="0" b="0"/>
          <a:pathLst>
            <a:path>
              <a:moveTo>
                <a:pt x="0" y="45720"/>
              </a:moveTo>
              <a:lnTo>
                <a:pt x="37702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0450" y="2173628"/>
        <a:ext cx="20381" cy="4080"/>
      </dsp:txXfrm>
    </dsp:sp>
    <dsp:sp modelId="{7101AC1C-EA01-44AA-80AC-1F8308D09E64}">
      <dsp:nvSpPr>
        <dsp:cNvPr id="0" name=""/>
        <dsp:cNvSpPr/>
      </dsp:nvSpPr>
      <dsp:spPr>
        <a:xfrm>
          <a:off x="4371669" y="1643990"/>
          <a:ext cx="1772261" cy="10633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622300">
            <a:lnSpc>
              <a:spcPct val="90000"/>
            </a:lnSpc>
            <a:spcBef>
              <a:spcPct val="0"/>
            </a:spcBef>
            <a:spcAft>
              <a:spcPct val="35000"/>
            </a:spcAft>
            <a:buNone/>
          </a:pPr>
          <a:r>
            <a:rPr lang="en-GB" sz="1400" kern="1200" dirty="0"/>
            <a:t>✗ Variable quality of care (Shahriari et al., 2024).</a:t>
          </a:r>
          <a:endParaRPr lang="en-US" sz="1400" kern="1200" dirty="0"/>
        </a:p>
      </dsp:txBody>
      <dsp:txXfrm>
        <a:off x="4371669" y="1643990"/>
        <a:ext cx="1772261" cy="1063356"/>
      </dsp:txXfrm>
    </dsp:sp>
    <dsp:sp modelId="{A3FDA40B-3AA2-4974-BE11-A40939FBFA7C}">
      <dsp:nvSpPr>
        <dsp:cNvPr id="0" name=""/>
        <dsp:cNvSpPr/>
      </dsp:nvSpPr>
      <dsp:spPr>
        <a:xfrm>
          <a:off x="8322012" y="2129949"/>
          <a:ext cx="377020" cy="91440"/>
        </a:xfrm>
        <a:custGeom>
          <a:avLst/>
          <a:gdLst/>
          <a:ahLst/>
          <a:cxnLst/>
          <a:rect l="0" t="0" r="0" b="0"/>
          <a:pathLst>
            <a:path>
              <a:moveTo>
                <a:pt x="0" y="45720"/>
              </a:moveTo>
              <a:lnTo>
                <a:pt x="37702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0332" y="2173628"/>
        <a:ext cx="20381" cy="4080"/>
      </dsp:txXfrm>
    </dsp:sp>
    <dsp:sp modelId="{C53E970B-4DEF-4AA3-8A39-35F2AFFE7813}">
      <dsp:nvSpPr>
        <dsp:cNvPr id="0" name=""/>
        <dsp:cNvSpPr/>
      </dsp:nvSpPr>
      <dsp:spPr>
        <a:xfrm>
          <a:off x="6551550" y="1643990"/>
          <a:ext cx="1772261" cy="10633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622300">
            <a:lnSpc>
              <a:spcPct val="90000"/>
            </a:lnSpc>
            <a:spcBef>
              <a:spcPct val="0"/>
            </a:spcBef>
            <a:spcAft>
              <a:spcPct val="35000"/>
            </a:spcAft>
            <a:buNone/>
          </a:pPr>
          <a:r>
            <a:rPr lang="en-GB" sz="1400" kern="1200" dirty="0"/>
            <a:t>✗ Potential social isolation (National Institute on Aging, 2019).</a:t>
          </a:r>
          <a:endParaRPr lang="en-US" sz="1400" kern="1200" dirty="0"/>
        </a:p>
      </dsp:txBody>
      <dsp:txXfrm>
        <a:off x="6551550" y="1643990"/>
        <a:ext cx="1772261" cy="1063356"/>
      </dsp:txXfrm>
    </dsp:sp>
    <dsp:sp modelId="{F0D57AF3-C2B5-4650-B6B4-D95C80A4693B}">
      <dsp:nvSpPr>
        <dsp:cNvPr id="0" name=""/>
        <dsp:cNvSpPr/>
      </dsp:nvSpPr>
      <dsp:spPr>
        <a:xfrm>
          <a:off x="898036" y="2705547"/>
          <a:ext cx="8719527" cy="377020"/>
        </a:xfrm>
        <a:custGeom>
          <a:avLst/>
          <a:gdLst/>
          <a:ahLst/>
          <a:cxnLst/>
          <a:rect l="0" t="0" r="0" b="0"/>
          <a:pathLst>
            <a:path>
              <a:moveTo>
                <a:pt x="8719527" y="0"/>
              </a:moveTo>
              <a:lnTo>
                <a:pt x="8719527" y="205610"/>
              </a:lnTo>
              <a:lnTo>
                <a:pt x="0" y="205610"/>
              </a:lnTo>
              <a:lnTo>
                <a:pt x="0" y="3770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573" y="2892017"/>
        <a:ext cx="436452" cy="4080"/>
      </dsp:txXfrm>
    </dsp:sp>
    <dsp:sp modelId="{EEFF5878-F76A-4894-966B-511DE058788E}">
      <dsp:nvSpPr>
        <dsp:cNvPr id="0" name=""/>
        <dsp:cNvSpPr/>
      </dsp:nvSpPr>
      <dsp:spPr>
        <a:xfrm>
          <a:off x="8731432" y="1643990"/>
          <a:ext cx="1772261" cy="10633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622300">
            <a:lnSpc>
              <a:spcPct val="90000"/>
            </a:lnSpc>
            <a:spcBef>
              <a:spcPct val="0"/>
            </a:spcBef>
            <a:spcAft>
              <a:spcPct val="35000"/>
            </a:spcAft>
            <a:buNone/>
          </a:pPr>
          <a:r>
            <a:rPr lang="en-GB" sz="1400" b="1" kern="1200" dirty="0"/>
            <a:t>Theory and Policy Links:</a:t>
          </a:r>
          <a:endParaRPr lang="en-US" sz="1400" b="1" kern="1200" dirty="0"/>
        </a:p>
      </dsp:txBody>
      <dsp:txXfrm>
        <a:off x="8731432" y="1643990"/>
        <a:ext cx="1772261" cy="1063356"/>
      </dsp:txXfrm>
    </dsp:sp>
    <dsp:sp modelId="{941CC3B5-6C48-4C05-AF36-6FA260EE6E79}">
      <dsp:nvSpPr>
        <dsp:cNvPr id="0" name=""/>
        <dsp:cNvSpPr/>
      </dsp:nvSpPr>
      <dsp:spPr>
        <a:xfrm>
          <a:off x="1782367" y="3600926"/>
          <a:ext cx="377020" cy="91440"/>
        </a:xfrm>
        <a:custGeom>
          <a:avLst/>
          <a:gdLst/>
          <a:ahLst/>
          <a:cxnLst/>
          <a:rect l="0" t="0" r="0" b="0"/>
          <a:pathLst>
            <a:path>
              <a:moveTo>
                <a:pt x="0" y="45720"/>
              </a:moveTo>
              <a:lnTo>
                <a:pt x="37702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60686" y="3644606"/>
        <a:ext cx="20381" cy="4080"/>
      </dsp:txXfrm>
    </dsp:sp>
    <dsp:sp modelId="{2490A755-107E-4040-82FA-12C94256342D}">
      <dsp:nvSpPr>
        <dsp:cNvPr id="0" name=""/>
        <dsp:cNvSpPr/>
      </dsp:nvSpPr>
      <dsp:spPr>
        <a:xfrm>
          <a:off x="11905" y="3114967"/>
          <a:ext cx="1772261" cy="10633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622300">
            <a:lnSpc>
              <a:spcPct val="90000"/>
            </a:lnSpc>
            <a:spcBef>
              <a:spcPct val="0"/>
            </a:spcBef>
            <a:spcAft>
              <a:spcPct val="35000"/>
            </a:spcAft>
            <a:buNone/>
          </a:pPr>
          <a:r>
            <a:rPr lang="en-GB" sz="1400" kern="1200" dirty="0"/>
            <a:t> Continuity Theory (Atchley, 1989).</a:t>
          </a:r>
          <a:endParaRPr lang="en-US" sz="1400" kern="1200" dirty="0"/>
        </a:p>
      </dsp:txBody>
      <dsp:txXfrm>
        <a:off x="11905" y="3114967"/>
        <a:ext cx="1772261" cy="1063356"/>
      </dsp:txXfrm>
    </dsp:sp>
    <dsp:sp modelId="{FAB9E186-1913-4026-A357-014258D9B0F5}">
      <dsp:nvSpPr>
        <dsp:cNvPr id="0" name=""/>
        <dsp:cNvSpPr/>
      </dsp:nvSpPr>
      <dsp:spPr>
        <a:xfrm>
          <a:off x="3962249" y="3600926"/>
          <a:ext cx="377020" cy="91440"/>
        </a:xfrm>
        <a:custGeom>
          <a:avLst/>
          <a:gdLst/>
          <a:ahLst/>
          <a:cxnLst/>
          <a:rect l="0" t="0" r="0" b="0"/>
          <a:pathLst>
            <a:path>
              <a:moveTo>
                <a:pt x="0" y="45720"/>
              </a:moveTo>
              <a:lnTo>
                <a:pt x="37702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140568" y="3644606"/>
        <a:ext cx="20381" cy="4080"/>
      </dsp:txXfrm>
    </dsp:sp>
    <dsp:sp modelId="{F07A82A3-D8FA-4315-BA73-9957DA5DF8B0}">
      <dsp:nvSpPr>
        <dsp:cNvPr id="0" name=""/>
        <dsp:cNvSpPr/>
      </dsp:nvSpPr>
      <dsp:spPr>
        <a:xfrm>
          <a:off x="2191787" y="3114967"/>
          <a:ext cx="1772261" cy="10633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622300">
            <a:lnSpc>
              <a:spcPct val="90000"/>
            </a:lnSpc>
            <a:spcBef>
              <a:spcPct val="0"/>
            </a:spcBef>
            <a:spcAft>
              <a:spcPct val="35000"/>
            </a:spcAft>
            <a:buNone/>
          </a:pPr>
          <a:r>
            <a:rPr lang="en-GB" sz="1400" kern="1200" dirty="0"/>
            <a:t>Care Act 2014</a:t>
          </a:r>
          <a:endParaRPr lang="en-US" sz="1400" kern="1200" dirty="0"/>
        </a:p>
      </dsp:txBody>
      <dsp:txXfrm>
        <a:off x="2191787" y="3114967"/>
        <a:ext cx="1772261" cy="1063356"/>
      </dsp:txXfrm>
    </dsp:sp>
    <dsp:sp modelId="{CED0E087-4B59-484F-BCBD-AE80FE3AA864}">
      <dsp:nvSpPr>
        <dsp:cNvPr id="0" name=""/>
        <dsp:cNvSpPr/>
      </dsp:nvSpPr>
      <dsp:spPr>
        <a:xfrm>
          <a:off x="6142130" y="3600926"/>
          <a:ext cx="377020" cy="91440"/>
        </a:xfrm>
        <a:custGeom>
          <a:avLst/>
          <a:gdLst/>
          <a:ahLst/>
          <a:cxnLst/>
          <a:rect l="0" t="0" r="0" b="0"/>
          <a:pathLst>
            <a:path>
              <a:moveTo>
                <a:pt x="0" y="45720"/>
              </a:moveTo>
              <a:lnTo>
                <a:pt x="37702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20450" y="3644606"/>
        <a:ext cx="20381" cy="4080"/>
      </dsp:txXfrm>
    </dsp:sp>
    <dsp:sp modelId="{400CF61A-69C4-4B2B-9484-F13CBCA48051}">
      <dsp:nvSpPr>
        <dsp:cNvPr id="0" name=""/>
        <dsp:cNvSpPr/>
      </dsp:nvSpPr>
      <dsp:spPr>
        <a:xfrm>
          <a:off x="4371669" y="3114967"/>
          <a:ext cx="1772261" cy="10633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622300">
            <a:lnSpc>
              <a:spcPct val="90000"/>
            </a:lnSpc>
            <a:spcBef>
              <a:spcPct val="0"/>
            </a:spcBef>
            <a:spcAft>
              <a:spcPct val="35000"/>
            </a:spcAft>
            <a:buNone/>
          </a:pPr>
          <a:r>
            <a:rPr lang="en-GB" sz="1400" kern="1200" dirty="0"/>
            <a:t> Wellbeing principle</a:t>
          </a:r>
          <a:endParaRPr lang="en-US" sz="1400" kern="1200" dirty="0"/>
        </a:p>
      </dsp:txBody>
      <dsp:txXfrm>
        <a:off x="4371669" y="3114967"/>
        <a:ext cx="1772261" cy="1063356"/>
      </dsp:txXfrm>
    </dsp:sp>
    <dsp:sp modelId="{B5791416-20B7-4ACA-A401-39BA8F98917B}">
      <dsp:nvSpPr>
        <dsp:cNvPr id="0" name=""/>
        <dsp:cNvSpPr/>
      </dsp:nvSpPr>
      <dsp:spPr>
        <a:xfrm>
          <a:off x="8322012" y="3600926"/>
          <a:ext cx="377020" cy="91440"/>
        </a:xfrm>
        <a:custGeom>
          <a:avLst/>
          <a:gdLst/>
          <a:ahLst/>
          <a:cxnLst/>
          <a:rect l="0" t="0" r="0" b="0"/>
          <a:pathLst>
            <a:path>
              <a:moveTo>
                <a:pt x="0" y="45720"/>
              </a:moveTo>
              <a:lnTo>
                <a:pt x="37702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0332" y="3644606"/>
        <a:ext cx="20381" cy="4080"/>
      </dsp:txXfrm>
    </dsp:sp>
    <dsp:sp modelId="{A4E2A5ED-09B0-4B65-ADE3-2A3B05D14927}">
      <dsp:nvSpPr>
        <dsp:cNvPr id="0" name=""/>
        <dsp:cNvSpPr/>
      </dsp:nvSpPr>
      <dsp:spPr>
        <a:xfrm>
          <a:off x="6551550" y="3114967"/>
          <a:ext cx="1772261" cy="10633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622300">
            <a:lnSpc>
              <a:spcPct val="90000"/>
            </a:lnSpc>
            <a:spcBef>
              <a:spcPct val="0"/>
            </a:spcBef>
            <a:spcAft>
              <a:spcPct val="35000"/>
            </a:spcAft>
            <a:buNone/>
          </a:pPr>
          <a:r>
            <a:rPr lang="en-GB" sz="1400" b="1" kern="1200" dirty="0"/>
            <a:t>Critical Evaluation:</a:t>
          </a:r>
          <a:endParaRPr lang="en-US" sz="1400" b="1" kern="1200" dirty="0"/>
        </a:p>
      </dsp:txBody>
      <dsp:txXfrm>
        <a:off x="6551550" y="3114967"/>
        <a:ext cx="1772261" cy="1063356"/>
      </dsp:txXfrm>
    </dsp:sp>
    <dsp:sp modelId="{F6F24DF0-A707-4EDB-9074-7CA76CAC4465}">
      <dsp:nvSpPr>
        <dsp:cNvPr id="0" name=""/>
        <dsp:cNvSpPr/>
      </dsp:nvSpPr>
      <dsp:spPr>
        <a:xfrm>
          <a:off x="8731432" y="3114967"/>
          <a:ext cx="1772261" cy="10633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842" tIns="91156" rIns="86842" bIns="91156" numCol="1" spcCol="1270" anchor="ctr" anchorCtr="0">
          <a:noAutofit/>
        </a:bodyPr>
        <a:lstStyle/>
        <a:p>
          <a:pPr marL="0" lvl="0" indent="0" algn="ctr" defTabSz="488950">
            <a:lnSpc>
              <a:spcPct val="90000"/>
            </a:lnSpc>
            <a:spcBef>
              <a:spcPct val="0"/>
            </a:spcBef>
            <a:spcAft>
              <a:spcPct val="35000"/>
            </a:spcAft>
            <a:buNone/>
          </a:pPr>
          <a:r>
            <a:rPr lang="en-GB" sz="1100" kern="1200" dirty="0"/>
            <a:t>Whilst domiciliary care aligns with person-centred care principles, staffing pressures may limit its effectiveness in practice (GOV.UK, 2025b).</a:t>
          </a:r>
          <a:endParaRPr lang="en-US" sz="1100" kern="1200" dirty="0"/>
        </a:p>
      </dsp:txBody>
      <dsp:txXfrm>
        <a:off x="8731432" y="3114967"/>
        <a:ext cx="1772261" cy="10633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5543EE-43C8-43D8-A819-CF315E7994D1}">
      <dsp:nvSpPr>
        <dsp:cNvPr id="0" name=""/>
        <dsp:cNvSpPr/>
      </dsp:nvSpPr>
      <dsp:spPr>
        <a:xfrm>
          <a:off x="0" y="531"/>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41FB03-317C-428B-B9BE-845CBD7A73EE}">
      <dsp:nvSpPr>
        <dsp:cNvPr id="0" name=""/>
        <dsp:cNvSpPr/>
      </dsp:nvSpPr>
      <dsp:spPr>
        <a:xfrm>
          <a:off x="0" y="531"/>
          <a:ext cx="10515600" cy="334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u="sng" kern="1200" dirty="0"/>
            <a:t>Key Frameworks </a:t>
          </a:r>
          <a:endParaRPr lang="en-US" sz="2000" kern="1200" dirty="0"/>
        </a:p>
      </dsp:txBody>
      <dsp:txXfrm>
        <a:off x="0" y="531"/>
        <a:ext cx="10515600" cy="334636"/>
      </dsp:txXfrm>
    </dsp:sp>
    <dsp:sp modelId="{509F77C3-3DA8-4B36-93D1-0F83EB7998C1}">
      <dsp:nvSpPr>
        <dsp:cNvPr id="0" name=""/>
        <dsp:cNvSpPr/>
      </dsp:nvSpPr>
      <dsp:spPr>
        <a:xfrm>
          <a:off x="0" y="335167"/>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EAE170-A254-4530-A39B-8926C340309F}">
      <dsp:nvSpPr>
        <dsp:cNvPr id="0" name=""/>
        <dsp:cNvSpPr/>
      </dsp:nvSpPr>
      <dsp:spPr>
        <a:xfrm>
          <a:off x="0" y="335167"/>
          <a:ext cx="10515600" cy="334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u="sng" kern="1200" dirty="0"/>
            <a:t>Care Act 2014</a:t>
          </a:r>
          <a:endParaRPr lang="en-US" sz="1500" b="1" u="sng" kern="1200" dirty="0"/>
        </a:p>
      </dsp:txBody>
      <dsp:txXfrm>
        <a:off x="0" y="335167"/>
        <a:ext cx="10515600" cy="334636"/>
      </dsp:txXfrm>
    </dsp:sp>
    <dsp:sp modelId="{01C64696-9173-4367-A0EC-788BF58C484A}">
      <dsp:nvSpPr>
        <dsp:cNvPr id="0" name=""/>
        <dsp:cNvSpPr/>
      </dsp:nvSpPr>
      <dsp:spPr>
        <a:xfrm>
          <a:off x="0" y="669804"/>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DAFF02-E747-4115-B414-FA16830105DB}">
      <dsp:nvSpPr>
        <dsp:cNvPr id="0" name=""/>
        <dsp:cNvSpPr/>
      </dsp:nvSpPr>
      <dsp:spPr>
        <a:xfrm>
          <a:off x="0" y="669804"/>
          <a:ext cx="10515600" cy="334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 Wellbeing.</a:t>
          </a:r>
          <a:endParaRPr lang="en-US" sz="1500" kern="1200" dirty="0"/>
        </a:p>
      </dsp:txBody>
      <dsp:txXfrm>
        <a:off x="0" y="669804"/>
        <a:ext cx="10515600" cy="334636"/>
      </dsp:txXfrm>
    </dsp:sp>
    <dsp:sp modelId="{C0C1F3B6-54D4-4812-8FD5-5248C516E7EC}">
      <dsp:nvSpPr>
        <dsp:cNvPr id="0" name=""/>
        <dsp:cNvSpPr/>
      </dsp:nvSpPr>
      <dsp:spPr>
        <a:xfrm>
          <a:off x="0" y="1004440"/>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F6CE96-7D57-4BC7-A27C-21E9FEC4077B}">
      <dsp:nvSpPr>
        <dsp:cNvPr id="0" name=""/>
        <dsp:cNvSpPr/>
      </dsp:nvSpPr>
      <dsp:spPr>
        <a:xfrm>
          <a:off x="0" y="1004440"/>
          <a:ext cx="10515600" cy="334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 Personalisation.</a:t>
          </a:r>
          <a:endParaRPr lang="en-US" sz="1500" kern="1200"/>
        </a:p>
      </dsp:txBody>
      <dsp:txXfrm>
        <a:off x="0" y="1004440"/>
        <a:ext cx="10515600" cy="334636"/>
      </dsp:txXfrm>
    </dsp:sp>
    <dsp:sp modelId="{C43B25FC-2DC4-4D13-9BBA-10FA43D5445C}">
      <dsp:nvSpPr>
        <dsp:cNvPr id="0" name=""/>
        <dsp:cNvSpPr/>
      </dsp:nvSpPr>
      <dsp:spPr>
        <a:xfrm>
          <a:off x="0" y="1339077"/>
          <a:ext cx="1051560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EEF028-B2E9-44E4-80AF-D106A01003FA}">
      <dsp:nvSpPr>
        <dsp:cNvPr id="0" name=""/>
        <dsp:cNvSpPr/>
      </dsp:nvSpPr>
      <dsp:spPr>
        <a:xfrm>
          <a:off x="0" y="1339077"/>
          <a:ext cx="10515600" cy="334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 Prevention.</a:t>
          </a:r>
          <a:endParaRPr lang="en-US" sz="1500" kern="1200"/>
        </a:p>
      </dsp:txBody>
      <dsp:txXfrm>
        <a:off x="0" y="1339077"/>
        <a:ext cx="10515600" cy="334636"/>
      </dsp:txXfrm>
    </dsp:sp>
    <dsp:sp modelId="{ABC1E543-5AF7-4261-ABF2-CB7B8AAC35B9}">
      <dsp:nvSpPr>
        <dsp:cNvPr id="0" name=""/>
        <dsp:cNvSpPr/>
      </dsp:nvSpPr>
      <dsp:spPr>
        <a:xfrm>
          <a:off x="0" y="1673714"/>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2DB05E-D36B-4D63-BF61-4879139457B4}">
      <dsp:nvSpPr>
        <dsp:cNvPr id="0" name=""/>
        <dsp:cNvSpPr/>
      </dsp:nvSpPr>
      <dsp:spPr>
        <a:xfrm>
          <a:off x="0" y="1673714"/>
          <a:ext cx="10515600" cy="334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u="sng" kern="1200" dirty="0"/>
            <a:t>Equality Act 2010</a:t>
          </a:r>
          <a:endParaRPr lang="en-US" sz="1500" u="sng" kern="1200" dirty="0"/>
        </a:p>
      </dsp:txBody>
      <dsp:txXfrm>
        <a:off x="0" y="1673714"/>
        <a:ext cx="10515600" cy="334636"/>
      </dsp:txXfrm>
    </dsp:sp>
    <dsp:sp modelId="{EC4E359A-5F2F-45CF-B566-6265E64DD0DD}">
      <dsp:nvSpPr>
        <dsp:cNvPr id="0" name=""/>
        <dsp:cNvSpPr/>
      </dsp:nvSpPr>
      <dsp:spPr>
        <a:xfrm>
          <a:off x="0" y="2008350"/>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4A8F10-F5B0-4C50-82B5-7ECBF4916647}">
      <dsp:nvSpPr>
        <dsp:cNvPr id="0" name=""/>
        <dsp:cNvSpPr/>
      </dsp:nvSpPr>
      <dsp:spPr>
        <a:xfrm>
          <a:off x="0" y="2008350"/>
          <a:ext cx="10515600" cy="334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 Protection against age discrimination.</a:t>
          </a:r>
          <a:endParaRPr lang="en-US" sz="1500" kern="1200"/>
        </a:p>
      </dsp:txBody>
      <dsp:txXfrm>
        <a:off x="0" y="2008350"/>
        <a:ext cx="10515600" cy="334636"/>
      </dsp:txXfrm>
    </dsp:sp>
    <dsp:sp modelId="{A9A05306-C4F0-4480-BAC7-42DCF0805731}">
      <dsp:nvSpPr>
        <dsp:cNvPr id="0" name=""/>
        <dsp:cNvSpPr/>
      </dsp:nvSpPr>
      <dsp:spPr>
        <a:xfrm>
          <a:off x="0" y="2342987"/>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152A0C-CCF7-4728-8BBC-50050E8C0B4E}">
      <dsp:nvSpPr>
        <dsp:cNvPr id="0" name=""/>
        <dsp:cNvSpPr/>
      </dsp:nvSpPr>
      <dsp:spPr>
        <a:xfrm>
          <a:off x="0" y="2342987"/>
          <a:ext cx="10515600" cy="334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u="sng" kern="1200" dirty="0"/>
            <a:t>NHS Long Term Plan 2019 </a:t>
          </a:r>
          <a:endParaRPr lang="en-US" sz="1500" b="1" u="sng" kern="1200" dirty="0"/>
        </a:p>
      </dsp:txBody>
      <dsp:txXfrm>
        <a:off x="0" y="2342987"/>
        <a:ext cx="10515600" cy="334636"/>
      </dsp:txXfrm>
    </dsp:sp>
    <dsp:sp modelId="{750922DD-0493-4FDF-867C-9D8D6E346214}">
      <dsp:nvSpPr>
        <dsp:cNvPr id="0" name=""/>
        <dsp:cNvSpPr/>
      </dsp:nvSpPr>
      <dsp:spPr>
        <a:xfrm>
          <a:off x="0" y="2677623"/>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64F4D5-9A71-4B7E-BC7D-A412005CDBB9}">
      <dsp:nvSpPr>
        <dsp:cNvPr id="0" name=""/>
        <dsp:cNvSpPr/>
      </dsp:nvSpPr>
      <dsp:spPr>
        <a:xfrm>
          <a:off x="0" y="2677623"/>
          <a:ext cx="10515600" cy="334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 Integrated care.</a:t>
          </a:r>
          <a:endParaRPr lang="en-US" sz="1500" kern="1200"/>
        </a:p>
      </dsp:txBody>
      <dsp:txXfrm>
        <a:off x="0" y="2677623"/>
        <a:ext cx="10515600" cy="334636"/>
      </dsp:txXfrm>
    </dsp:sp>
    <dsp:sp modelId="{5D19D1C0-AF24-4D73-9FFD-1C2E4F2C7283}">
      <dsp:nvSpPr>
        <dsp:cNvPr id="0" name=""/>
        <dsp:cNvSpPr/>
      </dsp:nvSpPr>
      <dsp:spPr>
        <a:xfrm>
          <a:off x="0" y="3012260"/>
          <a:ext cx="1051560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8CE586-6288-4136-8767-F62DD8F34B75}">
      <dsp:nvSpPr>
        <dsp:cNvPr id="0" name=""/>
        <dsp:cNvSpPr/>
      </dsp:nvSpPr>
      <dsp:spPr>
        <a:xfrm>
          <a:off x="0" y="3012260"/>
          <a:ext cx="10515600" cy="334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 Healthy ageing.</a:t>
          </a:r>
          <a:endParaRPr lang="en-US" sz="1500" kern="1200" dirty="0"/>
        </a:p>
      </dsp:txBody>
      <dsp:txXfrm>
        <a:off x="0" y="3012260"/>
        <a:ext cx="10515600" cy="334636"/>
      </dsp:txXfrm>
    </dsp:sp>
    <dsp:sp modelId="{11F483E1-6E75-414D-82BB-3538C347D35C}">
      <dsp:nvSpPr>
        <dsp:cNvPr id="0" name=""/>
        <dsp:cNvSpPr/>
      </dsp:nvSpPr>
      <dsp:spPr>
        <a:xfrm>
          <a:off x="0" y="3346897"/>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32BC17-F5EB-46EC-AB42-3E1372E2A90F}">
      <dsp:nvSpPr>
        <dsp:cNvPr id="0" name=""/>
        <dsp:cNvSpPr/>
      </dsp:nvSpPr>
      <dsp:spPr>
        <a:xfrm>
          <a:off x="0" y="3346897"/>
          <a:ext cx="10515600" cy="334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 Community support.</a:t>
          </a:r>
          <a:endParaRPr lang="en-US" sz="1500" kern="1200"/>
        </a:p>
      </dsp:txBody>
      <dsp:txXfrm>
        <a:off x="0" y="3346897"/>
        <a:ext cx="10515600" cy="334636"/>
      </dsp:txXfrm>
    </dsp:sp>
    <dsp:sp modelId="{4E068881-52BE-427F-91F5-6FE00601D596}">
      <dsp:nvSpPr>
        <dsp:cNvPr id="0" name=""/>
        <dsp:cNvSpPr/>
      </dsp:nvSpPr>
      <dsp:spPr>
        <a:xfrm>
          <a:off x="0" y="3681533"/>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686ACE-4135-4BB9-8F4A-3E8C590F645D}">
      <dsp:nvSpPr>
        <dsp:cNvPr id="0" name=""/>
        <dsp:cNvSpPr/>
      </dsp:nvSpPr>
      <dsp:spPr>
        <a:xfrm>
          <a:off x="0" y="3681533"/>
          <a:ext cx="10515600" cy="334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u="sng" kern="1200" dirty="0"/>
            <a:t>Critical Evaluation</a:t>
          </a:r>
          <a:endParaRPr lang="en-US" sz="1500" u="sng" kern="1200" dirty="0"/>
        </a:p>
      </dsp:txBody>
      <dsp:txXfrm>
        <a:off x="0" y="3681533"/>
        <a:ext cx="10515600" cy="334636"/>
      </dsp:txXfrm>
    </dsp:sp>
    <dsp:sp modelId="{FCA0693E-2E16-4286-89E7-03B44E61ACF7}">
      <dsp:nvSpPr>
        <dsp:cNvPr id="0" name=""/>
        <dsp:cNvSpPr/>
      </dsp:nvSpPr>
      <dsp:spPr>
        <a:xfrm>
          <a:off x="0" y="4016170"/>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D199E5-5517-4A7F-B25E-296F9D968683}">
      <dsp:nvSpPr>
        <dsp:cNvPr id="0" name=""/>
        <dsp:cNvSpPr/>
      </dsp:nvSpPr>
      <dsp:spPr>
        <a:xfrm>
          <a:off x="0" y="4016170"/>
          <a:ext cx="10515600" cy="334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Policy frameworks are progressive, yet implementation is constrained by workforce shortages and financial pressures.</a:t>
          </a:r>
          <a:endParaRPr lang="en-US" sz="1500" kern="1200"/>
        </a:p>
      </dsp:txBody>
      <dsp:txXfrm>
        <a:off x="0" y="4016170"/>
        <a:ext cx="10515600" cy="3346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6FD6E7-3677-4F6E-8B50-B0F6558694A0}">
      <dsp:nvSpPr>
        <dsp:cNvPr id="0" name=""/>
        <dsp:cNvSpPr/>
      </dsp:nvSpPr>
      <dsp:spPr>
        <a:xfrm>
          <a:off x="1778971" y="657533"/>
          <a:ext cx="377418" cy="91440"/>
        </a:xfrm>
        <a:custGeom>
          <a:avLst/>
          <a:gdLst/>
          <a:ahLst/>
          <a:cxnLst/>
          <a:rect l="0" t="0" r="0" b="0"/>
          <a:pathLst>
            <a:path>
              <a:moveTo>
                <a:pt x="0" y="45720"/>
              </a:moveTo>
              <a:lnTo>
                <a:pt x="377418"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701213"/>
        <a:ext cx="20400" cy="4080"/>
      </dsp:txXfrm>
    </dsp:sp>
    <dsp:sp modelId="{0CE6472D-EEFF-465C-850D-FCB12E8EF7C6}">
      <dsp:nvSpPr>
        <dsp:cNvPr id="0" name=""/>
        <dsp:cNvSpPr/>
      </dsp:nvSpPr>
      <dsp:spPr>
        <a:xfrm>
          <a:off x="6777" y="171055"/>
          <a:ext cx="1773994" cy="1064396"/>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33400">
            <a:lnSpc>
              <a:spcPct val="90000"/>
            </a:lnSpc>
            <a:spcBef>
              <a:spcPct val="0"/>
            </a:spcBef>
            <a:spcAft>
              <a:spcPct val="35000"/>
            </a:spcAft>
            <a:buNone/>
          </a:pPr>
          <a:r>
            <a:rPr lang="en-GB" sz="1200" b="1" kern="1200"/>
            <a:t>Improving Care and Support</a:t>
          </a:r>
          <a:endParaRPr lang="en-US" sz="1200" kern="1200"/>
        </a:p>
      </dsp:txBody>
      <dsp:txXfrm>
        <a:off x="6777" y="171055"/>
        <a:ext cx="1773994" cy="1064396"/>
      </dsp:txXfrm>
    </dsp:sp>
    <dsp:sp modelId="{54AC4705-4CBF-48B2-BEEE-A00B8802CE76}">
      <dsp:nvSpPr>
        <dsp:cNvPr id="0" name=""/>
        <dsp:cNvSpPr/>
      </dsp:nvSpPr>
      <dsp:spPr>
        <a:xfrm>
          <a:off x="3960984" y="657533"/>
          <a:ext cx="377418" cy="91440"/>
        </a:xfrm>
        <a:custGeom>
          <a:avLst/>
          <a:gdLst/>
          <a:ahLst/>
          <a:cxnLst/>
          <a:rect l="0" t="0" r="0" b="0"/>
          <a:pathLst>
            <a:path>
              <a:moveTo>
                <a:pt x="0" y="45720"/>
              </a:moveTo>
              <a:lnTo>
                <a:pt x="377418" y="45720"/>
              </a:lnTo>
            </a:path>
          </a:pathLst>
        </a:custGeom>
        <a:noFill/>
        <a:ln w="12700" cap="flat" cmpd="sng" algn="ctr">
          <a:solidFill>
            <a:schemeClr val="accent5">
              <a:hueOff val="-1104741"/>
              <a:satOff val="-75"/>
              <a:lumOff val="17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701213"/>
        <a:ext cx="20400" cy="4080"/>
      </dsp:txXfrm>
    </dsp:sp>
    <dsp:sp modelId="{21D1E150-4C4D-441A-9C14-8E6ED32398FC}">
      <dsp:nvSpPr>
        <dsp:cNvPr id="0" name=""/>
        <dsp:cNvSpPr/>
      </dsp:nvSpPr>
      <dsp:spPr>
        <a:xfrm>
          <a:off x="2188790" y="171055"/>
          <a:ext cx="1773994" cy="1064396"/>
        </a:xfrm>
        <a:prstGeom prst="rect">
          <a:avLst/>
        </a:prstGeom>
        <a:gradFill rotWithShape="0">
          <a:gsLst>
            <a:gs pos="0">
              <a:schemeClr val="accent5">
                <a:hueOff val="-1012679"/>
                <a:satOff val="-69"/>
                <a:lumOff val="163"/>
                <a:alphaOff val="0"/>
                <a:satMod val="103000"/>
                <a:lumMod val="102000"/>
                <a:tint val="94000"/>
              </a:schemeClr>
            </a:gs>
            <a:gs pos="50000">
              <a:schemeClr val="accent5">
                <a:hueOff val="-1012679"/>
                <a:satOff val="-69"/>
                <a:lumOff val="163"/>
                <a:alphaOff val="0"/>
                <a:satMod val="110000"/>
                <a:lumMod val="100000"/>
                <a:shade val="100000"/>
              </a:schemeClr>
            </a:gs>
            <a:gs pos="100000">
              <a:schemeClr val="accent5">
                <a:hueOff val="-1012679"/>
                <a:satOff val="-69"/>
                <a:lumOff val="16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33400">
            <a:lnSpc>
              <a:spcPct val="90000"/>
            </a:lnSpc>
            <a:spcBef>
              <a:spcPct val="0"/>
            </a:spcBef>
            <a:spcAft>
              <a:spcPct val="35000"/>
            </a:spcAft>
            <a:buNone/>
          </a:pPr>
          <a:r>
            <a:rPr lang="en-GB" sz="1200" b="1" u="sng" kern="1200" dirty="0"/>
            <a:t>Recommendation 1</a:t>
          </a:r>
          <a:endParaRPr lang="en-US" sz="1200" u="sng" kern="1200" dirty="0"/>
        </a:p>
      </dsp:txBody>
      <dsp:txXfrm>
        <a:off x="2188790" y="171055"/>
        <a:ext cx="1773994" cy="1064396"/>
      </dsp:txXfrm>
    </dsp:sp>
    <dsp:sp modelId="{39A9F9CB-673A-4F86-A615-695322BF4321}">
      <dsp:nvSpPr>
        <dsp:cNvPr id="0" name=""/>
        <dsp:cNvSpPr/>
      </dsp:nvSpPr>
      <dsp:spPr>
        <a:xfrm>
          <a:off x="6142997" y="657533"/>
          <a:ext cx="377418" cy="91440"/>
        </a:xfrm>
        <a:custGeom>
          <a:avLst/>
          <a:gdLst/>
          <a:ahLst/>
          <a:cxnLst/>
          <a:rect l="0" t="0" r="0" b="0"/>
          <a:pathLst>
            <a:path>
              <a:moveTo>
                <a:pt x="0" y="45720"/>
              </a:moveTo>
              <a:lnTo>
                <a:pt x="377418" y="45720"/>
              </a:lnTo>
            </a:path>
          </a:pathLst>
        </a:custGeom>
        <a:noFill/>
        <a:ln w="12700" cap="flat" cmpd="sng" algn="ctr">
          <a:solidFill>
            <a:schemeClr val="accent5">
              <a:hueOff val="-2209482"/>
              <a:satOff val="-150"/>
              <a:lumOff val="35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701213"/>
        <a:ext cx="20400" cy="4080"/>
      </dsp:txXfrm>
    </dsp:sp>
    <dsp:sp modelId="{2EE35E84-8630-4B4B-8F5E-C5BD6F9DFC5F}">
      <dsp:nvSpPr>
        <dsp:cNvPr id="0" name=""/>
        <dsp:cNvSpPr/>
      </dsp:nvSpPr>
      <dsp:spPr>
        <a:xfrm>
          <a:off x="4370802" y="171055"/>
          <a:ext cx="1773994" cy="1064396"/>
        </a:xfrm>
        <a:prstGeom prst="rect">
          <a:avLst/>
        </a:prstGeom>
        <a:gradFill rotWithShape="0">
          <a:gsLst>
            <a:gs pos="0">
              <a:schemeClr val="accent5">
                <a:hueOff val="-2025358"/>
                <a:satOff val="-138"/>
                <a:lumOff val="327"/>
                <a:alphaOff val="0"/>
                <a:satMod val="103000"/>
                <a:lumMod val="102000"/>
                <a:tint val="94000"/>
              </a:schemeClr>
            </a:gs>
            <a:gs pos="50000">
              <a:schemeClr val="accent5">
                <a:hueOff val="-2025358"/>
                <a:satOff val="-138"/>
                <a:lumOff val="327"/>
                <a:alphaOff val="0"/>
                <a:satMod val="110000"/>
                <a:lumMod val="100000"/>
                <a:shade val="100000"/>
              </a:schemeClr>
            </a:gs>
            <a:gs pos="100000">
              <a:schemeClr val="accent5">
                <a:hueOff val="-2025358"/>
                <a:satOff val="-138"/>
                <a:lumOff val="32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33400">
            <a:lnSpc>
              <a:spcPct val="90000"/>
            </a:lnSpc>
            <a:spcBef>
              <a:spcPct val="0"/>
            </a:spcBef>
            <a:spcAft>
              <a:spcPct val="35000"/>
            </a:spcAft>
            <a:buNone/>
          </a:pPr>
          <a:r>
            <a:rPr lang="en-GB" sz="1200" kern="1200"/>
            <a:t>Increase investment in community-based services.</a:t>
          </a:r>
          <a:endParaRPr lang="en-US" sz="1200" kern="1200"/>
        </a:p>
      </dsp:txBody>
      <dsp:txXfrm>
        <a:off x="4370802" y="171055"/>
        <a:ext cx="1773994" cy="1064396"/>
      </dsp:txXfrm>
    </dsp:sp>
    <dsp:sp modelId="{C5C41BF4-07FA-48D7-83C4-C63809A40691}">
      <dsp:nvSpPr>
        <dsp:cNvPr id="0" name=""/>
        <dsp:cNvSpPr/>
      </dsp:nvSpPr>
      <dsp:spPr>
        <a:xfrm>
          <a:off x="8325009" y="657533"/>
          <a:ext cx="377418" cy="91440"/>
        </a:xfrm>
        <a:custGeom>
          <a:avLst/>
          <a:gdLst/>
          <a:ahLst/>
          <a:cxnLst/>
          <a:rect l="0" t="0" r="0" b="0"/>
          <a:pathLst>
            <a:path>
              <a:moveTo>
                <a:pt x="0" y="45720"/>
              </a:moveTo>
              <a:lnTo>
                <a:pt x="377418" y="45720"/>
              </a:lnTo>
            </a:path>
          </a:pathLst>
        </a:custGeom>
        <a:noFill/>
        <a:ln w="12700" cap="flat" cmpd="sng" algn="ctr">
          <a:solidFill>
            <a:schemeClr val="accent5">
              <a:hueOff val="-3314223"/>
              <a:satOff val="-225"/>
              <a:lumOff val="53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3518" y="701213"/>
        <a:ext cx="20400" cy="4080"/>
      </dsp:txXfrm>
    </dsp:sp>
    <dsp:sp modelId="{9745AB53-C6DB-41B1-BCA2-1C7111597615}">
      <dsp:nvSpPr>
        <dsp:cNvPr id="0" name=""/>
        <dsp:cNvSpPr/>
      </dsp:nvSpPr>
      <dsp:spPr>
        <a:xfrm>
          <a:off x="6552815" y="171055"/>
          <a:ext cx="1773994" cy="1064396"/>
        </a:xfrm>
        <a:prstGeom prst="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33400">
            <a:lnSpc>
              <a:spcPct val="90000"/>
            </a:lnSpc>
            <a:spcBef>
              <a:spcPct val="0"/>
            </a:spcBef>
            <a:spcAft>
              <a:spcPct val="35000"/>
            </a:spcAft>
            <a:buNone/>
          </a:pPr>
          <a:r>
            <a:rPr lang="en-GB" sz="1200" b="1" u="sng" kern="1200" dirty="0"/>
            <a:t>Recommendation 2</a:t>
          </a:r>
          <a:endParaRPr lang="en-US" sz="1200" u="sng" kern="1200" dirty="0"/>
        </a:p>
      </dsp:txBody>
      <dsp:txXfrm>
        <a:off x="6552815" y="171055"/>
        <a:ext cx="1773994" cy="1064396"/>
      </dsp:txXfrm>
    </dsp:sp>
    <dsp:sp modelId="{3B8AE1A2-D09C-4906-8B25-DE22BDBA2FCE}">
      <dsp:nvSpPr>
        <dsp:cNvPr id="0" name=""/>
        <dsp:cNvSpPr/>
      </dsp:nvSpPr>
      <dsp:spPr>
        <a:xfrm>
          <a:off x="893774" y="1233652"/>
          <a:ext cx="8728050" cy="377418"/>
        </a:xfrm>
        <a:custGeom>
          <a:avLst/>
          <a:gdLst/>
          <a:ahLst/>
          <a:cxnLst/>
          <a:rect l="0" t="0" r="0" b="0"/>
          <a:pathLst>
            <a:path>
              <a:moveTo>
                <a:pt x="8728050" y="0"/>
              </a:moveTo>
              <a:lnTo>
                <a:pt x="8728050" y="205809"/>
              </a:lnTo>
              <a:lnTo>
                <a:pt x="0" y="205809"/>
              </a:lnTo>
              <a:lnTo>
                <a:pt x="0" y="377418"/>
              </a:lnTo>
            </a:path>
          </a:pathLst>
        </a:custGeom>
        <a:noFill/>
        <a:ln w="12700" cap="flat" cmpd="sng" algn="ctr">
          <a:solidFill>
            <a:schemeClr val="accent5">
              <a:hueOff val="-4418963"/>
              <a:satOff val="-300"/>
              <a:lumOff val="71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360" y="1420321"/>
        <a:ext cx="436879" cy="4080"/>
      </dsp:txXfrm>
    </dsp:sp>
    <dsp:sp modelId="{6C53968B-5BEE-4A37-B7BE-791A283F1929}">
      <dsp:nvSpPr>
        <dsp:cNvPr id="0" name=""/>
        <dsp:cNvSpPr/>
      </dsp:nvSpPr>
      <dsp:spPr>
        <a:xfrm>
          <a:off x="8734828" y="171055"/>
          <a:ext cx="1773994" cy="1064396"/>
        </a:xfrm>
        <a:prstGeom prst="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33400">
            <a:lnSpc>
              <a:spcPct val="90000"/>
            </a:lnSpc>
            <a:spcBef>
              <a:spcPct val="0"/>
            </a:spcBef>
            <a:spcAft>
              <a:spcPct val="35000"/>
            </a:spcAft>
            <a:buNone/>
          </a:pPr>
          <a:r>
            <a:rPr lang="en-GB" sz="1200" kern="1200"/>
            <a:t>Expand digital inclusion programmes.</a:t>
          </a:r>
          <a:endParaRPr lang="en-US" sz="1200" kern="1200"/>
        </a:p>
      </dsp:txBody>
      <dsp:txXfrm>
        <a:off x="8734828" y="171055"/>
        <a:ext cx="1773994" cy="1064396"/>
      </dsp:txXfrm>
    </dsp:sp>
    <dsp:sp modelId="{5F67B47C-4E99-4F30-B49A-DDE86614A966}">
      <dsp:nvSpPr>
        <dsp:cNvPr id="0" name=""/>
        <dsp:cNvSpPr/>
      </dsp:nvSpPr>
      <dsp:spPr>
        <a:xfrm>
          <a:off x="1778971" y="2129948"/>
          <a:ext cx="377418" cy="91440"/>
        </a:xfrm>
        <a:custGeom>
          <a:avLst/>
          <a:gdLst/>
          <a:ahLst/>
          <a:cxnLst/>
          <a:rect l="0" t="0" r="0" b="0"/>
          <a:pathLst>
            <a:path>
              <a:moveTo>
                <a:pt x="0" y="45720"/>
              </a:moveTo>
              <a:lnTo>
                <a:pt x="377418" y="45720"/>
              </a:lnTo>
            </a:path>
          </a:pathLst>
        </a:custGeom>
        <a:noFill/>
        <a:ln w="12700" cap="flat" cmpd="sng" algn="ctr">
          <a:solidFill>
            <a:schemeClr val="accent5">
              <a:hueOff val="-5523705"/>
              <a:satOff val="-375"/>
              <a:lumOff val="89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2173628"/>
        <a:ext cx="20400" cy="4080"/>
      </dsp:txXfrm>
    </dsp:sp>
    <dsp:sp modelId="{807E3B8F-09C1-4CB5-A6F1-83A758FB490D}">
      <dsp:nvSpPr>
        <dsp:cNvPr id="0" name=""/>
        <dsp:cNvSpPr/>
      </dsp:nvSpPr>
      <dsp:spPr>
        <a:xfrm>
          <a:off x="6777" y="1643470"/>
          <a:ext cx="1773994" cy="1064396"/>
        </a:xfrm>
        <a:prstGeom prst="rect">
          <a:avLst/>
        </a:prstGeom>
        <a:gradFill rotWithShape="0">
          <a:gsLst>
            <a:gs pos="0">
              <a:schemeClr val="accent5">
                <a:hueOff val="-5063395"/>
                <a:satOff val="-344"/>
                <a:lumOff val="817"/>
                <a:alphaOff val="0"/>
                <a:satMod val="103000"/>
                <a:lumMod val="102000"/>
                <a:tint val="94000"/>
              </a:schemeClr>
            </a:gs>
            <a:gs pos="50000">
              <a:schemeClr val="accent5">
                <a:hueOff val="-5063395"/>
                <a:satOff val="-344"/>
                <a:lumOff val="817"/>
                <a:alphaOff val="0"/>
                <a:satMod val="110000"/>
                <a:lumMod val="100000"/>
                <a:shade val="100000"/>
              </a:schemeClr>
            </a:gs>
            <a:gs pos="100000">
              <a:schemeClr val="accent5">
                <a:hueOff val="-5063395"/>
                <a:satOff val="-344"/>
                <a:lumOff val="81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33400">
            <a:lnSpc>
              <a:spcPct val="90000"/>
            </a:lnSpc>
            <a:spcBef>
              <a:spcPct val="0"/>
            </a:spcBef>
            <a:spcAft>
              <a:spcPct val="35000"/>
            </a:spcAft>
            <a:buNone/>
          </a:pPr>
          <a:r>
            <a:rPr lang="en-GB" sz="1200" b="1" u="sng" kern="1200" dirty="0"/>
            <a:t>Recommendation 3</a:t>
          </a:r>
          <a:endParaRPr lang="en-US" sz="1200" u="sng" kern="1200" dirty="0"/>
        </a:p>
      </dsp:txBody>
      <dsp:txXfrm>
        <a:off x="6777" y="1643470"/>
        <a:ext cx="1773994" cy="1064396"/>
      </dsp:txXfrm>
    </dsp:sp>
    <dsp:sp modelId="{F28CEDF8-90CA-4501-9710-6689C27BA859}">
      <dsp:nvSpPr>
        <dsp:cNvPr id="0" name=""/>
        <dsp:cNvSpPr/>
      </dsp:nvSpPr>
      <dsp:spPr>
        <a:xfrm>
          <a:off x="3960984" y="2129948"/>
          <a:ext cx="377418" cy="91440"/>
        </a:xfrm>
        <a:custGeom>
          <a:avLst/>
          <a:gdLst/>
          <a:ahLst/>
          <a:cxnLst/>
          <a:rect l="0" t="0" r="0" b="0"/>
          <a:pathLst>
            <a:path>
              <a:moveTo>
                <a:pt x="0" y="45720"/>
              </a:moveTo>
              <a:lnTo>
                <a:pt x="377418" y="45720"/>
              </a:lnTo>
            </a:path>
          </a:pathLst>
        </a:custGeom>
        <a:noFill/>
        <a:ln w="12700" cap="flat" cmpd="sng" algn="ctr">
          <a:solidFill>
            <a:schemeClr val="accent5">
              <a:hueOff val="-6628445"/>
              <a:satOff val="-451"/>
              <a:lumOff val="107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2173628"/>
        <a:ext cx="20400" cy="4080"/>
      </dsp:txXfrm>
    </dsp:sp>
    <dsp:sp modelId="{CF2A42B1-D4C5-40CB-B150-0A4CAD2148E6}">
      <dsp:nvSpPr>
        <dsp:cNvPr id="0" name=""/>
        <dsp:cNvSpPr/>
      </dsp:nvSpPr>
      <dsp:spPr>
        <a:xfrm>
          <a:off x="2188790" y="1643470"/>
          <a:ext cx="1773994" cy="1064396"/>
        </a:xfrm>
        <a:prstGeom prst="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33400">
            <a:lnSpc>
              <a:spcPct val="90000"/>
            </a:lnSpc>
            <a:spcBef>
              <a:spcPct val="0"/>
            </a:spcBef>
            <a:spcAft>
              <a:spcPct val="35000"/>
            </a:spcAft>
            <a:buNone/>
          </a:pPr>
          <a:r>
            <a:rPr lang="en-GB" sz="1200" kern="1200"/>
            <a:t>Improve workforce recruitment and retention.</a:t>
          </a:r>
          <a:endParaRPr lang="en-US" sz="1200" kern="1200"/>
        </a:p>
      </dsp:txBody>
      <dsp:txXfrm>
        <a:off x="2188790" y="1643470"/>
        <a:ext cx="1773994" cy="1064396"/>
      </dsp:txXfrm>
    </dsp:sp>
    <dsp:sp modelId="{D3317CEB-7AC1-4C0F-8476-4815777E4E81}">
      <dsp:nvSpPr>
        <dsp:cNvPr id="0" name=""/>
        <dsp:cNvSpPr/>
      </dsp:nvSpPr>
      <dsp:spPr>
        <a:xfrm>
          <a:off x="6142997" y="2129948"/>
          <a:ext cx="377418" cy="91440"/>
        </a:xfrm>
        <a:custGeom>
          <a:avLst/>
          <a:gdLst/>
          <a:ahLst/>
          <a:cxnLst/>
          <a:rect l="0" t="0" r="0" b="0"/>
          <a:pathLst>
            <a:path>
              <a:moveTo>
                <a:pt x="0" y="45720"/>
              </a:moveTo>
              <a:lnTo>
                <a:pt x="377418" y="45720"/>
              </a:lnTo>
            </a:path>
          </a:pathLst>
        </a:custGeom>
        <a:noFill/>
        <a:ln w="12700" cap="flat" cmpd="sng" algn="ctr">
          <a:solidFill>
            <a:schemeClr val="accent5">
              <a:hueOff val="-7733186"/>
              <a:satOff val="-526"/>
              <a:lumOff val="124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2173628"/>
        <a:ext cx="20400" cy="4080"/>
      </dsp:txXfrm>
    </dsp:sp>
    <dsp:sp modelId="{2FFDB162-FDC6-4A82-99CB-8B1B5925AA39}">
      <dsp:nvSpPr>
        <dsp:cNvPr id="0" name=""/>
        <dsp:cNvSpPr/>
      </dsp:nvSpPr>
      <dsp:spPr>
        <a:xfrm>
          <a:off x="4370802" y="1643470"/>
          <a:ext cx="1773994" cy="1064396"/>
        </a:xfrm>
        <a:prstGeom prst="rect">
          <a:avLst/>
        </a:prstGeom>
        <a:gradFill rotWithShape="0">
          <a:gsLst>
            <a:gs pos="0">
              <a:schemeClr val="accent5">
                <a:hueOff val="-7088754"/>
                <a:satOff val="-482"/>
                <a:lumOff val="1144"/>
                <a:alphaOff val="0"/>
                <a:satMod val="103000"/>
                <a:lumMod val="102000"/>
                <a:tint val="94000"/>
              </a:schemeClr>
            </a:gs>
            <a:gs pos="50000">
              <a:schemeClr val="accent5">
                <a:hueOff val="-7088754"/>
                <a:satOff val="-482"/>
                <a:lumOff val="1144"/>
                <a:alphaOff val="0"/>
                <a:satMod val="110000"/>
                <a:lumMod val="100000"/>
                <a:shade val="100000"/>
              </a:schemeClr>
            </a:gs>
            <a:gs pos="100000">
              <a:schemeClr val="accent5">
                <a:hueOff val="-7088754"/>
                <a:satOff val="-482"/>
                <a:lumOff val="11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33400">
            <a:lnSpc>
              <a:spcPct val="90000"/>
            </a:lnSpc>
            <a:spcBef>
              <a:spcPct val="0"/>
            </a:spcBef>
            <a:spcAft>
              <a:spcPct val="35000"/>
            </a:spcAft>
            <a:buNone/>
          </a:pPr>
          <a:r>
            <a:rPr lang="en-GB" sz="1200" b="1" u="sng" kern="1200" dirty="0"/>
            <a:t>Recommendation 4</a:t>
          </a:r>
          <a:endParaRPr lang="en-US" sz="1200" u="sng" kern="1200" dirty="0"/>
        </a:p>
      </dsp:txBody>
      <dsp:txXfrm>
        <a:off x="4370802" y="1643470"/>
        <a:ext cx="1773994" cy="1064396"/>
      </dsp:txXfrm>
    </dsp:sp>
    <dsp:sp modelId="{E435F7D5-9E6A-4665-B6FD-435F25B41B61}">
      <dsp:nvSpPr>
        <dsp:cNvPr id="0" name=""/>
        <dsp:cNvSpPr/>
      </dsp:nvSpPr>
      <dsp:spPr>
        <a:xfrm>
          <a:off x="8325009" y="2129948"/>
          <a:ext cx="377418" cy="91440"/>
        </a:xfrm>
        <a:custGeom>
          <a:avLst/>
          <a:gdLst/>
          <a:ahLst/>
          <a:cxnLst/>
          <a:rect l="0" t="0" r="0" b="0"/>
          <a:pathLst>
            <a:path>
              <a:moveTo>
                <a:pt x="0" y="45720"/>
              </a:moveTo>
              <a:lnTo>
                <a:pt x="377418" y="45720"/>
              </a:lnTo>
            </a:path>
          </a:pathLst>
        </a:custGeom>
        <a:noFill/>
        <a:ln w="12700" cap="flat" cmpd="sng" algn="ctr">
          <a:solidFill>
            <a:schemeClr val="accent5">
              <a:hueOff val="-8837927"/>
              <a:satOff val="-601"/>
              <a:lumOff val="142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3518" y="2173628"/>
        <a:ext cx="20400" cy="4080"/>
      </dsp:txXfrm>
    </dsp:sp>
    <dsp:sp modelId="{8C36C833-66E3-4038-B8D1-40E3FC1DB080}">
      <dsp:nvSpPr>
        <dsp:cNvPr id="0" name=""/>
        <dsp:cNvSpPr/>
      </dsp:nvSpPr>
      <dsp:spPr>
        <a:xfrm>
          <a:off x="6552815" y="1643470"/>
          <a:ext cx="1773994" cy="1064396"/>
        </a:xfrm>
        <a:prstGeom prst="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33400">
            <a:lnSpc>
              <a:spcPct val="90000"/>
            </a:lnSpc>
            <a:spcBef>
              <a:spcPct val="0"/>
            </a:spcBef>
            <a:spcAft>
              <a:spcPct val="35000"/>
            </a:spcAft>
            <a:buNone/>
          </a:pPr>
          <a:r>
            <a:rPr lang="en-GB" sz="1200" kern="1200" dirty="0"/>
            <a:t>Strengthen integrated health and social care partnerships.</a:t>
          </a:r>
          <a:endParaRPr lang="en-US" sz="1200" kern="1200" dirty="0"/>
        </a:p>
      </dsp:txBody>
      <dsp:txXfrm>
        <a:off x="6552815" y="1643470"/>
        <a:ext cx="1773994" cy="1064396"/>
      </dsp:txXfrm>
    </dsp:sp>
    <dsp:sp modelId="{82EEA864-B3F8-4096-883D-66D00B611E6C}">
      <dsp:nvSpPr>
        <dsp:cNvPr id="0" name=""/>
        <dsp:cNvSpPr/>
      </dsp:nvSpPr>
      <dsp:spPr>
        <a:xfrm>
          <a:off x="893774" y="2706067"/>
          <a:ext cx="8728050" cy="377418"/>
        </a:xfrm>
        <a:custGeom>
          <a:avLst/>
          <a:gdLst/>
          <a:ahLst/>
          <a:cxnLst/>
          <a:rect l="0" t="0" r="0" b="0"/>
          <a:pathLst>
            <a:path>
              <a:moveTo>
                <a:pt x="8728050" y="0"/>
              </a:moveTo>
              <a:lnTo>
                <a:pt x="8728050" y="205809"/>
              </a:lnTo>
              <a:lnTo>
                <a:pt x="0" y="205809"/>
              </a:lnTo>
              <a:lnTo>
                <a:pt x="0" y="377418"/>
              </a:lnTo>
            </a:path>
          </a:pathLst>
        </a:custGeom>
        <a:noFill/>
        <a:ln w="12700" cap="flat" cmpd="sng" algn="ctr">
          <a:solidFill>
            <a:schemeClr val="accent5">
              <a:hueOff val="-9942668"/>
              <a:satOff val="-676"/>
              <a:lumOff val="160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360" y="2892736"/>
        <a:ext cx="436879" cy="4080"/>
      </dsp:txXfrm>
    </dsp:sp>
    <dsp:sp modelId="{223CB853-DECA-4647-B3BC-2687211AB83C}">
      <dsp:nvSpPr>
        <dsp:cNvPr id="0" name=""/>
        <dsp:cNvSpPr/>
      </dsp:nvSpPr>
      <dsp:spPr>
        <a:xfrm>
          <a:off x="8734828" y="1643470"/>
          <a:ext cx="1773994" cy="1064396"/>
        </a:xfrm>
        <a:prstGeom prst="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33400">
            <a:lnSpc>
              <a:spcPct val="90000"/>
            </a:lnSpc>
            <a:spcBef>
              <a:spcPct val="0"/>
            </a:spcBef>
            <a:spcAft>
              <a:spcPct val="35000"/>
            </a:spcAft>
            <a:buNone/>
          </a:pPr>
          <a:r>
            <a:rPr lang="en-GB" sz="1200" b="1" u="sng" kern="1200" dirty="0"/>
            <a:t>Barriers</a:t>
          </a:r>
          <a:endParaRPr lang="en-US" sz="1200" u="sng" kern="1200" dirty="0"/>
        </a:p>
      </dsp:txBody>
      <dsp:txXfrm>
        <a:off x="8734828" y="1643470"/>
        <a:ext cx="1773994" cy="1064396"/>
      </dsp:txXfrm>
    </dsp:sp>
    <dsp:sp modelId="{E11C605C-4A84-4897-8A84-3BA9D4922CC0}">
      <dsp:nvSpPr>
        <dsp:cNvPr id="0" name=""/>
        <dsp:cNvSpPr/>
      </dsp:nvSpPr>
      <dsp:spPr>
        <a:xfrm>
          <a:off x="1778971" y="3602364"/>
          <a:ext cx="377418" cy="91440"/>
        </a:xfrm>
        <a:custGeom>
          <a:avLst/>
          <a:gdLst/>
          <a:ahLst/>
          <a:cxnLst/>
          <a:rect l="0" t="0" r="0" b="0"/>
          <a:pathLst>
            <a:path>
              <a:moveTo>
                <a:pt x="0" y="45720"/>
              </a:moveTo>
              <a:lnTo>
                <a:pt x="377418" y="45720"/>
              </a:lnTo>
            </a:path>
          </a:pathLst>
        </a:custGeom>
        <a:noFill/>
        <a:ln w="12700" cap="flat" cmpd="sng" algn="ctr">
          <a:solidFill>
            <a:schemeClr val="accent5">
              <a:hueOff val="-11047409"/>
              <a:satOff val="-751"/>
              <a:lumOff val="178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3646043"/>
        <a:ext cx="20400" cy="4080"/>
      </dsp:txXfrm>
    </dsp:sp>
    <dsp:sp modelId="{F2733CA6-C2C8-4190-A8BF-DE2F755E8296}">
      <dsp:nvSpPr>
        <dsp:cNvPr id="0" name=""/>
        <dsp:cNvSpPr/>
      </dsp:nvSpPr>
      <dsp:spPr>
        <a:xfrm>
          <a:off x="6777" y="3115885"/>
          <a:ext cx="1773994" cy="1064396"/>
        </a:xfrm>
        <a:prstGeom prst="rect">
          <a:avLst/>
        </a:prstGeom>
        <a:gradFill rotWithShape="0">
          <a:gsLst>
            <a:gs pos="0">
              <a:schemeClr val="accent5">
                <a:hueOff val="-10126791"/>
                <a:satOff val="-688"/>
                <a:lumOff val="1634"/>
                <a:alphaOff val="0"/>
                <a:satMod val="103000"/>
                <a:lumMod val="102000"/>
                <a:tint val="94000"/>
              </a:schemeClr>
            </a:gs>
            <a:gs pos="50000">
              <a:schemeClr val="accent5">
                <a:hueOff val="-10126791"/>
                <a:satOff val="-688"/>
                <a:lumOff val="1634"/>
                <a:alphaOff val="0"/>
                <a:satMod val="110000"/>
                <a:lumMod val="100000"/>
                <a:shade val="100000"/>
              </a:schemeClr>
            </a:gs>
            <a:gs pos="100000">
              <a:schemeClr val="accent5">
                <a:hueOff val="-10126791"/>
                <a:satOff val="-688"/>
                <a:lumOff val="163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33400">
            <a:lnSpc>
              <a:spcPct val="90000"/>
            </a:lnSpc>
            <a:spcBef>
              <a:spcPct val="0"/>
            </a:spcBef>
            <a:spcAft>
              <a:spcPct val="35000"/>
            </a:spcAft>
            <a:buNone/>
          </a:pPr>
          <a:r>
            <a:rPr lang="en-GB" sz="1200" kern="1200"/>
            <a:t>• Funding constraints.</a:t>
          </a:r>
          <a:br>
            <a:rPr lang="en-GB" sz="1200" kern="1200"/>
          </a:br>
          <a:r>
            <a:rPr lang="en-GB" sz="1200" kern="1200"/>
            <a:t>• Workforce shortages.</a:t>
          </a:r>
          <a:br>
            <a:rPr lang="en-GB" sz="1200" kern="1200"/>
          </a:br>
          <a:r>
            <a:rPr lang="en-GB" sz="1200" kern="1200"/>
            <a:t>• Resistance to organisational change.</a:t>
          </a:r>
          <a:endParaRPr lang="en-US" sz="1200" kern="1200"/>
        </a:p>
      </dsp:txBody>
      <dsp:txXfrm>
        <a:off x="6777" y="3115885"/>
        <a:ext cx="1773994" cy="1064396"/>
      </dsp:txXfrm>
    </dsp:sp>
    <dsp:sp modelId="{B0433AD2-9FE1-4628-9E8A-49423070C926}">
      <dsp:nvSpPr>
        <dsp:cNvPr id="0" name=""/>
        <dsp:cNvSpPr/>
      </dsp:nvSpPr>
      <dsp:spPr>
        <a:xfrm>
          <a:off x="3960984" y="3602364"/>
          <a:ext cx="377418" cy="91440"/>
        </a:xfrm>
        <a:custGeom>
          <a:avLst/>
          <a:gdLst/>
          <a:ahLst/>
          <a:cxnLst/>
          <a:rect l="0" t="0" r="0" b="0"/>
          <a:pathLst>
            <a:path>
              <a:moveTo>
                <a:pt x="0" y="45720"/>
              </a:moveTo>
              <a:lnTo>
                <a:pt x="377418"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3646043"/>
        <a:ext cx="20400" cy="4080"/>
      </dsp:txXfrm>
    </dsp:sp>
    <dsp:sp modelId="{A8D058F6-98CA-4451-93B7-71F67F4F51AB}">
      <dsp:nvSpPr>
        <dsp:cNvPr id="0" name=""/>
        <dsp:cNvSpPr/>
      </dsp:nvSpPr>
      <dsp:spPr>
        <a:xfrm>
          <a:off x="2188790" y="3115885"/>
          <a:ext cx="1773994" cy="1064396"/>
        </a:xfrm>
        <a:prstGeom prst="rect">
          <a:avLst/>
        </a:prstGeom>
        <a:gradFill rotWithShape="0">
          <a:gsLst>
            <a:gs pos="0">
              <a:schemeClr val="accent5">
                <a:hueOff val="-11139471"/>
                <a:satOff val="-757"/>
                <a:lumOff val="1798"/>
                <a:alphaOff val="0"/>
                <a:satMod val="103000"/>
                <a:lumMod val="102000"/>
                <a:tint val="94000"/>
              </a:schemeClr>
            </a:gs>
            <a:gs pos="50000">
              <a:schemeClr val="accent5">
                <a:hueOff val="-11139471"/>
                <a:satOff val="-757"/>
                <a:lumOff val="1798"/>
                <a:alphaOff val="0"/>
                <a:satMod val="110000"/>
                <a:lumMod val="100000"/>
                <a:shade val="100000"/>
              </a:schemeClr>
            </a:gs>
            <a:gs pos="100000">
              <a:schemeClr val="accent5">
                <a:hueOff val="-11139471"/>
                <a:satOff val="-757"/>
                <a:lumOff val="17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33400">
            <a:lnSpc>
              <a:spcPct val="90000"/>
            </a:lnSpc>
            <a:spcBef>
              <a:spcPct val="0"/>
            </a:spcBef>
            <a:spcAft>
              <a:spcPct val="35000"/>
            </a:spcAft>
            <a:buNone/>
          </a:pPr>
          <a:r>
            <a:rPr lang="en-GB" sz="1200" b="1" u="sng" kern="1200" dirty="0"/>
            <a:t>Solutions</a:t>
          </a:r>
          <a:endParaRPr lang="en-US" sz="1200" u="sng" kern="1200" dirty="0"/>
        </a:p>
      </dsp:txBody>
      <dsp:txXfrm>
        <a:off x="2188790" y="3115885"/>
        <a:ext cx="1773994" cy="1064396"/>
      </dsp:txXfrm>
    </dsp:sp>
    <dsp:sp modelId="{E4DB2410-7F96-4B0C-925E-6B6A0451858F}">
      <dsp:nvSpPr>
        <dsp:cNvPr id="0" name=""/>
        <dsp:cNvSpPr/>
      </dsp:nvSpPr>
      <dsp:spPr>
        <a:xfrm>
          <a:off x="4370802" y="3115885"/>
          <a:ext cx="1773994" cy="1064396"/>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33400">
            <a:lnSpc>
              <a:spcPct val="90000"/>
            </a:lnSpc>
            <a:spcBef>
              <a:spcPct val="0"/>
            </a:spcBef>
            <a:spcAft>
              <a:spcPct val="35000"/>
            </a:spcAft>
            <a:buNone/>
          </a:pPr>
          <a:r>
            <a:rPr lang="en-GB" sz="1200" kern="1200"/>
            <a:t>• Long-term investment.</a:t>
          </a:r>
          <a:br>
            <a:rPr lang="en-GB" sz="1200" kern="1200"/>
          </a:br>
          <a:r>
            <a:rPr lang="en-GB" sz="1200" kern="1200"/>
            <a:t>• Policy reform.</a:t>
          </a:r>
          <a:br>
            <a:rPr lang="en-GB" sz="1200" kern="1200"/>
          </a:br>
          <a:r>
            <a:rPr lang="en-GB" sz="1200" kern="1200"/>
            <a:t>• Workforce development strategies.</a:t>
          </a:r>
          <a:endParaRPr lang="en-US" sz="1200" kern="1200"/>
        </a:p>
      </dsp:txBody>
      <dsp:txXfrm>
        <a:off x="4370802" y="3115885"/>
        <a:ext cx="1773994" cy="10643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C89495-B1C3-4B3A-B7A6-D8CF26FB8AD8}">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44731-EE59-47A4-B714-FF153626CEB5}">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Population ageing is increasing demand for care and support services.</a:t>
          </a:r>
          <a:br>
            <a:rPr lang="en-GB" sz="2000" kern="1200" dirty="0"/>
          </a:br>
          <a:r>
            <a:rPr lang="en-GB" sz="2000" kern="1200" dirty="0"/>
            <a:t>• Domiciliary and residential care both offer benefits and limitations.</a:t>
          </a:r>
          <a:br>
            <a:rPr lang="en-GB" sz="2000" kern="1200" dirty="0"/>
          </a:br>
          <a:r>
            <a:rPr lang="en-GB" sz="2000" kern="1200" dirty="0"/>
            <a:t>• Activity and Continuity theories provide useful frameworks for person-centred care.</a:t>
          </a:r>
          <a:br>
            <a:rPr lang="en-GB" sz="2000" kern="1200" dirty="0"/>
          </a:br>
          <a:r>
            <a:rPr lang="en-GB" sz="2000" kern="1200" dirty="0"/>
            <a:t>• Policy and legislation promote wellbeing and independence, but implementation challenges remain.</a:t>
          </a:r>
          <a:br>
            <a:rPr lang="en-GB" sz="2000" kern="1200" dirty="0"/>
          </a:br>
          <a:r>
            <a:rPr lang="en-GB" sz="2000" kern="1200" dirty="0"/>
            <a:t>• Technology offers opportunities but must be used inclusively.</a:t>
          </a:r>
          <a:br>
            <a:rPr lang="en-GB" sz="2000" kern="1200" dirty="0"/>
          </a:br>
          <a:r>
            <a:rPr lang="en-GB" sz="2000" kern="1200" dirty="0"/>
            <a:t>• Future improvements require investment, innovation and integrated care.</a:t>
          </a:r>
          <a:endParaRPr lang="en-US" sz="2000" kern="1200" dirty="0"/>
        </a:p>
      </dsp:txBody>
      <dsp:txXfrm>
        <a:off x="0" y="0"/>
        <a:ext cx="10515600" cy="2175669"/>
      </dsp:txXfrm>
    </dsp:sp>
    <dsp:sp modelId="{4E6A8589-BB76-4F1E-96EF-01FC4A700F50}">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0FDE08-A407-4676-B424-332BE2F4E9F8}">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Improving outcomes for older people requires the effective integration of evidence-based practice, ageing theory, policy implementation and person-centred care.</a:t>
          </a:r>
          <a:endParaRPr lang="en-US" sz="2000" kern="1200"/>
        </a:p>
      </dsp:txBody>
      <dsp:txXfrm>
        <a:off x="0" y="2175669"/>
        <a:ext cx="10515600" cy="2175669"/>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820C03-39E7-4828-8233-5CEF1874CA5B}" type="datetimeFigureOut">
              <a:rPr lang="en-GB" smtClean="0"/>
              <a:t>25/06/2026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0104B8-0269-4C2C-81FE-F966DEEC53F5}" type="slidenum">
              <a:rPr lang="en-GB" smtClean="0"/>
              <a:t>‹#›</a:t>
            </a:fld>
            <a:endParaRPr lang="en-GB"/>
          </a:p>
        </p:txBody>
      </p:sp>
    </p:spTree>
    <p:extLst>
      <p:ext uri="{BB962C8B-B14F-4D97-AF65-F5344CB8AC3E}">
        <p14:creationId xmlns:p14="http://schemas.microsoft.com/office/powerpoint/2010/main" val="4156597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0104B8-0269-4C2C-81FE-F966DEEC53F5}" type="slidenum">
              <a:rPr lang="en-GB" smtClean="0"/>
              <a:t>1</a:t>
            </a:fld>
            <a:endParaRPr lang="en-GB"/>
          </a:p>
        </p:txBody>
      </p:sp>
    </p:spTree>
    <p:extLst>
      <p:ext uri="{BB962C8B-B14F-4D97-AF65-F5344CB8AC3E}">
        <p14:creationId xmlns:p14="http://schemas.microsoft.com/office/powerpoint/2010/main" val="33153243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104B8-0269-4C2C-81FE-F966DEEC53F5}" type="slidenum">
              <a:rPr lang="en-GB" smtClean="0"/>
              <a:t>2</a:t>
            </a:fld>
            <a:endParaRPr lang="en-GB"/>
          </a:p>
        </p:txBody>
      </p:sp>
    </p:spTree>
    <p:extLst>
      <p:ext uri="{BB962C8B-B14F-4D97-AF65-F5344CB8AC3E}">
        <p14:creationId xmlns:p14="http://schemas.microsoft.com/office/powerpoint/2010/main" val="2518337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104B8-0269-4C2C-81FE-F966DEEC53F5}" type="slidenum">
              <a:rPr lang="en-GB" smtClean="0"/>
              <a:t>3</a:t>
            </a:fld>
            <a:endParaRPr lang="en-GB"/>
          </a:p>
        </p:txBody>
      </p:sp>
    </p:spTree>
    <p:extLst>
      <p:ext uri="{BB962C8B-B14F-4D97-AF65-F5344CB8AC3E}">
        <p14:creationId xmlns:p14="http://schemas.microsoft.com/office/powerpoint/2010/main" val="4695492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104B8-0269-4C2C-81FE-F966DEEC53F5}" type="slidenum">
              <a:rPr lang="en-GB" smtClean="0"/>
              <a:t>4</a:t>
            </a:fld>
            <a:endParaRPr lang="en-GB"/>
          </a:p>
        </p:txBody>
      </p:sp>
    </p:spTree>
    <p:extLst>
      <p:ext uri="{BB962C8B-B14F-4D97-AF65-F5344CB8AC3E}">
        <p14:creationId xmlns:p14="http://schemas.microsoft.com/office/powerpoint/2010/main" val="3028362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104B8-0269-4C2C-81FE-F966DEEC53F5}" type="slidenum">
              <a:rPr lang="en-GB" smtClean="0"/>
              <a:t>5</a:t>
            </a:fld>
            <a:endParaRPr lang="en-GB"/>
          </a:p>
        </p:txBody>
      </p:sp>
    </p:spTree>
    <p:extLst>
      <p:ext uri="{BB962C8B-B14F-4D97-AF65-F5344CB8AC3E}">
        <p14:creationId xmlns:p14="http://schemas.microsoft.com/office/powerpoint/2010/main" val="1536073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104B8-0269-4C2C-81FE-F966DEEC53F5}" type="slidenum">
              <a:rPr lang="en-GB" smtClean="0"/>
              <a:t>6</a:t>
            </a:fld>
            <a:endParaRPr lang="en-GB"/>
          </a:p>
        </p:txBody>
      </p:sp>
    </p:spTree>
    <p:extLst>
      <p:ext uri="{BB962C8B-B14F-4D97-AF65-F5344CB8AC3E}">
        <p14:creationId xmlns:p14="http://schemas.microsoft.com/office/powerpoint/2010/main" val="3497050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104B8-0269-4C2C-81FE-F966DEEC53F5}" type="slidenum">
              <a:rPr lang="en-GB" smtClean="0"/>
              <a:t>7</a:t>
            </a:fld>
            <a:endParaRPr lang="en-GB"/>
          </a:p>
        </p:txBody>
      </p:sp>
    </p:spTree>
    <p:extLst>
      <p:ext uri="{BB962C8B-B14F-4D97-AF65-F5344CB8AC3E}">
        <p14:creationId xmlns:p14="http://schemas.microsoft.com/office/powerpoint/2010/main" val="39691660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104B8-0269-4C2C-81FE-F966DEEC53F5}" type="slidenum">
              <a:rPr lang="en-GB" smtClean="0"/>
              <a:t>8</a:t>
            </a:fld>
            <a:endParaRPr lang="en-GB"/>
          </a:p>
        </p:txBody>
      </p:sp>
    </p:spTree>
    <p:extLst>
      <p:ext uri="{BB962C8B-B14F-4D97-AF65-F5344CB8AC3E}">
        <p14:creationId xmlns:p14="http://schemas.microsoft.com/office/powerpoint/2010/main" val="24621255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104B8-0269-4C2C-81FE-F966DEEC53F5}" type="slidenum">
              <a:rPr lang="en-GB" smtClean="0"/>
              <a:t>9</a:t>
            </a:fld>
            <a:endParaRPr lang="en-GB"/>
          </a:p>
        </p:txBody>
      </p:sp>
    </p:spTree>
    <p:extLst>
      <p:ext uri="{BB962C8B-B14F-4D97-AF65-F5344CB8AC3E}">
        <p14:creationId xmlns:p14="http://schemas.microsoft.com/office/powerpoint/2010/main" val="39844600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104B8-0269-4C2C-81FE-F966DEEC53F5}" type="slidenum">
              <a:rPr lang="en-GB" smtClean="0"/>
              <a:t>10</a:t>
            </a:fld>
            <a:endParaRPr lang="en-GB"/>
          </a:p>
        </p:txBody>
      </p:sp>
    </p:spTree>
    <p:extLst>
      <p:ext uri="{BB962C8B-B14F-4D97-AF65-F5344CB8AC3E}">
        <p14:creationId xmlns:p14="http://schemas.microsoft.com/office/powerpoint/2010/main" val="3285623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104B8-0269-4C2C-81FE-F966DEEC53F5}" type="slidenum">
              <a:rPr lang="en-GB" smtClean="0"/>
              <a:t>11</a:t>
            </a:fld>
            <a:endParaRPr lang="en-GB"/>
          </a:p>
        </p:txBody>
      </p:sp>
    </p:spTree>
    <p:extLst>
      <p:ext uri="{BB962C8B-B14F-4D97-AF65-F5344CB8AC3E}">
        <p14:creationId xmlns:p14="http://schemas.microsoft.com/office/powerpoint/2010/main" val="17493455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104B8-0269-4C2C-81FE-F966DEEC53F5}" type="slidenum">
              <a:rPr lang="en-GB" smtClean="0"/>
              <a:t>12</a:t>
            </a:fld>
            <a:endParaRPr lang="en-GB"/>
          </a:p>
        </p:txBody>
      </p:sp>
    </p:spTree>
    <p:extLst>
      <p:ext uri="{BB962C8B-B14F-4D97-AF65-F5344CB8AC3E}">
        <p14:creationId xmlns:p14="http://schemas.microsoft.com/office/powerpoint/2010/main" val="2574086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104B8-0269-4C2C-81FE-F966DEEC53F5}" type="slidenum">
              <a:rPr lang="en-GB" smtClean="0"/>
              <a:t>13</a:t>
            </a:fld>
            <a:endParaRPr lang="en-GB"/>
          </a:p>
        </p:txBody>
      </p:sp>
    </p:spTree>
    <p:extLst>
      <p:ext uri="{BB962C8B-B14F-4D97-AF65-F5344CB8AC3E}">
        <p14:creationId xmlns:p14="http://schemas.microsoft.com/office/powerpoint/2010/main" val="42136583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104B8-0269-4C2C-81FE-F966DEEC53F5}" type="slidenum">
              <a:rPr lang="en-GB" smtClean="0"/>
              <a:t>14</a:t>
            </a:fld>
            <a:endParaRPr lang="en-GB"/>
          </a:p>
        </p:txBody>
      </p:sp>
    </p:spTree>
    <p:extLst>
      <p:ext uri="{BB962C8B-B14F-4D97-AF65-F5344CB8AC3E}">
        <p14:creationId xmlns:p14="http://schemas.microsoft.com/office/powerpoint/2010/main" val="2398794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0FD21-A05D-3563-31CB-3F7DCF57E0B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7C0D441-54D4-BB8B-D5DD-F1680D8AEE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94CE0AA-4D3B-1B32-76C5-BA8FE6159E1B}"/>
              </a:ext>
            </a:extLst>
          </p:cNvPr>
          <p:cNvSpPr>
            <a:spLocks noGrp="1"/>
          </p:cNvSpPr>
          <p:nvPr>
            <p:ph type="dt" sz="half" idx="10"/>
          </p:nvPr>
        </p:nvSpPr>
        <p:spPr/>
        <p:txBody>
          <a:bodyPr/>
          <a:lstStyle/>
          <a:p>
            <a:fld id="{0A906DCF-D481-4778-A06B-AEC6F2DAB2E1}" type="datetimeFigureOut">
              <a:rPr lang="en-GB" smtClean="0"/>
              <a:t>25/06/2026</a:t>
            </a:fld>
            <a:endParaRPr lang="en-GB"/>
          </a:p>
        </p:txBody>
      </p:sp>
      <p:sp>
        <p:nvSpPr>
          <p:cNvPr id="5" name="Footer Placeholder 4">
            <a:extLst>
              <a:ext uri="{FF2B5EF4-FFF2-40B4-BE49-F238E27FC236}">
                <a16:creationId xmlns:a16="http://schemas.microsoft.com/office/drawing/2014/main" id="{A219C231-EE81-A0AC-205E-11C9B5902F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4E66C1-A75E-A804-7437-CF0228E72CD8}"/>
              </a:ext>
            </a:extLst>
          </p:cNvPr>
          <p:cNvSpPr>
            <a:spLocks noGrp="1"/>
          </p:cNvSpPr>
          <p:nvPr>
            <p:ph type="sldNum" sz="quarter" idx="12"/>
          </p:nvPr>
        </p:nvSpPr>
        <p:spPr/>
        <p:txBody>
          <a:bodyPr/>
          <a:lstStyle/>
          <a:p>
            <a:fld id="{D1A164D7-E783-4E05-9CF8-3DAEA400614F}" type="slidenum">
              <a:rPr lang="en-GB" smtClean="0"/>
              <a:t>‹#›</a:t>
            </a:fld>
            <a:endParaRPr lang="en-GB"/>
          </a:p>
        </p:txBody>
      </p:sp>
    </p:spTree>
    <p:extLst>
      <p:ext uri="{BB962C8B-B14F-4D97-AF65-F5344CB8AC3E}">
        <p14:creationId xmlns:p14="http://schemas.microsoft.com/office/powerpoint/2010/main" val="33041556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3E340-89BB-968C-5CB7-CC81DD2102C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51B157F-55F2-11C8-D2AA-24854825296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51870B9-5AF8-B340-43B6-C7FDCB058C4F}"/>
              </a:ext>
            </a:extLst>
          </p:cNvPr>
          <p:cNvSpPr>
            <a:spLocks noGrp="1"/>
          </p:cNvSpPr>
          <p:nvPr>
            <p:ph type="dt" sz="half" idx="10"/>
          </p:nvPr>
        </p:nvSpPr>
        <p:spPr/>
        <p:txBody>
          <a:bodyPr/>
          <a:lstStyle/>
          <a:p>
            <a:fld id="{0A906DCF-D481-4778-A06B-AEC6F2DAB2E1}" type="datetimeFigureOut">
              <a:rPr lang="en-GB" smtClean="0"/>
              <a:t>25/06/2026</a:t>
            </a:fld>
            <a:endParaRPr lang="en-GB"/>
          </a:p>
        </p:txBody>
      </p:sp>
      <p:sp>
        <p:nvSpPr>
          <p:cNvPr id="5" name="Footer Placeholder 4">
            <a:extLst>
              <a:ext uri="{FF2B5EF4-FFF2-40B4-BE49-F238E27FC236}">
                <a16:creationId xmlns:a16="http://schemas.microsoft.com/office/drawing/2014/main" id="{7231BFEF-8578-D430-A8B3-2E6336BBB0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19BAB5-5158-2A53-0131-B0AF12A978B9}"/>
              </a:ext>
            </a:extLst>
          </p:cNvPr>
          <p:cNvSpPr>
            <a:spLocks noGrp="1"/>
          </p:cNvSpPr>
          <p:nvPr>
            <p:ph type="sldNum" sz="quarter" idx="12"/>
          </p:nvPr>
        </p:nvSpPr>
        <p:spPr/>
        <p:txBody>
          <a:bodyPr/>
          <a:lstStyle/>
          <a:p>
            <a:fld id="{D1A164D7-E783-4E05-9CF8-3DAEA400614F}" type="slidenum">
              <a:rPr lang="en-GB" smtClean="0"/>
              <a:t>‹#›</a:t>
            </a:fld>
            <a:endParaRPr lang="en-GB"/>
          </a:p>
        </p:txBody>
      </p:sp>
    </p:spTree>
    <p:extLst>
      <p:ext uri="{BB962C8B-B14F-4D97-AF65-F5344CB8AC3E}">
        <p14:creationId xmlns:p14="http://schemas.microsoft.com/office/powerpoint/2010/main" val="8171176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1BCA2-CC54-0F88-02E9-C6C2CABB686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85DD82E-1EA7-F1C3-7A4B-696306F0FF8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DE7237B-CF71-2246-406A-5C41632E6D67}"/>
              </a:ext>
            </a:extLst>
          </p:cNvPr>
          <p:cNvSpPr>
            <a:spLocks noGrp="1"/>
          </p:cNvSpPr>
          <p:nvPr>
            <p:ph type="dt" sz="half" idx="10"/>
          </p:nvPr>
        </p:nvSpPr>
        <p:spPr/>
        <p:txBody>
          <a:bodyPr/>
          <a:lstStyle/>
          <a:p>
            <a:fld id="{0A906DCF-D481-4778-A06B-AEC6F2DAB2E1}" type="datetimeFigureOut">
              <a:rPr lang="en-GB" smtClean="0"/>
              <a:t>25/06/2026</a:t>
            </a:fld>
            <a:endParaRPr lang="en-GB"/>
          </a:p>
        </p:txBody>
      </p:sp>
      <p:sp>
        <p:nvSpPr>
          <p:cNvPr id="5" name="Footer Placeholder 4">
            <a:extLst>
              <a:ext uri="{FF2B5EF4-FFF2-40B4-BE49-F238E27FC236}">
                <a16:creationId xmlns:a16="http://schemas.microsoft.com/office/drawing/2014/main" id="{F13D83C2-CBA6-738D-C3DF-B6D9697646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EC2946-A7EA-2F4C-D132-BAB4A8CB2A39}"/>
              </a:ext>
            </a:extLst>
          </p:cNvPr>
          <p:cNvSpPr>
            <a:spLocks noGrp="1"/>
          </p:cNvSpPr>
          <p:nvPr>
            <p:ph type="sldNum" sz="quarter" idx="12"/>
          </p:nvPr>
        </p:nvSpPr>
        <p:spPr/>
        <p:txBody>
          <a:bodyPr/>
          <a:lstStyle/>
          <a:p>
            <a:fld id="{D1A164D7-E783-4E05-9CF8-3DAEA400614F}" type="slidenum">
              <a:rPr lang="en-GB" smtClean="0"/>
              <a:t>‹#›</a:t>
            </a:fld>
            <a:endParaRPr lang="en-GB"/>
          </a:p>
        </p:txBody>
      </p:sp>
    </p:spTree>
    <p:extLst>
      <p:ext uri="{BB962C8B-B14F-4D97-AF65-F5344CB8AC3E}">
        <p14:creationId xmlns:p14="http://schemas.microsoft.com/office/powerpoint/2010/main" val="12922696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A5B0B-E116-C646-F905-DACB3F36F76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40E223A-5B82-535E-CE8E-1B416D1158F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04C4A73-5E36-52D0-9B89-222ABD899D1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45657C9-0214-63A5-3A60-29D4FE1B9D0F}"/>
              </a:ext>
            </a:extLst>
          </p:cNvPr>
          <p:cNvSpPr>
            <a:spLocks noGrp="1"/>
          </p:cNvSpPr>
          <p:nvPr>
            <p:ph type="dt" sz="half" idx="10"/>
          </p:nvPr>
        </p:nvSpPr>
        <p:spPr/>
        <p:txBody>
          <a:bodyPr/>
          <a:lstStyle/>
          <a:p>
            <a:fld id="{0A906DCF-D481-4778-A06B-AEC6F2DAB2E1}" type="datetimeFigureOut">
              <a:rPr lang="en-GB" smtClean="0"/>
              <a:t>25/06/2026</a:t>
            </a:fld>
            <a:endParaRPr lang="en-GB"/>
          </a:p>
        </p:txBody>
      </p:sp>
      <p:sp>
        <p:nvSpPr>
          <p:cNvPr id="6" name="Footer Placeholder 5">
            <a:extLst>
              <a:ext uri="{FF2B5EF4-FFF2-40B4-BE49-F238E27FC236}">
                <a16:creationId xmlns:a16="http://schemas.microsoft.com/office/drawing/2014/main" id="{2BBEE466-7689-FFAF-D395-1DD6AC0C80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797CDE-8BA6-B484-88B9-67D9636D2884}"/>
              </a:ext>
            </a:extLst>
          </p:cNvPr>
          <p:cNvSpPr>
            <a:spLocks noGrp="1"/>
          </p:cNvSpPr>
          <p:nvPr>
            <p:ph type="sldNum" sz="quarter" idx="12"/>
          </p:nvPr>
        </p:nvSpPr>
        <p:spPr/>
        <p:txBody>
          <a:bodyPr/>
          <a:lstStyle/>
          <a:p>
            <a:fld id="{D1A164D7-E783-4E05-9CF8-3DAEA400614F}" type="slidenum">
              <a:rPr lang="en-GB" smtClean="0"/>
              <a:t>‹#›</a:t>
            </a:fld>
            <a:endParaRPr lang="en-GB"/>
          </a:p>
        </p:txBody>
      </p:sp>
    </p:spTree>
    <p:extLst>
      <p:ext uri="{BB962C8B-B14F-4D97-AF65-F5344CB8AC3E}">
        <p14:creationId xmlns:p14="http://schemas.microsoft.com/office/powerpoint/2010/main" val="236262232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264FF-318B-4061-F72E-C3834B05C70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FCF35D7-A2F0-A73D-A077-B12D43702E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D598B69-1F25-94EB-A9F9-A83C955B231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F25707E-1529-90DC-FE96-CE5400549D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58A0EE6-2F2E-115F-57F9-B14BC6710AC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8F75B79-E016-7869-9FD0-C485CB975615}"/>
              </a:ext>
            </a:extLst>
          </p:cNvPr>
          <p:cNvSpPr>
            <a:spLocks noGrp="1"/>
          </p:cNvSpPr>
          <p:nvPr>
            <p:ph type="dt" sz="half" idx="10"/>
          </p:nvPr>
        </p:nvSpPr>
        <p:spPr/>
        <p:txBody>
          <a:bodyPr/>
          <a:lstStyle/>
          <a:p>
            <a:fld id="{0A906DCF-D481-4778-A06B-AEC6F2DAB2E1}" type="datetimeFigureOut">
              <a:rPr lang="en-GB" smtClean="0"/>
              <a:t>25/06/2026</a:t>
            </a:fld>
            <a:endParaRPr lang="en-GB"/>
          </a:p>
        </p:txBody>
      </p:sp>
      <p:sp>
        <p:nvSpPr>
          <p:cNvPr id="8" name="Footer Placeholder 7">
            <a:extLst>
              <a:ext uri="{FF2B5EF4-FFF2-40B4-BE49-F238E27FC236}">
                <a16:creationId xmlns:a16="http://schemas.microsoft.com/office/drawing/2014/main" id="{F2B61A65-F5D0-708E-0050-71EB54F4538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FBB92E-6156-219F-78B3-C33CAD7890F7}"/>
              </a:ext>
            </a:extLst>
          </p:cNvPr>
          <p:cNvSpPr>
            <a:spLocks noGrp="1"/>
          </p:cNvSpPr>
          <p:nvPr>
            <p:ph type="sldNum" sz="quarter" idx="12"/>
          </p:nvPr>
        </p:nvSpPr>
        <p:spPr/>
        <p:txBody>
          <a:bodyPr/>
          <a:lstStyle/>
          <a:p>
            <a:fld id="{D1A164D7-E783-4E05-9CF8-3DAEA400614F}" type="slidenum">
              <a:rPr lang="en-GB" smtClean="0"/>
              <a:t>‹#›</a:t>
            </a:fld>
            <a:endParaRPr lang="en-GB"/>
          </a:p>
        </p:txBody>
      </p:sp>
    </p:spTree>
    <p:extLst>
      <p:ext uri="{BB962C8B-B14F-4D97-AF65-F5344CB8AC3E}">
        <p14:creationId xmlns:p14="http://schemas.microsoft.com/office/powerpoint/2010/main" val="5616517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E8A62-F230-4D16-C9AD-DE57ACCBD05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4407EA2-01EB-E83C-FF9D-805AAAC6098D}"/>
              </a:ext>
            </a:extLst>
          </p:cNvPr>
          <p:cNvSpPr>
            <a:spLocks noGrp="1"/>
          </p:cNvSpPr>
          <p:nvPr>
            <p:ph type="dt" sz="half" idx="10"/>
          </p:nvPr>
        </p:nvSpPr>
        <p:spPr/>
        <p:txBody>
          <a:bodyPr/>
          <a:lstStyle/>
          <a:p>
            <a:fld id="{0A906DCF-D481-4778-A06B-AEC6F2DAB2E1}" type="datetimeFigureOut">
              <a:rPr lang="en-GB" smtClean="0"/>
              <a:t>25/06/2026</a:t>
            </a:fld>
            <a:endParaRPr lang="en-GB"/>
          </a:p>
        </p:txBody>
      </p:sp>
      <p:sp>
        <p:nvSpPr>
          <p:cNvPr id="4" name="Footer Placeholder 3">
            <a:extLst>
              <a:ext uri="{FF2B5EF4-FFF2-40B4-BE49-F238E27FC236}">
                <a16:creationId xmlns:a16="http://schemas.microsoft.com/office/drawing/2014/main" id="{5377EF7D-9163-BC18-8CB8-6D60C4C231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F10EC8-D67F-D87B-2166-536EE19E81AC}"/>
              </a:ext>
            </a:extLst>
          </p:cNvPr>
          <p:cNvSpPr>
            <a:spLocks noGrp="1"/>
          </p:cNvSpPr>
          <p:nvPr>
            <p:ph type="sldNum" sz="quarter" idx="12"/>
          </p:nvPr>
        </p:nvSpPr>
        <p:spPr/>
        <p:txBody>
          <a:bodyPr/>
          <a:lstStyle/>
          <a:p>
            <a:fld id="{D1A164D7-E783-4E05-9CF8-3DAEA400614F}" type="slidenum">
              <a:rPr lang="en-GB" smtClean="0"/>
              <a:t>‹#›</a:t>
            </a:fld>
            <a:endParaRPr lang="en-GB"/>
          </a:p>
        </p:txBody>
      </p:sp>
    </p:spTree>
    <p:extLst>
      <p:ext uri="{BB962C8B-B14F-4D97-AF65-F5344CB8AC3E}">
        <p14:creationId xmlns:p14="http://schemas.microsoft.com/office/powerpoint/2010/main" val="29670678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313CA4-C99B-3853-78C4-80DA61414B25}"/>
              </a:ext>
            </a:extLst>
          </p:cNvPr>
          <p:cNvSpPr>
            <a:spLocks noGrp="1"/>
          </p:cNvSpPr>
          <p:nvPr>
            <p:ph type="dt" sz="half" idx="10"/>
          </p:nvPr>
        </p:nvSpPr>
        <p:spPr/>
        <p:txBody>
          <a:bodyPr/>
          <a:lstStyle/>
          <a:p>
            <a:fld id="{0A906DCF-D481-4778-A06B-AEC6F2DAB2E1}" type="datetimeFigureOut">
              <a:rPr lang="en-GB" smtClean="0"/>
              <a:t>25/06/2026</a:t>
            </a:fld>
            <a:endParaRPr lang="en-GB"/>
          </a:p>
        </p:txBody>
      </p:sp>
      <p:sp>
        <p:nvSpPr>
          <p:cNvPr id="3" name="Footer Placeholder 2">
            <a:extLst>
              <a:ext uri="{FF2B5EF4-FFF2-40B4-BE49-F238E27FC236}">
                <a16:creationId xmlns:a16="http://schemas.microsoft.com/office/drawing/2014/main" id="{7506E6AB-5301-B700-A1F1-6F50F60EC1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9FF0C65-4D8A-98DB-0CC7-C4646D5E1320}"/>
              </a:ext>
            </a:extLst>
          </p:cNvPr>
          <p:cNvSpPr>
            <a:spLocks noGrp="1"/>
          </p:cNvSpPr>
          <p:nvPr>
            <p:ph type="sldNum" sz="quarter" idx="12"/>
          </p:nvPr>
        </p:nvSpPr>
        <p:spPr/>
        <p:txBody>
          <a:bodyPr/>
          <a:lstStyle/>
          <a:p>
            <a:fld id="{D1A164D7-E783-4E05-9CF8-3DAEA400614F}" type="slidenum">
              <a:rPr lang="en-GB" smtClean="0"/>
              <a:t>‹#›</a:t>
            </a:fld>
            <a:endParaRPr lang="en-GB"/>
          </a:p>
        </p:txBody>
      </p:sp>
    </p:spTree>
    <p:extLst>
      <p:ext uri="{BB962C8B-B14F-4D97-AF65-F5344CB8AC3E}">
        <p14:creationId xmlns:p14="http://schemas.microsoft.com/office/powerpoint/2010/main" val="39434465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EA62C-B357-4C9E-7940-458EFE0F7FF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5C7B8F9-A294-A7F8-4675-DAA7914AA1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7EC6DEC-B438-E1BF-0057-CA9A31E2C0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C96FE9C-145E-CC73-73A2-F640104FD624}"/>
              </a:ext>
            </a:extLst>
          </p:cNvPr>
          <p:cNvSpPr>
            <a:spLocks noGrp="1"/>
          </p:cNvSpPr>
          <p:nvPr>
            <p:ph type="dt" sz="half" idx="10"/>
          </p:nvPr>
        </p:nvSpPr>
        <p:spPr/>
        <p:txBody>
          <a:bodyPr/>
          <a:lstStyle/>
          <a:p>
            <a:fld id="{0A906DCF-D481-4778-A06B-AEC6F2DAB2E1}" type="datetimeFigureOut">
              <a:rPr lang="en-GB" smtClean="0"/>
              <a:t>25/06/2026</a:t>
            </a:fld>
            <a:endParaRPr lang="en-GB"/>
          </a:p>
        </p:txBody>
      </p:sp>
      <p:sp>
        <p:nvSpPr>
          <p:cNvPr id="6" name="Footer Placeholder 5">
            <a:extLst>
              <a:ext uri="{FF2B5EF4-FFF2-40B4-BE49-F238E27FC236}">
                <a16:creationId xmlns:a16="http://schemas.microsoft.com/office/drawing/2014/main" id="{321C159C-E54B-22D8-FD90-55C21296BA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5CA5E7-E6B8-D348-DAD0-E448205407F7}"/>
              </a:ext>
            </a:extLst>
          </p:cNvPr>
          <p:cNvSpPr>
            <a:spLocks noGrp="1"/>
          </p:cNvSpPr>
          <p:nvPr>
            <p:ph type="sldNum" sz="quarter" idx="12"/>
          </p:nvPr>
        </p:nvSpPr>
        <p:spPr/>
        <p:txBody>
          <a:bodyPr/>
          <a:lstStyle/>
          <a:p>
            <a:fld id="{D1A164D7-E783-4E05-9CF8-3DAEA400614F}" type="slidenum">
              <a:rPr lang="en-GB" smtClean="0"/>
              <a:t>‹#›</a:t>
            </a:fld>
            <a:endParaRPr lang="en-GB"/>
          </a:p>
        </p:txBody>
      </p:sp>
    </p:spTree>
    <p:extLst>
      <p:ext uri="{BB962C8B-B14F-4D97-AF65-F5344CB8AC3E}">
        <p14:creationId xmlns:p14="http://schemas.microsoft.com/office/powerpoint/2010/main" val="31851175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110DB-E413-E5FB-7D15-34D29DB015A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38DF969-BA20-8470-CB82-2954CFE295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CC8B89-78E1-C20B-1B99-6ABB242BA7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6C3E11-D236-B596-4E2C-6019E60871C7}"/>
              </a:ext>
            </a:extLst>
          </p:cNvPr>
          <p:cNvSpPr>
            <a:spLocks noGrp="1"/>
          </p:cNvSpPr>
          <p:nvPr>
            <p:ph type="dt" sz="half" idx="10"/>
          </p:nvPr>
        </p:nvSpPr>
        <p:spPr/>
        <p:txBody>
          <a:bodyPr/>
          <a:lstStyle/>
          <a:p>
            <a:fld id="{0A906DCF-D481-4778-A06B-AEC6F2DAB2E1}" type="datetimeFigureOut">
              <a:rPr lang="en-GB" smtClean="0"/>
              <a:t>25/06/2026</a:t>
            </a:fld>
            <a:endParaRPr lang="en-GB"/>
          </a:p>
        </p:txBody>
      </p:sp>
      <p:sp>
        <p:nvSpPr>
          <p:cNvPr id="6" name="Footer Placeholder 5">
            <a:extLst>
              <a:ext uri="{FF2B5EF4-FFF2-40B4-BE49-F238E27FC236}">
                <a16:creationId xmlns:a16="http://schemas.microsoft.com/office/drawing/2014/main" id="{FEB869AC-AD58-5254-0D5A-DFFAF4354C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33813C-21CF-F597-38D6-7CBDBC1FD46C}"/>
              </a:ext>
            </a:extLst>
          </p:cNvPr>
          <p:cNvSpPr>
            <a:spLocks noGrp="1"/>
          </p:cNvSpPr>
          <p:nvPr>
            <p:ph type="sldNum" sz="quarter" idx="12"/>
          </p:nvPr>
        </p:nvSpPr>
        <p:spPr/>
        <p:txBody>
          <a:bodyPr/>
          <a:lstStyle/>
          <a:p>
            <a:fld id="{D1A164D7-E783-4E05-9CF8-3DAEA400614F}" type="slidenum">
              <a:rPr lang="en-GB" smtClean="0"/>
              <a:t>‹#›</a:t>
            </a:fld>
            <a:endParaRPr lang="en-GB"/>
          </a:p>
        </p:txBody>
      </p:sp>
    </p:spTree>
    <p:extLst>
      <p:ext uri="{BB962C8B-B14F-4D97-AF65-F5344CB8AC3E}">
        <p14:creationId xmlns:p14="http://schemas.microsoft.com/office/powerpoint/2010/main" val="29029848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54E41-F452-0295-D861-169EBF3E3E5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11C72F0-0D43-2443-4B11-B65D185ED88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498B05E-90EF-55F6-BC91-D51666F6EC69}"/>
              </a:ext>
            </a:extLst>
          </p:cNvPr>
          <p:cNvSpPr>
            <a:spLocks noGrp="1"/>
          </p:cNvSpPr>
          <p:nvPr>
            <p:ph type="dt" sz="half" idx="10"/>
          </p:nvPr>
        </p:nvSpPr>
        <p:spPr/>
        <p:txBody>
          <a:bodyPr/>
          <a:lstStyle/>
          <a:p>
            <a:fld id="{0A906DCF-D481-4778-A06B-AEC6F2DAB2E1}" type="datetimeFigureOut">
              <a:rPr lang="en-GB" smtClean="0"/>
              <a:t>25/06/2026</a:t>
            </a:fld>
            <a:endParaRPr lang="en-GB"/>
          </a:p>
        </p:txBody>
      </p:sp>
      <p:sp>
        <p:nvSpPr>
          <p:cNvPr id="5" name="Footer Placeholder 4">
            <a:extLst>
              <a:ext uri="{FF2B5EF4-FFF2-40B4-BE49-F238E27FC236}">
                <a16:creationId xmlns:a16="http://schemas.microsoft.com/office/drawing/2014/main" id="{6E89DD5E-4D9D-6BE2-93C5-21CCEF2EC7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CDC303-E0BE-DA5E-B006-0EA5544E78F5}"/>
              </a:ext>
            </a:extLst>
          </p:cNvPr>
          <p:cNvSpPr>
            <a:spLocks noGrp="1"/>
          </p:cNvSpPr>
          <p:nvPr>
            <p:ph type="sldNum" sz="quarter" idx="12"/>
          </p:nvPr>
        </p:nvSpPr>
        <p:spPr/>
        <p:txBody>
          <a:bodyPr/>
          <a:lstStyle/>
          <a:p>
            <a:fld id="{D1A164D7-E783-4E05-9CF8-3DAEA400614F}" type="slidenum">
              <a:rPr lang="en-GB" smtClean="0"/>
              <a:t>‹#›</a:t>
            </a:fld>
            <a:endParaRPr lang="en-GB"/>
          </a:p>
        </p:txBody>
      </p:sp>
    </p:spTree>
    <p:extLst>
      <p:ext uri="{BB962C8B-B14F-4D97-AF65-F5344CB8AC3E}">
        <p14:creationId xmlns:p14="http://schemas.microsoft.com/office/powerpoint/2010/main" val="35156944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CC1AA4-BE05-B04E-E6E8-1A2AF4E0890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3019294-4156-4BDB-5EC7-AA24DEF14F0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F332461-7E13-E31D-4928-ABADB89AFC5C}"/>
              </a:ext>
            </a:extLst>
          </p:cNvPr>
          <p:cNvSpPr>
            <a:spLocks noGrp="1"/>
          </p:cNvSpPr>
          <p:nvPr>
            <p:ph type="dt" sz="half" idx="10"/>
          </p:nvPr>
        </p:nvSpPr>
        <p:spPr/>
        <p:txBody>
          <a:bodyPr/>
          <a:lstStyle/>
          <a:p>
            <a:fld id="{0A906DCF-D481-4778-A06B-AEC6F2DAB2E1}" type="datetimeFigureOut">
              <a:rPr lang="en-GB" smtClean="0"/>
              <a:t>25/06/2026</a:t>
            </a:fld>
            <a:endParaRPr lang="en-GB"/>
          </a:p>
        </p:txBody>
      </p:sp>
      <p:sp>
        <p:nvSpPr>
          <p:cNvPr id="5" name="Footer Placeholder 4">
            <a:extLst>
              <a:ext uri="{FF2B5EF4-FFF2-40B4-BE49-F238E27FC236}">
                <a16:creationId xmlns:a16="http://schemas.microsoft.com/office/drawing/2014/main" id="{B1933E0B-60B6-9723-980E-EE38A41B96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9A2D9B-D4BF-230E-DD03-5802CF66C019}"/>
              </a:ext>
            </a:extLst>
          </p:cNvPr>
          <p:cNvSpPr>
            <a:spLocks noGrp="1"/>
          </p:cNvSpPr>
          <p:nvPr>
            <p:ph type="sldNum" sz="quarter" idx="12"/>
          </p:nvPr>
        </p:nvSpPr>
        <p:spPr/>
        <p:txBody>
          <a:bodyPr/>
          <a:lstStyle/>
          <a:p>
            <a:fld id="{D1A164D7-E783-4E05-9CF8-3DAEA400614F}" type="slidenum">
              <a:rPr lang="en-GB" smtClean="0"/>
              <a:t>‹#›</a:t>
            </a:fld>
            <a:endParaRPr lang="en-GB"/>
          </a:p>
        </p:txBody>
      </p:sp>
    </p:spTree>
    <p:extLst>
      <p:ext uri="{BB962C8B-B14F-4D97-AF65-F5344CB8AC3E}">
        <p14:creationId xmlns:p14="http://schemas.microsoft.com/office/powerpoint/2010/main" val="69293243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739365-6FE6-CCF3-87BE-EC92872506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8CB5DDB-384B-B60D-EBD0-44FB67766F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53BC7B0-85AE-E2DC-380F-456E687184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A906DCF-D481-4778-A06B-AEC6F2DAB2E1}" type="datetimeFigureOut">
              <a:rPr lang="en-GB" smtClean="0"/>
              <a:t>25/06/2026</a:t>
            </a:fld>
            <a:endParaRPr lang="en-GB"/>
          </a:p>
        </p:txBody>
      </p:sp>
      <p:sp>
        <p:nvSpPr>
          <p:cNvPr id="5" name="Footer Placeholder 4">
            <a:extLst>
              <a:ext uri="{FF2B5EF4-FFF2-40B4-BE49-F238E27FC236}">
                <a16:creationId xmlns:a16="http://schemas.microsoft.com/office/drawing/2014/main" id="{AF8D5869-7FBD-6473-561B-8357D182BD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96E253A-46C3-0FBF-A6BE-3F1F13D79C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1A164D7-E783-4E05-9CF8-3DAEA400614F}" type="slidenum">
              <a:rPr lang="en-GB" smtClean="0"/>
              <a:t>‹#›</a:t>
            </a:fld>
            <a:endParaRPr lang="en-GB"/>
          </a:p>
        </p:txBody>
      </p:sp>
    </p:spTree>
    <p:extLst>
      <p:ext uri="{BB962C8B-B14F-4D97-AF65-F5344CB8AC3E}">
        <p14:creationId xmlns:p14="http://schemas.microsoft.com/office/powerpoint/2010/main" val="831097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Data" Target="../diagrams/data2.xml"/><Relationship Id="rId11" Type="http://schemas.openxmlformats.org/officeDocument/2006/relationships/image" Target="../media/image1.png"/><Relationship Id="rId5" Type="http://schemas.openxmlformats.org/officeDocument/2006/relationships/image" Target="../media/image3.jpeg"/><Relationship Id="rId10" Type="http://schemas.microsoft.com/office/2007/relationships/diagramDrawing" Target="../diagrams/drawing2.xml"/><Relationship Id="rId4" Type="http://schemas.openxmlformats.org/officeDocument/2006/relationships/notesSlide" Target="../notesSlides/notesSlide5.xml"/><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2.xml"/><Relationship Id="rId7" Type="http://schemas.openxmlformats.org/officeDocument/2006/relationships/diagramLayout" Target="../diagrams/layout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Data" Target="../diagrams/data3.xml"/><Relationship Id="rId11" Type="http://schemas.openxmlformats.org/officeDocument/2006/relationships/image" Target="../media/image1.png"/><Relationship Id="rId5" Type="http://schemas.openxmlformats.org/officeDocument/2006/relationships/image" Target="../media/image4.jpeg"/><Relationship Id="rId10" Type="http://schemas.microsoft.com/office/2007/relationships/diagramDrawing" Target="../diagrams/drawing3.xml"/><Relationship Id="rId4" Type="http://schemas.openxmlformats.org/officeDocument/2006/relationships/notesSlide" Target="../notesSlides/notesSlide9.xml"/><Relationship Id="rId9" Type="http://schemas.openxmlformats.org/officeDocument/2006/relationships/diagramColors" Target="../diagrams/colors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5.sv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4.xml"/><Relationship Id="rId11" Type="http://schemas.openxmlformats.org/officeDocument/2006/relationships/image" Target="../media/image1.png"/><Relationship Id="rId5" Type="http://schemas.openxmlformats.org/officeDocument/2006/relationships/image" Target="../media/image6.jpeg"/><Relationship Id="rId10" Type="http://schemas.microsoft.com/office/2007/relationships/diagramDrawing" Target="../diagrams/drawing4.xml"/><Relationship Id="rId4" Type="http://schemas.openxmlformats.org/officeDocument/2006/relationships/notesSlide" Target="../notesSlides/notesSlide13.xml"/><Relationship Id="rId9" Type="http://schemas.openxmlformats.org/officeDocument/2006/relationships/diagramColors" Target="../diagrams/colors4.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png"/><Relationship Id="rId4" Type="http://schemas.openxmlformats.org/officeDocument/2006/relationships/notesSlide" Target="../notesSlides/notesSlide14.xml"/><Relationship Id="rId9" Type="http://schemas.microsoft.com/office/2007/relationships/diagramDrawing" Target="../diagrams/drawing5.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16/j.glmedi.2024.100138" TargetMode="External"/><Relationship Id="rId2" Type="http://schemas.openxmlformats.org/officeDocument/2006/relationships/hyperlink" Target="https://www.ageuk.org.uk/latest-press/articles/2-million-older-people-now-have-some-unmet-need-for-social-care/" TargetMode="External"/><Relationship Id="rId1" Type="http://schemas.openxmlformats.org/officeDocument/2006/relationships/slideLayout" Target="../slideLayouts/slideLayout2.xml"/><Relationship Id="rId4" Type="http://schemas.openxmlformats.org/officeDocument/2006/relationships/hyperlink" Target="https://www.ons.gov.uk/peoplepopulationandcommunity/birthsdeathsandmarriages/ageing/bulletins/estimatesoftheveryoldincludingcentenarians/2002to2024"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cqc.org.uk/publication/state-care-202122/workforce" TargetMode="External"/><Relationship Id="rId2" Type="http://schemas.openxmlformats.org/officeDocument/2006/relationships/hyperlink" Target="https://commonslibrary.parliament.uk/the-uks-changing-population/" TargetMode="External"/><Relationship Id="rId1" Type="http://schemas.openxmlformats.org/officeDocument/2006/relationships/slideLayout" Target="../slideLayouts/slideLayout2.xml"/><Relationship Id="rId5" Type="http://schemas.openxmlformats.org/officeDocument/2006/relationships/hyperlink" Target="https://www.kingsfund.org.uk/insight-and-analysis/long-reads/community-health-services-explained" TargetMode="External"/><Relationship Id="rId4" Type="http://schemas.openxmlformats.org/officeDocument/2006/relationships/hyperlink" Target="https://www.cqc.org.uk/guidance-regulation/providers/assessment/single-assessment-framework/caring/independence-choice-contro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statistics/technology-use-in-adult-social-care-2025-survey-results/findings-from-the-2025-adult-social-care-provider-technology-survey" TargetMode="External"/><Relationship Id="rId2" Type="http://schemas.openxmlformats.org/officeDocument/2006/relationships/hyperlink" Target="https://www.gov.uk/government/statistics/adult-social-care-workforce-survey-april-2025/adult-social-care-workforce-survey-april-2025-report" TargetMode="External"/><Relationship Id="rId1" Type="http://schemas.openxmlformats.org/officeDocument/2006/relationships/slideLayout" Target="../slideLayouts/slideLayout2.xml"/><Relationship Id="rId4" Type="http://schemas.openxmlformats.org/officeDocument/2006/relationships/hyperlink" Target="https://www.legislation.gov.uk/ukpga/2014/23"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pmc.ncbi.nlm.nih.gov/articles/PMC10240167/" TargetMode="External"/><Relationship Id="rId2" Type="http://schemas.openxmlformats.org/officeDocument/2006/relationships/hyperlink" Target="https://www.sciencedirect.com/topics/medicine-and-dentistry/continuity-theor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nhs.uk/tests-and-treatments/end-of-life-care/where-you-can-have-care/hospice-care/" TargetMode="External"/><Relationship Id="rId3" Type="http://schemas.openxmlformats.org/officeDocument/2006/relationships/hyperlink" Target="https://www.nia.nih.gov/health/aging-place/aging-place-growing-older-home" TargetMode="External"/><Relationship Id="rId7" Type="http://schemas.openxmlformats.org/officeDocument/2006/relationships/hyperlink" Target="https://www.hee.nhs.uk/our-work/community-district-nursing-0" TargetMode="External"/><Relationship Id="rId2" Type="http://schemas.openxmlformats.org/officeDocument/2006/relationships/hyperlink" Target="https://www.nia.nih.gov/news/social-isolation-loneliness-older-people-pose-health-risks" TargetMode="External"/><Relationship Id="rId1" Type="http://schemas.openxmlformats.org/officeDocument/2006/relationships/slideLayout" Target="../slideLayouts/slideLayout2.xml"/><Relationship Id="rId6" Type="http://schemas.openxmlformats.org/officeDocument/2006/relationships/hyperlink" Target="https://www.nhs.uk/conditions/dementia/care-and-support/social-services-and-the-nhs/" TargetMode="External"/><Relationship Id="rId5" Type="http://schemas.openxmlformats.org/officeDocument/2006/relationships/hyperlink" Target="https://www.nhs.uk/conditions/dementia/care-and-support/care-homes/" TargetMode="External"/><Relationship Id="rId4" Type="http://schemas.openxmlformats.org/officeDocument/2006/relationships/hyperlink" Target="https://www.nhs.uk/social-care-and-support/care-services-equipment-and-care-homes/care-home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england.nhs.uk/ourwork/part-rel/voluntary-community-and-social-enterprises-vcse/" TargetMode="External"/><Relationship Id="rId2" Type="http://schemas.openxmlformats.org/officeDocument/2006/relationships/hyperlink" Target="https://www.england.nhs.uk/long-term-plan/" TargetMode="External"/><Relationship Id="rId1" Type="http://schemas.openxmlformats.org/officeDocument/2006/relationships/slideLayout" Target="../slideLayouts/slideLayout2.xml"/><Relationship Id="rId6" Type="http://schemas.openxmlformats.org/officeDocument/2006/relationships/hyperlink" Target="https://post.parliament.uk/healthy-ageing-and-care-for-older-populations/" TargetMode="External"/><Relationship Id="rId5" Type="http://schemas.openxmlformats.org/officeDocument/2006/relationships/hyperlink" Target="https://www.scie.org.uk/integrated-care/intermediate-care-reablement/reablement-guide/" TargetMode="External"/><Relationship Id="rId4" Type="http://schemas.openxmlformats.org/officeDocument/2006/relationships/hyperlink" Target="https://www.sciencedirect.com/topics/psychology/disengagement-theory"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ww.who.int/news-room/fact-sheets/detail/ageing-and-healt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1" name="Freeform: Shape 10">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4" name="Freeform: Shape 13">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CA1B6588-AD8B-2F22-ADAC-69A4BDEE3569}"/>
              </a:ext>
            </a:extLst>
          </p:cNvPr>
          <p:cNvSpPr>
            <a:spLocks noGrp="1"/>
          </p:cNvSpPr>
          <p:nvPr>
            <p:ph type="ctrTitle"/>
          </p:nvPr>
        </p:nvSpPr>
        <p:spPr>
          <a:xfrm>
            <a:off x="3502731" y="1542402"/>
            <a:ext cx="5186842" cy="2387918"/>
          </a:xfrm>
        </p:spPr>
        <p:txBody>
          <a:bodyPr anchor="b">
            <a:normAutofit/>
          </a:bodyPr>
          <a:lstStyle/>
          <a:p>
            <a:r>
              <a:rPr lang="en-GB" sz="1700" b="1" dirty="0">
                <a:solidFill>
                  <a:schemeClr val="tx2"/>
                </a:solidFill>
                <a:latin typeface="Arial" panose="020B0604020202020204" pitchFamily="34" charset="0"/>
                <a:cs typeface="Arial" panose="020B0604020202020204" pitchFamily="34" charset="0"/>
              </a:rPr>
              <a:t>Student Name: Anika Hussain</a:t>
            </a:r>
            <a:br>
              <a:rPr lang="en-GB" sz="1700" b="1" dirty="0">
                <a:solidFill>
                  <a:schemeClr val="tx2"/>
                </a:solidFill>
                <a:latin typeface="Arial" panose="020B0604020202020204" pitchFamily="34" charset="0"/>
                <a:cs typeface="Arial" panose="020B0604020202020204" pitchFamily="34" charset="0"/>
              </a:rPr>
            </a:br>
            <a:r>
              <a:rPr lang="en-GB" sz="1700" b="1" dirty="0">
                <a:solidFill>
                  <a:schemeClr val="tx2"/>
                </a:solidFill>
                <a:latin typeface="Arial" panose="020B0604020202020204" pitchFamily="34" charset="0"/>
                <a:cs typeface="Arial" panose="020B0604020202020204" pitchFamily="34" charset="0"/>
              </a:rPr>
              <a:t>Student ID: 2319161</a:t>
            </a:r>
            <a:br>
              <a:rPr lang="en-GB" sz="1700" b="1" dirty="0">
                <a:solidFill>
                  <a:schemeClr val="tx2"/>
                </a:solidFill>
                <a:latin typeface="Arial" panose="020B0604020202020204" pitchFamily="34" charset="0"/>
                <a:cs typeface="Arial" panose="020B0604020202020204" pitchFamily="34" charset="0"/>
              </a:rPr>
            </a:br>
            <a:r>
              <a:rPr lang="en-GB" sz="1700" b="1" dirty="0">
                <a:solidFill>
                  <a:schemeClr val="tx2"/>
                </a:solidFill>
                <a:latin typeface="Arial" panose="020B0604020202020204" pitchFamily="34" charset="0"/>
                <a:cs typeface="Arial" panose="020B0604020202020204" pitchFamily="34" charset="0"/>
              </a:rPr>
              <a:t>Module title: Empowering the Older person</a:t>
            </a:r>
            <a:br>
              <a:rPr lang="en-GB" sz="1700" b="1" dirty="0">
                <a:solidFill>
                  <a:schemeClr val="tx2"/>
                </a:solidFill>
              </a:rPr>
            </a:br>
            <a:r>
              <a:rPr lang="en-GB" sz="1700" b="1" dirty="0">
                <a:solidFill>
                  <a:schemeClr val="tx2"/>
                </a:solidFill>
                <a:latin typeface="Arial" panose="020B0604020202020204" pitchFamily="34" charset="0"/>
                <a:cs typeface="Arial" panose="020B0604020202020204" pitchFamily="34" charset="0"/>
              </a:rPr>
              <a:t>Module Code:</a:t>
            </a:r>
            <a:r>
              <a:rPr lang="en-GB" sz="1700" dirty="0">
                <a:solidFill>
                  <a:schemeClr val="tx2"/>
                </a:solidFill>
                <a:latin typeface="Arial" panose="020B0604020202020204" pitchFamily="34" charset="0"/>
                <a:cs typeface="Arial" panose="020B0604020202020204" pitchFamily="34" charset="0"/>
              </a:rPr>
              <a:t>BMHP6027</a:t>
            </a:r>
            <a:br>
              <a:rPr lang="en-GB" sz="1700" b="1" dirty="0">
                <a:solidFill>
                  <a:schemeClr val="tx2"/>
                </a:solidFill>
              </a:rPr>
            </a:br>
            <a:r>
              <a:rPr lang="en-GB" sz="1700" b="1" dirty="0">
                <a:solidFill>
                  <a:schemeClr val="tx2"/>
                </a:solidFill>
                <a:latin typeface="Arial" panose="020B0604020202020204" pitchFamily="34" charset="0"/>
                <a:cs typeface="Arial" panose="020B0604020202020204" pitchFamily="34" charset="0"/>
              </a:rPr>
              <a:t> </a:t>
            </a:r>
            <a:br>
              <a:rPr lang="en-GB" sz="1700" b="1" dirty="0">
                <a:solidFill>
                  <a:schemeClr val="tx2"/>
                </a:solidFill>
                <a:latin typeface="Arial" panose="020B0604020202020204" pitchFamily="34" charset="0"/>
                <a:cs typeface="Arial" panose="020B0604020202020204" pitchFamily="34" charset="0"/>
              </a:rPr>
            </a:br>
            <a:r>
              <a:rPr lang="en-GB" sz="1700" b="1" dirty="0">
                <a:solidFill>
                  <a:schemeClr val="tx2"/>
                </a:solidFill>
                <a:latin typeface="Arial" panose="020B0604020202020204" pitchFamily="34" charset="0"/>
                <a:cs typeface="Arial" panose="020B0604020202020204" pitchFamily="34" charset="0"/>
              </a:rPr>
              <a:t>Lectures Name: Kennedy </a:t>
            </a:r>
            <a:r>
              <a:rPr lang="en-GB" sz="1700" b="1" dirty="0" err="1">
                <a:solidFill>
                  <a:schemeClr val="tx2"/>
                </a:solidFill>
                <a:latin typeface="Arial" panose="020B0604020202020204" pitchFamily="34" charset="0"/>
                <a:cs typeface="Arial" panose="020B0604020202020204" pitchFamily="34" charset="0"/>
              </a:rPr>
              <a:t>Obohwemu</a:t>
            </a:r>
            <a:br>
              <a:rPr lang="en-GB" sz="1700" dirty="0">
                <a:solidFill>
                  <a:schemeClr val="tx2"/>
                </a:solidFill>
                <a:latin typeface="Arial" panose="020B0604020202020204" pitchFamily="34" charset="0"/>
                <a:cs typeface="Arial" panose="020B0604020202020204" pitchFamily="34" charset="0"/>
              </a:rPr>
            </a:br>
            <a:endParaRPr lang="en-GB" sz="1700" dirty="0">
              <a:solidFill>
                <a:schemeClr val="tx2"/>
              </a:solidFill>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3" name="Freeform: Shape 22">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8" name="Group 27">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29" name="Freeform: Shape 28">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2" name="Freeform: Shape 31">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2" name="Audio 11">
            <a:hlinkClick r:id="" action="ppaction://media"/>
            <a:extLst>
              <a:ext uri="{FF2B5EF4-FFF2-40B4-BE49-F238E27FC236}">
                <a16:creationId xmlns:a16="http://schemas.microsoft.com/office/drawing/2014/main" id="{CC85F6D4-A172-BFB9-577D-416885BD79B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80533952"/>
      </p:ext>
    </p:extLst>
  </p:cSld>
  <p:clrMapOvr>
    <a:masterClrMapping/>
  </p:clrMapOvr>
  <mc:AlternateContent xmlns:mc="http://schemas.openxmlformats.org/markup-compatibility/2006">
    <mc:Choice xmlns:p14="http://schemas.microsoft.com/office/powerpoint/2010/main" Requires="p14">
      <p:transition spd="slow" p14:dur="3400" advTm="20537">
        <p14:reveal/>
      </p:transition>
    </mc:Choice>
    <mc:Fallback>
      <p:transition spd="slow" advTm="2053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444EA1-711C-CE5B-3619-8641C0DE890F}"/>
              </a:ext>
            </a:extLst>
          </p:cNvPr>
          <p:cNvSpPr>
            <a:spLocks noGrp="1"/>
          </p:cNvSpPr>
          <p:nvPr>
            <p:ph type="title"/>
          </p:nvPr>
        </p:nvSpPr>
        <p:spPr>
          <a:xfrm>
            <a:off x="572493" y="238539"/>
            <a:ext cx="11018520" cy="950851"/>
          </a:xfrm>
        </p:spPr>
        <p:txBody>
          <a:bodyPr vert="horz" lIns="91440" tIns="45720" rIns="91440" bIns="45720" rtlCol="0" anchor="b">
            <a:normAutofit/>
          </a:bodyPr>
          <a:lstStyle/>
          <a:p>
            <a:r>
              <a:rPr lang="en-US" sz="5400"/>
              <a:t>Introduction</a:t>
            </a:r>
          </a:p>
        </p:txBody>
      </p:sp>
      <p:sp>
        <p:nvSpPr>
          <p:cNvPr id="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C59D225-1582-B7B1-FFE6-962C6F7D599C}"/>
              </a:ext>
            </a:extLst>
          </p:cNvPr>
          <p:cNvSpPr txBox="1"/>
          <p:nvPr/>
        </p:nvSpPr>
        <p:spPr>
          <a:xfrm>
            <a:off x="838200" y="1250801"/>
            <a:ext cx="6821774" cy="369332"/>
          </a:xfrm>
          <a:prstGeom prst="rect">
            <a:avLst/>
          </a:prstGeom>
          <a:noFill/>
        </p:spPr>
        <p:txBody>
          <a:bodyPr wrap="square" rtlCol="0">
            <a:spAutoFit/>
          </a:bodyPr>
          <a:lstStyle/>
          <a:p>
            <a:pPr>
              <a:spcAft>
                <a:spcPts val="600"/>
              </a:spcAft>
            </a:pPr>
            <a:r>
              <a:rPr lang="en-GB" b="1"/>
              <a:t>Evaluating the Care and Support Needs of Older People</a:t>
            </a:r>
            <a:endParaRPr lang="en-GB"/>
          </a:p>
        </p:txBody>
      </p:sp>
      <p:graphicFrame>
        <p:nvGraphicFramePr>
          <p:cNvPr id="8" name="Content Placeholder 2">
            <a:extLst>
              <a:ext uri="{FF2B5EF4-FFF2-40B4-BE49-F238E27FC236}">
                <a16:creationId xmlns:a16="http://schemas.microsoft.com/office/drawing/2014/main" id="{CEAFD754-7363-7735-E560-EA5AC1B5FD02}"/>
              </a:ext>
            </a:extLst>
          </p:cNvPr>
          <p:cNvGraphicFramePr>
            <a:graphicFrameLocks noGrp="1"/>
          </p:cNvGraphicFramePr>
          <p:nvPr>
            <p:ph idx="1"/>
            <p:extLst>
              <p:ext uri="{D42A27DB-BD31-4B8C-83A1-F6EECF244321}">
                <p14:modId xmlns:p14="http://schemas.microsoft.com/office/powerpoint/2010/main" val="4227294599"/>
              </p:ext>
            </p:extLst>
          </p:nvPr>
        </p:nvGraphicFramePr>
        <p:xfrm>
          <a:off x="572493" y="2071316"/>
          <a:ext cx="9590838" cy="41191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4" name="Audio 13">
            <a:hlinkClick r:id="" action="ppaction://media"/>
            <a:extLst>
              <a:ext uri="{FF2B5EF4-FFF2-40B4-BE49-F238E27FC236}">
                <a16:creationId xmlns:a16="http://schemas.microsoft.com/office/drawing/2014/main" id="{CF08AF44-1EDA-06AE-DE60-85E9027A5EA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14315244"/>
      </p:ext>
    </p:extLst>
  </p:cSld>
  <p:clrMapOvr>
    <a:masterClrMapping/>
  </p:clrMapOvr>
  <mc:AlternateContent xmlns:mc="http://schemas.openxmlformats.org/markup-compatibility/2006">
    <mc:Choice xmlns:p14="http://schemas.microsoft.com/office/powerpoint/2010/main" Requires="p14">
      <p:transition spd="slow" p14:dur="3400" advTm="66302">
        <p14:reveal/>
      </p:transition>
    </mc:Choice>
    <mc:Fallback>
      <p:transition spd="slow" advTm="663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15882-E367-6146-BC2E-6C41111169B7}"/>
              </a:ext>
            </a:extLst>
          </p:cNvPr>
          <p:cNvSpPr>
            <a:spLocks noGrp="1"/>
          </p:cNvSpPr>
          <p:nvPr>
            <p:ph type="title"/>
          </p:nvPr>
        </p:nvSpPr>
        <p:spPr>
          <a:xfrm>
            <a:off x="5868557" y="1138036"/>
            <a:ext cx="5444382" cy="1402470"/>
          </a:xfrm>
        </p:spPr>
        <p:txBody>
          <a:bodyPr anchor="t">
            <a:normAutofit/>
          </a:bodyPr>
          <a:lstStyle/>
          <a:p>
            <a:r>
              <a:rPr lang="en-GB" sz="2500" b="1" u="sng"/>
              <a:t>Demographic Ageing and Implications for Health and Social Care</a:t>
            </a:r>
            <a:br>
              <a:rPr lang="en-GB" sz="2500"/>
            </a:br>
            <a:endParaRPr lang="en-GB" sz="2500"/>
          </a:p>
        </p:txBody>
      </p:sp>
      <p:pic>
        <p:nvPicPr>
          <p:cNvPr id="5" name="Picture 4" descr="Colourful carved figures of humans">
            <a:extLst>
              <a:ext uri="{FF2B5EF4-FFF2-40B4-BE49-F238E27FC236}">
                <a16:creationId xmlns:a16="http://schemas.microsoft.com/office/drawing/2014/main" id="{8FF36C8B-8B5A-C87F-8234-2B73EB69C237}"/>
              </a:ext>
            </a:extLst>
          </p:cNvPr>
          <p:cNvPicPr>
            <a:picLocks noChangeAspect="1"/>
          </p:cNvPicPr>
          <p:nvPr/>
        </p:nvPicPr>
        <p:blipFill>
          <a:blip r:embed="rId5"/>
          <a:srcRect l="23358" r="23125"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8B1C35-EB1C-F643-284C-D552065C2A49}"/>
              </a:ext>
            </a:extLst>
          </p:cNvPr>
          <p:cNvSpPr>
            <a:spLocks noGrp="1"/>
          </p:cNvSpPr>
          <p:nvPr>
            <p:ph idx="1"/>
          </p:nvPr>
        </p:nvSpPr>
        <p:spPr>
          <a:xfrm>
            <a:off x="5591331" y="1978701"/>
            <a:ext cx="6220918" cy="4706912"/>
          </a:xfrm>
        </p:spPr>
        <p:txBody>
          <a:bodyPr>
            <a:normAutofit fontScale="62500" lnSpcReduction="20000"/>
          </a:bodyPr>
          <a:lstStyle/>
          <a:p>
            <a:pPr marL="0" indent="0">
              <a:buNone/>
            </a:pPr>
            <a:endParaRPr lang="en-GB" sz="800" dirty="0"/>
          </a:p>
          <a:p>
            <a:pPr marL="0" indent="0">
              <a:buNone/>
            </a:pPr>
            <a:r>
              <a:rPr lang="en-GB" sz="1900" b="1" i="1" u="sng" dirty="0">
                <a:latin typeface="Arial" panose="020B0604020202020204" pitchFamily="34" charset="0"/>
                <a:cs typeface="Arial" panose="020B0604020202020204" pitchFamily="34" charset="0"/>
              </a:rPr>
              <a:t>The Ageing Population</a:t>
            </a:r>
          </a:p>
          <a:p>
            <a:pPr marL="0" indent="0">
              <a:buNone/>
            </a:pPr>
            <a:r>
              <a:rPr lang="en-GB" sz="2200" b="1" u="sng" dirty="0">
                <a:latin typeface="Arial" panose="020B0604020202020204" pitchFamily="34" charset="0"/>
                <a:cs typeface="Arial" panose="020B0604020202020204" pitchFamily="34" charset="0"/>
              </a:rPr>
              <a:t>Key Trends</a:t>
            </a:r>
          </a:p>
          <a:p>
            <a:r>
              <a:rPr lang="en-GB" sz="2200" dirty="0">
                <a:latin typeface="Arial" panose="020B0604020202020204" pitchFamily="34" charset="0"/>
                <a:cs typeface="Arial" panose="020B0604020202020204" pitchFamily="34" charset="0"/>
              </a:rPr>
              <a:t>• Around one in five people in the UK are aged 65 or over (Barton, Sturge and Harker, 2024).</a:t>
            </a:r>
          </a:p>
          <a:p>
            <a:r>
              <a:rPr lang="en-GB" sz="2200" dirty="0">
                <a:latin typeface="Arial" panose="020B0604020202020204" pitchFamily="34" charset="0"/>
                <a:cs typeface="Arial" panose="020B0604020202020204" pitchFamily="34" charset="0"/>
              </a:rPr>
              <a:t>• Increasing prevalence of dementia and chronic illness  (World Health Organization, 2024).</a:t>
            </a:r>
          </a:p>
          <a:p>
            <a:r>
              <a:rPr lang="en-GB" sz="2200" dirty="0">
                <a:latin typeface="Arial" panose="020B0604020202020204" pitchFamily="34" charset="0"/>
                <a:cs typeface="Arial" panose="020B0604020202020204" pitchFamily="34" charset="0"/>
              </a:rPr>
              <a:t>• Growing numbers of people living into their 80s and 90s (Barton, Sturge and Harker, 2024).</a:t>
            </a:r>
          </a:p>
          <a:p>
            <a:pPr marL="0" indent="0">
              <a:buNone/>
            </a:pPr>
            <a:endParaRPr lang="en-GB" sz="2200" dirty="0">
              <a:latin typeface="Arial" panose="020B0604020202020204" pitchFamily="34" charset="0"/>
              <a:cs typeface="Arial" panose="020B0604020202020204" pitchFamily="34" charset="0"/>
            </a:endParaRPr>
          </a:p>
          <a:p>
            <a:r>
              <a:rPr lang="en-GB" sz="2200" b="1" u="sng" dirty="0">
                <a:latin typeface="Arial" panose="020B0604020202020204" pitchFamily="34" charset="0"/>
                <a:cs typeface="Arial" panose="020B0604020202020204" pitchFamily="34" charset="0"/>
              </a:rPr>
              <a:t>Implications</a:t>
            </a:r>
          </a:p>
          <a:p>
            <a:r>
              <a:rPr lang="en-GB" sz="2200" dirty="0">
                <a:latin typeface="Arial" panose="020B0604020202020204" pitchFamily="34" charset="0"/>
                <a:cs typeface="Arial" panose="020B0604020202020204" pitchFamily="34" charset="0"/>
              </a:rPr>
              <a:t>• Increased demand for care services   (Baker, Foster and Powell, 2024.</a:t>
            </a:r>
          </a:p>
          <a:p>
            <a:r>
              <a:rPr lang="en-GB" sz="2200" dirty="0">
                <a:latin typeface="Arial" panose="020B0604020202020204" pitchFamily="34" charset="0"/>
                <a:cs typeface="Arial" panose="020B0604020202020204" pitchFamily="34" charset="0"/>
              </a:rPr>
              <a:t>• Workforce shortages(Khan, 2023).</a:t>
            </a:r>
          </a:p>
          <a:p>
            <a:r>
              <a:rPr lang="en-GB" sz="2200" dirty="0">
                <a:latin typeface="Arial" panose="020B0604020202020204" pitchFamily="34" charset="0"/>
                <a:cs typeface="Arial" panose="020B0604020202020204" pitchFamily="34" charset="0"/>
              </a:rPr>
              <a:t>• Greater pressure on NHS and social care funding(Age UK, 2024).</a:t>
            </a:r>
          </a:p>
          <a:p>
            <a:pPr marL="0" indent="0">
              <a:buNone/>
            </a:pPr>
            <a:endParaRPr lang="en-GB" sz="2200" b="1" dirty="0">
              <a:latin typeface="Arial" panose="020B0604020202020204" pitchFamily="34" charset="0"/>
              <a:cs typeface="Arial" panose="020B0604020202020204" pitchFamily="34" charset="0"/>
            </a:endParaRPr>
          </a:p>
          <a:p>
            <a:pPr marL="0" indent="0">
              <a:buNone/>
            </a:pPr>
            <a:r>
              <a:rPr lang="en-GB" sz="2200" b="1" u="sng" dirty="0">
                <a:latin typeface="Arial" panose="020B0604020202020204" pitchFamily="34" charset="0"/>
                <a:cs typeface="Arial" panose="020B0604020202020204" pitchFamily="34" charset="0"/>
              </a:rPr>
              <a:t>Critical Evaluation</a:t>
            </a:r>
          </a:p>
          <a:p>
            <a:r>
              <a:rPr lang="en-GB" sz="2200" dirty="0">
                <a:latin typeface="Arial" panose="020B0604020202020204" pitchFamily="34" charset="0"/>
                <a:cs typeface="Arial" panose="020B0604020202020204" pitchFamily="34" charset="0"/>
              </a:rPr>
              <a:t>Longer life expectancy represents a public health success; however, increased longevity does not necessarily mean increased healthy life expectancy (Garmany and Terzic, 2024).</a:t>
            </a:r>
          </a:p>
          <a:p>
            <a:endParaRPr lang="en-GB" sz="800" dirty="0"/>
          </a:p>
        </p:txBody>
      </p:sp>
      <p:pic>
        <p:nvPicPr>
          <p:cNvPr id="6" name="Audio 5">
            <a:hlinkClick r:id="" action="ppaction://media"/>
            <a:extLst>
              <a:ext uri="{FF2B5EF4-FFF2-40B4-BE49-F238E27FC236}">
                <a16:creationId xmlns:a16="http://schemas.microsoft.com/office/drawing/2014/main" id="{35551E75-219F-173E-16B9-727715E300E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20226760"/>
      </p:ext>
    </p:extLst>
  </p:cSld>
  <p:clrMapOvr>
    <a:masterClrMapping/>
  </p:clrMapOvr>
  <mc:AlternateContent xmlns:mc="http://schemas.openxmlformats.org/markup-compatibility/2006">
    <mc:Choice xmlns:p14="http://schemas.microsoft.com/office/powerpoint/2010/main" Requires="p14">
      <p:transition spd="slow" p14:dur="3400" advTm="73522">
        <p14:reveal/>
      </p:transition>
    </mc:Choice>
    <mc:Fallback>
      <p:transition spd="slow" advTm="735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98B7B5-3B30-65AC-3572-C3580B684C92}"/>
              </a:ext>
            </a:extLst>
          </p:cNvPr>
          <p:cNvSpPr>
            <a:spLocks noGrp="1"/>
          </p:cNvSpPr>
          <p:nvPr>
            <p:ph type="title"/>
          </p:nvPr>
        </p:nvSpPr>
        <p:spPr>
          <a:xfrm>
            <a:off x="0" y="0"/>
            <a:ext cx="2864370" cy="5571898"/>
          </a:xfrm>
        </p:spPr>
        <p:txBody>
          <a:bodyPr>
            <a:normAutofit/>
          </a:bodyPr>
          <a:lstStyle/>
          <a:p>
            <a:r>
              <a:rPr lang="en-GB" b="1" u="sng" dirty="0"/>
              <a:t>Overview of Current Care and Support Services </a:t>
            </a:r>
          </a:p>
        </p:txBody>
      </p:sp>
      <p:sp>
        <p:nvSpPr>
          <p:cNvPr id="3" name="Content Placeholder 2">
            <a:extLst>
              <a:ext uri="{FF2B5EF4-FFF2-40B4-BE49-F238E27FC236}">
                <a16:creationId xmlns:a16="http://schemas.microsoft.com/office/drawing/2014/main" id="{04644BEE-0009-EAD1-D40E-699311DFC7B9}"/>
              </a:ext>
            </a:extLst>
          </p:cNvPr>
          <p:cNvSpPr>
            <a:spLocks noGrp="1"/>
          </p:cNvSpPr>
          <p:nvPr>
            <p:ph idx="1"/>
          </p:nvPr>
        </p:nvSpPr>
        <p:spPr>
          <a:xfrm>
            <a:off x="2518349" y="269823"/>
            <a:ext cx="9323882" cy="6115986"/>
          </a:xfrm>
        </p:spPr>
        <p:txBody>
          <a:bodyPr anchor="ctr">
            <a:normAutofit fontScale="85000" lnSpcReduction="20000"/>
          </a:bodyPr>
          <a:lstStyle/>
          <a:p>
            <a:pPr marL="0" indent="0">
              <a:buNone/>
            </a:pPr>
            <a:endParaRPr lang="en-GB" sz="800" b="1" dirty="0">
              <a:latin typeface="Arial" panose="020B0604020202020204" pitchFamily="34" charset="0"/>
              <a:cs typeface="Arial" panose="020B0604020202020204" pitchFamily="34" charset="0"/>
            </a:endParaRPr>
          </a:p>
          <a:p>
            <a:pPr marL="0" indent="0">
              <a:buNone/>
            </a:pPr>
            <a:r>
              <a:rPr lang="en-GB" sz="1500" b="1" dirty="0">
                <a:latin typeface="Arial" panose="020B0604020202020204" pitchFamily="34" charset="0"/>
                <a:cs typeface="Arial" panose="020B0604020202020204" pitchFamily="34" charset="0"/>
              </a:rPr>
              <a:t>Current Support for Older People </a:t>
            </a:r>
          </a:p>
          <a:p>
            <a:pPr marL="0" indent="0">
              <a:buNone/>
            </a:pPr>
            <a:r>
              <a:rPr lang="en-GB" sz="1500" u="sng" dirty="0">
                <a:latin typeface="Arial" panose="020B0604020202020204" pitchFamily="34" charset="0"/>
                <a:cs typeface="Arial" panose="020B0604020202020204" pitchFamily="34" charset="0"/>
              </a:rPr>
              <a:t>Community-Based Services</a:t>
            </a:r>
          </a:p>
          <a:p>
            <a:pPr marL="0" indent="0">
              <a:buNone/>
            </a:pPr>
            <a:r>
              <a:rPr lang="en-GB" sz="1500" dirty="0">
                <a:latin typeface="Arial" panose="020B0604020202020204" pitchFamily="34" charset="0"/>
                <a:cs typeface="Arial" panose="020B0604020202020204" pitchFamily="34" charset="0"/>
              </a:rPr>
              <a:t>• Domiciliary care refers to support delivered in a person’s own home, including services such as home visits, live‑in care and personal assistance, and it represents a growing component of long‑term care provision (</a:t>
            </a:r>
            <a:r>
              <a:rPr lang="en-GB" sz="1500" dirty="0" err="1">
                <a:latin typeface="Arial" panose="020B0604020202020204" pitchFamily="34" charset="0"/>
                <a:cs typeface="Arial" panose="020B0604020202020204" pitchFamily="34" charset="0"/>
              </a:rPr>
              <a:t>Vadean</a:t>
            </a:r>
            <a:r>
              <a:rPr lang="en-GB" sz="1500" dirty="0">
                <a:latin typeface="Arial" panose="020B0604020202020204" pitchFamily="34" charset="0"/>
                <a:cs typeface="Arial" panose="020B0604020202020204" pitchFamily="34" charset="0"/>
              </a:rPr>
              <a:t> et al., 2026).</a:t>
            </a:r>
          </a:p>
          <a:p>
            <a:pPr marL="0" indent="0">
              <a:buNone/>
            </a:pPr>
            <a:r>
              <a:rPr kumimoji="0" lang="en-GB"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lang="en-GB" sz="1500" dirty="0">
                <a:latin typeface="Arial" panose="020B0604020202020204" pitchFamily="34" charset="0"/>
                <a:cs typeface="Arial" panose="020B0604020202020204" pitchFamily="34" charset="0"/>
              </a:rPr>
              <a:t>Reablement is a short‑term, intensive support service that helps people regain confidence, daily living skills and independence after illness, injury or a decline in functioning” (SCIE, 2020).</a:t>
            </a:r>
          </a:p>
          <a:p>
            <a:pPr marL="0" indent="0">
              <a:buNone/>
            </a:pPr>
            <a:r>
              <a:rPr lang="en-GB" sz="1500" dirty="0">
                <a:latin typeface="Arial" panose="020B0604020202020204" pitchFamily="34" charset="0"/>
                <a:cs typeface="Arial" panose="020B0604020202020204" pitchFamily="34" charset="0"/>
              </a:rPr>
              <a:t>• Day services offer planned daytime activities and support that promote social connection and wellbeing for older adults (Kritika Samsi and Orellana, 2025).</a:t>
            </a:r>
          </a:p>
          <a:p>
            <a:pPr marL="0" indent="0">
              <a:buNone/>
            </a:pPr>
            <a:r>
              <a:rPr lang="en-GB" sz="1500" dirty="0">
                <a:latin typeface="Arial" panose="020B0604020202020204" pitchFamily="34" charset="0"/>
                <a:cs typeface="Arial" panose="020B0604020202020204" pitchFamily="34" charset="0"/>
              </a:rPr>
              <a:t>• Community or district nursing involves registered nurses providing clinical care, treatment and support to people in their own homes or community settings, helping them manage health needs and maintain independence (NHS, 2025).</a:t>
            </a:r>
          </a:p>
          <a:p>
            <a:pPr marL="0" indent="0">
              <a:buNone/>
            </a:pPr>
            <a:endParaRPr lang="en-GB" sz="1500" dirty="0">
              <a:latin typeface="Arial" panose="020B0604020202020204" pitchFamily="34" charset="0"/>
              <a:cs typeface="Arial" panose="020B0604020202020204" pitchFamily="34" charset="0"/>
            </a:endParaRPr>
          </a:p>
          <a:p>
            <a:pPr marL="0" indent="0">
              <a:buNone/>
            </a:pPr>
            <a:r>
              <a:rPr lang="en-GB" sz="1500" u="sng" dirty="0">
                <a:latin typeface="Arial" panose="020B0604020202020204" pitchFamily="34" charset="0"/>
                <a:cs typeface="Arial" panose="020B0604020202020204" pitchFamily="34" charset="0"/>
              </a:rPr>
              <a:t>Residential Services</a:t>
            </a:r>
          </a:p>
          <a:p>
            <a:r>
              <a:rPr lang="en-GB" sz="1500" dirty="0">
                <a:latin typeface="Arial" panose="020B0604020202020204" pitchFamily="34" charset="0"/>
                <a:cs typeface="Arial" panose="020B0604020202020204" pitchFamily="34" charset="0"/>
              </a:rPr>
              <a:t>Residential care homes provide accommodation and personal care for people who need support with daily living, such as washing, dressing and eating (NHS, 2023).</a:t>
            </a:r>
          </a:p>
          <a:p>
            <a:r>
              <a:rPr lang="en-GB" sz="1500" dirty="0">
                <a:latin typeface="Arial" panose="020B0604020202020204" pitchFamily="34" charset="0"/>
                <a:cs typeface="Arial" panose="020B0604020202020204" pitchFamily="34" charset="0"/>
              </a:rPr>
              <a:t>Nursing homes provide 24‑hour personal care along with on‑site registered nurses who deliver clinical support for people with more complex health needs (NHS, 2023b).</a:t>
            </a:r>
          </a:p>
          <a:p>
            <a:pPr marL="0" indent="0">
              <a:buNone/>
            </a:pPr>
            <a:r>
              <a:rPr lang="en-GB" sz="1500" u="sng" dirty="0">
                <a:latin typeface="Arial" panose="020B0604020202020204" pitchFamily="34" charset="0"/>
                <a:cs typeface="Arial" panose="020B0604020202020204" pitchFamily="34" charset="0"/>
              </a:rPr>
              <a:t>Additional Support</a:t>
            </a:r>
          </a:p>
          <a:p>
            <a:r>
              <a:rPr lang="en-GB" sz="1500" dirty="0">
                <a:latin typeface="Arial" panose="020B0604020202020204" pitchFamily="34" charset="0"/>
                <a:cs typeface="Arial" panose="020B0604020202020204" pitchFamily="34" charset="0"/>
              </a:rPr>
              <a:t>Dementia services include support from social services and the NHS, offering help with daily living, access to day centres, equipment, personal care, therapies and specialist dementia nursing where needed  (NHS, 2023c).</a:t>
            </a:r>
          </a:p>
          <a:p>
            <a:r>
              <a:rPr lang="en-GB" sz="1500" dirty="0">
                <a:latin typeface="Arial" panose="020B0604020202020204" pitchFamily="34" charset="0"/>
                <a:cs typeface="Arial" panose="020B0604020202020204" pitchFamily="34" charset="0"/>
              </a:rPr>
              <a:t>Hospice care provides specialist support for people with incurable or terminal illnesses, focusing on comfort, symptom control and holistic support for both the person and their family (NHS , 2023).</a:t>
            </a:r>
          </a:p>
          <a:p>
            <a:r>
              <a:rPr lang="en-GB" sz="1500" dirty="0">
                <a:latin typeface="Arial" panose="020B0604020202020204" pitchFamily="34" charset="0"/>
                <a:cs typeface="Arial" panose="020B0604020202020204" pitchFamily="34" charset="0"/>
              </a:rPr>
              <a:t> Voluntary organisations, also known as the VCSE sector, work alongside the NHS to provide community‑based support, deliver services, represent patient voices and help reduce health inequalities (NHS England, 2024).</a:t>
            </a:r>
          </a:p>
          <a:p>
            <a:pPr marL="0" indent="0">
              <a:buNone/>
            </a:pPr>
            <a:r>
              <a:rPr lang="en-GB" sz="1500" u="sng" dirty="0">
                <a:latin typeface="Arial" panose="020B0604020202020204" pitchFamily="34" charset="0"/>
                <a:cs typeface="Arial" panose="020B0604020202020204" pitchFamily="34" charset="0"/>
              </a:rPr>
              <a:t>Critical Evaluation </a:t>
            </a:r>
          </a:p>
          <a:p>
            <a:r>
              <a:rPr lang="en-GB" sz="1500" dirty="0">
                <a:latin typeface="Arial" panose="020B0604020202020204" pitchFamily="34" charset="0"/>
                <a:cs typeface="Arial" panose="020B0604020202020204" pitchFamily="34" charset="0"/>
              </a:rPr>
              <a:t>Policy increasingly prioritises community‑based support; however, access remains inconsistent across regions due to workforce shortages, variable commissioning, and uneven investment(Charles and Wickens, 2024).</a:t>
            </a:r>
          </a:p>
        </p:txBody>
      </p:sp>
      <p:pic>
        <p:nvPicPr>
          <p:cNvPr id="13" name="Audio 12">
            <a:hlinkClick r:id="" action="ppaction://media"/>
            <a:extLst>
              <a:ext uri="{FF2B5EF4-FFF2-40B4-BE49-F238E27FC236}">
                <a16:creationId xmlns:a16="http://schemas.microsoft.com/office/drawing/2014/main" id="{8629354F-8FAA-93A3-7369-A22BBB5B351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60615741"/>
      </p:ext>
    </p:extLst>
  </p:cSld>
  <p:clrMapOvr>
    <a:masterClrMapping/>
  </p:clrMapOvr>
  <mc:AlternateContent xmlns:mc="http://schemas.openxmlformats.org/markup-compatibility/2006">
    <mc:Choice xmlns:p14="http://schemas.microsoft.com/office/powerpoint/2010/main" Requires="p14">
      <p:transition spd="slow" p14:dur="3400" advTm="72786">
        <p14:reveal/>
      </p:transition>
    </mc:Choice>
    <mc:Fallback>
      <p:transition spd="slow" advTm="7278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985CA86-CD45-EDDE-F82E-08A68E703072}"/>
              </a:ext>
            </a:extLst>
          </p:cNvPr>
          <p:cNvPicPr>
            <a:picLocks noChangeAspect="1"/>
          </p:cNvPicPr>
          <p:nvPr/>
        </p:nvPicPr>
        <p:blipFill>
          <a:blip r:embed="rId5">
            <a:duotone>
              <a:schemeClr val="bg2">
                <a:shade val="45000"/>
                <a:satMod val="135000"/>
              </a:schemeClr>
              <a:prstClr val="white"/>
            </a:duotone>
          </a:blip>
          <a:srcRect t="9091" r="9091"/>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79805-7ADB-955E-6806-8913FAD724F9}"/>
              </a:ext>
            </a:extLst>
          </p:cNvPr>
          <p:cNvSpPr>
            <a:spLocks noGrp="1"/>
          </p:cNvSpPr>
          <p:nvPr>
            <p:ph type="title"/>
          </p:nvPr>
        </p:nvSpPr>
        <p:spPr>
          <a:xfrm>
            <a:off x="838200" y="365125"/>
            <a:ext cx="10515600" cy="1325563"/>
          </a:xfrm>
        </p:spPr>
        <p:txBody>
          <a:bodyPr>
            <a:normAutofit/>
          </a:bodyPr>
          <a:lstStyle/>
          <a:p>
            <a:r>
              <a:rPr lang="en-GB" b="1" u="sng" dirty="0"/>
              <a:t>Critical Evaluation of Domiciliary Care</a:t>
            </a:r>
          </a:p>
        </p:txBody>
      </p:sp>
      <p:graphicFrame>
        <p:nvGraphicFramePr>
          <p:cNvPr id="5" name="Content Placeholder 2">
            <a:extLst>
              <a:ext uri="{FF2B5EF4-FFF2-40B4-BE49-F238E27FC236}">
                <a16:creationId xmlns:a16="http://schemas.microsoft.com/office/drawing/2014/main" id="{53AEDA4D-F2D8-5ABC-7917-8EF6E2AFE2B9}"/>
              </a:ext>
            </a:extLst>
          </p:cNvPr>
          <p:cNvGraphicFramePr>
            <a:graphicFrameLocks noGrp="1"/>
          </p:cNvGraphicFramePr>
          <p:nvPr>
            <p:ph idx="1"/>
            <p:extLst>
              <p:ext uri="{D42A27DB-BD31-4B8C-83A1-F6EECF244321}">
                <p14:modId xmlns:p14="http://schemas.microsoft.com/office/powerpoint/2010/main" val="45186237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3C714623-D45D-3DE0-B23B-0126EC94DEF4}"/>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30303033"/>
      </p:ext>
    </p:extLst>
  </p:cSld>
  <p:clrMapOvr>
    <a:masterClrMapping/>
  </p:clrMapOvr>
  <mc:AlternateContent xmlns:mc="http://schemas.openxmlformats.org/markup-compatibility/2006">
    <mc:Choice xmlns:p14="http://schemas.microsoft.com/office/powerpoint/2010/main" Requires="p14">
      <p:transition spd="slow" p14:dur="3400" advTm="88483">
        <p14:reveal/>
      </p:transition>
    </mc:Choice>
    <mc:Fallback>
      <p:transition spd="slow" advTm="884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1" name="Group 2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2" name="Freeform: Shape 2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3C3C494-B130-0101-6576-11234423B559}"/>
              </a:ext>
            </a:extLst>
          </p:cNvPr>
          <p:cNvSpPr>
            <a:spLocks noGrp="1"/>
          </p:cNvSpPr>
          <p:nvPr>
            <p:ph type="title"/>
          </p:nvPr>
        </p:nvSpPr>
        <p:spPr>
          <a:xfrm>
            <a:off x="640080" y="1243013"/>
            <a:ext cx="3855720" cy="4371974"/>
          </a:xfrm>
        </p:spPr>
        <p:txBody>
          <a:bodyPr>
            <a:normAutofit/>
          </a:bodyPr>
          <a:lstStyle/>
          <a:p>
            <a:r>
              <a:rPr lang="en-GB" sz="3600" b="1" u="sng">
                <a:solidFill>
                  <a:schemeClr val="tx2"/>
                </a:solidFill>
              </a:rPr>
              <a:t>Critical Evaluation of Residential Care</a:t>
            </a:r>
          </a:p>
        </p:txBody>
      </p:sp>
      <p:sp>
        <p:nvSpPr>
          <p:cNvPr id="3" name="Content Placeholder 2">
            <a:extLst>
              <a:ext uri="{FF2B5EF4-FFF2-40B4-BE49-F238E27FC236}">
                <a16:creationId xmlns:a16="http://schemas.microsoft.com/office/drawing/2014/main" id="{07474F64-5069-FC74-7CF4-EC2019AB3249}"/>
              </a:ext>
            </a:extLst>
          </p:cNvPr>
          <p:cNvSpPr>
            <a:spLocks noGrp="1"/>
          </p:cNvSpPr>
          <p:nvPr>
            <p:ph idx="1"/>
          </p:nvPr>
        </p:nvSpPr>
        <p:spPr>
          <a:xfrm>
            <a:off x="6172200" y="239843"/>
            <a:ext cx="5221224" cy="5795197"/>
          </a:xfrm>
        </p:spPr>
        <p:txBody>
          <a:bodyPr anchor="ctr">
            <a:normAutofit lnSpcReduction="10000"/>
          </a:bodyPr>
          <a:lstStyle/>
          <a:p>
            <a:pPr marL="0" indent="0">
              <a:buNone/>
            </a:pPr>
            <a:r>
              <a:rPr lang="en-GB" sz="1300" b="1" u="sng" dirty="0">
                <a:solidFill>
                  <a:schemeClr val="tx2"/>
                </a:solidFill>
                <a:latin typeface="Arial" panose="020B0604020202020204" pitchFamily="34" charset="0"/>
                <a:cs typeface="Arial" panose="020B0604020202020204" pitchFamily="34" charset="0"/>
              </a:rPr>
              <a:t> Care Strengths</a:t>
            </a:r>
          </a:p>
          <a:p>
            <a:pPr marL="0" indent="0">
              <a:buNone/>
            </a:pPr>
            <a:r>
              <a:rPr lang="en-GB" sz="1300" dirty="0">
                <a:solidFill>
                  <a:schemeClr val="tx2"/>
                </a:solidFill>
                <a:latin typeface="Arial" panose="020B0604020202020204" pitchFamily="34" charset="0"/>
                <a:cs typeface="Arial" panose="020B0604020202020204" pitchFamily="34" charset="0"/>
              </a:rPr>
              <a:t>✓ Continuous support.</a:t>
            </a:r>
          </a:p>
          <a:p>
            <a:pPr marL="0" indent="0">
              <a:buNone/>
            </a:pPr>
            <a:r>
              <a:rPr lang="en-GB" sz="1300" dirty="0">
                <a:solidFill>
                  <a:schemeClr val="tx2"/>
                </a:solidFill>
                <a:latin typeface="Arial" panose="020B0604020202020204" pitchFamily="34" charset="0"/>
                <a:cs typeface="Arial" panose="020B0604020202020204" pitchFamily="34" charset="0"/>
              </a:rPr>
              <a:t>✓ Safe environment.</a:t>
            </a:r>
          </a:p>
          <a:p>
            <a:pPr marL="0" indent="0">
              <a:buNone/>
            </a:pPr>
            <a:r>
              <a:rPr lang="en-GB" sz="1300" dirty="0">
                <a:solidFill>
                  <a:schemeClr val="tx2"/>
                </a:solidFill>
                <a:latin typeface="Arial" panose="020B0604020202020204" pitchFamily="34" charset="0"/>
                <a:cs typeface="Arial" panose="020B0604020202020204" pitchFamily="34" charset="0"/>
              </a:rPr>
              <a:t>✓ Specialist dementia services.</a:t>
            </a:r>
          </a:p>
          <a:p>
            <a:pPr marL="0" indent="0">
              <a:buNone/>
            </a:pPr>
            <a:r>
              <a:rPr lang="en-GB" sz="1300" dirty="0">
                <a:solidFill>
                  <a:schemeClr val="tx2"/>
                </a:solidFill>
                <a:latin typeface="Arial" panose="020B0604020202020204" pitchFamily="34" charset="0"/>
                <a:cs typeface="Arial" panose="020B0604020202020204" pitchFamily="34" charset="0"/>
              </a:rPr>
              <a:t>✓ Opportunities for social interaction.</a:t>
            </a:r>
          </a:p>
          <a:p>
            <a:pPr marL="0" indent="0">
              <a:buNone/>
            </a:pPr>
            <a:r>
              <a:rPr lang="en-GB" sz="1300" dirty="0">
                <a:solidFill>
                  <a:schemeClr val="tx2"/>
                </a:solidFill>
                <a:latin typeface="Arial" panose="020B0604020202020204" pitchFamily="34" charset="0"/>
                <a:cs typeface="Arial" panose="020B0604020202020204" pitchFamily="34" charset="0"/>
              </a:rPr>
              <a:t>			(Bae and Kim, 2024)</a:t>
            </a:r>
          </a:p>
          <a:p>
            <a:pPr marL="0" indent="0">
              <a:buNone/>
            </a:pPr>
            <a:endParaRPr lang="en-GB" sz="1300" dirty="0">
              <a:solidFill>
                <a:schemeClr val="tx2"/>
              </a:solidFill>
              <a:latin typeface="Arial" panose="020B0604020202020204" pitchFamily="34" charset="0"/>
              <a:cs typeface="Arial" panose="020B0604020202020204" pitchFamily="34" charset="0"/>
            </a:endParaRPr>
          </a:p>
          <a:p>
            <a:pPr marL="0" indent="0">
              <a:buNone/>
            </a:pPr>
            <a:r>
              <a:rPr lang="en-GB" sz="1300" b="1" u="sng" dirty="0">
                <a:solidFill>
                  <a:schemeClr val="tx2"/>
                </a:solidFill>
                <a:latin typeface="Arial" panose="020B0604020202020204" pitchFamily="34" charset="0"/>
                <a:cs typeface="Arial" panose="020B0604020202020204" pitchFamily="34" charset="0"/>
              </a:rPr>
              <a:t>Limitations</a:t>
            </a:r>
          </a:p>
          <a:p>
            <a:pPr marL="0" indent="0">
              <a:buNone/>
            </a:pPr>
            <a:r>
              <a:rPr lang="en-GB" sz="1300" dirty="0">
                <a:solidFill>
                  <a:schemeClr val="tx2"/>
                </a:solidFill>
                <a:latin typeface="Arial" panose="020B0604020202020204" pitchFamily="34" charset="0"/>
                <a:cs typeface="Arial" panose="020B0604020202020204" pitchFamily="34" charset="0"/>
              </a:rPr>
              <a:t>✗ Loss of autonomy.</a:t>
            </a:r>
          </a:p>
          <a:p>
            <a:pPr marL="0" indent="0">
              <a:buNone/>
            </a:pPr>
            <a:r>
              <a:rPr lang="en-GB" sz="1300" dirty="0">
                <a:solidFill>
                  <a:schemeClr val="tx2"/>
                </a:solidFill>
                <a:latin typeface="Arial" panose="020B0604020202020204" pitchFamily="34" charset="0"/>
                <a:cs typeface="Arial" panose="020B0604020202020204" pitchFamily="34" charset="0"/>
              </a:rPr>
              <a:t>✗ Institutionalisation.</a:t>
            </a:r>
          </a:p>
          <a:p>
            <a:pPr marL="0" indent="0">
              <a:buNone/>
            </a:pPr>
            <a:r>
              <a:rPr lang="en-GB" sz="1300" dirty="0">
                <a:solidFill>
                  <a:schemeClr val="tx2"/>
                </a:solidFill>
                <a:latin typeface="Arial" panose="020B0604020202020204" pitchFamily="34" charset="0"/>
                <a:cs typeface="Arial" panose="020B0604020202020204" pitchFamily="34" charset="0"/>
              </a:rPr>
              <a:t>✗ High costs.</a:t>
            </a:r>
          </a:p>
          <a:p>
            <a:pPr marL="0" indent="0">
              <a:buNone/>
            </a:pPr>
            <a:r>
              <a:rPr lang="en-GB" sz="1300" dirty="0">
                <a:solidFill>
                  <a:schemeClr val="tx2"/>
                </a:solidFill>
                <a:latin typeface="Arial" panose="020B0604020202020204" pitchFamily="34" charset="0"/>
                <a:cs typeface="Arial" panose="020B0604020202020204" pitchFamily="34" charset="0"/>
              </a:rPr>
              <a:t>✗ Variable quality standards</a:t>
            </a:r>
          </a:p>
          <a:p>
            <a:pPr marL="0" indent="0">
              <a:buNone/>
            </a:pPr>
            <a:r>
              <a:rPr lang="en-GB" sz="1300" dirty="0">
                <a:solidFill>
                  <a:schemeClr val="tx2"/>
                </a:solidFill>
                <a:latin typeface="Arial" panose="020B0604020202020204" pitchFamily="34" charset="0"/>
                <a:cs typeface="Arial" panose="020B0604020202020204" pitchFamily="34" charset="0"/>
              </a:rPr>
              <a:t>			(Moilanen et al., 2020)</a:t>
            </a:r>
          </a:p>
          <a:p>
            <a:pPr marL="0" indent="0">
              <a:buNone/>
            </a:pPr>
            <a:endParaRPr lang="en-GB" sz="1300" dirty="0">
              <a:solidFill>
                <a:schemeClr val="tx2"/>
              </a:solidFill>
              <a:latin typeface="Arial" panose="020B0604020202020204" pitchFamily="34" charset="0"/>
              <a:cs typeface="Arial" panose="020B0604020202020204" pitchFamily="34" charset="0"/>
            </a:endParaRPr>
          </a:p>
          <a:p>
            <a:pPr marL="0" indent="0">
              <a:buNone/>
            </a:pPr>
            <a:r>
              <a:rPr lang="en-GB" sz="1300" b="1" u="sng" dirty="0">
                <a:solidFill>
                  <a:schemeClr val="tx2"/>
                </a:solidFill>
                <a:latin typeface="Arial" panose="020B0604020202020204" pitchFamily="34" charset="0"/>
                <a:cs typeface="Arial" panose="020B0604020202020204" pitchFamily="34" charset="0"/>
              </a:rPr>
              <a:t>Theory Link</a:t>
            </a:r>
          </a:p>
          <a:p>
            <a:pPr marL="0" indent="0">
              <a:buNone/>
            </a:pPr>
            <a:r>
              <a:rPr lang="en-GB" sz="1300" dirty="0">
                <a:solidFill>
                  <a:schemeClr val="tx2"/>
                </a:solidFill>
                <a:latin typeface="Arial" panose="020B0604020202020204" pitchFamily="34" charset="0"/>
                <a:cs typeface="Arial" panose="020B0604020202020204" pitchFamily="34" charset="0"/>
              </a:rPr>
              <a:t>Disengagement Theory 	(Cumming &amp; Henry, 1961)</a:t>
            </a:r>
          </a:p>
          <a:p>
            <a:pPr marL="0" indent="0">
              <a:buNone/>
            </a:pPr>
            <a:endParaRPr lang="en-GB" sz="1300" dirty="0">
              <a:solidFill>
                <a:schemeClr val="tx2"/>
              </a:solidFill>
              <a:latin typeface="Arial" panose="020B0604020202020204" pitchFamily="34" charset="0"/>
              <a:cs typeface="Arial" panose="020B0604020202020204" pitchFamily="34" charset="0"/>
            </a:endParaRPr>
          </a:p>
          <a:p>
            <a:pPr marL="0" indent="0">
              <a:buNone/>
            </a:pPr>
            <a:r>
              <a:rPr lang="en-GB" sz="1300" dirty="0">
                <a:solidFill>
                  <a:schemeClr val="tx2"/>
                </a:solidFill>
                <a:latin typeface="Arial" panose="020B0604020202020204" pitchFamily="34" charset="0"/>
                <a:cs typeface="Arial" panose="020B0604020202020204" pitchFamily="34" charset="0"/>
              </a:rPr>
              <a:t>Although residential care is essential for individuals with complex needs, it may conflict with contemporary person-centred approaches if residents lose control over daily routines (Damant et al., 2025). </a:t>
            </a:r>
          </a:p>
        </p:txBody>
      </p:sp>
      <p:pic>
        <p:nvPicPr>
          <p:cNvPr id="5" name="Audio 4">
            <a:hlinkClick r:id="" action="ppaction://media"/>
            <a:extLst>
              <a:ext uri="{FF2B5EF4-FFF2-40B4-BE49-F238E27FC236}">
                <a16:creationId xmlns:a16="http://schemas.microsoft.com/office/drawing/2014/main" id="{4FB1BB31-D19B-85D5-7287-8AE9CBBDD90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21765349"/>
      </p:ext>
    </p:extLst>
  </p:cSld>
  <p:clrMapOvr>
    <a:masterClrMapping/>
  </p:clrMapOvr>
  <mc:AlternateContent xmlns:mc="http://schemas.openxmlformats.org/markup-compatibility/2006">
    <mc:Choice xmlns:p14="http://schemas.microsoft.com/office/powerpoint/2010/main" Requires="p14">
      <p:transition spd="slow" p14:dur="3400" advTm="76318">
        <p14:reveal/>
      </p:transition>
    </mc:Choice>
    <mc:Fallback>
      <p:transition spd="slow" advTm="7631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AC6B4DF-1738-44A6-78B8-E5A2D2A0DCBA}"/>
              </a:ext>
            </a:extLst>
          </p:cNvPr>
          <p:cNvSpPr>
            <a:spLocks noGrp="1"/>
          </p:cNvSpPr>
          <p:nvPr>
            <p:ph type="title"/>
          </p:nvPr>
        </p:nvSpPr>
        <p:spPr>
          <a:xfrm>
            <a:off x="838200" y="713312"/>
            <a:ext cx="4038600" cy="5431376"/>
          </a:xfrm>
        </p:spPr>
        <p:txBody>
          <a:bodyPr>
            <a:normAutofit/>
          </a:bodyPr>
          <a:lstStyle/>
          <a:p>
            <a:r>
              <a:rPr lang="en-GB" b="1" u="sng" dirty="0"/>
              <a:t>Challenges to Independence and Functional Ability</a:t>
            </a:r>
          </a:p>
        </p:txBody>
      </p:sp>
      <p:sp>
        <p:nvSpPr>
          <p:cNvPr id="3" name="Content Placeholder 2">
            <a:extLst>
              <a:ext uri="{FF2B5EF4-FFF2-40B4-BE49-F238E27FC236}">
                <a16:creationId xmlns:a16="http://schemas.microsoft.com/office/drawing/2014/main" id="{B1EEDA3C-7545-CC41-C762-9E8AD8778D6F}"/>
              </a:ext>
            </a:extLst>
          </p:cNvPr>
          <p:cNvSpPr>
            <a:spLocks noGrp="1"/>
          </p:cNvSpPr>
          <p:nvPr>
            <p:ph idx="1"/>
          </p:nvPr>
        </p:nvSpPr>
        <p:spPr>
          <a:xfrm>
            <a:off x="6095999" y="713313"/>
            <a:ext cx="5257801" cy="5431376"/>
          </a:xfrm>
        </p:spPr>
        <p:txBody>
          <a:bodyPr anchor="ctr">
            <a:normAutofit fontScale="92500" lnSpcReduction="20000"/>
          </a:bodyPr>
          <a:lstStyle/>
          <a:p>
            <a:pPr marL="0" indent="0">
              <a:buNone/>
            </a:pPr>
            <a:r>
              <a:rPr lang="en-GB" sz="1700" b="1" dirty="0">
                <a:latin typeface="Arial" panose="020B0604020202020204" pitchFamily="34" charset="0"/>
                <a:cs typeface="Arial" panose="020B0604020202020204" pitchFamily="34" charset="0"/>
              </a:rPr>
              <a:t>Maintaining Independence</a:t>
            </a:r>
          </a:p>
          <a:p>
            <a:pPr marL="0" indent="0">
              <a:buNone/>
            </a:pPr>
            <a:endParaRPr lang="en-GB" sz="1700" b="1" u="sng" dirty="0">
              <a:latin typeface="Arial" panose="020B0604020202020204" pitchFamily="34" charset="0"/>
              <a:cs typeface="Arial" panose="020B0604020202020204" pitchFamily="34" charset="0"/>
            </a:endParaRPr>
          </a:p>
          <a:p>
            <a:pPr marL="0" indent="0">
              <a:buNone/>
            </a:pPr>
            <a:r>
              <a:rPr lang="en-GB" sz="1700" b="1" u="sng" dirty="0">
                <a:latin typeface="Arial" panose="020B0604020202020204" pitchFamily="34" charset="0"/>
                <a:cs typeface="Arial" panose="020B0604020202020204" pitchFamily="34" charset="0"/>
              </a:rPr>
              <a:t>Physical Challenges</a:t>
            </a:r>
          </a:p>
          <a:p>
            <a:pPr marL="0" indent="0">
              <a:buNone/>
            </a:pPr>
            <a:r>
              <a:rPr lang="en-GB" sz="1700" dirty="0">
                <a:latin typeface="Arial" panose="020B0604020202020204" pitchFamily="34" charset="0"/>
                <a:cs typeface="Arial" panose="020B0604020202020204" pitchFamily="34" charset="0"/>
              </a:rPr>
              <a:t>• Frailty.</a:t>
            </a:r>
            <a:br>
              <a:rPr lang="en-GB" sz="1700" dirty="0">
                <a:latin typeface="Arial" panose="020B0604020202020204" pitchFamily="34" charset="0"/>
                <a:cs typeface="Arial" panose="020B0604020202020204" pitchFamily="34" charset="0"/>
              </a:rPr>
            </a:br>
            <a:r>
              <a:rPr lang="en-GB" sz="1700" dirty="0">
                <a:latin typeface="Arial" panose="020B0604020202020204" pitchFamily="34" charset="0"/>
                <a:cs typeface="Arial" panose="020B0604020202020204" pitchFamily="34" charset="0"/>
              </a:rPr>
              <a:t>• Chronic illness.</a:t>
            </a:r>
            <a:br>
              <a:rPr lang="en-GB" sz="1700" dirty="0">
                <a:latin typeface="Arial" panose="020B0604020202020204" pitchFamily="34" charset="0"/>
                <a:cs typeface="Arial" panose="020B0604020202020204" pitchFamily="34" charset="0"/>
              </a:rPr>
            </a:br>
            <a:r>
              <a:rPr lang="en-GB" sz="1700" dirty="0">
                <a:latin typeface="Arial" panose="020B0604020202020204" pitchFamily="34" charset="0"/>
                <a:cs typeface="Arial" panose="020B0604020202020204" pitchFamily="34" charset="0"/>
              </a:rPr>
              <a:t>• Reduced mobility.</a:t>
            </a: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b="1" u="sng" dirty="0">
                <a:latin typeface="Arial" panose="020B0604020202020204" pitchFamily="34" charset="0"/>
                <a:cs typeface="Arial" panose="020B0604020202020204" pitchFamily="34" charset="0"/>
              </a:rPr>
              <a:t>Psychological Challenges</a:t>
            </a:r>
          </a:p>
          <a:p>
            <a:pPr marL="0" indent="0">
              <a:buNone/>
            </a:pPr>
            <a:r>
              <a:rPr lang="en-GB" sz="1700" dirty="0">
                <a:latin typeface="Arial" panose="020B0604020202020204" pitchFamily="34" charset="0"/>
                <a:cs typeface="Arial" panose="020B0604020202020204" pitchFamily="34" charset="0"/>
              </a:rPr>
              <a:t>• Dementia.</a:t>
            </a:r>
            <a:br>
              <a:rPr lang="en-GB" sz="1700" dirty="0">
                <a:latin typeface="Arial" panose="020B0604020202020204" pitchFamily="34" charset="0"/>
                <a:cs typeface="Arial" panose="020B0604020202020204" pitchFamily="34" charset="0"/>
              </a:rPr>
            </a:br>
            <a:r>
              <a:rPr lang="en-GB" sz="1700" dirty="0">
                <a:latin typeface="Arial" panose="020B0604020202020204" pitchFamily="34" charset="0"/>
                <a:cs typeface="Arial" panose="020B0604020202020204" pitchFamily="34" charset="0"/>
              </a:rPr>
              <a:t>• Depression.</a:t>
            </a:r>
            <a:br>
              <a:rPr lang="en-GB" sz="1700" dirty="0">
                <a:latin typeface="Arial" panose="020B0604020202020204" pitchFamily="34" charset="0"/>
                <a:cs typeface="Arial" panose="020B0604020202020204" pitchFamily="34" charset="0"/>
              </a:rPr>
            </a:br>
            <a:r>
              <a:rPr lang="en-GB" sz="1700" dirty="0">
                <a:latin typeface="Arial" panose="020B0604020202020204" pitchFamily="34" charset="0"/>
                <a:cs typeface="Arial" panose="020B0604020202020204" pitchFamily="34" charset="0"/>
              </a:rPr>
              <a:t>• Cognitive decline.</a:t>
            </a:r>
          </a:p>
          <a:p>
            <a:pPr marL="0" indent="0">
              <a:buNone/>
            </a:pPr>
            <a:endParaRPr lang="en-GB" sz="1700" b="1" u="sng" dirty="0"/>
          </a:p>
          <a:p>
            <a:pPr marL="0" indent="0">
              <a:buNone/>
            </a:pPr>
            <a:r>
              <a:rPr lang="en-GB" sz="1700" b="1" u="sng" dirty="0"/>
              <a:t>Social Challenges</a:t>
            </a:r>
          </a:p>
          <a:p>
            <a:pPr marL="0" indent="0">
              <a:buNone/>
            </a:pPr>
            <a:r>
              <a:rPr lang="en-GB" sz="1700" dirty="0"/>
              <a:t>• Loneliness.</a:t>
            </a:r>
            <a:br>
              <a:rPr lang="en-GB" sz="1700" dirty="0"/>
            </a:br>
            <a:r>
              <a:rPr lang="en-GB" sz="1700" dirty="0"/>
              <a:t>• Poverty.</a:t>
            </a:r>
            <a:br>
              <a:rPr lang="en-GB" sz="1700" dirty="0"/>
            </a:br>
            <a:r>
              <a:rPr lang="en-GB" sz="1700" dirty="0"/>
              <a:t>• Digital exclusion.</a:t>
            </a:r>
          </a:p>
          <a:p>
            <a:pPr marL="0" indent="0">
              <a:buNone/>
            </a:pPr>
            <a:r>
              <a:rPr lang="en-GB" sz="1700" dirty="0"/>
              <a:t>			(Molenaar et al., 2020)</a:t>
            </a:r>
          </a:p>
          <a:p>
            <a:pPr marL="0" indent="0">
              <a:buNone/>
            </a:pPr>
            <a:endParaRPr lang="en-GB" sz="1700" dirty="0"/>
          </a:p>
          <a:p>
            <a:pPr marL="0" indent="0">
              <a:buNone/>
            </a:pPr>
            <a:r>
              <a:rPr lang="en-GB" sz="1700" b="1" u="sng" dirty="0"/>
              <a:t>Critical Evaluation</a:t>
            </a:r>
          </a:p>
          <a:p>
            <a:pPr marL="0" indent="0">
              <a:buNone/>
            </a:pPr>
            <a:r>
              <a:rPr lang="en-GB" sz="1700" dirty="0"/>
              <a:t>These factors often interact, increasing vulnerability and creating complex support needs.</a:t>
            </a:r>
          </a:p>
          <a:p>
            <a:endParaRPr lang="en-GB" sz="1700" dirty="0"/>
          </a:p>
        </p:txBody>
      </p:sp>
      <p:pic>
        <p:nvPicPr>
          <p:cNvPr id="5" name="Audio 4">
            <a:hlinkClick r:id="" action="ppaction://media"/>
            <a:extLst>
              <a:ext uri="{FF2B5EF4-FFF2-40B4-BE49-F238E27FC236}">
                <a16:creationId xmlns:a16="http://schemas.microsoft.com/office/drawing/2014/main" id="{9237C0AE-3094-B6CF-8205-737C70264DA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79010725"/>
      </p:ext>
    </p:extLst>
  </p:cSld>
  <p:clrMapOvr>
    <a:masterClrMapping/>
  </p:clrMapOvr>
  <mc:AlternateContent xmlns:mc="http://schemas.openxmlformats.org/markup-compatibility/2006">
    <mc:Choice xmlns:p14="http://schemas.microsoft.com/office/powerpoint/2010/main" Requires="p14">
      <p:transition spd="slow" p14:dur="3400" advTm="57844">
        <p14:reveal/>
      </p:transition>
    </mc:Choice>
    <mc:Fallback>
      <p:transition spd="slow" advTm="5784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400057-CD9B-9182-5896-F56ECF5431E7}"/>
              </a:ext>
            </a:extLst>
          </p:cNvPr>
          <p:cNvSpPr>
            <a:spLocks noGrp="1"/>
          </p:cNvSpPr>
          <p:nvPr>
            <p:ph type="title"/>
          </p:nvPr>
        </p:nvSpPr>
        <p:spPr>
          <a:xfrm>
            <a:off x="621792" y="1161288"/>
            <a:ext cx="3602736" cy="4526280"/>
          </a:xfrm>
        </p:spPr>
        <p:txBody>
          <a:bodyPr>
            <a:normAutofit/>
          </a:bodyPr>
          <a:lstStyle/>
          <a:p>
            <a:r>
              <a:rPr lang="en-GB" sz="4000" b="1" u="sng"/>
              <a:t>Theories of Ageing and Implications for Practice</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829728D-71C9-A45A-DD69-25A5C256F76B}"/>
              </a:ext>
            </a:extLst>
          </p:cNvPr>
          <p:cNvSpPr>
            <a:spLocks noGrp="1"/>
          </p:cNvSpPr>
          <p:nvPr>
            <p:ph idx="1"/>
          </p:nvPr>
        </p:nvSpPr>
        <p:spPr>
          <a:xfrm>
            <a:off x="4976735" y="779489"/>
            <a:ext cx="6380548" cy="5595528"/>
          </a:xfrm>
        </p:spPr>
        <p:txBody>
          <a:bodyPr anchor="ctr">
            <a:normAutofit fontScale="77500" lnSpcReduction="20000"/>
          </a:bodyPr>
          <a:lstStyle/>
          <a:p>
            <a:pPr marL="0" indent="0">
              <a:buNone/>
            </a:pPr>
            <a:r>
              <a:rPr lang="en-GB" sz="3300" b="1" u="sng" dirty="0"/>
              <a:t>Social Theories of Ageing</a:t>
            </a:r>
          </a:p>
          <a:p>
            <a:pPr marL="0" indent="0">
              <a:buNone/>
            </a:pPr>
            <a:r>
              <a:rPr lang="en-GB" sz="1600" b="1" dirty="0">
                <a:latin typeface="Arial" panose="020B0604020202020204" pitchFamily="34" charset="0"/>
                <a:cs typeface="Arial" panose="020B0604020202020204" pitchFamily="34" charset="0"/>
              </a:rPr>
              <a:t>Activity Theory</a:t>
            </a:r>
            <a:r>
              <a:rPr lang="en-GB" sz="1600" b="1" dirty="0"/>
              <a:t> (Havighurst, 1961)</a:t>
            </a:r>
          </a:p>
          <a:p>
            <a:pPr marL="0" indent="0">
              <a:buNone/>
            </a:pPr>
            <a:r>
              <a:rPr lang="en-GB" sz="1500" dirty="0"/>
              <a:t>• </a:t>
            </a:r>
            <a:r>
              <a:rPr lang="en-GB" sz="1800" dirty="0">
                <a:latin typeface="Arial" panose="020B0604020202020204" pitchFamily="34" charset="0"/>
                <a:cs typeface="Arial" panose="020B0604020202020204" pitchFamily="34" charset="0"/>
              </a:rPr>
              <a:t>Active participation promotes successful ageing</a:t>
            </a:r>
          </a:p>
          <a:p>
            <a:pPr marL="0" indent="0">
              <a:buNone/>
            </a:pPr>
            <a:r>
              <a:rPr lang="en-GB" sz="1800" dirty="0">
                <a:latin typeface="Arial" panose="020B0604020202020204" pitchFamily="34" charset="0"/>
                <a:cs typeface="Arial" panose="020B0604020202020204" pitchFamily="34" charset="0"/>
              </a:rPr>
              <a:t>(Winstead et al., 2014)</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b="1" u="sng" dirty="0">
                <a:latin typeface="Arial" panose="020B0604020202020204" pitchFamily="34" charset="0"/>
                <a:cs typeface="Arial" panose="020B0604020202020204" pitchFamily="34" charset="0"/>
              </a:rPr>
              <a:t>Continuity Theory (</a:t>
            </a:r>
            <a:r>
              <a:rPr lang="en-GB" sz="1800" b="1" dirty="0">
                <a:latin typeface="Arial" panose="020B0604020202020204" pitchFamily="34" charset="0"/>
                <a:cs typeface="Arial" panose="020B0604020202020204" pitchFamily="34" charset="0"/>
              </a:rPr>
              <a:t>Atchley, 1989)</a:t>
            </a:r>
          </a:p>
          <a:p>
            <a:pPr marL="0" indent="0">
              <a:buNone/>
            </a:pPr>
            <a:r>
              <a:rPr lang="en-GB" sz="1800" dirty="0">
                <a:latin typeface="Arial" panose="020B0604020202020204" pitchFamily="34" charset="0"/>
                <a:cs typeface="Arial" panose="020B0604020202020204" pitchFamily="34" charset="0"/>
              </a:rPr>
              <a:t>• Maintaining previous lifestyles supports wellbeing </a:t>
            </a:r>
          </a:p>
          <a:p>
            <a:pPr marL="0" indent="0">
              <a:buNone/>
            </a:pPr>
            <a:r>
              <a:rPr lang="en-GB" sz="1800" dirty="0">
                <a:latin typeface="Arial" panose="020B0604020202020204" pitchFamily="34" charset="0"/>
                <a:cs typeface="Arial" panose="020B0604020202020204" pitchFamily="34" charset="0"/>
              </a:rPr>
              <a:t>(Hocking, 2012)</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b="1" u="sng" dirty="0">
                <a:latin typeface="Arial" panose="020B0604020202020204" pitchFamily="34" charset="0"/>
                <a:cs typeface="Arial" panose="020B0604020202020204" pitchFamily="34" charset="0"/>
              </a:rPr>
              <a:t>Disengagement Theory </a:t>
            </a:r>
            <a:r>
              <a:rPr lang="en-GB" sz="1800" b="1" dirty="0">
                <a:latin typeface="Arial" panose="020B0604020202020204" pitchFamily="34" charset="0"/>
                <a:cs typeface="Arial" panose="020B0604020202020204" pitchFamily="34" charset="0"/>
              </a:rPr>
              <a:t>(Cumming &amp; Henry, 1961)</a:t>
            </a:r>
          </a:p>
          <a:p>
            <a:pPr marL="0" indent="0">
              <a:buNone/>
            </a:pPr>
            <a:r>
              <a:rPr lang="en-GB" sz="1800" dirty="0">
                <a:latin typeface="Arial" panose="020B0604020202020204" pitchFamily="34" charset="0"/>
                <a:cs typeface="Arial" panose="020B0604020202020204" pitchFamily="34" charset="0"/>
              </a:rPr>
              <a:t>• Withdrawal from social roles is viewed as a natural process</a:t>
            </a:r>
          </a:p>
          <a:p>
            <a:pPr marL="0" indent="0">
              <a:buNone/>
            </a:pPr>
            <a:r>
              <a:rPr lang="en-GB" sz="1800" dirty="0">
                <a:latin typeface="Arial" panose="020B0604020202020204" pitchFamily="34" charset="0"/>
                <a:cs typeface="Arial" panose="020B0604020202020204" pitchFamily="34" charset="0"/>
              </a:rPr>
              <a:t>(Science Direct, 2016).</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b="1" u="sng" dirty="0">
                <a:latin typeface="Arial" panose="020B0604020202020204" pitchFamily="34" charset="0"/>
                <a:cs typeface="Arial" panose="020B0604020202020204" pitchFamily="34" charset="0"/>
              </a:rPr>
              <a:t>Critical Evaluation</a:t>
            </a:r>
          </a:p>
          <a:p>
            <a:r>
              <a:rPr lang="en-GB" sz="1800" dirty="0">
                <a:latin typeface="Arial" panose="020B0604020202020204" pitchFamily="34" charset="0"/>
                <a:cs typeface="Arial" panose="020B0604020202020204" pitchFamily="34" charset="0"/>
              </a:rPr>
              <a:t>Activity and Continuity theories align more closely with modern person-centred care approaches than Disengagement Theory.</a:t>
            </a:r>
          </a:p>
          <a:p>
            <a:pPr marL="0" indent="0">
              <a:buNone/>
            </a:pPr>
            <a:endParaRPr lang="en-GB" sz="1800" u="sng" dirty="0">
              <a:latin typeface="Arial" panose="020B0604020202020204" pitchFamily="34" charset="0"/>
              <a:cs typeface="Arial" panose="020B0604020202020204" pitchFamily="34" charset="0"/>
            </a:endParaRPr>
          </a:p>
          <a:p>
            <a:pPr marL="0" indent="0">
              <a:buNone/>
            </a:pPr>
            <a:r>
              <a:rPr lang="en-GB" sz="1800" b="1" u="sng" dirty="0">
                <a:latin typeface="Arial" panose="020B0604020202020204" pitchFamily="34" charset="0"/>
                <a:cs typeface="Arial" panose="020B0604020202020204" pitchFamily="34" charset="0"/>
              </a:rPr>
              <a:t>Practice Implications</a:t>
            </a:r>
          </a:p>
          <a:p>
            <a:pPr marL="0" indent="0">
              <a:buNone/>
            </a:pPr>
            <a:r>
              <a:rPr lang="en-GB" sz="1800" dirty="0">
                <a:latin typeface="Arial" panose="020B0604020202020204" pitchFamily="34" charset="0"/>
                <a:cs typeface="Arial" panose="020B0604020202020204" pitchFamily="34" charset="0"/>
              </a:rPr>
              <a:t>• Personalisation.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Social participation.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Independence promotion.</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endParaRPr lang="en-GB" sz="1300" dirty="0"/>
          </a:p>
        </p:txBody>
      </p:sp>
      <p:pic>
        <p:nvPicPr>
          <p:cNvPr id="5" name="Audio 4">
            <a:hlinkClick r:id="" action="ppaction://media"/>
            <a:extLst>
              <a:ext uri="{FF2B5EF4-FFF2-40B4-BE49-F238E27FC236}">
                <a16:creationId xmlns:a16="http://schemas.microsoft.com/office/drawing/2014/main" id="{68EFCFC7-EAA2-02B4-F73B-E28ADF53B62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55344789"/>
      </p:ext>
    </p:extLst>
  </p:cSld>
  <p:clrMapOvr>
    <a:masterClrMapping/>
  </p:clrMapOvr>
  <mc:AlternateContent xmlns:mc="http://schemas.openxmlformats.org/markup-compatibility/2006">
    <mc:Choice xmlns:p14="http://schemas.microsoft.com/office/powerpoint/2010/main" Requires="p14">
      <p:transition spd="slow" p14:dur="3400" advTm="63554">
        <p14:reveal/>
      </p:transition>
    </mc:Choice>
    <mc:Fallback>
      <p:transition spd="slow" advTm="6355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4672320-A204-6BEA-21D3-98C9A4A82590}"/>
              </a:ext>
            </a:extLst>
          </p:cNvPr>
          <p:cNvPicPr>
            <a:picLocks noChangeAspect="1"/>
          </p:cNvPicPr>
          <p:nvPr/>
        </p:nvPicPr>
        <p:blipFill>
          <a:blip r:embed="rId5">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4FE44D-3A60-3AC6-C42D-BD8BC98D55BB}"/>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b="1" u="sng"/>
              <a:t>Policy and Legislation</a:t>
            </a:r>
            <a:br>
              <a:rPr lang="en-US"/>
            </a:br>
            <a:endParaRPr lang="en-US"/>
          </a:p>
        </p:txBody>
      </p:sp>
      <p:graphicFrame>
        <p:nvGraphicFramePr>
          <p:cNvPr id="6" name="TextBox 3">
            <a:extLst>
              <a:ext uri="{FF2B5EF4-FFF2-40B4-BE49-F238E27FC236}">
                <a16:creationId xmlns:a16="http://schemas.microsoft.com/office/drawing/2014/main" id="{7D3E4885-AF03-989B-D82C-11414A3626A6}"/>
              </a:ext>
            </a:extLst>
          </p:cNvPr>
          <p:cNvGraphicFramePr/>
          <p:nvPr>
            <p:extLst>
              <p:ext uri="{D42A27DB-BD31-4B8C-83A1-F6EECF244321}">
                <p14:modId xmlns:p14="http://schemas.microsoft.com/office/powerpoint/2010/main" val="348932706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BE2561D4-5A47-DE2B-8E09-110C3C2DC6D6}"/>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01522388"/>
      </p:ext>
    </p:extLst>
  </p:cSld>
  <p:clrMapOvr>
    <a:masterClrMapping/>
  </p:clrMapOvr>
  <mc:AlternateContent xmlns:mc="http://schemas.openxmlformats.org/markup-compatibility/2006">
    <mc:Choice xmlns:p14="http://schemas.microsoft.com/office/powerpoint/2010/main" Requires="p14">
      <p:transition spd="slow" p14:dur="3400" advTm="60858">
        <p14:reveal/>
      </p:transition>
    </mc:Choice>
    <mc:Fallback>
      <p:transition spd="slow" advTm="6085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20287-ED78-E0CD-3968-800FA956EEF3}"/>
              </a:ext>
            </a:extLst>
          </p:cNvPr>
          <p:cNvSpPr>
            <a:spLocks noGrp="1"/>
          </p:cNvSpPr>
          <p:nvPr>
            <p:ph type="title"/>
          </p:nvPr>
        </p:nvSpPr>
        <p:spPr>
          <a:xfrm>
            <a:off x="656823" y="962166"/>
            <a:ext cx="3103808" cy="4421876"/>
          </a:xfrm>
        </p:spPr>
        <p:txBody>
          <a:bodyPr anchor="t">
            <a:normAutofit/>
          </a:bodyPr>
          <a:lstStyle/>
          <a:p>
            <a:pPr algn="r"/>
            <a:r>
              <a:rPr lang="en-GB" sz="3700" b="1" u="sng" dirty="0"/>
              <a:t>Technological Innovations in Elderly Care</a:t>
            </a:r>
          </a:p>
        </p:txBody>
      </p:sp>
      <p:sp>
        <p:nvSpPr>
          <p:cNvPr id="35" name="Content Placeholder 2">
            <a:extLst>
              <a:ext uri="{FF2B5EF4-FFF2-40B4-BE49-F238E27FC236}">
                <a16:creationId xmlns:a16="http://schemas.microsoft.com/office/drawing/2014/main" id="{2AEBA77D-A920-3557-2E89-533F7801C0FB}"/>
              </a:ext>
            </a:extLst>
          </p:cNvPr>
          <p:cNvSpPr>
            <a:spLocks noGrp="1"/>
          </p:cNvSpPr>
          <p:nvPr>
            <p:ph idx="1"/>
          </p:nvPr>
        </p:nvSpPr>
        <p:spPr>
          <a:xfrm>
            <a:off x="4088929" y="962167"/>
            <a:ext cx="6858113" cy="4743174"/>
          </a:xfrm>
        </p:spPr>
        <p:txBody>
          <a:bodyPr anchor="t">
            <a:normAutofit fontScale="85000" lnSpcReduction="20000"/>
          </a:bodyPr>
          <a:lstStyle/>
          <a:p>
            <a:pPr marL="0" indent="0">
              <a:buNone/>
            </a:pPr>
            <a:r>
              <a:rPr lang="en-GB" sz="1600" b="1" u="sng" dirty="0">
                <a:latin typeface="Arial" panose="020B0604020202020204" pitchFamily="34" charset="0"/>
                <a:cs typeface="Arial" panose="020B0604020202020204" pitchFamily="34" charset="0"/>
              </a:rPr>
              <a:t>Technology and Independent Living</a:t>
            </a:r>
          </a:p>
          <a:p>
            <a:pPr marL="0" indent="0">
              <a:buNone/>
            </a:pPr>
            <a:endParaRPr lang="en-GB" sz="1300" b="1" u="sng" dirty="0">
              <a:latin typeface="Arial" panose="020B0604020202020204" pitchFamily="34" charset="0"/>
              <a:cs typeface="Arial" panose="020B0604020202020204" pitchFamily="34" charset="0"/>
            </a:endParaRPr>
          </a:p>
          <a:p>
            <a:pPr marL="0" indent="0">
              <a:buNone/>
            </a:pPr>
            <a:r>
              <a:rPr lang="en-GB" sz="1300" b="1" u="sng" dirty="0">
                <a:latin typeface="Arial" panose="020B0604020202020204" pitchFamily="34" charset="0"/>
                <a:cs typeface="Arial" panose="020B0604020202020204" pitchFamily="34" charset="0"/>
              </a:rPr>
              <a:t>Examples</a:t>
            </a:r>
          </a:p>
          <a:p>
            <a:pPr marL="0" indent="0">
              <a:buNone/>
            </a:pPr>
            <a:r>
              <a:rPr lang="en-GB" sz="1100" dirty="0">
                <a:latin typeface="Arial" panose="020B0604020202020204" pitchFamily="34" charset="0"/>
                <a:cs typeface="Arial" panose="020B0604020202020204" pitchFamily="34" charset="0"/>
              </a:rPr>
              <a:t>• Telecare systems.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Remote health monitoring.</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Dementia technology.</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Assistive robotics.</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b="1" u="sng" dirty="0">
                <a:latin typeface="Arial" panose="020B0604020202020204" pitchFamily="34" charset="0"/>
                <a:cs typeface="Arial" panose="020B0604020202020204" pitchFamily="34" charset="0"/>
              </a:rPr>
              <a:t>Benefits</a:t>
            </a:r>
          </a:p>
          <a:p>
            <a:pPr marL="0" indent="0">
              <a:buNone/>
            </a:pPr>
            <a:r>
              <a:rPr lang="en-GB" sz="1100" dirty="0">
                <a:latin typeface="Arial" panose="020B0604020202020204" pitchFamily="34" charset="0"/>
                <a:cs typeface="Arial" panose="020B0604020202020204" pitchFamily="34" charset="0"/>
              </a:rPr>
              <a:t>✓ Increased independence.</a:t>
            </a:r>
          </a:p>
          <a:p>
            <a:pPr marL="0" indent="0">
              <a:buNone/>
            </a:pPr>
            <a:r>
              <a:rPr lang="en-GB" sz="1100" dirty="0">
                <a:latin typeface="Arial" panose="020B0604020202020204" pitchFamily="34" charset="0"/>
                <a:cs typeface="Arial" panose="020B0604020202020204" pitchFamily="34" charset="0"/>
              </a:rPr>
              <a:t>✓ Improved safety.</a:t>
            </a:r>
          </a:p>
          <a:p>
            <a:pPr marL="0" indent="0">
              <a:buNone/>
            </a:pPr>
            <a:r>
              <a:rPr lang="en-GB" sz="1100" dirty="0">
                <a:latin typeface="Arial" panose="020B0604020202020204" pitchFamily="34" charset="0"/>
                <a:cs typeface="Arial" panose="020B0604020202020204" pitchFamily="34" charset="0"/>
              </a:rPr>
              <a:t>✓ Reduced hospital admissions.</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400" b="1" u="sng" dirty="0">
                <a:latin typeface="Arial" panose="020B0604020202020204" pitchFamily="34" charset="0"/>
                <a:cs typeface="Arial" panose="020B0604020202020204" pitchFamily="34" charset="0"/>
              </a:rPr>
              <a:t>Limitations</a:t>
            </a:r>
          </a:p>
          <a:p>
            <a:pPr marL="0" indent="0">
              <a:buNone/>
            </a:pPr>
            <a:r>
              <a:rPr lang="en-GB" sz="1100" dirty="0">
                <a:latin typeface="Arial" panose="020B0604020202020204" pitchFamily="34" charset="0"/>
                <a:cs typeface="Arial" panose="020B0604020202020204" pitchFamily="34" charset="0"/>
              </a:rPr>
              <a:t>✗Digital exclusion.</a:t>
            </a:r>
          </a:p>
          <a:p>
            <a:pPr marL="0" indent="0">
              <a:buNone/>
            </a:pPr>
            <a:r>
              <a:rPr lang="en-GB" sz="1100" dirty="0">
                <a:latin typeface="Arial" panose="020B0604020202020204" pitchFamily="34" charset="0"/>
                <a:cs typeface="Arial" panose="020B0604020202020204" pitchFamily="34" charset="0"/>
              </a:rPr>
              <a:t>✗ Privacy concerns.</a:t>
            </a:r>
          </a:p>
          <a:p>
            <a:pPr marL="0" indent="0">
              <a:buNone/>
            </a:pPr>
            <a:r>
              <a:rPr lang="en-GB" sz="1100" dirty="0">
                <a:latin typeface="Arial" panose="020B0604020202020204" pitchFamily="34" charset="0"/>
                <a:cs typeface="Arial" panose="020B0604020202020204" pitchFamily="34" charset="0"/>
              </a:rPr>
              <a:t>✗ High implementation costs.</a:t>
            </a:r>
          </a:p>
          <a:p>
            <a:pPr marL="0" indent="0">
              <a:buNone/>
            </a:pPr>
            <a:r>
              <a:rPr lang="en-GB" sz="1100" dirty="0">
                <a:latin typeface="Arial" panose="020B0604020202020204" pitchFamily="34" charset="0"/>
                <a:cs typeface="Arial" panose="020B0604020202020204" pitchFamily="34" charset="0"/>
              </a:rPr>
              <a:t>(GOV.UK, 2026)</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500" b="1" u="sng" dirty="0">
                <a:latin typeface="Arial" panose="020B0604020202020204" pitchFamily="34" charset="0"/>
                <a:cs typeface="Arial" panose="020B0604020202020204" pitchFamily="34" charset="0"/>
              </a:rPr>
              <a:t>Critical Evaluation</a:t>
            </a:r>
          </a:p>
          <a:p>
            <a:r>
              <a:rPr lang="en-GB" sz="1100" dirty="0">
                <a:latin typeface="Arial" panose="020B0604020202020204" pitchFamily="34" charset="0"/>
                <a:cs typeface="Arial" panose="020B0604020202020204" pitchFamily="34" charset="0"/>
              </a:rPr>
              <a:t>Technology can enhance care but should complement rather than replace human relationships and support (Akingbola et al., 2024).</a:t>
            </a:r>
          </a:p>
          <a:p>
            <a:pPr marL="0" indent="0">
              <a:buNone/>
            </a:pPr>
            <a:endParaRPr lang="en-GB" sz="1100" dirty="0"/>
          </a:p>
        </p:txBody>
      </p:sp>
      <p:sp>
        <p:nvSpPr>
          <p:cNvPr id="36" name="Rectangle 35">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72FC8D54-839D-EF41-7420-DE74D8ECAA9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44262826"/>
      </p:ext>
    </p:extLst>
  </p:cSld>
  <p:clrMapOvr>
    <a:masterClrMapping/>
  </p:clrMapOvr>
  <mc:AlternateContent xmlns:mc="http://schemas.openxmlformats.org/markup-compatibility/2006">
    <mc:Choice xmlns:p14="http://schemas.microsoft.com/office/powerpoint/2010/main" Requires="p14">
      <p:transition spd="slow" p14:dur="3400" advTm="54743">
        <p14:reveal/>
      </p:transition>
    </mc:Choice>
    <mc:Fallback>
      <p:transition spd="slow" advTm="547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1">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5" name="Title 4">
            <a:extLst>
              <a:ext uri="{FF2B5EF4-FFF2-40B4-BE49-F238E27FC236}">
                <a16:creationId xmlns:a16="http://schemas.microsoft.com/office/drawing/2014/main" id="{4B20F0D6-40E4-B33E-F6E3-4B7181882DA9}"/>
              </a:ext>
            </a:extLst>
          </p:cNvPr>
          <p:cNvSpPr>
            <a:spLocks noGrp="1"/>
          </p:cNvSpPr>
          <p:nvPr>
            <p:ph type="title"/>
          </p:nvPr>
        </p:nvSpPr>
        <p:spPr>
          <a:xfrm>
            <a:off x="841246" y="673770"/>
            <a:ext cx="3644489" cy="2414488"/>
          </a:xfrm>
        </p:spPr>
        <p:txBody>
          <a:bodyPr anchor="t">
            <a:normAutofit/>
          </a:bodyPr>
          <a:lstStyle/>
          <a:p>
            <a:r>
              <a:rPr lang="en-GB" sz="4200" b="1" u="sng" dirty="0">
                <a:solidFill>
                  <a:srgbClr val="FFFFFF"/>
                </a:solidFill>
              </a:rPr>
              <a:t>Case Study 1</a:t>
            </a:r>
            <a:r>
              <a:rPr lang="en-GB" sz="4200" dirty="0">
                <a:solidFill>
                  <a:srgbClr val="FFFFFF"/>
                </a:solidFill>
              </a:rPr>
              <a:t>:</a:t>
            </a:r>
            <a:br>
              <a:rPr lang="en-GB" sz="4200" dirty="0">
                <a:solidFill>
                  <a:srgbClr val="FFFFFF"/>
                </a:solidFill>
              </a:rPr>
            </a:br>
            <a:br>
              <a:rPr lang="en-GB" sz="4200" dirty="0">
                <a:solidFill>
                  <a:srgbClr val="FFFFFF"/>
                </a:solidFill>
              </a:rPr>
            </a:br>
            <a:br>
              <a:rPr lang="en-GB" sz="4200" dirty="0">
                <a:solidFill>
                  <a:srgbClr val="FFFFFF"/>
                </a:solidFill>
              </a:rPr>
            </a:br>
            <a:endParaRPr lang="en-GB" sz="4200" dirty="0">
              <a:solidFill>
                <a:srgbClr val="FFFFFF"/>
              </a:solidFill>
            </a:endParaRPr>
          </a:p>
        </p:txBody>
      </p:sp>
      <p:sp>
        <p:nvSpPr>
          <p:cNvPr id="3" name="Content Placeholder 2">
            <a:extLst>
              <a:ext uri="{FF2B5EF4-FFF2-40B4-BE49-F238E27FC236}">
                <a16:creationId xmlns:a16="http://schemas.microsoft.com/office/drawing/2014/main" id="{8A8C24A8-AE50-0A02-1AD6-EEA1EFBC8F9A}"/>
              </a:ext>
            </a:extLst>
          </p:cNvPr>
          <p:cNvSpPr>
            <a:spLocks noGrp="1"/>
          </p:cNvSpPr>
          <p:nvPr>
            <p:ph idx="1"/>
          </p:nvPr>
        </p:nvSpPr>
        <p:spPr>
          <a:xfrm>
            <a:off x="6095999" y="882315"/>
            <a:ext cx="5254754" cy="5294647"/>
          </a:xfrm>
        </p:spPr>
        <p:txBody>
          <a:bodyPr>
            <a:normAutofit fontScale="92500" lnSpcReduction="20000"/>
          </a:bodyPr>
          <a:lstStyle/>
          <a:p>
            <a:pPr marL="0" indent="0">
              <a:buNone/>
            </a:pPr>
            <a:r>
              <a:rPr lang="en-GB" sz="1500" dirty="0"/>
              <a:t>Mrs Patel (Domiciliary Care)</a:t>
            </a:r>
          </a:p>
          <a:p>
            <a:pPr marL="0" indent="0">
              <a:buNone/>
            </a:pPr>
            <a:r>
              <a:rPr lang="en-GB" sz="1500" b="1" dirty="0"/>
              <a:t>Background:</a:t>
            </a:r>
            <a:r>
              <a:rPr lang="en-GB" sz="1500" dirty="0"/>
              <a:t>  </a:t>
            </a:r>
          </a:p>
          <a:p>
            <a:pPr marL="0" indent="0">
              <a:buNone/>
            </a:pPr>
            <a:r>
              <a:rPr lang="en-GB" sz="1500" dirty="0"/>
              <a:t>• 82‑year‑old woman living alone in Birmingham.</a:t>
            </a:r>
          </a:p>
          <a:p>
            <a:pPr marL="0" indent="0">
              <a:buNone/>
            </a:pPr>
            <a:r>
              <a:rPr lang="en-GB" sz="1500" dirty="0"/>
              <a:t>• Mild frailty and early‑stage dementia.</a:t>
            </a:r>
          </a:p>
          <a:p>
            <a:pPr marL="0" indent="0">
              <a:buNone/>
            </a:pPr>
            <a:r>
              <a:rPr lang="en-GB" sz="1500" dirty="0"/>
              <a:t>• Receives 3 × 30‑minute domiciliary care visits per day.</a:t>
            </a:r>
          </a:p>
          <a:p>
            <a:pPr marL="0" indent="0">
              <a:buNone/>
            </a:pPr>
            <a:endParaRPr lang="en-GB" sz="1500" dirty="0"/>
          </a:p>
          <a:p>
            <a:pPr marL="0" indent="0">
              <a:buNone/>
            </a:pPr>
            <a:r>
              <a:rPr lang="en-GB" sz="1500" b="1" dirty="0"/>
              <a:t>Challenges  </a:t>
            </a:r>
          </a:p>
          <a:p>
            <a:pPr marL="0" indent="0">
              <a:buNone/>
            </a:pPr>
            <a:r>
              <a:rPr lang="en-GB" sz="1500" dirty="0"/>
              <a:t>• Digital exclusion.</a:t>
            </a:r>
          </a:p>
          <a:p>
            <a:pPr marL="0" indent="0">
              <a:buNone/>
            </a:pPr>
            <a:r>
              <a:rPr lang="en-GB" sz="1500" dirty="0"/>
              <a:t>• Social isolation.</a:t>
            </a:r>
          </a:p>
          <a:p>
            <a:pPr marL="0" indent="0">
              <a:buNone/>
            </a:pPr>
            <a:r>
              <a:rPr lang="en-GB" sz="1500" dirty="0"/>
              <a:t>• Inconsistent care staff.</a:t>
            </a:r>
          </a:p>
          <a:p>
            <a:pPr marL="0" indent="0">
              <a:buNone/>
            </a:pPr>
            <a:endParaRPr lang="en-GB" sz="1500" b="1" dirty="0"/>
          </a:p>
          <a:p>
            <a:pPr marL="0" indent="0">
              <a:buNone/>
            </a:pPr>
            <a:r>
              <a:rPr lang="en-GB" sz="1500" b="1" dirty="0"/>
              <a:t>Outcomes </a:t>
            </a:r>
          </a:p>
          <a:p>
            <a:pPr marL="0" indent="0">
              <a:buNone/>
            </a:pPr>
            <a:r>
              <a:rPr lang="en-GB" sz="1500" dirty="0"/>
              <a:t> • Improved independence through reablement.</a:t>
            </a:r>
          </a:p>
          <a:p>
            <a:pPr marL="0" indent="0">
              <a:buNone/>
            </a:pPr>
            <a:r>
              <a:rPr lang="en-GB" sz="1500" dirty="0"/>
              <a:t>• Increased confidence with mobility.</a:t>
            </a:r>
          </a:p>
          <a:p>
            <a:pPr marL="0" indent="0">
              <a:buNone/>
            </a:pPr>
            <a:r>
              <a:rPr lang="en-GB" sz="1500" dirty="0"/>
              <a:t>• Ongoing risk of loneliness.</a:t>
            </a:r>
          </a:p>
          <a:p>
            <a:pPr marL="0" indent="0">
              <a:buNone/>
            </a:pPr>
            <a:endParaRPr lang="en-GB" sz="1500" dirty="0"/>
          </a:p>
          <a:p>
            <a:pPr marL="0" indent="0">
              <a:buNone/>
            </a:pPr>
            <a:r>
              <a:rPr lang="en-GB" sz="1500" b="1" dirty="0"/>
              <a:t>Critical Evaluation </a:t>
            </a:r>
          </a:p>
          <a:p>
            <a:pPr marL="0" indent="0">
              <a:buNone/>
            </a:pPr>
            <a:r>
              <a:rPr lang="en-GB" sz="1500" dirty="0"/>
              <a:t> • Highlights strengths of home‑based care but exposes workforce and digital barriers.</a:t>
            </a:r>
          </a:p>
        </p:txBody>
      </p:sp>
      <p:pic>
        <p:nvPicPr>
          <p:cNvPr id="4" name="Audio 3">
            <a:hlinkClick r:id="" action="ppaction://media"/>
            <a:extLst>
              <a:ext uri="{FF2B5EF4-FFF2-40B4-BE49-F238E27FC236}">
                <a16:creationId xmlns:a16="http://schemas.microsoft.com/office/drawing/2014/main" id="{EB4175C6-FA98-C4B7-2613-A9D205F37EB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9019081"/>
      </p:ext>
    </p:extLst>
  </p:cSld>
  <p:clrMapOvr>
    <a:masterClrMapping/>
  </p:clrMapOvr>
  <mc:AlternateContent xmlns:mc="http://schemas.openxmlformats.org/markup-compatibility/2006">
    <mc:Choice xmlns:p14="http://schemas.microsoft.com/office/powerpoint/2010/main" Requires="p14">
      <p:transition spd="slow" p14:dur="3400" advTm="38514">
        <p14:reveal/>
      </p:transition>
    </mc:Choice>
    <mc:Fallback>
      <p:transition spd="slow" advTm="3851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6024BE-D58F-E266-7879-6FD9A5619956}"/>
              </a:ext>
            </a:extLst>
          </p:cNvPr>
          <p:cNvSpPr>
            <a:spLocks noGrp="1"/>
          </p:cNvSpPr>
          <p:nvPr>
            <p:ph type="title"/>
          </p:nvPr>
        </p:nvSpPr>
        <p:spPr>
          <a:xfrm>
            <a:off x="6501028" y="-5979"/>
            <a:ext cx="4805996" cy="4216601"/>
          </a:xfrm>
        </p:spPr>
        <p:txBody>
          <a:bodyPr vert="horz" lIns="91440" tIns="45720" rIns="91440" bIns="45720" rtlCol="0" anchor="t">
            <a:normAutofit fontScale="90000"/>
          </a:bodyPr>
          <a:lstStyle/>
          <a:p>
            <a:r>
              <a:rPr lang="en-US" sz="1800" b="1" u="sng" kern="1200" dirty="0">
                <a:solidFill>
                  <a:schemeClr val="tx2"/>
                </a:solidFill>
                <a:latin typeface="+mj-lt"/>
                <a:ea typeface="+mj-ea"/>
                <a:cs typeface="+mj-cs"/>
              </a:rPr>
              <a:t>Case Study 2 </a:t>
            </a:r>
            <a:r>
              <a:rPr lang="en-US" sz="1800" b="1" u="sng" dirty="0">
                <a:solidFill>
                  <a:schemeClr val="tx2"/>
                </a:solidFill>
              </a:rPr>
              <a:t>:</a:t>
            </a:r>
            <a:br>
              <a:rPr lang="en-US" sz="1800" b="1" kern="1200" dirty="0">
                <a:solidFill>
                  <a:schemeClr val="tx2"/>
                </a:solidFill>
                <a:latin typeface="+mj-lt"/>
                <a:ea typeface="+mj-ea"/>
                <a:cs typeface="+mj-cs"/>
              </a:rPr>
            </a:br>
            <a:br>
              <a:rPr lang="en-US" sz="1800" b="1" kern="1200" dirty="0">
                <a:solidFill>
                  <a:schemeClr val="tx2"/>
                </a:solidFill>
                <a:latin typeface="+mj-lt"/>
                <a:ea typeface="+mj-ea"/>
                <a:cs typeface="+mj-cs"/>
              </a:rPr>
            </a:br>
            <a:r>
              <a:rPr lang="en-US" sz="1800" b="1" kern="1200" dirty="0">
                <a:solidFill>
                  <a:schemeClr val="tx2"/>
                </a:solidFill>
                <a:latin typeface="+mj-lt"/>
                <a:ea typeface="+mj-ea"/>
                <a:cs typeface="+mj-cs"/>
              </a:rPr>
              <a:t>Mr. Thompson (Residential Care)</a:t>
            </a:r>
            <a:br>
              <a:rPr lang="en-US" sz="1800" b="1" kern="1200" dirty="0">
                <a:solidFill>
                  <a:schemeClr val="tx2"/>
                </a:solidFill>
                <a:latin typeface="+mj-lt"/>
                <a:ea typeface="+mj-ea"/>
                <a:cs typeface="+mj-cs"/>
              </a:rPr>
            </a:br>
            <a:br>
              <a:rPr lang="en-US" sz="1800" b="1" kern="1200" dirty="0">
                <a:solidFill>
                  <a:schemeClr val="tx2"/>
                </a:solidFill>
                <a:latin typeface="+mj-lt"/>
                <a:ea typeface="+mj-ea"/>
                <a:cs typeface="+mj-cs"/>
              </a:rPr>
            </a:br>
            <a:r>
              <a:rPr lang="en-US" sz="1800" b="1" u="sng" kern="1200" dirty="0">
                <a:solidFill>
                  <a:schemeClr val="tx2"/>
                </a:solidFill>
                <a:latin typeface="+mj-lt"/>
                <a:ea typeface="+mj-ea"/>
                <a:cs typeface="+mj-cs"/>
              </a:rPr>
              <a:t>Background</a:t>
            </a:r>
            <a:r>
              <a:rPr lang="en-US" sz="1800" b="1" kern="1200" dirty="0">
                <a:solidFill>
                  <a:schemeClr val="tx2"/>
                </a:solidFill>
                <a:latin typeface="+mj-lt"/>
                <a:ea typeface="+mj-ea"/>
                <a:cs typeface="+mj-cs"/>
              </a:rPr>
              <a:t>  </a:t>
            </a:r>
            <a:br>
              <a:rPr lang="en-US" sz="1800" b="1" kern="1200" dirty="0">
                <a:solidFill>
                  <a:schemeClr val="tx2"/>
                </a:solidFill>
                <a:latin typeface="+mj-lt"/>
                <a:ea typeface="+mj-ea"/>
                <a:cs typeface="+mj-cs"/>
              </a:rPr>
            </a:br>
            <a:r>
              <a:rPr lang="en-US" sz="1800" b="1" kern="1200" dirty="0">
                <a:solidFill>
                  <a:schemeClr val="tx2"/>
                </a:solidFill>
                <a:latin typeface="+mj-lt"/>
                <a:ea typeface="+mj-ea"/>
                <a:cs typeface="+mj-cs"/>
              </a:rPr>
              <a:t>• 89‑year‑old man living in a residential care home.</a:t>
            </a:r>
            <a:br>
              <a:rPr lang="en-US" sz="1800" b="1" kern="1200" dirty="0">
                <a:solidFill>
                  <a:schemeClr val="tx2"/>
                </a:solidFill>
                <a:latin typeface="+mj-lt"/>
                <a:ea typeface="+mj-ea"/>
                <a:cs typeface="+mj-cs"/>
              </a:rPr>
            </a:br>
            <a:r>
              <a:rPr lang="en-US" sz="1800" b="1" kern="1200" dirty="0">
                <a:solidFill>
                  <a:schemeClr val="tx2"/>
                </a:solidFill>
                <a:latin typeface="+mj-lt"/>
                <a:ea typeface="+mj-ea"/>
                <a:cs typeface="+mj-cs"/>
              </a:rPr>
              <a:t>• Advanced dementia.</a:t>
            </a:r>
            <a:br>
              <a:rPr lang="en-US" sz="1800" b="1" kern="1200" dirty="0">
                <a:solidFill>
                  <a:schemeClr val="tx2"/>
                </a:solidFill>
                <a:latin typeface="+mj-lt"/>
                <a:ea typeface="+mj-ea"/>
                <a:cs typeface="+mj-cs"/>
              </a:rPr>
            </a:br>
            <a:r>
              <a:rPr lang="en-US" sz="1800" b="1" kern="1200" dirty="0">
                <a:solidFill>
                  <a:schemeClr val="tx2"/>
                </a:solidFill>
                <a:latin typeface="+mj-lt"/>
                <a:ea typeface="+mj-ea"/>
                <a:cs typeface="+mj-cs"/>
              </a:rPr>
              <a:t>• Requires 24‑hour supervision.</a:t>
            </a:r>
            <a:br>
              <a:rPr lang="en-US" sz="1800" b="1" kern="1200" dirty="0">
                <a:solidFill>
                  <a:schemeClr val="tx2"/>
                </a:solidFill>
                <a:latin typeface="+mj-lt"/>
                <a:ea typeface="+mj-ea"/>
                <a:cs typeface="+mj-cs"/>
              </a:rPr>
            </a:br>
            <a:br>
              <a:rPr lang="en-US" sz="1800" b="1" u="sng" kern="1200" dirty="0">
                <a:solidFill>
                  <a:schemeClr val="tx2"/>
                </a:solidFill>
                <a:latin typeface="+mj-lt"/>
                <a:ea typeface="+mj-ea"/>
                <a:cs typeface="+mj-cs"/>
              </a:rPr>
            </a:br>
            <a:r>
              <a:rPr lang="en-US" sz="1800" b="1" u="sng" kern="1200" dirty="0">
                <a:solidFill>
                  <a:schemeClr val="tx2"/>
                </a:solidFill>
                <a:latin typeface="+mj-lt"/>
                <a:ea typeface="+mj-ea"/>
                <a:cs typeface="+mj-cs"/>
              </a:rPr>
              <a:t>Strengths of Care  </a:t>
            </a:r>
            <a:br>
              <a:rPr lang="en-US" sz="1800" b="1" kern="1200" dirty="0">
                <a:solidFill>
                  <a:schemeClr val="tx2"/>
                </a:solidFill>
                <a:latin typeface="+mj-lt"/>
                <a:ea typeface="+mj-ea"/>
                <a:cs typeface="+mj-cs"/>
              </a:rPr>
            </a:br>
            <a:r>
              <a:rPr lang="en-US" sz="1800" b="1" kern="1200" dirty="0">
                <a:solidFill>
                  <a:schemeClr val="tx2"/>
                </a:solidFill>
                <a:latin typeface="+mj-lt"/>
                <a:ea typeface="+mj-ea"/>
                <a:cs typeface="+mj-cs"/>
              </a:rPr>
              <a:t>• Safe environment.</a:t>
            </a:r>
            <a:br>
              <a:rPr lang="en-US" sz="1800" b="1" kern="1200" dirty="0">
                <a:solidFill>
                  <a:schemeClr val="tx2"/>
                </a:solidFill>
                <a:latin typeface="+mj-lt"/>
                <a:ea typeface="+mj-ea"/>
                <a:cs typeface="+mj-cs"/>
              </a:rPr>
            </a:br>
            <a:r>
              <a:rPr lang="en-US" sz="1800" b="1" kern="1200" dirty="0">
                <a:solidFill>
                  <a:schemeClr val="tx2"/>
                </a:solidFill>
                <a:latin typeface="+mj-lt"/>
                <a:ea typeface="+mj-ea"/>
                <a:cs typeface="+mj-cs"/>
              </a:rPr>
              <a:t>• Consistent staff team.</a:t>
            </a:r>
            <a:br>
              <a:rPr lang="en-US" sz="1800" b="1" kern="1200" dirty="0">
                <a:solidFill>
                  <a:schemeClr val="tx2"/>
                </a:solidFill>
                <a:latin typeface="+mj-lt"/>
                <a:ea typeface="+mj-ea"/>
                <a:cs typeface="+mj-cs"/>
              </a:rPr>
            </a:br>
            <a:r>
              <a:rPr lang="en-US" sz="1800" b="1" kern="1200" dirty="0">
                <a:solidFill>
                  <a:schemeClr val="tx2"/>
                </a:solidFill>
                <a:latin typeface="+mj-lt"/>
                <a:ea typeface="+mj-ea"/>
                <a:cs typeface="+mj-cs"/>
              </a:rPr>
              <a:t>• Structured daily routine.</a:t>
            </a:r>
            <a:br>
              <a:rPr lang="en-US" sz="1800" b="1" kern="1200" dirty="0">
                <a:solidFill>
                  <a:schemeClr val="tx2"/>
                </a:solidFill>
                <a:latin typeface="+mj-lt"/>
                <a:ea typeface="+mj-ea"/>
                <a:cs typeface="+mj-cs"/>
              </a:rPr>
            </a:br>
            <a:br>
              <a:rPr lang="en-US" sz="1800" b="1" kern="1200" dirty="0">
                <a:solidFill>
                  <a:schemeClr val="tx2"/>
                </a:solidFill>
                <a:latin typeface="+mj-lt"/>
                <a:ea typeface="+mj-ea"/>
                <a:cs typeface="+mj-cs"/>
              </a:rPr>
            </a:br>
            <a:r>
              <a:rPr lang="en-US" sz="1800" b="1" u="sng" kern="1200" dirty="0">
                <a:solidFill>
                  <a:schemeClr val="tx2"/>
                </a:solidFill>
                <a:latin typeface="+mj-lt"/>
                <a:ea typeface="+mj-ea"/>
                <a:cs typeface="+mj-cs"/>
              </a:rPr>
              <a:t>Challenges  </a:t>
            </a:r>
            <a:br>
              <a:rPr lang="en-US" sz="1800" b="1" kern="1200" dirty="0">
                <a:solidFill>
                  <a:schemeClr val="tx2"/>
                </a:solidFill>
                <a:latin typeface="+mj-lt"/>
                <a:ea typeface="+mj-ea"/>
                <a:cs typeface="+mj-cs"/>
              </a:rPr>
            </a:br>
            <a:r>
              <a:rPr lang="en-US" sz="1800" b="1" kern="1200" dirty="0">
                <a:solidFill>
                  <a:schemeClr val="tx2"/>
                </a:solidFill>
                <a:latin typeface="+mj-lt"/>
                <a:ea typeface="+mj-ea"/>
                <a:cs typeface="+mj-cs"/>
              </a:rPr>
              <a:t>• Loss of autonomy.</a:t>
            </a:r>
            <a:br>
              <a:rPr lang="en-US" sz="1800" b="1" kern="1200" dirty="0">
                <a:solidFill>
                  <a:schemeClr val="tx2"/>
                </a:solidFill>
                <a:latin typeface="+mj-lt"/>
                <a:ea typeface="+mj-ea"/>
                <a:cs typeface="+mj-cs"/>
              </a:rPr>
            </a:br>
            <a:r>
              <a:rPr lang="en-US" sz="1800" b="1" kern="1200" dirty="0">
                <a:solidFill>
                  <a:schemeClr val="tx2"/>
                </a:solidFill>
                <a:latin typeface="+mj-lt"/>
                <a:ea typeface="+mj-ea"/>
                <a:cs typeface="+mj-cs"/>
              </a:rPr>
              <a:t>• Limited community access.</a:t>
            </a:r>
            <a:br>
              <a:rPr lang="en-US" sz="1800" b="1" kern="1200" dirty="0">
                <a:solidFill>
                  <a:schemeClr val="tx2"/>
                </a:solidFill>
                <a:latin typeface="+mj-lt"/>
                <a:ea typeface="+mj-ea"/>
                <a:cs typeface="+mj-cs"/>
              </a:rPr>
            </a:br>
            <a:r>
              <a:rPr lang="en-US" sz="1800" b="1" kern="1200" dirty="0">
                <a:solidFill>
                  <a:schemeClr val="tx2"/>
                </a:solidFill>
                <a:latin typeface="+mj-lt"/>
                <a:ea typeface="+mj-ea"/>
                <a:cs typeface="+mj-cs"/>
              </a:rPr>
              <a:t>• Risk of institutionalization.</a:t>
            </a:r>
            <a:br>
              <a:rPr lang="en-US" sz="1800" b="1" kern="1200" dirty="0">
                <a:solidFill>
                  <a:schemeClr val="tx2"/>
                </a:solidFill>
                <a:latin typeface="+mj-lt"/>
                <a:ea typeface="+mj-ea"/>
                <a:cs typeface="+mj-cs"/>
              </a:rPr>
            </a:br>
            <a:br>
              <a:rPr lang="en-US" sz="1800" b="1" kern="1200" dirty="0">
                <a:solidFill>
                  <a:schemeClr val="tx2"/>
                </a:solidFill>
                <a:latin typeface="+mj-lt"/>
                <a:ea typeface="+mj-ea"/>
                <a:cs typeface="+mj-cs"/>
              </a:rPr>
            </a:br>
            <a:r>
              <a:rPr lang="en-US" sz="2000" b="1" u="sng" kern="1200" dirty="0">
                <a:solidFill>
                  <a:schemeClr val="tx2"/>
                </a:solidFill>
                <a:latin typeface="+mj-lt"/>
                <a:ea typeface="+mj-ea"/>
                <a:cs typeface="+mj-cs"/>
              </a:rPr>
              <a:t>Outcomes </a:t>
            </a:r>
            <a:br>
              <a:rPr lang="en-US" sz="1800" b="1" dirty="0">
                <a:solidFill>
                  <a:schemeClr val="tx2"/>
                </a:solidFill>
              </a:rPr>
            </a:br>
            <a:r>
              <a:rPr lang="en-US" sz="1800" kern="1200" dirty="0">
                <a:solidFill>
                  <a:schemeClr val="tx2"/>
                </a:solidFill>
                <a:latin typeface="+mj-lt"/>
                <a:ea typeface="+mj-ea"/>
                <a:cs typeface="+mj-cs"/>
              </a:rPr>
              <a:t> </a:t>
            </a:r>
            <a:br>
              <a:rPr lang="en-US" sz="1800" b="1" kern="1200" dirty="0">
                <a:solidFill>
                  <a:schemeClr val="tx2"/>
                </a:solidFill>
                <a:latin typeface="+mj-lt"/>
                <a:ea typeface="+mj-ea"/>
                <a:cs typeface="+mj-cs"/>
              </a:rPr>
            </a:br>
            <a:r>
              <a:rPr lang="en-US" sz="1800" b="1" kern="1200" dirty="0">
                <a:solidFill>
                  <a:schemeClr val="tx2"/>
                </a:solidFill>
                <a:latin typeface="+mj-lt"/>
                <a:ea typeface="+mj-ea"/>
                <a:cs typeface="+mj-cs"/>
              </a:rPr>
              <a:t>• Reduced distress </a:t>
            </a:r>
            <a:br>
              <a:rPr lang="en-US" sz="1800" b="1" kern="1200" dirty="0">
                <a:solidFill>
                  <a:schemeClr val="tx2"/>
                </a:solidFill>
                <a:latin typeface="+mj-lt"/>
                <a:ea typeface="+mj-ea"/>
                <a:cs typeface="+mj-cs"/>
              </a:rPr>
            </a:br>
            <a:r>
              <a:rPr lang="en-US" sz="1800" b="1" kern="1200" dirty="0">
                <a:solidFill>
                  <a:schemeClr val="tx2"/>
                </a:solidFill>
                <a:latin typeface="+mj-lt"/>
                <a:ea typeface="+mj-ea"/>
                <a:cs typeface="+mj-cs"/>
              </a:rPr>
              <a:t>• Improved sleep and nutrition </a:t>
            </a:r>
            <a:br>
              <a:rPr lang="en-US" sz="1800" b="1" kern="1200" dirty="0">
                <a:solidFill>
                  <a:schemeClr val="tx2"/>
                </a:solidFill>
                <a:latin typeface="+mj-lt"/>
                <a:ea typeface="+mj-ea"/>
                <a:cs typeface="+mj-cs"/>
              </a:rPr>
            </a:br>
            <a:r>
              <a:rPr lang="en-US" sz="1800" b="1" kern="1200" dirty="0">
                <a:solidFill>
                  <a:schemeClr val="tx2"/>
                </a:solidFill>
                <a:latin typeface="+mj-lt"/>
                <a:ea typeface="+mj-ea"/>
                <a:cs typeface="+mj-cs"/>
              </a:rPr>
              <a:t>• Limited independence</a:t>
            </a:r>
            <a:br>
              <a:rPr lang="en-US" sz="1800" b="1" kern="1200" dirty="0">
                <a:solidFill>
                  <a:schemeClr val="tx2"/>
                </a:solidFill>
                <a:latin typeface="+mj-lt"/>
                <a:ea typeface="+mj-ea"/>
                <a:cs typeface="+mj-cs"/>
              </a:rPr>
            </a:br>
            <a:br>
              <a:rPr lang="en-US" sz="1800" kern="1200" dirty="0">
                <a:solidFill>
                  <a:schemeClr val="tx2"/>
                </a:solidFill>
                <a:latin typeface="+mj-lt"/>
                <a:ea typeface="+mj-ea"/>
                <a:cs typeface="+mj-cs"/>
              </a:rPr>
            </a:br>
            <a:r>
              <a:rPr lang="en-US" sz="2000" b="1" u="sng" kern="1200" dirty="0">
                <a:solidFill>
                  <a:schemeClr val="tx2"/>
                </a:solidFill>
                <a:latin typeface="+mj-lt"/>
                <a:ea typeface="+mj-ea"/>
                <a:cs typeface="+mj-cs"/>
              </a:rPr>
              <a:t>Critical Evaluation</a:t>
            </a:r>
            <a:br>
              <a:rPr lang="en-US" sz="2000" b="1" u="sng" kern="1200" dirty="0">
                <a:solidFill>
                  <a:schemeClr val="tx2"/>
                </a:solidFill>
                <a:latin typeface="+mj-lt"/>
                <a:ea typeface="+mj-ea"/>
                <a:cs typeface="+mj-cs"/>
              </a:rPr>
            </a:br>
            <a:br>
              <a:rPr lang="en-US" sz="1800" b="1" kern="1200" dirty="0">
                <a:solidFill>
                  <a:schemeClr val="tx2"/>
                </a:solidFill>
                <a:latin typeface="+mj-lt"/>
                <a:ea typeface="+mj-ea"/>
                <a:cs typeface="+mj-cs"/>
              </a:rPr>
            </a:br>
            <a:r>
              <a:rPr lang="en-US" sz="1800" b="1" kern="1200" dirty="0">
                <a:solidFill>
                  <a:schemeClr val="tx2"/>
                </a:solidFill>
                <a:latin typeface="+mj-lt"/>
                <a:ea typeface="+mj-ea"/>
                <a:cs typeface="+mj-cs"/>
              </a:rPr>
              <a:t> • Demonstrates benefits of specialist dementia care but highlights tensions with person‑centered values.</a:t>
            </a:r>
            <a:br>
              <a:rPr lang="en-US" sz="1800" b="1" kern="1200" dirty="0">
                <a:solidFill>
                  <a:schemeClr val="tx2"/>
                </a:solidFill>
                <a:latin typeface="+mj-lt"/>
                <a:ea typeface="+mj-ea"/>
                <a:cs typeface="+mj-cs"/>
              </a:rPr>
            </a:br>
            <a:br>
              <a:rPr lang="en-US" sz="1000" b="1" kern="1200" dirty="0">
                <a:solidFill>
                  <a:schemeClr val="tx2"/>
                </a:solidFill>
                <a:latin typeface="+mj-lt"/>
                <a:ea typeface="+mj-ea"/>
                <a:cs typeface="+mj-cs"/>
              </a:rPr>
            </a:br>
            <a:br>
              <a:rPr lang="en-US" sz="1000" b="1" kern="1200" dirty="0">
                <a:solidFill>
                  <a:schemeClr val="tx2"/>
                </a:solidFill>
                <a:latin typeface="+mj-lt"/>
                <a:ea typeface="+mj-ea"/>
                <a:cs typeface="+mj-cs"/>
              </a:rPr>
            </a:br>
            <a:br>
              <a:rPr lang="en-US" sz="1000" b="1" kern="1200" dirty="0">
                <a:solidFill>
                  <a:schemeClr val="tx2"/>
                </a:solidFill>
                <a:latin typeface="+mj-lt"/>
                <a:ea typeface="+mj-ea"/>
                <a:cs typeface="+mj-cs"/>
              </a:rPr>
            </a:br>
            <a:endParaRPr lang="en-US" sz="1000" b="1" kern="1200" dirty="0">
              <a:solidFill>
                <a:schemeClr val="tx2"/>
              </a:solidFill>
              <a:latin typeface="+mj-lt"/>
              <a:ea typeface="+mj-ea"/>
              <a:cs typeface="+mj-cs"/>
            </a:endParaRPr>
          </a:p>
        </p:txBody>
      </p:sp>
      <p:pic>
        <p:nvPicPr>
          <p:cNvPr id="24" name="Graphic 23" descr="House">
            <a:extLst>
              <a:ext uri="{FF2B5EF4-FFF2-40B4-BE49-F238E27FC236}">
                <a16:creationId xmlns:a16="http://schemas.microsoft.com/office/drawing/2014/main" id="{4B3D575C-BA40-8D88-B212-0A9C8A6B8F4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31" name="Group 30">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32" name="Freeform: Shape 31">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Audio 3">
            <a:hlinkClick r:id="" action="ppaction://media"/>
            <a:extLst>
              <a:ext uri="{FF2B5EF4-FFF2-40B4-BE49-F238E27FC236}">
                <a16:creationId xmlns:a16="http://schemas.microsoft.com/office/drawing/2014/main" id="{FAE10F51-A3EB-51F3-91B7-BE9239DA2F4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93467808"/>
      </p:ext>
    </p:extLst>
  </p:cSld>
  <p:clrMapOvr>
    <a:masterClrMapping/>
  </p:clrMapOvr>
  <mc:AlternateContent xmlns:mc="http://schemas.openxmlformats.org/markup-compatibility/2006">
    <mc:Choice xmlns:p14="http://schemas.microsoft.com/office/powerpoint/2010/main" Requires="p14">
      <p:transition spd="slow" p14:dur="3400" advTm="32145">
        <p14:reveal/>
      </p:transition>
    </mc:Choice>
    <mc:Fallback>
      <p:transition spd="slow" advTm="3214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3C02651-7EBF-D4AD-12DF-724586ACA7A9}"/>
              </a:ext>
            </a:extLst>
          </p:cNvPr>
          <p:cNvPicPr>
            <a:picLocks noChangeAspect="1"/>
          </p:cNvPicPr>
          <p:nvPr/>
        </p:nvPicPr>
        <p:blipFill>
          <a:blip r:embed="rId5">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CAAC91-9D06-0301-DA94-5CB70D2AA248}"/>
              </a:ext>
            </a:extLst>
          </p:cNvPr>
          <p:cNvSpPr>
            <a:spLocks noGrp="1"/>
          </p:cNvSpPr>
          <p:nvPr>
            <p:ph type="title"/>
          </p:nvPr>
        </p:nvSpPr>
        <p:spPr>
          <a:xfrm>
            <a:off x="838200" y="365125"/>
            <a:ext cx="10515600" cy="1325563"/>
          </a:xfrm>
        </p:spPr>
        <p:txBody>
          <a:bodyPr>
            <a:normAutofit/>
          </a:bodyPr>
          <a:lstStyle/>
          <a:p>
            <a:r>
              <a:rPr lang="en-GB" b="1" u="sng" dirty="0"/>
              <a:t>Recommendations</a:t>
            </a:r>
          </a:p>
        </p:txBody>
      </p:sp>
      <p:graphicFrame>
        <p:nvGraphicFramePr>
          <p:cNvPr id="5" name="Content Placeholder 2">
            <a:extLst>
              <a:ext uri="{FF2B5EF4-FFF2-40B4-BE49-F238E27FC236}">
                <a16:creationId xmlns:a16="http://schemas.microsoft.com/office/drawing/2014/main" id="{BC249901-06B4-59F7-2152-AEA2492223BB}"/>
              </a:ext>
            </a:extLst>
          </p:cNvPr>
          <p:cNvGraphicFramePr>
            <a:graphicFrameLocks noGrp="1"/>
          </p:cNvGraphicFramePr>
          <p:nvPr>
            <p:ph idx="1"/>
            <p:extLst>
              <p:ext uri="{D42A27DB-BD31-4B8C-83A1-F6EECF244321}">
                <p14:modId xmlns:p14="http://schemas.microsoft.com/office/powerpoint/2010/main" val="34668980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9D535A82-339D-A81E-D68C-17CC29AA9DBF}"/>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68547059"/>
      </p:ext>
    </p:extLst>
  </p:cSld>
  <p:clrMapOvr>
    <a:masterClrMapping/>
  </p:clrMapOvr>
  <mc:AlternateContent xmlns:mc="http://schemas.openxmlformats.org/markup-compatibility/2006">
    <mc:Choice xmlns:p14="http://schemas.microsoft.com/office/powerpoint/2010/main" Requires="p14">
      <p:transition spd="slow" p14:dur="3400" advTm="37902">
        <p14:reveal/>
      </p:transition>
    </mc:Choice>
    <mc:Fallback>
      <p:transition spd="slow" advTm="379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6D766-F316-69C6-C2EF-7E59FD39FD36}"/>
              </a:ext>
            </a:extLst>
          </p:cNvPr>
          <p:cNvSpPr>
            <a:spLocks noGrp="1"/>
          </p:cNvSpPr>
          <p:nvPr>
            <p:ph type="title"/>
          </p:nvPr>
        </p:nvSpPr>
        <p:spPr/>
        <p:txBody>
          <a:bodyPr/>
          <a:lstStyle/>
          <a:p>
            <a:r>
              <a:rPr lang="en-GB" b="1" u="sng" dirty="0"/>
              <a:t>Conclusion</a:t>
            </a:r>
          </a:p>
        </p:txBody>
      </p:sp>
      <p:graphicFrame>
        <p:nvGraphicFramePr>
          <p:cNvPr id="5" name="Content Placeholder 2">
            <a:extLst>
              <a:ext uri="{FF2B5EF4-FFF2-40B4-BE49-F238E27FC236}">
                <a16:creationId xmlns:a16="http://schemas.microsoft.com/office/drawing/2014/main" id="{9D892D60-544E-D1D3-BA9D-B0B610ECF1D9}"/>
              </a:ext>
            </a:extLst>
          </p:cNvPr>
          <p:cNvGraphicFramePr>
            <a:graphicFrameLocks noGrp="1"/>
          </p:cNvGraphicFramePr>
          <p:nvPr>
            <p:ph idx="1"/>
            <p:extLst>
              <p:ext uri="{D42A27DB-BD31-4B8C-83A1-F6EECF244321}">
                <p14:modId xmlns:p14="http://schemas.microsoft.com/office/powerpoint/2010/main" val="2464773889"/>
              </p:ext>
            </p:extLst>
          </p:nvPr>
        </p:nvGraphicFramePr>
        <p:xfrm>
          <a:off x="838200" y="1360930"/>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67CE90AB-07A8-5473-C16D-CC7D5924AFF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1496044"/>
      </p:ext>
    </p:extLst>
  </p:cSld>
  <p:clrMapOvr>
    <a:masterClrMapping/>
  </p:clrMapOvr>
  <mc:AlternateContent xmlns:mc="http://schemas.openxmlformats.org/markup-compatibility/2006">
    <mc:Choice xmlns:p14="http://schemas.microsoft.com/office/powerpoint/2010/main" Requires="p14">
      <p:transition spd="slow" p14:dur="3400" advTm="61159">
        <p14:reveal/>
      </p:transition>
    </mc:Choice>
    <mc:Fallback>
      <p:transition spd="slow" advTm="611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6AB6B73-122D-CCC5-9BFD-04EE86CF9062}"/>
              </a:ext>
            </a:extLst>
          </p:cNvPr>
          <p:cNvSpPr txBox="1"/>
          <p:nvPr/>
        </p:nvSpPr>
        <p:spPr>
          <a:xfrm>
            <a:off x="0" y="0"/>
            <a:ext cx="12192000" cy="6740307"/>
          </a:xfrm>
          <a:prstGeom prst="rect">
            <a:avLst/>
          </a:prstGeom>
          <a:noFill/>
        </p:spPr>
        <p:txBody>
          <a:bodyPr wrap="square">
            <a:spAutoFit/>
          </a:bodyPr>
          <a:lstStyle/>
          <a:p>
            <a:r>
              <a:rPr lang="en-GB" b="1" u="sng" dirty="0"/>
              <a:t>Reference list</a:t>
            </a:r>
          </a:p>
          <a:p>
            <a:endParaRPr lang="en-GB" dirty="0"/>
          </a:p>
          <a:p>
            <a:r>
              <a:rPr lang="en-GB" dirty="0"/>
              <a:t>Age UK (2024). 2 Million Older People Now Have Some Unmet Need for Social Care. [online] Age UK. Available at: </a:t>
            </a:r>
            <a:r>
              <a:rPr lang="en-GB" dirty="0">
                <a:hlinkClick r:id="rId2"/>
              </a:rPr>
              <a:t>https://www.ageuk.org.uk/latest-press/articles/2-million-older-people-now-have-some-unmet-need-for-social-care/</a:t>
            </a:r>
            <a:r>
              <a:rPr lang="en-GB" dirty="0"/>
              <a:t>. (Accessed 11 June 2026)</a:t>
            </a:r>
          </a:p>
          <a:p>
            <a:endParaRPr lang="en-GB" dirty="0"/>
          </a:p>
          <a:p>
            <a:r>
              <a:rPr lang="en-GB" dirty="0"/>
              <a:t>Akingbola, A., Oluwatimilehin, A., Idris, A., Adewole, O. and </a:t>
            </a:r>
            <a:r>
              <a:rPr lang="en-GB" dirty="0" err="1"/>
              <a:t>Adegbesan</a:t>
            </a:r>
            <a:r>
              <a:rPr lang="en-GB" dirty="0"/>
              <a:t>, A. (2024). Artificial intelligence and the dehumanization of patient care. Journal of Medicine Surgery and Public Health, [online] 3(3), pp.100138–100138. </a:t>
            </a:r>
            <a:r>
              <a:rPr lang="en-GB" dirty="0">
                <a:hlinkClick r:id="rId3"/>
              </a:rPr>
              <a:t>https://doi.org/10.1016/j.glmedi.2024.100138</a:t>
            </a:r>
            <a:r>
              <a:rPr lang="en-GB" dirty="0"/>
              <a:t>. (Accessed 11 June 2026)</a:t>
            </a:r>
          </a:p>
          <a:p>
            <a:endParaRPr lang="en-GB" dirty="0"/>
          </a:p>
          <a:p>
            <a:r>
              <a:rPr lang="en-GB" dirty="0"/>
              <a:t>Alireza Hajizadeh, Hafezi, R., Torabi, F., Sari, A.A. and </a:t>
            </a:r>
            <a:r>
              <a:rPr lang="en-GB" dirty="0" err="1"/>
              <a:t>Tajvar</a:t>
            </a:r>
            <a:r>
              <a:rPr lang="en-GB" dirty="0"/>
              <a:t>, M. (2025). Consequences of Population Ageing on Health Systems: A Conceptual Framework for Policy and Practice. PubMed, [online] 35(1), pp.51–62. </a:t>
            </a:r>
            <a:r>
              <a:rPr lang="en-GB" dirty="0" err="1"/>
              <a:t>doi:https</a:t>
            </a:r>
            <a:r>
              <a:rPr lang="en-GB" dirty="0"/>
              <a:t>://doi.org/10.4314/ejhs.v35i1.8. ( Accessed 11 June 2026)</a:t>
            </a:r>
          </a:p>
          <a:p>
            <a:endParaRPr lang="en-GB" dirty="0"/>
          </a:p>
          <a:p>
            <a:r>
              <a:rPr lang="en-GB" dirty="0"/>
              <a:t>and, E. (2025). Estimates of the very old, including centenarians, UK. [online] Ons.gov.uk. Available at: </a:t>
            </a:r>
            <a:r>
              <a:rPr lang="en-GB" dirty="0">
                <a:hlinkClick r:id="rId4"/>
              </a:rPr>
              <a:t>https://www.ons.gov.uk/peoplepopulationandcommunity/birthsdeathsandmarriages/ageing/bulletins/estimatesoftheveryoldincludingcentenarians/2002to2024</a:t>
            </a:r>
            <a:r>
              <a:rPr lang="en-GB" dirty="0"/>
              <a:t>. (Accessed 11 June 2026)</a:t>
            </a:r>
          </a:p>
          <a:p>
            <a:endParaRPr lang="en-GB" dirty="0"/>
          </a:p>
          <a:p>
            <a:r>
              <a:rPr lang="en-GB" dirty="0"/>
              <a:t>Atchley, R.C. (1989). A Continuity Theory of Normal Aging. The Gerontologist, 29(2), pp.183–190. </a:t>
            </a:r>
            <a:r>
              <a:rPr lang="en-GB" dirty="0" err="1"/>
              <a:t>doi:https</a:t>
            </a:r>
            <a:r>
              <a:rPr lang="en-GB" dirty="0"/>
              <a:t>://doi.org/10.1093/</a:t>
            </a:r>
            <a:r>
              <a:rPr lang="en-GB" dirty="0" err="1"/>
              <a:t>geront</a:t>
            </a:r>
            <a:r>
              <a:rPr lang="en-GB" dirty="0"/>
              <a:t>/29.2.183. (Accessed 11 June 2026)</a:t>
            </a:r>
          </a:p>
          <a:p>
            <a:endParaRPr lang="en-GB" dirty="0"/>
          </a:p>
          <a:p>
            <a:r>
              <a:rPr lang="en-GB" dirty="0"/>
              <a:t>Bae, S. and Kim, D. (2024). Improving home-like environments in long-term care units: an exploratory mixed-method study. Scientific Reports, 14(1). </a:t>
            </a:r>
            <a:r>
              <a:rPr lang="en-GB" dirty="0" err="1"/>
              <a:t>doi:https</a:t>
            </a:r>
            <a:r>
              <a:rPr lang="en-GB" dirty="0"/>
              <a:t>://doi.org/10.1038/s41598-024-62328-0. (Accessed 12 June 2026)</a:t>
            </a:r>
          </a:p>
          <a:p>
            <a:endParaRPr lang="en-GB" dirty="0"/>
          </a:p>
        </p:txBody>
      </p:sp>
    </p:spTree>
    <p:extLst>
      <p:ext uri="{BB962C8B-B14F-4D97-AF65-F5344CB8AC3E}">
        <p14:creationId xmlns:p14="http://schemas.microsoft.com/office/powerpoint/2010/main" val="153803961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DDD326C-749B-FBE6-3C02-5C7E4A02D43B}"/>
              </a:ext>
            </a:extLst>
          </p:cNvPr>
          <p:cNvSpPr txBox="1"/>
          <p:nvPr/>
        </p:nvSpPr>
        <p:spPr>
          <a:xfrm>
            <a:off x="0" y="0"/>
            <a:ext cx="12192000" cy="6463308"/>
          </a:xfrm>
          <a:prstGeom prst="rect">
            <a:avLst/>
          </a:prstGeom>
          <a:noFill/>
        </p:spPr>
        <p:txBody>
          <a:bodyPr wrap="square">
            <a:spAutoFit/>
          </a:bodyPr>
          <a:lstStyle/>
          <a:p>
            <a:r>
              <a:rPr lang="en-GB" dirty="0"/>
              <a:t>Barton, C., Sturge, G. and Harker, R. (2024). The UK’s changing population. [online] House of Commons Library. Available at: </a:t>
            </a:r>
            <a:r>
              <a:rPr lang="en-GB" dirty="0">
                <a:hlinkClick r:id="rId2"/>
              </a:rPr>
              <a:t>https://commonslibrary.parliament.uk/the-uks-changing-population/</a:t>
            </a:r>
            <a:r>
              <a:rPr lang="en-GB" dirty="0"/>
              <a:t>. (Accessed 12 June 2026)</a:t>
            </a:r>
          </a:p>
          <a:p>
            <a:endParaRPr lang="en-GB" dirty="0"/>
          </a:p>
          <a:p>
            <a:r>
              <a:rPr lang="en-GB" dirty="0"/>
              <a:t>Care Quality Commission (2022). Workforce - Care Quality Commission. [online] www.cqc.org.uk. Available at: </a:t>
            </a:r>
            <a:r>
              <a:rPr lang="en-GB" dirty="0">
                <a:hlinkClick r:id="rId3"/>
              </a:rPr>
              <a:t>https://www.cqc.org.uk/publication/state-care-202122/workforce</a:t>
            </a:r>
            <a:r>
              <a:rPr lang="en-GB" dirty="0"/>
              <a:t>. (Accessed 12 June 2026)</a:t>
            </a:r>
          </a:p>
          <a:p>
            <a:endParaRPr lang="en-GB" dirty="0"/>
          </a:p>
          <a:p>
            <a:r>
              <a:rPr lang="en-GB" dirty="0"/>
              <a:t>Care Quality Commission (2024). Independence, Choice and Control - Care Quality Commission. [online] www.cqc.org.uk. Available at: </a:t>
            </a:r>
            <a:r>
              <a:rPr lang="en-GB" dirty="0">
                <a:hlinkClick r:id="rId4"/>
              </a:rPr>
              <a:t>https://www.cqc.org.uk/guidance-regulation/providers/assessment/single-assessment-framework/caring/independence-choice-control</a:t>
            </a:r>
            <a:r>
              <a:rPr lang="en-GB" dirty="0"/>
              <a:t>. (Accessed 13 June 2026)</a:t>
            </a:r>
          </a:p>
          <a:p>
            <a:r>
              <a:rPr lang="en-GB" dirty="0"/>
              <a:t> </a:t>
            </a:r>
          </a:p>
          <a:p>
            <a:r>
              <a:rPr lang="en-GB" dirty="0"/>
              <a:t>Charles, A. and Wickens, C. (2024). Community health services explained. [online] The King’s Fund. Available at: </a:t>
            </a:r>
            <a:r>
              <a:rPr lang="en-GB" dirty="0">
                <a:hlinkClick r:id="rId5"/>
              </a:rPr>
              <a:t>https://www.kingsfund.org.uk/insight-and-analysis/long-reads/community-health-services-explained</a:t>
            </a:r>
            <a:r>
              <a:rPr lang="en-GB" dirty="0"/>
              <a:t>. (Accessed 13 June 2026)</a:t>
            </a:r>
          </a:p>
          <a:p>
            <a:endParaRPr lang="en-GB" dirty="0"/>
          </a:p>
          <a:p>
            <a:r>
              <a:rPr lang="en-GB" dirty="0"/>
              <a:t>Cumming, E. and Henry, W.E. (1961). Growing Old, the Process of Disengagement. New York: Basic Books. (Accessed 15 June 2026)</a:t>
            </a:r>
          </a:p>
          <a:p>
            <a:endParaRPr lang="en-GB" dirty="0"/>
          </a:p>
          <a:p>
            <a:r>
              <a:rPr lang="en-GB" dirty="0"/>
              <a:t>Damant, J., </a:t>
            </a:r>
            <a:r>
              <a:rPr lang="en-GB" dirty="0" err="1"/>
              <a:t>Hamashima</a:t>
            </a:r>
            <a:r>
              <a:rPr lang="en-GB" dirty="0"/>
              <a:t>, Y., Toma, M., Smith, N., Taylor, J., Caprioli, T., Jasim, S., Prato, L., </a:t>
            </a:r>
            <a:r>
              <a:rPr lang="en-GB" dirty="0" err="1"/>
              <a:t>Mcleod</a:t>
            </a:r>
            <a:r>
              <a:rPr lang="en-GB" dirty="0"/>
              <a:t>, H., Giebel, C., Peters, M., Ferguson Montague, A., Wright, L., Knapp, M. and Towers, A. (2025). Investigating Person‐Centred Care Planning in Care Homes Across England: An Exploratory Study of Practices and Contextual Factors. Journal of Advanced Nursing. </a:t>
            </a:r>
            <a:r>
              <a:rPr lang="en-GB" dirty="0" err="1"/>
              <a:t>doi:https</a:t>
            </a:r>
            <a:r>
              <a:rPr lang="en-GB" dirty="0"/>
              <a:t>://doi.org/10.1111/jan.16965. (Accessed 15 June 2026)</a:t>
            </a:r>
          </a:p>
          <a:p>
            <a:endParaRPr lang="en-GB" dirty="0"/>
          </a:p>
          <a:p>
            <a:endParaRPr lang="en-GB" dirty="0"/>
          </a:p>
        </p:txBody>
      </p:sp>
    </p:spTree>
    <p:extLst>
      <p:ext uri="{BB962C8B-B14F-4D97-AF65-F5344CB8AC3E}">
        <p14:creationId xmlns:p14="http://schemas.microsoft.com/office/powerpoint/2010/main" val="198871264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4AD9A24-9716-C5C3-4619-A97C57333E95}"/>
              </a:ext>
            </a:extLst>
          </p:cNvPr>
          <p:cNvSpPr txBox="1"/>
          <p:nvPr/>
        </p:nvSpPr>
        <p:spPr>
          <a:xfrm>
            <a:off x="0" y="-1"/>
            <a:ext cx="12192000" cy="6186309"/>
          </a:xfrm>
          <a:prstGeom prst="rect">
            <a:avLst/>
          </a:prstGeom>
          <a:noFill/>
        </p:spPr>
        <p:txBody>
          <a:bodyPr wrap="square">
            <a:spAutoFit/>
          </a:bodyPr>
          <a:lstStyle/>
          <a:p>
            <a:r>
              <a:rPr lang="en-GB" dirty="0" err="1"/>
              <a:t>Dziechciaż</a:t>
            </a:r>
            <a:r>
              <a:rPr lang="en-GB" dirty="0"/>
              <a:t>, M. and Filip, R. (2014). Biological psychological and social determinants of old age: Bio-psycho-social aspects of human aging. Annals of Agricultural and Environmental Medicine, [online] 21(4), pp.835–838. </a:t>
            </a:r>
            <a:r>
              <a:rPr lang="en-GB" dirty="0" err="1"/>
              <a:t>doi:https</a:t>
            </a:r>
            <a:r>
              <a:rPr lang="en-GB" dirty="0"/>
              <a:t>://doi.org/10.5604/12321966.1129943. (Accessed 16 June 2026)</a:t>
            </a:r>
          </a:p>
          <a:p>
            <a:endParaRPr lang="en-GB" dirty="0"/>
          </a:p>
          <a:p>
            <a:r>
              <a:rPr lang="en-GB" dirty="0"/>
              <a:t>Garmany, A. and Terzic, A. (2024). Global </a:t>
            </a:r>
            <a:r>
              <a:rPr lang="en-GB" dirty="0" err="1"/>
              <a:t>Healthspan</a:t>
            </a:r>
            <a:r>
              <a:rPr lang="en-GB" dirty="0"/>
              <a:t>-Lifespan Gaps Among 183 World Health Organization Member States. JAMA Network Open, [online] 7(12), pp.e2450241–e2450241. </a:t>
            </a:r>
            <a:r>
              <a:rPr lang="en-GB" dirty="0" err="1"/>
              <a:t>doi:https</a:t>
            </a:r>
            <a:r>
              <a:rPr lang="en-GB" dirty="0"/>
              <a:t>://doi.org/10.1001/jamanetworkopen.2024.50241. ( Accessed 17 June 2026)</a:t>
            </a:r>
          </a:p>
          <a:p>
            <a:endParaRPr lang="en-GB" dirty="0"/>
          </a:p>
          <a:p>
            <a:r>
              <a:rPr lang="en-GB" dirty="0"/>
              <a:t>GOV.UK (2025a). Adult social care workforce survey: April 2025 report. [online] GOV.UK. Available at: </a:t>
            </a:r>
            <a:r>
              <a:rPr lang="en-GB" dirty="0">
                <a:hlinkClick r:id="rId2"/>
              </a:rPr>
              <a:t>https://www.gov.uk/government/statistics/adult-social-care-workforce-survey-april-2025/adult-social-care-workforce-survey-april-2025-report</a:t>
            </a:r>
            <a:r>
              <a:rPr lang="en-GB" dirty="0"/>
              <a:t>. (Accessed 18 June 2026)</a:t>
            </a:r>
          </a:p>
          <a:p>
            <a:endParaRPr lang="en-GB" dirty="0"/>
          </a:p>
          <a:p>
            <a:r>
              <a:rPr lang="en-GB" dirty="0"/>
              <a:t>GOV.UK (2025b). Adult social care workforce survey: April 2025 report. [online] GOV.UK. Available at: </a:t>
            </a:r>
            <a:r>
              <a:rPr lang="en-GB" dirty="0">
                <a:hlinkClick r:id="rId2"/>
              </a:rPr>
              <a:t>https://www.gov.uk/government/statistics/adult-social-care-workforce-survey-april-2025/adult-social-care-workforce-survey-april-2025-report</a:t>
            </a:r>
            <a:r>
              <a:rPr lang="en-GB" dirty="0"/>
              <a:t>. (Accessed 18 June 2026)</a:t>
            </a:r>
          </a:p>
          <a:p>
            <a:endParaRPr lang="en-GB" dirty="0"/>
          </a:p>
          <a:p>
            <a:r>
              <a:rPr lang="en-GB" dirty="0"/>
              <a:t>GOV.UK (2026). Findings from the 2025 adult social care provider technology survey. [online] GOV.UK. Available at: </a:t>
            </a:r>
            <a:r>
              <a:rPr lang="en-GB" dirty="0">
                <a:hlinkClick r:id="rId3"/>
              </a:rPr>
              <a:t>https://www.gov.uk/government/statistics/technology-use-in-adult-social-care-2025-survey-results/findings-from-the-2025-adult-social-care-provider-technology-survey</a:t>
            </a:r>
            <a:r>
              <a:rPr lang="en-GB" dirty="0"/>
              <a:t>. (Accessed 20 June 2026)</a:t>
            </a:r>
          </a:p>
          <a:p>
            <a:endParaRPr lang="en-GB" dirty="0"/>
          </a:p>
          <a:p>
            <a:r>
              <a:rPr lang="en-GB" dirty="0"/>
              <a:t>Gov.UK (2014). Care Act 2014. [online] Legislation.gov.uk. Available at: </a:t>
            </a:r>
            <a:r>
              <a:rPr lang="en-GB" dirty="0">
                <a:hlinkClick r:id="rId4"/>
              </a:rPr>
              <a:t>https://www.legislation.gov.uk/ukpga/2014/23</a:t>
            </a:r>
            <a:r>
              <a:rPr lang="en-GB" dirty="0"/>
              <a:t>. (Accessed 20 June 2026)</a:t>
            </a:r>
          </a:p>
        </p:txBody>
      </p:sp>
    </p:spTree>
    <p:extLst>
      <p:ext uri="{BB962C8B-B14F-4D97-AF65-F5344CB8AC3E}">
        <p14:creationId xmlns:p14="http://schemas.microsoft.com/office/powerpoint/2010/main" val="110909376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D8EC122-5023-5187-BB0C-EE72C234CC61}"/>
              </a:ext>
            </a:extLst>
          </p:cNvPr>
          <p:cNvSpPr txBox="1"/>
          <p:nvPr/>
        </p:nvSpPr>
        <p:spPr>
          <a:xfrm>
            <a:off x="0" y="0"/>
            <a:ext cx="12082072" cy="6555641"/>
          </a:xfrm>
          <a:prstGeom prst="rect">
            <a:avLst/>
          </a:prstGeom>
          <a:noFill/>
        </p:spPr>
        <p:txBody>
          <a:bodyPr wrap="square">
            <a:spAutoFit/>
          </a:bodyPr>
          <a:lstStyle/>
          <a:p>
            <a:endParaRPr lang="en-GB" sz="1600" dirty="0"/>
          </a:p>
          <a:p>
            <a:endParaRPr lang="en-GB" sz="1600" dirty="0"/>
          </a:p>
          <a:p>
            <a:r>
              <a:rPr lang="en-GB" sz="1600" dirty="0"/>
              <a:t>Hocking, C. (2012). Continuity Theory - an overview | ScienceDirect Topics. [online] Sciencedirect.com. Available at: </a:t>
            </a:r>
            <a:r>
              <a:rPr lang="en-GB" sz="1600" dirty="0">
                <a:hlinkClick r:id="rId2"/>
              </a:rPr>
              <a:t>https://www.sciencedirect.com/topics/medicine-and-dentistry/continuity-theory</a:t>
            </a:r>
            <a:r>
              <a:rPr lang="en-GB" sz="1600" dirty="0"/>
              <a:t>. ( Accessed 21 June 2026)</a:t>
            </a:r>
          </a:p>
          <a:p>
            <a:endParaRPr lang="en-GB" sz="1600" dirty="0"/>
          </a:p>
          <a:p>
            <a:r>
              <a:rPr lang="en-GB" sz="1600" dirty="0"/>
              <a:t>Kirkwood, T.B.L. (2017) ‘The Disposable Soma Theory: Origins and Evolution’, in R.P. </a:t>
            </a:r>
            <a:r>
              <a:rPr lang="en-GB" sz="1600" dirty="0" err="1"/>
              <a:t>Shefferson</a:t>
            </a:r>
            <a:r>
              <a:rPr lang="en-GB" sz="1600" dirty="0"/>
              <a:t>, O.R. Jones, and R. Salguero-Gómez (eds.) The Evolution of Senescence in the Tree of Life. Cambridge: Cambridge University Press, pp. 23–39. ( Accessed 21 June 2026)</a:t>
            </a:r>
          </a:p>
          <a:p>
            <a:endParaRPr lang="en-GB" sz="1600" dirty="0"/>
          </a:p>
          <a:p>
            <a:r>
              <a:rPr lang="en-GB" sz="1600" dirty="0"/>
              <a:t>Khan, H.T.A., Addo, K.M. and Findlay, H. (2024). Public Health Challenges and Responses to the Growing Ageing Populations. Public Health Challenges, 3(3), pp.1–9. </a:t>
            </a:r>
            <a:r>
              <a:rPr lang="en-GB" sz="1600" dirty="0" err="1"/>
              <a:t>doi:https</a:t>
            </a:r>
            <a:r>
              <a:rPr lang="en-GB" sz="1600" dirty="0"/>
              <a:t>://doi.org/10.1002/puh2.213. ( Accessed 21 June 2026)</a:t>
            </a:r>
          </a:p>
          <a:p>
            <a:endParaRPr lang="en-GB" sz="1600" dirty="0"/>
          </a:p>
          <a:p>
            <a:r>
              <a:rPr lang="en-GB" sz="1600" dirty="0"/>
              <a:t>Khan, Z. (2023). The Emerging Challenges and Strengths of the National Health Services: A Physician Perspective. </a:t>
            </a:r>
            <a:r>
              <a:rPr lang="en-GB" sz="1600" dirty="0" err="1"/>
              <a:t>Cureus</a:t>
            </a:r>
            <a:r>
              <a:rPr lang="en-GB" sz="1600" dirty="0"/>
              <a:t>, [online] 15(5). Available at: </a:t>
            </a:r>
            <a:r>
              <a:rPr lang="en-GB" sz="1600" dirty="0">
                <a:hlinkClick r:id="rId3"/>
              </a:rPr>
              <a:t>https://pmc.ncbi.nlm.nih.gov/articles/PMC10240167/</a:t>
            </a:r>
            <a:r>
              <a:rPr lang="en-GB" sz="1600" dirty="0"/>
              <a:t>. (Accessed 22 June 2026)</a:t>
            </a:r>
          </a:p>
          <a:p>
            <a:endParaRPr lang="en-GB" sz="1600" dirty="0"/>
          </a:p>
          <a:p>
            <a:r>
              <a:rPr lang="en-GB" sz="1600" dirty="0"/>
              <a:t>Kim, B., Li, L. and Wister, A. (2023). THE EFFECT OF INTERVENTIONS TO REDUCE SOCIAL ISOLATION AND LONELINESS AMONG FAMILY CAREGIVERS: A SYSTEMATIC REVIEW. Innovation in Aging, 7(Supplement_1), pp.188–189. </a:t>
            </a:r>
            <a:r>
              <a:rPr lang="en-GB" sz="1600" dirty="0" err="1"/>
              <a:t>doi:https</a:t>
            </a:r>
            <a:r>
              <a:rPr lang="en-GB" sz="1600" dirty="0"/>
              <a:t>://doi.org/10.1093/</a:t>
            </a:r>
            <a:r>
              <a:rPr lang="en-GB" sz="1600" dirty="0" err="1"/>
              <a:t>geroni</a:t>
            </a:r>
            <a:r>
              <a:rPr lang="en-GB" sz="1600" dirty="0"/>
              <a:t>/igad104.0622. (Accessed 22 June 2026)</a:t>
            </a:r>
          </a:p>
          <a:p>
            <a:endParaRPr lang="en-GB" sz="1600" dirty="0"/>
          </a:p>
          <a:p>
            <a:r>
              <a:rPr lang="en-GB" sz="1600" dirty="0"/>
              <a:t>Kritika Samsi and Orellana, K. (2025). Older people’s day centres’ preventive work: views of day centre providers and their stakeholders. International Journal of Qualitative Studies on Health and Well-Being, 20(1). </a:t>
            </a:r>
            <a:r>
              <a:rPr lang="en-GB" sz="1600" dirty="0" err="1"/>
              <a:t>doi:https</a:t>
            </a:r>
            <a:r>
              <a:rPr lang="en-GB" sz="1600" dirty="0"/>
              <a:t>://doi.org/10.1080/17482631.2025.2500852. (Accessed 23 June 2026)</a:t>
            </a:r>
          </a:p>
          <a:p>
            <a:endParaRPr lang="en-GB" sz="1600" dirty="0"/>
          </a:p>
          <a:p>
            <a:r>
              <a:rPr lang="en-GB" sz="1600" dirty="0"/>
              <a:t>Moilanen, T., Kangasniemi, M., </a:t>
            </a:r>
            <a:r>
              <a:rPr lang="en-GB" sz="1600" dirty="0" err="1"/>
              <a:t>Papinaho</a:t>
            </a:r>
            <a:r>
              <a:rPr lang="en-GB" sz="1600" dirty="0"/>
              <a:t>, O., </a:t>
            </a:r>
            <a:r>
              <a:rPr lang="en-GB" sz="1600" dirty="0" err="1"/>
              <a:t>Mynttinen</a:t>
            </a:r>
            <a:r>
              <a:rPr lang="en-GB" sz="1600" dirty="0"/>
              <a:t>, M., </a:t>
            </a:r>
            <a:r>
              <a:rPr lang="en-GB" sz="1600" dirty="0" err="1"/>
              <a:t>Siipi</a:t>
            </a:r>
            <a:r>
              <a:rPr lang="en-GB" sz="1600" dirty="0"/>
              <a:t>, H., Suominen, S. and Suhonen, R. (2020). Older people’s perceived autonomy in residential care: An integrative review. Nursing Ethics, [online] 28(3), pp.414–434. </a:t>
            </a:r>
            <a:r>
              <a:rPr lang="en-GB" sz="1600" dirty="0" err="1"/>
              <a:t>doi:https</a:t>
            </a:r>
            <a:r>
              <a:rPr lang="en-GB" sz="1600" dirty="0"/>
              <a:t>://doi.org/10.1177/0969733020948115. (Accessed 24 June 2026)</a:t>
            </a:r>
          </a:p>
          <a:p>
            <a:endParaRPr lang="en-GB" dirty="0"/>
          </a:p>
        </p:txBody>
      </p:sp>
    </p:spTree>
    <p:extLst>
      <p:ext uri="{BB962C8B-B14F-4D97-AF65-F5344CB8AC3E}">
        <p14:creationId xmlns:p14="http://schemas.microsoft.com/office/powerpoint/2010/main" val="114749544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927AFAF-F6AE-D850-51C5-0D308895AA88}"/>
              </a:ext>
            </a:extLst>
          </p:cNvPr>
          <p:cNvSpPr txBox="1"/>
          <p:nvPr/>
        </p:nvSpPr>
        <p:spPr>
          <a:xfrm>
            <a:off x="0" y="0"/>
            <a:ext cx="12192000" cy="6001643"/>
          </a:xfrm>
          <a:prstGeom prst="rect">
            <a:avLst/>
          </a:prstGeom>
          <a:noFill/>
        </p:spPr>
        <p:txBody>
          <a:bodyPr wrap="square">
            <a:spAutoFit/>
          </a:bodyPr>
          <a:lstStyle/>
          <a:p>
            <a:r>
              <a:rPr lang="en-GB" sz="1600" dirty="0"/>
              <a:t>Molenaar, E.A.L.M., Barten, J.A., </a:t>
            </a:r>
            <a:r>
              <a:rPr lang="en-GB" sz="1600" dirty="0" err="1"/>
              <a:t>te</a:t>
            </a:r>
            <a:r>
              <a:rPr lang="en-GB" sz="1600" dirty="0"/>
              <a:t> Velde, S., van der </a:t>
            </a:r>
            <a:r>
              <a:rPr lang="en-GB" sz="1600" dirty="0" err="1"/>
              <a:t>Schoot</a:t>
            </a:r>
            <a:r>
              <a:rPr lang="en-GB" sz="1600" dirty="0"/>
              <a:t>, L., </a:t>
            </a:r>
            <a:r>
              <a:rPr lang="en-GB" sz="1600" dirty="0" err="1"/>
              <a:t>Bleijenberg</a:t>
            </a:r>
            <a:r>
              <a:rPr lang="en-GB" sz="1600" dirty="0"/>
              <a:t>, N., de Wit, N.J. and Veenhof, C. (2020). Functional Independence in the Community Dwelling Older People: a Scoping Review. Journal of Population Ageing, [online] 16. </a:t>
            </a:r>
            <a:r>
              <a:rPr lang="en-GB" sz="1600" dirty="0" err="1"/>
              <a:t>doi:https</a:t>
            </a:r>
            <a:r>
              <a:rPr lang="en-GB" sz="1600" dirty="0"/>
              <a:t>://doi.org/10.1007/s12062-020-09315-1. (Accessed 24 June 2026)</a:t>
            </a:r>
          </a:p>
          <a:p>
            <a:endParaRPr lang="en-GB" sz="1600" dirty="0"/>
          </a:p>
          <a:p>
            <a:r>
              <a:rPr lang="en-GB" sz="1600" dirty="0"/>
              <a:t>National Institute on Aging (2019). Social isolation, loneliness in older people pose health risks. [online] National Institute on Aging. Available at: </a:t>
            </a:r>
            <a:r>
              <a:rPr lang="en-GB" sz="1600" dirty="0">
                <a:hlinkClick r:id="rId2"/>
              </a:rPr>
              <a:t>https://www.nia.nih.gov/news/social-isolation-loneliness-older-people-pose-health-risks</a:t>
            </a:r>
            <a:r>
              <a:rPr lang="en-GB" sz="1600" dirty="0"/>
              <a:t>. (Accessed 24 June 2026)</a:t>
            </a:r>
          </a:p>
          <a:p>
            <a:endParaRPr lang="en-GB" sz="1600" dirty="0"/>
          </a:p>
          <a:p>
            <a:r>
              <a:rPr lang="en-GB" sz="1600" dirty="0"/>
              <a:t>National Institute on Aging (2023). Aging in place: Growing older at home. [online] National Institute on Aging. Available at: </a:t>
            </a:r>
            <a:r>
              <a:rPr lang="en-GB" sz="1600" dirty="0">
                <a:hlinkClick r:id="rId3"/>
              </a:rPr>
              <a:t>https://www.nia.nih.gov/health/aging-place/aging-place-growing-older-home</a:t>
            </a:r>
            <a:r>
              <a:rPr lang="en-GB" sz="1600" dirty="0"/>
              <a:t>. (Accessed 24 June 2026)</a:t>
            </a:r>
          </a:p>
          <a:p>
            <a:endParaRPr lang="en-GB" sz="1600" dirty="0"/>
          </a:p>
          <a:p>
            <a:r>
              <a:rPr lang="en-GB" sz="1600" dirty="0"/>
              <a:t>NHS (2023a). Care homes - Social care and support guide. [online] nhs.uk. Available at: </a:t>
            </a:r>
            <a:r>
              <a:rPr lang="en-GB" sz="1600" dirty="0">
                <a:hlinkClick r:id="rId4"/>
              </a:rPr>
              <a:t>https://www.nhs.uk/social-care-and-support/care-services-equipment-and-care-homes/care-homes/</a:t>
            </a:r>
            <a:r>
              <a:rPr lang="en-GB" sz="1600" dirty="0"/>
              <a:t>. (Accessed 24 June 2026)</a:t>
            </a:r>
          </a:p>
          <a:p>
            <a:endParaRPr lang="en-GB" sz="1600" dirty="0"/>
          </a:p>
          <a:p>
            <a:r>
              <a:rPr lang="en-GB" sz="1600" dirty="0"/>
              <a:t>NHS (2023b). Dementia and care homes. [online] nhs.uk. Available at: </a:t>
            </a:r>
            <a:r>
              <a:rPr lang="en-GB" sz="1600" dirty="0">
                <a:hlinkClick r:id="rId5"/>
              </a:rPr>
              <a:t>https://www.nhs.uk/conditions/dementia/care-and-support/care-homes/</a:t>
            </a:r>
            <a:r>
              <a:rPr lang="en-GB" sz="1600" dirty="0"/>
              <a:t>. (Accessed 24 June 2026)</a:t>
            </a:r>
          </a:p>
          <a:p>
            <a:endParaRPr lang="en-GB" sz="1600" dirty="0"/>
          </a:p>
          <a:p>
            <a:r>
              <a:rPr lang="en-GB" sz="1600" dirty="0"/>
              <a:t>NHS (2023c). Dementia, social services and the NHS. [online] nhs.uk. Available at: </a:t>
            </a:r>
            <a:r>
              <a:rPr lang="en-GB" sz="1600" dirty="0">
                <a:hlinkClick r:id="rId6"/>
              </a:rPr>
              <a:t>https://www.nhs.uk/conditions/dementia/care-and-support/social-services-and-the-nhs/</a:t>
            </a:r>
            <a:r>
              <a:rPr lang="en-GB" sz="1600" dirty="0"/>
              <a:t>. ( Accessed 24 June 2026)</a:t>
            </a:r>
          </a:p>
          <a:p>
            <a:endParaRPr lang="en-GB" sz="1600" dirty="0"/>
          </a:p>
          <a:p>
            <a:r>
              <a:rPr lang="en-GB" sz="1600" dirty="0"/>
              <a:t>NHS (2025). Community and district nursing | NHS England | Workforce, training and education. [online] NHS England | Workforce, training and education. Available at: </a:t>
            </a:r>
            <a:r>
              <a:rPr lang="en-GB" sz="1600" dirty="0">
                <a:hlinkClick r:id="rId7"/>
              </a:rPr>
              <a:t>https://www.hee.nhs.uk/our-work/community-district-nursing-0</a:t>
            </a:r>
            <a:r>
              <a:rPr lang="en-GB" sz="1600" dirty="0"/>
              <a:t>. (Accessed 25 June 2026)</a:t>
            </a:r>
          </a:p>
          <a:p>
            <a:endParaRPr lang="en-GB" sz="1600" dirty="0"/>
          </a:p>
          <a:p>
            <a:r>
              <a:rPr lang="en-GB" sz="1600" dirty="0"/>
              <a:t>NHS (2023). Hospice care. [online] nhs.uk. Available at: </a:t>
            </a:r>
            <a:r>
              <a:rPr lang="en-GB" sz="1600" dirty="0">
                <a:hlinkClick r:id="rId8"/>
              </a:rPr>
              <a:t>https://www.nhs.uk/tests-and-treatments/end-of-life-care/where-you-can-have-care/hospice-care/</a:t>
            </a:r>
            <a:r>
              <a:rPr lang="en-GB" sz="1600" dirty="0"/>
              <a:t>. ( Accessed 25 June 2026)</a:t>
            </a:r>
          </a:p>
        </p:txBody>
      </p:sp>
    </p:spTree>
    <p:extLst>
      <p:ext uri="{BB962C8B-B14F-4D97-AF65-F5344CB8AC3E}">
        <p14:creationId xmlns:p14="http://schemas.microsoft.com/office/powerpoint/2010/main" val="420336496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6EDA68F-A3A9-0D6F-FC10-8C9A2B2ACA70}"/>
              </a:ext>
            </a:extLst>
          </p:cNvPr>
          <p:cNvSpPr txBox="1"/>
          <p:nvPr/>
        </p:nvSpPr>
        <p:spPr>
          <a:xfrm>
            <a:off x="0" y="0"/>
            <a:ext cx="12192000" cy="6463308"/>
          </a:xfrm>
          <a:prstGeom prst="rect">
            <a:avLst/>
          </a:prstGeom>
          <a:noFill/>
        </p:spPr>
        <p:txBody>
          <a:bodyPr wrap="square">
            <a:spAutoFit/>
          </a:bodyPr>
          <a:lstStyle/>
          <a:p>
            <a:r>
              <a:rPr lang="en-GB" dirty="0"/>
              <a:t>NHS England (2019). NHS Long Term Plan. [online] NHS. Available at: </a:t>
            </a:r>
            <a:r>
              <a:rPr lang="en-GB" dirty="0">
                <a:hlinkClick r:id="rId2"/>
              </a:rPr>
              <a:t>https://www.england.nhs.uk/long-term-plan/</a:t>
            </a:r>
            <a:r>
              <a:rPr lang="en-GB" dirty="0"/>
              <a:t>. ( Accessed 25 June 2026)</a:t>
            </a:r>
          </a:p>
          <a:p>
            <a:endParaRPr lang="en-GB" dirty="0"/>
          </a:p>
          <a:p>
            <a:r>
              <a:rPr lang="en-GB" dirty="0"/>
              <a:t>NHS England (2024). NHS England» Voluntary, community and social enterprises (VCSE). [online] www.england.nhs.uk. Available at: </a:t>
            </a:r>
            <a:r>
              <a:rPr lang="en-GB" dirty="0">
                <a:hlinkClick r:id="rId3"/>
              </a:rPr>
              <a:t>https://www.england.nhs.uk/ourwork/part-rel/voluntary-community-and-social-enterprises-vcse/</a:t>
            </a:r>
            <a:r>
              <a:rPr lang="en-GB" dirty="0"/>
              <a:t>. ( Accessed 25 June 2026)</a:t>
            </a:r>
          </a:p>
          <a:p>
            <a:endParaRPr lang="en-GB" dirty="0"/>
          </a:p>
          <a:p>
            <a:r>
              <a:rPr lang="en-GB" dirty="0"/>
              <a:t>Science Direct (2016). Disengagement Theory - an overview | ScienceDirect Topics. [online] Sciencedirect.com. Available at: </a:t>
            </a:r>
            <a:r>
              <a:rPr lang="en-GB" dirty="0">
                <a:hlinkClick r:id="rId4"/>
              </a:rPr>
              <a:t>https://www.sciencedirect.com/topics/psychology/disengagement-theory</a:t>
            </a:r>
            <a:r>
              <a:rPr lang="en-GB" dirty="0"/>
              <a:t>. (Accessed 25 June 2026)</a:t>
            </a:r>
          </a:p>
          <a:p>
            <a:endParaRPr lang="en-GB" dirty="0"/>
          </a:p>
          <a:p>
            <a:r>
              <a:rPr lang="en-GB" dirty="0"/>
              <a:t>Shahriari, M., Donya Hafezi Nia, Fatemeh </a:t>
            </a:r>
            <a:r>
              <a:rPr lang="en-GB" dirty="0" err="1"/>
              <a:t>kalij</a:t>
            </a:r>
            <a:r>
              <a:rPr lang="en-GB" dirty="0"/>
              <a:t> and Maryam Sadat Hashemi (2024). Challenges of home care: a qualitative study. BMC nursing (Online), 23(1). </a:t>
            </a:r>
            <a:r>
              <a:rPr lang="en-GB" dirty="0" err="1"/>
              <a:t>doi:https</a:t>
            </a:r>
            <a:r>
              <a:rPr lang="en-GB" dirty="0"/>
              <a:t>://doi.org/10.1186/s12912-024-01878-0. ( Accessed 25 June 2026)</a:t>
            </a:r>
          </a:p>
          <a:p>
            <a:endParaRPr lang="en-GB" dirty="0"/>
          </a:p>
          <a:p>
            <a:r>
              <a:rPr lang="en-GB" dirty="0"/>
              <a:t>Social Care Institute for Excellence (2020). Reablement: a guide for carers and families. [online] SCIE. Available at: </a:t>
            </a:r>
            <a:r>
              <a:rPr lang="en-GB" dirty="0">
                <a:hlinkClick r:id="rId5"/>
              </a:rPr>
              <a:t>https://www.scie.org.uk/integrated-care/intermediate-care-reablement/reablement-guide/</a:t>
            </a:r>
            <a:r>
              <a:rPr lang="en-GB" dirty="0"/>
              <a:t>. (Accessed 25 June 2026)</a:t>
            </a:r>
          </a:p>
          <a:p>
            <a:endParaRPr lang="en-GB" dirty="0"/>
          </a:p>
          <a:p>
            <a:r>
              <a:rPr lang="en-GB" dirty="0"/>
              <a:t>Stevenson, E. and Mutebi, N. (2024). Healthy Ageing and Care for Older Populations. [online] UK Parliament. Available at: </a:t>
            </a:r>
            <a:r>
              <a:rPr lang="en-GB" dirty="0">
                <a:hlinkClick r:id="rId6"/>
              </a:rPr>
              <a:t>https://post.parliament.uk/healthy-ageing-and-care-for-older-populations/</a:t>
            </a:r>
            <a:r>
              <a:rPr lang="en-GB" dirty="0"/>
              <a:t>. ( Accessed 25 June 2026)</a:t>
            </a:r>
          </a:p>
          <a:p>
            <a:endParaRPr lang="en-GB" dirty="0"/>
          </a:p>
          <a:p>
            <a:r>
              <a:rPr lang="en-GB" dirty="0" err="1"/>
              <a:t>Vadean</a:t>
            </a:r>
            <a:r>
              <a:rPr lang="en-GB" dirty="0"/>
              <a:t>, F., </a:t>
            </a:r>
            <a:r>
              <a:rPr lang="en-GB" dirty="0" err="1"/>
              <a:t>Mamolis</a:t>
            </a:r>
            <a:r>
              <a:rPr lang="en-GB" dirty="0"/>
              <a:t>, G., Rand, S., </a:t>
            </a:r>
            <a:r>
              <a:rPr lang="en-GB" dirty="0" err="1"/>
              <a:t>Gousia</a:t>
            </a:r>
            <a:r>
              <a:rPr lang="en-GB" dirty="0"/>
              <a:t>, K., Teo, H., Birch, S., Alvarez Nishio, A., Towers, A.-M., Allan, S., Darton, R., Gregory, F., Lambert, C., Fenton, W., Davison, S., Roberts, A. and </a:t>
            </a:r>
            <a:r>
              <a:rPr lang="en-GB" dirty="0" err="1"/>
              <a:t>Nizalova</a:t>
            </a:r>
            <a:r>
              <a:rPr lang="en-GB" dirty="0"/>
              <a:t>, O. (2026). The benefits and costs of domiciliary care: a study protocol for evaluating the cost-effectiveness of domiciliary care in England. BMJ Open, [online] 16(6), p.e117555. </a:t>
            </a:r>
            <a:r>
              <a:rPr lang="en-GB" dirty="0" err="1"/>
              <a:t>doi:https</a:t>
            </a:r>
            <a:r>
              <a:rPr lang="en-GB" dirty="0"/>
              <a:t>://doi.org/10.1136/bmjopen-2026-117555. ( Accessed 25 June 2026)</a:t>
            </a:r>
          </a:p>
        </p:txBody>
      </p:sp>
    </p:spTree>
    <p:extLst>
      <p:ext uri="{BB962C8B-B14F-4D97-AF65-F5344CB8AC3E}">
        <p14:creationId xmlns:p14="http://schemas.microsoft.com/office/powerpoint/2010/main" val="311656779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6502785-EB25-6548-06C4-9F29E11FCC7A}"/>
              </a:ext>
            </a:extLst>
          </p:cNvPr>
          <p:cNvSpPr txBox="1"/>
          <p:nvPr/>
        </p:nvSpPr>
        <p:spPr>
          <a:xfrm>
            <a:off x="0" y="161703"/>
            <a:ext cx="12192000" cy="2585323"/>
          </a:xfrm>
          <a:prstGeom prst="rect">
            <a:avLst/>
          </a:prstGeom>
          <a:noFill/>
        </p:spPr>
        <p:txBody>
          <a:bodyPr wrap="square">
            <a:spAutoFit/>
          </a:bodyPr>
          <a:lstStyle/>
          <a:p>
            <a:r>
              <a:rPr lang="en-GB" dirty="0"/>
              <a:t>Weinert, B.T. and </a:t>
            </a:r>
            <a:r>
              <a:rPr lang="en-GB" dirty="0" err="1"/>
              <a:t>Timiras</a:t>
            </a:r>
            <a:r>
              <a:rPr lang="en-GB" dirty="0"/>
              <a:t>, P.S. (2003). Invited review: Theories of aging. Journal of applied physiology (Bethesda, Md. : 1985), [online] 95(4), pp.1706–16. </a:t>
            </a:r>
            <a:r>
              <a:rPr lang="en-GB" dirty="0" err="1"/>
              <a:t>doi:https</a:t>
            </a:r>
            <a:r>
              <a:rPr lang="en-GB" dirty="0"/>
              <a:t>://doi.org/10.1152/japplphysiol.00288.2003. ( Accessed 25 June 2026)</a:t>
            </a:r>
          </a:p>
          <a:p>
            <a:endParaRPr lang="en-GB" dirty="0"/>
          </a:p>
          <a:p>
            <a:r>
              <a:rPr lang="en-GB" dirty="0"/>
              <a:t>Winstead, V., Yost, E.A., Cotten, S.R., </a:t>
            </a:r>
            <a:r>
              <a:rPr lang="en-GB" dirty="0" err="1"/>
              <a:t>Berkowsky</a:t>
            </a:r>
            <a:r>
              <a:rPr lang="en-GB" dirty="0"/>
              <a:t>, R.W. and Anderson, W.A. (2014). The Impact of Activity Interventions on the Well-Being of Older Adults in Continuing Care Communities. Journal of Applied Gerontology, [online] 33(7), pp.888–911. </a:t>
            </a:r>
            <a:r>
              <a:rPr lang="en-GB" dirty="0" err="1"/>
              <a:t>doi:https</a:t>
            </a:r>
            <a:r>
              <a:rPr lang="en-GB" dirty="0"/>
              <a:t>://doi.org/10.1177/0733464814537701. ( Accessed 25 June 2026)</a:t>
            </a:r>
          </a:p>
          <a:p>
            <a:endParaRPr lang="en-GB" dirty="0"/>
          </a:p>
          <a:p>
            <a:r>
              <a:rPr lang="en-GB" dirty="0"/>
              <a:t>World Health Organization (2024). Ageing and health. [online] World Health Organization. Available at: </a:t>
            </a:r>
            <a:r>
              <a:rPr lang="en-GB" dirty="0">
                <a:hlinkClick r:id="rId2"/>
              </a:rPr>
              <a:t>https://www.who.int/news-room/fact-sheets/detail/ageing-and-health</a:t>
            </a:r>
            <a:r>
              <a:rPr lang="en-GB" dirty="0"/>
              <a:t>. ( Accessed 25 June 2026)</a:t>
            </a:r>
          </a:p>
        </p:txBody>
      </p:sp>
    </p:spTree>
    <p:extLst>
      <p:ext uri="{BB962C8B-B14F-4D97-AF65-F5344CB8AC3E}">
        <p14:creationId xmlns:p14="http://schemas.microsoft.com/office/powerpoint/2010/main" val="171284154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3874</TotalTime>
  <Words>4102</Words>
  <Application>Microsoft Office PowerPoint</Application>
  <PresentationFormat>Widescreen</PresentationFormat>
  <Paragraphs>287</Paragraphs>
  <Slides>21</Slides>
  <Notes>14</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Aptos Display</vt:lpstr>
      <vt:lpstr>Arial</vt:lpstr>
      <vt:lpstr>Calibri</vt:lpstr>
      <vt:lpstr>Office Theme</vt:lpstr>
      <vt:lpstr>Student Name: Anika Hussain Student ID: 2319161 Module title: Empowering the Older person Module Code:BMHP6027   Lectures Name: Kennedy Obohwemu </vt:lpstr>
      <vt:lpstr>Introduction</vt:lpstr>
      <vt:lpstr>Demographic Ageing and Implications for Health and Social Care </vt:lpstr>
      <vt:lpstr>Overview of Current Care and Support Services </vt:lpstr>
      <vt:lpstr>Critical Evaluation of Domiciliary Care</vt:lpstr>
      <vt:lpstr>Critical Evaluation of Residential Care</vt:lpstr>
      <vt:lpstr>Challenges to Independence and Functional Ability</vt:lpstr>
      <vt:lpstr>Theories of Ageing and Implications for Practice</vt:lpstr>
      <vt:lpstr>Policy and Legislation </vt:lpstr>
      <vt:lpstr>Technological Innovations in Elderly Care</vt:lpstr>
      <vt:lpstr>Case Study 1:   </vt:lpstr>
      <vt:lpstr>Case Study 2 :  Mr. Thompson (Residential Care)  Background   • 89‑year‑old man living in a residential care home. • Advanced dementia. • Requires 24‑hour supervision.  Strengths of Care   • Safe environment. • Consistent staff team. • Structured daily routine.  Challenges   • Loss of autonomy. • Limited community access. • Risk of institutionalization.  Outcomes    • Reduced distress  • Improved sleep and nutrition  • Limited independence  Critical Evaluation   • Demonstrates benefits of specialist dementia care but highlights tensions with person‑centered values.    </vt:lpstr>
      <vt:lpstr>Recommendations</vt:lpstr>
      <vt:lpstr>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Anika Hussain</dc:creator>
  <cp:lastModifiedBy>Anika Hussain</cp:lastModifiedBy>
  <cp:revision>2</cp:revision>
  <dcterms:created xsi:type="dcterms:W3CDTF">2026-06-22T22:37:19Z</dcterms:created>
  <dcterms:modified xsi:type="dcterms:W3CDTF">2026-06-25T16:03:42Z</dcterms:modified>
</cp:coreProperties>
</file>