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1" r:id="rId3"/>
    <p:sldId id="257" r:id="rId4"/>
    <p:sldId id="258" r:id="rId5"/>
    <p:sldId id="259" r:id="rId6"/>
    <p:sldId id="260" r:id="rId7"/>
    <p:sldId id="262" r:id="rId8"/>
    <p:sldId id="264" r:id="rId9"/>
    <p:sldId id="263"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9161" autoAdjust="0"/>
  </p:normalViewPr>
  <p:slideViewPr>
    <p:cSldViewPr snapToGrid="0">
      <p:cViewPr varScale="1">
        <p:scale>
          <a:sx n="58" d="100"/>
          <a:sy n="58" d="100"/>
        </p:scale>
        <p:origin x="160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F8182-D2B4-4E70-961F-B7FE15A2D4BD}"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F6BEA311-FAC0-4501-BA0B-088DC8DA3294}">
      <dgm:prSet/>
      <dgm:spPr/>
      <dgm:t>
        <a:bodyPr/>
        <a:lstStyle/>
        <a:p>
          <a:r>
            <a:rPr lang="en-GB"/>
            <a:t>This is your opportunity to provide some examples of the key competencies and values from the policing competency and values framework. </a:t>
          </a:r>
          <a:endParaRPr lang="en-US"/>
        </a:p>
      </dgm:t>
    </dgm:pt>
    <dgm:pt modelId="{F878ED42-D2BA-4D58-A6E2-379507845EF7}" type="parTrans" cxnId="{51A79FDA-E108-43F7-AEA3-08D6D8000F80}">
      <dgm:prSet/>
      <dgm:spPr/>
      <dgm:t>
        <a:bodyPr/>
        <a:lstStyle/>
        <a:p>
          <a:endParaRPr lang="en-US"/>
        </a:p>
      </dgm:t>
    </dgm:pt>
    <dgm:pt modelId="{AA7453EA-83AD-4D37-BC20-443A04501978}" type="sibTrans" cxnId="{51A79FDA-E108-43F7-AEA3-08D6D8000F80}">
      <dgm:prSet/>
      <dgm:spPr/>
      <dgm:t>
        <a:bodyPr/>
        <a:lstStyle/>
        <a:p>
          <a:endParaRPr lang="en-US"/>
        </a:p>
      </dgm:t>
    </dgm:pt>
    <dgm:pt modelId="{B5F1C981-92FD-4013-85BC-16E3A42038A1}">
      <dgm:prSet/>
      <dgm:spPr/>
      <dgm:t>
        <a:bodyPr/>
        <a:lstStyle/>
        <a:p>
          <a:r>
            <a:rPr lang="en-GB"/>
            <a:t>You may be asked how you have dealt with past situations which highlight these key competencies and values. </a:t>
          </a:r>
          <a:endParaRPr lang="en-US"/>
        </a:p>
      </dgm:t>
    </dgm:pt>
    <dgm:pt modelId="{DAC76E93-5AB8-46B7-B78D-9A06187F72FE}" type="parTrans" cxnId="{27405BF8-D595-44AA-8B54-81700E4B3D63}">
      <dgm:prSet/>
      <dgm:spPr/>
      <dgm:t>
        <a:bodyPr/>
        <a:lstStyle/>
        <a:p>
          <a:endParaRPr lang="en-US"/>
        </a:p>
      </dgm:t>
    </dgm:pt>
    <dgm:pt modelId="{48CE97D3-96CC-496F-8AD3-A6BB7D777ADB}" type="sibTrans" cxnId="{27405BF8-D595-44AA-8B54-81700E4B3D63}">
      <dgm:prSet/>
      <dgm:spPr/>
      <dgm:t>
        <a:bodyPr/>
        <a:lstStyle/>
        <a:p>
          <a:endParaRPr lang="en-US"/>
        </a:p>
      </dgm:t>
    </dgm:pt>
    <dgm:pt modelId="{9F3E2051-D6F4-48E4-8C3F-C18041C04972}" type="pres">
      <dgm:prSet presAssocID="{648F8182-D2B4-4E70-961F-B7FE15A2D4BD}" presName="hierChild1" presStyleCnt="0">
        <dgm:presLayoutVars>
          <dgm:chPref val="1"/>
          <dgm:dir/>
          <dgm:animOne val="branch"/>
          <dgm:animLvl val="lvl"/>
          <dgm:resizeHandles/>
        </dgm:presLayoutVars>
      </dgm:prSet>
      <dgm:spPr/>
    </dgm:pt>
    <dgm:pt modelId="{924EB825-AD5B-4D54-A20B-5F6FB1E56E63}" type="pres">
      <dgm:prSet presAssocID="{F6BEA311-FAC0-4501-BA0B-088DC8DA3294}" presName="hierRoot1" presStyleCnt="0"/>
      <dgm:spPr/>
    </dgm:pt>
    <dgm:pt modelId="{95B08558-BC45-45AE-9BB7-1258DEF23B60}" type="pres">
      <dgm:prSet presAssocID="{F6BEA311-FAC0-4501-BA0B-088DC8DA3294}" presName="composite" presStyleCnt="0"/>
      <dgm:spPr/>
    </dgm:pt>
    <dgm:pt modelId="{28CE2DC9-D7B5-42BB-9F24-D4ECF4271B77}" type="pres">
      <dgm:prSet presAssocID="{F6BEA311-FAC0-4501-BA0B-088DC8DA3294}" presName="background" presStyleLbl="node0" presStyleIdx="0" presStyleCnt="2"/>
      <dgm:spPr/>
    </dgm:pt>
    <dgm:pt modelId="{F8A8D8A4-F562-48B9-A501-120DFBAA6CDB}" type="pres">
      <dgm:prSet presAssocID="{F6BEA311-FAC0-4501-BA0B-088DC8DA3294}" presName="text" presStyleLbl="fgAcc0" presStyleIdx="0" presStyleCnt="2">
        <dgm:presLayoutVars>
          <dgm:chPref val="3"/>
        </dgm:presLayoutVars>
      </dgm:prSet>
      <dgm:spPr/>
    </dgm:pt>
    <dgm:pt modelId="{F86344CA-355E-46EE-B6E9-28300A2713B6}" type="pres">
      <dgm:prSet presAssocID="{F6BEA311-FAC0-4501-BA0B-088DC8DA3294}" presName="hierChild2" presStyleCnt="0"/>
      <dgm:spPr/>
    </dgm:pt>
    <dgm:pt modelId="{5755E947-B9A3-4749-AFEE-E363562ACD87}" type="pres">
      <dgm:prSet presAssocID="{B5F1C981-92FD-4013-85BC-16E3A42038A1}" presName="hierRoot1" presStyleCnt="0"/>
      <dgm:spPr/>
    </dgm:pt>
    <dgm:pt modelId="{43C182AD-D2C4-4A49-86BA-586B210C3114}" type="pres">
      <dgm:prSet presAssocID="{B5F1C981-92FD-4013-85BC-16E3A42038A1}" presName="composite" presStyleCnt="0"/>
      <dgm:spPr/>
    </dgm:pt>
    <dgm:pt modelId="{59637346-E6C8-4A4C-9D43-5C98ADD9DC82}" type="pres">
      <dgm:prSet presAssocID="{B5F1C981-92FD-4013-85BC-16E3A42038A1}" presName="background" presStyleLbl="node0" presStyleIdx="1" presStyleCnt="2"/>
      <dgm:spPr/>
    </dgm:pt>
    <dgm:pt modelId="{36EFB0E8-3EC4-4688-92D8-FDF0AF9290D5}" type="pres">
      <dgm:prSet presAssocID="{B5F1C981-92FD-4013-85BC-16E3A42038A1}" presName="text" presStyleLbl="fgAcc0" presStyleIdx="1" presStyleCnt="2">
        <dgm:presLayoutVars>
          <dgm:chPref val="3"/>
        </dgm:presLayoutVars>
      </dgm:prSet>
      <dgm:spPr/>
    </dgm:pt>
    <dgm:pt modelId="{592C60ED-F4A6-4523-9823-F6B9C91DB8A8}" type="pres">
      <dgm:prSet presAssocID="{B5F1C981-92FD-4013-85BC-16E3A42038A1}" presName="hierChild2" presStyleCnt="0"/>
      <dgm:spPr/>
    </dgm:pt>
  </dgm:ptLst>
  <dgm:cxnLst>
    <dgm:cxn modelId="{9D5CE504-9BF4-477A-BD85-4614E2375516}" type="presOf" srcId="{648F8182-D2B4-4E70-961F-B7FE15A2D4BD}" destId="{9F3E2051-D6F4-48E4-8C3F-C18041C04972}" srcOrd="0" destOrd="0" presId="urn:microsoft.com/office/officeart/2005/8/layout/hierarchy1"/>
    <dgm:cxn modelId="{4E598724-DD14-4547-8233-7E65AC81B262}" type="presOf" srcId="{F6BEA311-FAC0-4501-BA0B-088DC8DA3294}" destId="{F8A8D8A4-F562-48B9-A501-120DFBAA6CDB}" srcOrd="0" destOrd="0" presId="urn:microsoft.com/office/officeart/2005/8/layout/hierarchy1"/>
    <dgm:cxn modelId="{0E3DC2B8-9BCD-4588-8106-46C1356E2CBA}" type="presOf" srcId="{B5F1C981-92FD-4013-85BC-16E3A42038A1}" destId="{36EFB0E8-3EC4-4688-92D8-FDF0AF9290D5}" srcOrd="0" destOrd="0" presId="urn:microsoft.com/office/officeart/2005/8/layout/hierarchy1"/>
    <dgm:cxn modelId="{51A79FDA-E108-43F7-AEA3-08D6D8000F80}" srcId="{648F8182-D2B4-4E70-961F-B7FE15A2D4BD}" destId="{F6BEA311-FAC0-4501-BA0B-088DC8DA3294}" srcOrd="0" destOrd="0" parTransId="{F878ED42-D2BA-4D58-A6E2-379507845EF7}" sibTransId="{AA7453EA-83AD-4D37-BC20-443A04501978}"/>
    <dgm:cxn modelId="{27405BF8-D595-44AA-8B54-81700E4B3D63}" srcId="{648F8182-D2B4-4E70-961F-B7FE15A2D4BD}" destId="{B5F1C981-92FD-4013-85BC-16E3A42038A1}" srcOrd="1" destOrd="0" parTransId="{DAC76E93-5AB8-46B7-B78D-9A06187F72FE}" sibTransId="{48CE97D3-96CC-496F-8AD3-A6BB7D777ADB}"/>
    <dgm:cxn modelId="{70861D28-242C-40E4-BCD7-B99D0A17457F}" type="presParOf" srcId="{9F3E2051-D6F4-48E4-8C3F-C18041C04972}" destId="{924EB825-AD5B-4D54-A20B-5F6FB1E56E63}" srcOrd="0" destOrd="0" presId="urn:microsoft.com/office/officeart/2005/8/layout/hierarchy1"/>
    <dgm:cxn modelId="{F0AFB504-4063-48E2-B8E9-A2E11B0435FC}" type="presParOf" srcId="{924EB825-AD5B-4D54-A20B-5F6FB1E56E63}" destId="{95B08558-BC45-45AE-9BB7-1258DEF23B60}" srcOrd="0" destOrd="0" presId="urn:microsoft.com/office/officeart/2005/8/layout/hierarchy1"/>
    <dgm:cxn modelId="{B628B4D2-83FD-4846-9BE2-04B5C7269FF0}" type="presParOf" srcId="{95B08558-BC45-45AE-9BB7-1258DEF23B60}" destId="{28CE2DC9-D7B5-42BB-9F24-D4ECF4271B77}" srcOrd="0" destOrd="0" presId="urn:microsoft.com/office/officeart/2005/8/layout/hierarchy1"/>
    <dgm:cxn modelId="{F1BFDEEC-B0FF-4E06-8C7A-8E99ECEFC546}" type="presParOf" srcId="{95B08558-BC45-45AE-9BB7-1258DEF23B60}" destId="{F8A8D8A4-F562-48B9-A501-120DFBAA6CDB}" srcOrd="1" destOrd="0" presId="urn:microsoft.com/office/officeart/2005/8/layout/hierarchy1"/>
    <dgm:cxn modelId="{677E4DBF-6A13-4ADA-83BB-BB6B80082747}" type="presParOf" srcId="{924EB825-AD5B-4D54-A20B-5F6FB1E56E63}" destId="{F86344CA-355E-46EE-B6E9-28300A2713B6}" srcOrd="1" destOrd="0" presId="urn:microsoft.com/office/officeart/2005/8/layout/hierarchy1"/>
    <dgm:cxn modelId="{16F4D30F-D496-45BE-A4C4-C8EAA74610DD}" type="presParOf" srcId="{9F3E2051-D6F4-48E4-8C3F-C18041C04972}" destId="{5755E947-B9A3-4749-AFEE-E363562ACD87}" srcOrd="1" destOrd="0" presId="urn:microsoft.com/office/officeart/2005/8/layout/hierarchy1"/>
    <dgm:cxn modelId="{B818BACF-8A76-45BB-947D-D50E06EC4593}" type="presParOf" srcId="{5755E947-B9A3-4749-AFEE-E363562ACD87}" destId="{43C182AD-D2C4-4A49-86BA-586B210C3114}" srcOrd="0" destOrd="0" presId="urn:microsoft.com/office/officeart/2005/8/layout/hierarchy1"/>
    <dgm:cxn modelId="{6437DF48-130B-47E9-94CF-C09598B1930F}" type="presParOf" srcId="{43C182AD-D2C4-4A49-86BA-586B210C3114}" destId="{59637346-E6C8-4A4C-9D43-5C98ADD9DC82}" srcOrd="0" destOrd="0" presId="urn:microsoft.com/office/officeart/2005/8/layout/hierarchy1"/>
    <dgm:cxn modelId="{25DBC2FE-F806-4D24-B33B-DC47B1DBF20E}" type="presParOf" srcId="{43C182AD-D2C4-4A49-86BA-586B210C3114}" destId="{36EFB0E8-3EC4-4688-92D8-FDF0AF9290D5}" srcOrd="1" destOrd="0" presId="urn:microsoft.com/office/officeart/2005/8/layout/hierarchy1"/>
    <dgm:cxn modelId="{065FD6DE-A231-408E-AAB6-38E87E55F279}" type="presParOf" srcId="{5755E947-B9A3-4749-AFEE-E363562ACD87}" destId="{592C60ED-F4A6-4523-9823-F6B9C91DB8A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B2B31C-9A6D-4ACA-971E-A23D7061055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8D74135-1C66-41B2-9F0B-630A6B44F278}">
      <dgm:prSet/>
      <dgm:spPr/>
      <dgm:t>
        <a:bodyPr/>
        <a:lstStyle/>
        <a:p>
          <a:r>
            <a:rPr lang="en-GB" b="0" i="0"/>
            <a:t>There are six competencies in the CVF:</a:t>
          </a:r>
          <a:endParaRPr lang="en-US"/>
        </a:p>
      </dgm:t>
    </dgm:pt>
    <dgm:pt modelId="{D0D3923C-3037-40D1-8699-C8384AB4343F}" type="parTrans" cxnId="{284597ED-C869-49E3-9596-8F035B531674}">
      <dgm:prSet/>
      <dgm:spPr/>
      <dgm:t>
        <a:bodyPr/>
        <a:lstStyle/>
        <a:p>
          <a:endParaRPr lang="en-US"/>
        </a:p>
      </dgm:t>
    </dgm:pt>
    <dgm:pt modelId="{3B19FAB0-D172-4781-BF21-AB0C1C8A0841}" type="sibTrans" cxnId="{284597ED-C869-49E3-9596-8F035B531674}">
      <dgm:prSet/>
      <dgm:spPr/>
      <dgm:t>
        <a:bodyPr/>
        <a:lstStyle/>
        <a:p>
          <a:endParaRPr lang="en-US"/>
        </a:p>
      </dgm:t>
    </dgm:pt>
    <dgm:pt modelId="{40642D04-23B4-4AEB-8BE1-E8B8F44C38AC}">
      <dgm:prSet/>
      <dgm:spPr/>
      <dgm:t>
        <a:bodyPr/>
        <a:lstStyle/>
        <a:p>
          <a:r>
            <a:rPr lang="en-GB"/>
            <a:t>Emotionally Aware</a:t>
          </a:r>
          <a:endParaRPr lang="en-US"/>
        </a:p>
      </dgm:t>
    </dgm:pt>
    <dgm:pt modelId="{ADA58229-969C-43B7-B390-4A98DA1C3186}" type="parTrans" cxnId="{B6577A78-8BAE-4414-B6E3-956C59C421D6}">
      <dgm:prSet/>
      <dgm:spPr/>
      <dgm:t>
        <a:bodyPr/>
        <a:lstStyle/>
        <a:p>
          <a:endParaRPr lang="en-US"/>
        </a:p>
      </dgm:t>
    </dgm:pt>
    <dgm:pt modelId="{227EBD4C-79DD-4797-A1FD-6B2C3F525826}" type="sibTrans" cxnId="{B6577A78-8BAE-4414-B6E3-956C59C421D6}">
      <dgm:prSet/>
      <dgm:spPr/>
      <dgm:t>
        <a:bodyPr/>
        <a:lstStyle/>
        <a:p>
          <a:endParaRPr lang="en-US"/>
        </a:p>
      </dgm:t>
    </dgm:pt>
    <dgm:pt modelId="{577F94D8-375E-4F50-9B6A-31BD712E3C47}">
      <dgm:prSet/>
      <dgm:spPr/>
      <dgm:t>
        <a:bodyPr/>
        <a:lstStyle/>
        <a:p>
          <a:r>
            <a:rPr lang="en-GB"/>
            <a:t>Take Ownership</a:t>
          </a:r>
          <a:endParaRPr lang="en-US"/>
        </a:p>
      </dgm:t>
    </dgm:pt>
    <dgm:pt modelId="{31E55ABF-C2BE-449A-8800-966CC61702ED}" type="parTrans" cxnId="{B16C84BA-D6E8-47C2-AE33-8F97B8972D28}">
      <dgm:prSet/>
      <dgm:spPr/>
      <dgm:t>
        <a:bodyPr/>
        <a:lstStyle/>
        <a:p>
          <a:endParaRPr lang="en-US"/>
        </a:p>
      </dgm:t>
    </dgm:pt>
    <dgm:pt modelId="{CFEF7286-3A83-4D2C-80D0-AFCFCABC271A}" type="sibTrans" cxnId="{B16C84BA-D6E8-47C2-AE33-8F97B8972D28}">
      <dgm:prSet/>
      <dgm:spPr/>
      <dgm:t>
        <a:bodyPr/>
        <a:lstStyle/>
        <a:p>
          <a:endParaRPr lang="en-US"/>
        </a:p>
      </dgm:t>
    </dgm:pt>
    <dgm:pt modelId="{D6282149-F07A-4147-BC45-B3CEEE40B53D}">
      <dgm:prSet/>
      <dgm:spPr/>
      <dgm:t>
        <a:bodyPr/>
        <a:lstStyle/>
        <a:p>
          <a:r>
            <a:rPr lang="en-GB"/>
            <a:t>Collaborate</a:t>
          </a:r>
          <a:endParaRPr lang="en-US"/>
        </a:p>
      </dgm:t>
    </dgm:pt>
    <dgm:pt modelId="{3CABFFA1-8185-42DC-82D0-74089F8D84B5}" type="parTrans" cxnId="{BE1A3B96-A807-4DDE-9DA2-A7BBF6E1928F}">
      <dgm:prSet/>
      <dgm:spPr/>
      <dgm:t>
        <a:bodyPr/>
        <a:lstStyle/>
        <a:p>
          <a:endParaRPr lang="en-US"/>
        </a:p>
      </dgm:t>
    </dgm:pt>
    <dgm:pt modelId="{CA36F38E-DBFF-43AF-9B57-88DE57A2BC2E}" type="sibTrans" cxnId="{BE1A3B96-A807-4DDE-9DA2-A7BBF6E1928F}">
      <dgm:prSet/>
      <dgm:spPr/>
      <dgm:t>
        <a:bodyPr/>
        <a:lstStyle/>
        <a:p>
          <a:endParaRPr lang="en-US"/>
        </a:p>
      </dgm:t>
    </dgm:pt>
    <dgm:pt modelId="{8DA5254F-38E8-4D17-9F88-E8554AA648CF}">
      <dgm:prSet/>
      <dgm:spPr/>
      <dgm:t>
        <a:bodyPr/>
        <a:lstStyle/>
        <a:p>
          <a:r>
            <a:rPr lang="en-GB"/>
            <a:t>Support and Inspire</a:t>
          </a:r>
          <a:endParaRPr lang="en-US"/>
        </a:p>
      </dgm:t>
    </dgm:pt>
    <dgm:pt modelId="{78B9C2B2-DEE8-41D4-ADD6-82057B5F31CB}" type="parTrans" cxnId="{EC20FED7-9903-46B0-8BF4-CEFC84F2AD42}">
      <dgm:prSet/>
      <dgm:spPr/>
      <dgm:t>
        <a:bodyPr/>
        <a:lstStyle/>
        <a:p>
          <a:endParaRPr lang="en-US"/>
        </a:p>
      </dgm:t>
    </dgm:pt>
    <dgm:pt modelId="{90EBE947-4B91-4A9C-9594-8DF6B2117A2C}" type="sibTrans" cxnId="{EC20FED7-9903-46B0-8BF4-CEFC84F2AD42}">
      <dgm:prSet/>
      <dgm:spPr/>
      <dgm:t>
        <a:bodyPr/>
        <a:lstStyle/>
        <a:p>
          <a:endParaRPr lang="en-US"/>
        </a:p>
      </dgm:t>
    </dgm:pt>
    <dgm:pt modelId="{D500157D-52B1-48ED-9841-3B654A7C2A9E}">
      <dgm:prSet/>
      <dgm:spPr/>
      <dgm:t>
        <a:bodyPr/>
        <a:lstStyle/>
        <a:p>
          <a:r>
            <a:rPr lang="en-GB"/>
            <a:t>Critically Analyse</a:t>
          </a:r>
          <a:endParaRPr lang="en-US"/>
        </a:p>
      </dgm:t>
    </dgm:pt>
    <dgm:pt modelId="{293D683D-BD9C-4A76-823E-31D08169EF98}" type="parTrans" cxnId="{DC4FD11C-7ECC-4B83-B4DA-E624E035196D}">
      <dgm:prSet/>
      <dgm:spPr/>
      <dgm:t>
        <a:bodyPr/>
        <a:lstStyle/>
        <a:p>
          <a:endParaRPr lang="en-US"/>
        </a:p>
      </dgm:t>
    </dgm:pt>
    <dgm:pt modelId="{673703E3-7FFC-4041-B5D7-7B38FC23C5F0}" type="sibTrans" cxnId="{DC4FD11C-7ECC-4B83-B4DA-E624E035196D}">
      <dgm:prSet/>
      <dgm:spPr/>
      <dgm:t>
        <a:bodyPr/>
        <a:lstStyle/>
        <a:p>
          <a:endParaRPr lang="en-US"/>
        </a:p>
      </dgm:t>
    </dgm:pt>
    <dgm:pt modelId="{EABE30A7-4472-4ECE-8197-CBF8F1FBF8ED}">
      <dgm:prSet/>
      <dgm:spPr/>
      <dgm:t>
        <a:bodyPr/>
        <a:lstStyle/>
        <a:p>
          <a:r>
            <a:rPr lang="en-GB" dirty="0"/>
            <a:t>Be innovative and Open minded</a:t>
          </a:r>
          <a:endParaRPr lang="en-US" dirty="0"/>
        </a:p>
      </dgm:t>
    </dgm:pt>
    <dgm:pt modelId="{804BC1B3-9EC7-4F2A-8934-CCD437691B35}" type="parTrans" cxnId="{F6FEF506-E9B4-4C8B-9E90-A8CB4B30B9A2}">
      <dgm:prSet/>
      <dgm:spPr/>
      <dgm:t>
        <a:bodyPr/>
        <a:lstStyle/>
        <a:p>
          <a:endParaRPr lang="en-US"/>
        </a:p>
      </dgm:t>
    </dgm:pt>
    <dgm:pt modelId="{91EDDBCD-DC66-4C5A-927F-74AB8BFDCFEB}" type="sibTrans" cxnId="{F6FEF506-E9B4-4C8B-9E90-A8CB4B30B9A2}">
      <dgm:prSet/>
      <dgm:spPr/>
      <dgm:t>
        <a:bodyPr/>
        <a:lstStyle/>
        <a:p>
          <a:endParaRPr lang="en-US"/>
        </a:p>
      </dgm:t>
    </dgm:pt>
    <dgm:pt modelId="{3F0B0D07-66E1-49B9-98B3-3DC420420DAC}" type="pres">
      <dgm:prSet presAssocID="{3FB2B31C-9A6D-4ACA-971E-A23D70610557}" presName="linear" presStyleCnt="0">
        <dgm:presLayoutVars>
          <dgm:animLvl val="lvl"/>
          <dgm:resizeHandles val="exact"/>
        </dgm:presLayoutVars>
      </dgm:prSet>
      <dgm:spPr/>
    </dgm:pt>
    <dgm:pt modelId="{34FE64F1-9C3F-4AF3-9EA7-B1889126AAB5}" type="pres">
      <dgm:prSet presAssocID="{48D74135-1C66-41B2-9F0B-630A6B44F278}" presName="parentText" presStyleLbl="node1" presStyleIdx="0" presStyleCnt="7">
        <dgm:presLayoutVars>
          <dgm:chMax val="0"/>
          <dgm:bulletEnabled val="1"/>
        </dgm:presLayoutVars>
      </dgm:prSet>
      <dgm:spPr/>
    </dgm:pt>
    <dgm:pt modelId="{0B36A80B-3F15-4017-820A-6418C2D2176F}" type="pres">
      <dgm:prSet presAssocID="{3B19FAB0-D172-4781-BF21-AB0C1C8A0841}" presName="spacer" presStyleCnt="0"/>
      <dgm:spPr/>
    </dgm:pt>
    <dgm:pt modelId="{E23A52D4-63BD-4B18-B0F8-C14FF206C0BB}" type="pres">
      <dgm:prSet presAssocID="{40642D04-23B4-4AEB-8BE1-E8B8F44C38AC}" presName="parentText" presStyleLbl="node1" presStyleIdx="1" presStyleCnt="7">
        <dgm:presLayoutVars>
          <dgm:chMax val="0"/>
          <dgm:bulletEnabled val="1"/>
        </dgm:presLayoutVars>
      </dgm:prSet>
      <dgm:spPr/>
    </dgm:pt>
    <dgm:pt modelId="{146D54F5-11BE-4353-8F4E-560C00AEA919}" type="pres">
      <dgm:prSet presAssocID="{227EBD4C-79DD-4797-A1FD-6B2C3F525826}" presName="spacer" presStyleCnt="0"/>
      <dgm:spPr/>
    </dgm:pt>
    <dgm:pt modelId="{291B29C4-685D-4732-AF87-B8A89D0164E9}" type="pres">
      <dgm:prSet presAssocID="{577F94D8-375E-4F50-9B6A-31BD712E3C47}" presName="parentText" presStyleLbl="node1" presStyleIdx="2" presStyleCnt="7">
        <dgm:presLayoutVars>
          <dgm:chMax val="0"/>
          <dgm:bulletEnabled val="1"/>
        </dgm:presLayoutVars>
      </dgm:prSet>
      <dgm:spPr/>
    </dgm:pt>
    <dgm:pt modelId="{E87041A3-0A9A-44DA-A38B-106AED3FD8BE}" type="pres">
      <dgm:prSet presAssocID="{CFEF7286-3A83-4D2C-80D0-AFCFCABC271A}" presName="spacer" presStyleCnt="0"/>
      <dgm:spPr/>
    </dgm:pt>
    <dgm:pt modelId="{7CF56D75-3152-4537-882A-36849706ABC6}" type="pres">
      <dgm:prSet presAssocID="{D6282149-F07A-4147-BC45-B3CEEE40B53D}" presName="parentText" presStyleLbl="node1" presStyleIdx="3" presStyleCnt="7">
        <dgm:presLayoutVars>
          <dgm:chMax val="0"/>
          <dgm:bulletEnabled val="1"/>
        </dgm:presLayoutVars>
      </dgm:prSet>
      <dgm:spPr/>
    </dgm:pt>
    <dgm:pt modelId="{638AB230-48F8-4AE0-A619-39AC8A557A1C}" type="pres">
      <dgm:prSet presAssocID="{CA36F38E-DBFF-43AF-9B57-88DE57A2BC2E}" presName="spacer" presStyleCnt="0"/>
      <dgm:spPr/>
    </dgm:pt>
    <dgm:pt modelId="{BE0FFACF-7D1A-47FD-99AE-33516E4EE9DD}" type="pres">
      <dgm:prSet presAssocID="{8DA5254F-38E8-4D17-9F88-E8554AA648CF}" presName="parentText" presStyleLbl="node1" presStyleIdx="4" presStyleCnt="7">
        <dgm:presLayoutVars>
          <dgm:chMax val="0"/>
          <dgm:bulletEnabled val="1"/>
        </dgm:presLayoutVars>
      </dgm:prSet>
      <dgm:spPr/>
    </dgm:pt>
    <dgm:pt modelId="{F0F003BA-3586-4BA7-90FD-85E3E4A712C3}" type="pres">
      <dgm:prSet presAssocID="{90EBE947-4B91-4A9C-9594-8DF6B2117A2C}" presName="spacer" presStyleCnt="0"/>
      <dgm:spPr/>
    </dgm:pt>
    <dgm:pt modelId="{ECC1F023-92FD-4958-9B3D-2EAA6E746CF3}" type="pres">
      <dgm:prSet presAssocID="{D500157D-52B1-48ED-9841-3B654A7C2A9E}" presName="parentText" presStyleLbl="node1" presStyleIdx="5" presStyleCnt="7">
        <dgm:presLayoutVars>
          <dgm:chMax val="0"/>
          <dgm:bulletEnabled val="1"/>
        </dgm:presLayoutVars>
      </dgm:prSet>
      <dgm:spPr/>
    </dgm:pt>
    <dgm:pt modelId="{DF5A07B4-D5FD-48E3-B5C6-EDF467F4E255}" type="pres">
      <dgm:prSet presAssocID="{673703E3-7FFC-4041-B5D7-7B38FC23C5F0}" presName="spacer" presStyleCnt="0"/>
      <dgm:spPr/>
    </dgm:pt>
    <dgm:pt modelId="{284E3D51-E0CF-44C8-B73F-916EF1C2222F}" type="pres">
      <dgm:prSet presAssocID="{EABE30A7-4472-4ECE-8197-CBF8F1FBF8ED}" presName="parentText" presStyleLbl="node1" presStyleIdx="6" presStyleCnt="7">
        <dgm:presLayoutVars>
          <dgm:chMax val="0"/>
          <dgm:bulletEnabled val="1"/>
        </dgm:presLayoutVars>
      </dgm:prSet>
      <dgm:spPr/>
    </dgm:pt>
  </dgm:ptLst>
  <dgm:cxnLst>
    <dgm:cxn modelId="{AA9C7501-7018-4EBA-9220-F38CAF797324}" type="presOf" srcId="{EABE30A7-4472-4ECE-8197-CBF8F1FBF8ED}" destId="{284E3D51-E0CF-44C8-B73F-916EF1C2222F}" srcOrd="0" destOrd="0" presId="urn:microsoft.com/office/officeart/2005/8/layout/vList2"/>
    <dgm:cxn modelId="{F6FEF506-E9B4-4C8B-9E90-A8CB4B30B9A2}" srcId="{3FB2B31C-9A6D-4ACA-971E-A23D70610557}" destId="{EABE30A7-4472-4ECE-8197-CBF8F1FBF8ED}" srcOrd="6" destOrd="0" parTransId="{804BC1B3-9EC7-4F2A-8934-CCD437691B35}" sibTransId="{91EDDBCD-DC66-4C5A-927F-74AB8BFDCFEB}"/>
    <dgm:cxn modelId="{9B817C0D-186E-43CE-930C-40FD8338F4A2}" type="presOf" srcId="{8DA5254F-38E8-4D17-9F88-E8554AA648CF}" destId="{BE0FFACF-7D1A-47FD-99AE-33516E4EE9DD}" srcOrd="0" destOrd="0" presId="urn:microsoft.com/office/officeart/2005/8/layout/vList2"/>
    <dgm:cxn modelId="{DC4FD11C-7ECC-4B83-B4DA-E624E035196D}" srcId="{3FB2B31C-9A6D-4ACA-971E-A23D70610557}" destId="{D500157D-52B1-48ED-9841-3B654A7C2A9E}" srcOrd="5" destOrd="0" parTransId="{293D683D-BD9C-4A76-823E-31D08169EF98}" sibTransId="{673703E3-7FFC-4041-B5D7-7B38FC23C5F0}"/>
    <dgm:cxn modelId="{2F51403C-3B63-40D7-9B4A-5B181B4068A1}" type="presOf" srcId="{577F94D8-375E-4F50-9B6A-31BD712E3C47}" destId="{291B29C4-685D-4732-AF87-B8A89D0164E9}" srcOrd="0" destOrd="0" presId="urn:microsoft.com/office/officeart/2005/8/layout/vList2"/>
    <dgm:cxn modelId="{E1641262-3C18-472C-9BFA-EAF91BD5BCF3}" type="presOf" srcId="{40642D04-23B4-4AEB-8BE1-E8B8F44C38AC}" destId="{E23A52D4-63BD-4B18-B0F8-C14FF206C0BB}" srcOrd="0" destOrd="0" presId="urn:microsoft.com/office/officeart/2005/8/layout/vList2"/>
    <dgm:cxn modelId="{25289D6E-D660-4158-BCD7-488642B35BC6}" type="presOf" srcId="{D500157D-52B1-48ED-9841-3B654A7C2A9E}" destId="{ECC1F023-92FD-4958-9B3D-2EAA6E746CF3}" srcOrd="0" destOrd="0" presId="urn:microsoft.com/office/officeart/2005/8/layout/vList2"/>
    <dgm:cxn modelId="{B6577A78-8BAE-4414-B6E3-956C59C421D6}" srcId="{3FB2B31C-9A6D-4ACA-971E-A23D70610557}" destId="{40642D04-23B4-4AEB-8BE1-E8B8F44C38AC}" srcOrd="1" destOrd="0" parTransId="{ADA58229-969C-43B7-B390-4A98DA1C3186}" sibTransId="{227EBD4C-79DD-4797-A1FD-6B2C3F525826}"/>
    <dgm:cxn modelId="{4891BA8C-FB82-44B8-AD54-847E67224A10}" type="presOf" srcId="{D6282149-F07A-4147-BC45-B3CEEE40B53D}" destId="{7CF56D75-3152-4537-882A-36849706ABC6}" srcOrd="0" destOrd="0" presId="urn:microsoft.com/office/officeart/2005/8/layout/vList2"/>
    <dgm:cxn modelId="{BE1A3B96-A807-4DDE-9DA2-A7BBF6E1928F}" srcId="{3FB2B31C-9A6D-4ACA-971E-A23D70610557}" destId="{D6282149-F07A-4147-BC45-B3CEEE40B53D}" srcOrd="3" destOrd="0" parTransId="{3CABFFA1-8185-42DC-82D0-74089F8D84B5}" sibTransId="{CA36F38E-DBFF-43AF-9B57-88DE57A2BC2E}"/>
    <dgm:cxn modelId="{B16C84BA-D6E8-47C2-AE33-8F97B8972D28}" srcId="{3FB2B31C-9A6D-4ACA-971E-A23D70610557}" destId="{577F94D8-375E-4F50-9B6A-31BD712E3C47}" srcOrd="2" destOrd="0" parTransId="{31E55ABF-C2BE-449A-8800-966CC61702ED}" sibTransId="{CFEF7286-3A83-4D2C-80D0-AFCFCABC271A}"/>
    <dgm:cxn modelId="{CA8405BC-6318-4E36-B083-D259ABE7E340}" type="presOf" srcId="{3FB2B31C-9A6D-4ACA-971E-A23D70610557}" destId="{3F0B0D07-66E1-49B9-98B3-3DC420420DAC}" srcOrd="0" destOrd="0" presId="urn:microsoft.com/office/officeart/2005/8/layout/vList2"/>
    <dgm:cxn modelId="{1D37E1CD-F8C6-4040-B7C6-25801F71AC65}" type="presOf" srcId="{48D74135-1C66-41B2-9F0B-630A6B44F278}" destId="{34FE64F1-9C3F-4AF3-9EA7-B1889126AAB5}" srcOrd="0" destOrd="0" presId="urn:microsoft.com/office/officeart/2005/8/layout/vList2"/>
    <dgm:cxn modelId="{EC20FED7-9903-46B0-8BF4-CEFC84F2AD42}" srcId="{3FB2B31C-9A6D-4ACA-971E-A23D70610557}" destId="{8DA5254F-38E8-4D17-9F88-E8554AA648CF}" srcOrd="4" destOrd="0" parTransId="{78B9C2B2-DEE8-41D4-ADD6-82057B5F31CB}" sibTransId="{90EBE947-4B91-4A9C-9594-8DF6B2117A2C}"/>
    <dgm:cxn modelId="{284597ED-C869-49E3-9596-8F035B531674}" srcId="{3FB2B31C-9A6D-4ACA-971E-A23D70610557}" destId="{48D74135-1C66-41B2-9F0B-630A6B44F278}" srcOrd="0" destOrd="0" parTransId="{D0D3923C-3037-40D1-8699-C8384AB4343F}" sibTransId="{3B19FAB0-D172-4781-BF21-AB0C1C8A0841}"/>
    <dgm:cxn modelId="{FE5F46AC-89B3-4E50-AEBB-B796650C0C3F}" type="presParOf" srcId="{3F0B0D07-66E1-49B9-98B3-3DC420420DAC}" destId="{34FE64F1-9C3F-4AF3-9EA7-B1889126AAB5}" srcOrd="0" destOrd="0" presId="urn:microsoft.com/office/officeart/2005/8/layout/vList2"/>
    <dgm:cxn modelId="{9A577396-4AED-4EE0-BFD0-9F41B49041B1}" type="presParOf" srcId="{3F0B0D07-66E1-49B9-98B3-3DC420420DAC}" destId="{0B36A80B-3F15-4017-820A-6418C2D2176F}" srcOrd="1" destOrd="0" presId="urn:microsoft.com/office/officeart/2005/8/layout/vList2"/>
    <dgm:cxn modelId="{F6AF5927-A0DF-4063-A432-E21A628E018C}" type="presParOf" srcId="{3F0B0D07-66E1-49B9-98B3-3DC420420DAC}" destId="{E23A52D4-63BD-4B18-B0F8-C14FF206C0BB}" srcOrd="2" destOrd="0" presId="urn:microsoft.com/office/officeart/2005/8/layout/vList2"/>
    <dgm:cxn modelId="{485F1E66-9FC3-46B3-9E13-6BFEB796F525}" type="presParOf" srcId="{3F0B0D07-66E1-49B9-98B3-3DC420420DAC}" destId="{146D54F5-11BE-4353-8F4E-560C00AEA919}" srcOrd="3" destOrd="0" presId="urn:microsoft.com/office/officeart/2005/8/layout/vList2"/>
    <dgm:cxn modelId="{88D0E4AC-7BC1-4B96-A4F8-C285E9072763}" type="presParOf" srcId="{3F0B0D07-66E1-49B9-98B3-3DC420420DAC}" destId="{291B29C4-685D-4732-AF87-B8A89D0164E9}" srcOrd="4" destOrd="0" presId="urn:microsoft.com/office/officeart/2005/8/layout/vList2"/>
    <dgm:cxn modelId="{C4C3A1B5-60E1-4EB3-A3F6-9E9C9984EF31}" type="presParOf" srcId="{3F0B0D07-66E1-49B9-98B3-3DC420420DAC}" destId="{E87041A3-0A9A-44DA-A38B-106AED3FD8BE}" srcOrd="5" destOrd="0" presId="urn:microsoft.com/office/officeart/2005/8/layout/vList2"/>
    <dgm:cxn modelId="{7909BC66-5482-47BB-8591-F32136A26FD2}" type="presParOf" srcId="{3F0B0D07-66E1-49B9-98B3-3DC420420DAC}" destId="{7CF56D75-3152-4537-882A-36849706ABC6}" srcOrd="6" destOrd="0" presId="urn:microsoft.com/office/officeart/2005/8/layout/vList2"/>
    <dgm:cxn modelId="{0EB92F61-D5D1-42A3-9B06-2C9D1F49C39B}" type="presParOf" srcId="{3F0B0D07-66E1-49B9-98B3-3DC420420DAC}" destId="{638AB230-48F8-4AE0-A619-39AC8A557A1C}" srcOrd="7" destOrd="0" presId="urn:microsoft.com/office/officeart/2005/8/layout/vList2"/>
    <dgm:cxn modelId="{B6900390-D8D6-4475-B9CE-08ACFE170F5D}" type="presParOf" srcId="{3F0B0D07-66E1-49B9-98B3-3DC420420DAC}" destId="{BE0FFACF-7D1A-47FD-99AE-33516E4EE9DD}" srcOrd="8" destOrd="0" presId="urn:microsoft.com/office/officeart/2005/8/layout/vList2"/>
    <dgm:cxn modelId="{75445087-51BC-48B7-A980-5238A656964A}" type="presParOf" srcId="{3F0B0D07-66E1-49B9-98B3-3DC420420DAC}" destId="{F0F003BA-3586-4BA7-90FD-85E3E4A712C3}" srcOrd="9" destOrd="0" presId="urn:microsoft.com/office/officeart/2005/8/layout/vList2"/>
    <dgm:cxn modelId="{5AF9788F-C07C-49E6-94E2-AEC80798C4CA}" type="presParOf" srcId="{3F0B0D07-66E1-49B9-98B3-3DC420420DAC}" destId="{ECC1F023-92FD-4958-9B3D-2EAA6E746CF3}" srcOrd="10" destOrd="0" presId="urn:microsoft.com/office/officeart/2005/8/layout/vList2"/>
    <dgm:cxn modelId="{7F9DFB69-E268-4F11-8B94-1C425B7D8AA6}" type="presParOf" srcId="{3F0B0D07-66E1-49B9-98B3-3DC420420DAC}" destId="{DF5A07B4-D5FD-48E3-B5C6-EDF467F4E255}" srcOrd="11" destOrd="0" presId="urn:microsoft.com/office/officeart/2005/8/layout/vList2"/>
    <dgm:cxn modelId="{B3F6E34A-EE1A-4D14-A77A-E8935681ABB5}" type="presParOf" srcId="{3F0B0D07-66E1-49B9-98B3-3DC420420DAC}" destId="{284E3D51-E0CF-44C8-B73F-916EF1C2222F}"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CE2DC9-D7B5-42BB-9F24-D4ECF4271B77}">
      <dsp:nvSpPr>
        <dsp:cNvPr id="0" name=""/>
        <dsp:cNvSpPr/>
      </dsp:nvSpPr>
      <dsp:spPr>
        <a:xfrm>
          <a:off x="1329" y="141566"/>
          <a:ext cx="4666401" cy="2963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A8D8A4-F562-48B9-A501-120DFBAA6CDB}">
      <dsp:nvSpPr>
        <dsp:cNvPr id="0" name=""/>
        <dsp:cNvSpPr/>
      </dsp:nvSpPr>
      <dsp:spPr>
        <a:xfrm>
          <a:off x="519818" y="634131"/>
          <a:ext cx="4666401" cy="29631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This is your opportunity to provide some examples of the key competencies and values from the policing competency and values framework. </a:t>
          </a:r>
          <a:endParaRPr lang="en-US" sz="2900" kern="1200"/>
        </a:p>
      </dsp:txBody>
      <dsp:txXfrm>
        <a:off x="606606" y="720919"/>
        <a:ext cx="4492825" cy="2789588"/>
      </dsp:txXfrm>
    </dsp:sp>
    <dsp:sp modelId="{59637346-E6C8-4A4C-9D43-5C98ADD9DC82}">
      <dsp:nvSpPr>
        <dsp:cNvPr id="0" name=""/>
        <dsp:cNvSpPr/>
      </dsp:nvSpPr>
      <dsp:spPr>
        <a:xfrm>
          <a:off x="5704709" y="141566"/>
          <a:ext cx="4666401" cy="2963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EFB0E8-3EC4-4688-92D8-FDF0AF9290D5}">
      <dsp:nvSpPr>
        <dsp:cNvPr id="0" name=""/>
        <dsp:cNvSpPr/>
      </dsp:nvSpPr>
      <dsp:spPr>
        <a:xfrm>
          <a:off x="6223198" y="634131"/>
          <a:ext cx="4666401" cy="29631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You may be asked how you have dealt with past situations which highlight these key competencies and values. </a:t>
          </a:r>
          <a:endParaRPr lang="en-US" sz="2900" kern="1200"/>
        </a:p>
      </dsp:txBody>
      <dsp:txXfrm>
        <a:off x="6309986" y="720919"/>
        <a:ext cx="4492825" cy="27895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FE64F1-9C3F-4AF3-9EA7-B1889126AAB5}">
      <dsp:nvSpPr>
        <dsp:cNvPr id="0" name=""/>
        <dsp:cNvSpPr/>
      </dsp:nvSpPr>
      <dsp:spPr>
        <a:xfrm>
          <a:off x="0" y="55767"/>
          <a:ext cx="7216416" cy="64759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b="0" i="0" kern="1200"/>
            <a:t>There are six competencies in the CVF:</a:t>
          </a:r>
          <a:endParaRPr lang="en-US" sz="2700" kern="1200"/>
        </a:p>
      </dsp:txBody>
      <dsp:txXfrm>
        <a:off x="31613" y="87380"/>
        <a:ext cx="7153190" cy="584369"/>
      </dsp:txXfrm>
    </dsp:sp>
    <dsp:sp modelId="{E23A52D4-63BD-4B18-B0F8-C14FF206C0BB}">
      <dsp:nvSpPr>
        <dsp:cNvPr id="0" name=""/>
        <dsp:cNvSpPr/>
      </dsp:nvSpPr>
      <dsp:spPr>
        <a:xfrm>
          <a:off x="0" y="781122"/>
          <a:ext cx="7216416" cy="647595"/>
        </a:xfrm>
        <a:prstGeom prst="roundRect">
          <a:avLst/>
        </a:prstGeom>
        <a:solidFill>
          <a:schemeClr val="accent2">
            <a:hueOff val="249131"/>
            <a:satOff val="-70"/>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Emotionally Aware</a:t>
          </a:r>
          <a:endParaRPr lang="en-US" sz="2700" kern="1200"/>
        </a:p>
      </dsp:txBody>
      <dsp:txXfrm>
        <a:off x="31613" y="812735"/>
        <a:ext cx="7153190" cy="584369"/>
      </dsp:txXfrm>
    </dsp:sp>
    <dsp:sp modelId="{291B29C4-685D-4732-AF87-B8A89D0164E9}">
      <dsp:nvSpPr>
        <dsp:cNvPr id="0" name=""/>
        <dsp:cNvSpPr/>
      </dsp:nvSpPr>
      <dsp:spPr>
        <a:xfrm>
          <a:off x="0" y="1506477"/>
          <a:ext cx="7216416" cy="647595"/>
        </a:xfrm>
        <a:prstGeom prst="roundRect">
          <a:avLst/>
        </a:prstGeom>
        <a:solidFill>
          <a:schemeClr val="accent2">
            <a:hueOff val="498263"/>
            <a:satOff val="-139"/>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Take Ownership</a:t>
          </a:r>
          <a:endParaRPr lang="en-US" sz="2700" kern="1200"/>
        </a:p>
      </dsp:txBody>
      <dsp:txXfrm>
        <a:off x="31613" y="1538090"/>
        <a:ext cx="7153190" cy="584369"/>
      </dsp:txXfrm>
    </dsp:sp>
    <dsp:sp modelId="{7CF56D75-3152-4537-882A-36849706ABC6}">
      <dsp:nvSpPr>
        <dsp:cNvPr id="0" name=""/>
        <dsp:cNvSpPr/>
      </dsp:nvSpPr>
      <dsp:spPr>
        <a:xfrm>
          <a:off x="0" y="2231832"/>
          <a:ext cx="7216416" cy="647595"/>
        </a:xfrm>
        <a:prstGeom prst="roundRect">
          <a:avLst/>
        </a:prstGeom>
        <a:solidFill>
          <a:schemeClr val="accent2">
            <a:hueOff val="747394"/>
            <a:satOff val="-20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Collaborate</a:t>
          </a:r>
          <a:endParaRPr lang="en-US" sz="2700" kern="1200"/>
        </a:p>
      </dsp:txBody>
      <dsp:txXfrm>
        <a:off x="31613" y="2263445"/>
        <a:ext cx="7153190" cy="584369"/>
      </dsp:txXfrm>
    </dsp:sp>
    <dsp:sp modelId="{BE0FFACF-7D1A-47FD-99AE-33516E4EE9DD}">
      <dsp:nvSpPr>
        <dsp:cNvPr id="0" name=""/>
        <dsp:cNvSpPr/>
      </dsp:nvSpPr>
      <dsp:spPr>
        <a:xfrm>
          <a:off x="0" y="2957187"/>
          <a:ext cx="7216416" cy="647595"/>
        </a:xfrm>
        <a:prstGeom prst="roundRect">
          <a:avLst/>
        </a:prstGeom>
        <a:solidFill>
          <a:schemeClr val="accent2">
            <a:hueOff val="996526"/>
            <a:satOff val="-27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Support and Inspire</a:t>
          </a:r>
          <a:endParaRPr lang="en-US" sz="2700" kern="1200"/>
        </a:p>
      </dsp:txBody>
      <dsp:txXfrm>
        <a:off x="31613" y="2988800"/>
        <a:ext cx="7153190" cy="584369"/>
      </dsp:txXfrm>
    </dsp:sp>
    <dsp:sp modelId="{ECC1F023-92FD-4958-9B3D-2EAA6E746CF3}">
      <dsp:nvSpPr>
        <dsp:cNvPr id="0" name=""/>
        <dsp:cNvSpPr/>
      </dsp:nvSpPr>
      <dsp:spPr>
        <a:xfrm>
          <a:off x="0" y="3682542"/>
          <a:ext cx="7216416" cy="647595"/>
        </a:xfrm>
        <a:prstGeom prst="roundRect">
          <a:avLst/>
        </a:prstGeom>
        <a:solidFill>
          <a:schemeClr val="accent2">
            <a:hueOff val="1245657"/>
            <a:satOff val="-348"/>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Critically Analyse</a:t>
          </a:r>
          <a:endParaRPr lang="en-US" sz="2700" kern="1200"/>
        </a:p>
      </dsp:txBody>
      <dsp:txXfrm>
        <a:off x="31613" y="3714155"/>
        <a:ext cx="7153190" cy="584369"/>
      </dsp:txXfrm>
    </dsp:sp>
    <dsp:sp modelId="{284E3D51-E0CF-44C8-B73F-916EF1C2222F}">
      <dsp:nvSpPr>
        <dsp:cNvPr id="0" name=""/>
        <dsp:cNvSpPr/>
      </dsp:nvSpPr>
      <dsp:spPr>
        <a:xfrm>
          <a:off x="0" y="4407897"/>
          <a:ext cx="7216416" cy="647595"/>
        </a:xfrm>
        <a:prstGeom prst="roundRect">
          <a:avLst/>
        </a:prstGeom>
        <a:solidFill>
          <a:schemeClr val="accent2">
            <a:hueOff val="1494789"/>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Be innovative and Open minded</a:t>
          </a:r>
          <a:endParaRPr lang="en-US" sz="2700" kern="1200" dirty="0"/>
        </a:p>
      </dsp:txBody>
      <dsp:txXfrm>
        <a:off x="31613" y="4439510"/>
        <a:ext cx="7153190" cy="58436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FFF17D-D5E8-4E5F-BC40-10D52C7F879B}" type="datetimeFigureOut">
              <a:rPr lang="en-GB" smtClean="0"/>
              <a:t>07/02/2025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42187-4177-4CDF-AB33-49C841851AEC}" type="slidenum">
              <a:rPr lang="en-GB" smtClean="0"/>
              <a:t>‹#›</a:t>
            </a:fld>
            <a:endParaRPr lang="en-GB"/>
          </a:p>
        </p:txBody>
      </p:sp>
    </p:spTree>
    <p:extLst>
      <p:ext uri="{BB962C8B-B14F-4D97-AF65-F5344CB8AC3E}">
        <p14:creationId xmlns:p14="http://schemas.microsoft.com/office/powerpoint/2010/main" val="1834338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joiningthepolice.co.uk/application-process/get-ready-to-apply/what-does-the-competency-based-interview-cbi-involv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942187-4177-4CDF-AB33-49C841851AEC}" type="slidenum">
              <a:rPr lang="en-GB" smtClean="0"/>
              <a:t>7</a:t>
            </a:fld>
            <a:endParaRPr lang="en-GB"/>
          </a:p>
        </p:txBody>
      </p:sp>
    </p:spTree>
    <p:extLst>
      <p:ext uri="{BB962C8B-B14F-4D97-AF65-F5344CB8AC3E}">
        <p14:creationId xmlns:p14="http://schemas.microsoft.com/office/powerpoint/2010/main" val="1588384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What does the Competency-Based Interview (CBI) involve? | Join The Police</a:t>
            </a:r>
            <a:endParaRPr lang="en-GB" dirty="0"/>
          </a:p>
        </p:txBody>
      </p:sp>
      <p:sp>
        <p:nvSpPr>
          <p:cNvPr id="4" name="Slide Number Placeholder 3"/>
          <p:cNvSpPr>
            <a:spLocks noGrp="1"/>
          </p:cNvSpPr>
          <p:nvPr>
            <p:ph type="sldNum" sz="quarter" idx="5"/>
          </p:nvPr>
        </p:nvSpPr>
        <p:spPr/>
        <p:txBody>
          <a:bodyPr/>
          <a:lstStyle/>
          <a:p>
            <a:fld id="{ED942187-4177-4CDF-AB33-49C841851AEC}" type="slidenum">
              <a:rPr lang="en-GB" smtClean="0"/>
              <a:t>10</a:t>
            </a:fld>
            <a:endParaRPr lang="en-GB"/>
          </a:p>
        </p:txBody>
      </p:sp>
    </p:spTree>
    <p:extLst>
      <p:ext uri="{BB962C8B-B14F-4D97-AF65-F5344CB8AC3E}">
        <p14:creationId xmlns:p14="http://schemas.microsoft.com/office/powerpoint/2010/main" val="3286701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942187-4177-4CDF-AB33-49C841851AEC}" type="slidenum">
              <a:rPr lang="en-GB" smtClean="0"/>
              <a:t>11</a:t>
            </a:fld>
            <a:endParaRPr lang="en-GB"/>
          </a:p>
        </p:txBody>
      </p:sp>
    </p:spTree>
    <p:extLst>
      <p:ext uri="{BB962C8B-B14F-4D97-AF65-F5344CB8AC3E}">
        <p14:creationId xmlns:p14="http://schemas.microsoft.com/office/powerpoint/2010/main" val="329056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942187-4177-4CDF-AB33-49C841851AEC}" type="slidenum">
              <a:rPr lang="en-GB" smtClean="0"/>
              <a:t>12</a:t>
            </a:fld>
            <a:endParaRPr lang="en-GB"/>
          </a:p>
        </p:txBody>
      </p:sp>
    </p:spTree>
    <p:extLst>
      <p:ext uri="{BB962C8B-B14F-4D97-AF65-F5344CB8AC3E}">
        <p14:creationId xmlns:p14="http://schemas.microsoft.com/office/powerpoint/2010/main" val="933203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2/7/2025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00629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2/7/2025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2273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2/7/2025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4440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2/7/2025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52570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2/7/2025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698123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2/7/2025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58026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2/7/2025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047902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2/7/2025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46114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2/7/2025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89109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2/7/2025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09149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2/7/2025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2058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2/7/2025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871108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u2LFLu91Unk&amp;t=4s"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u2LFLu91Unk?start=4&amp;feature=oembed" TargetMode="Externa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college.police.uk/career-learning/competency-and-values-framewor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52FAB7B-42C1-46AA-9C68-7AD281066C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People Discussing">
            <a:extLst>
              <a:ext uri="{FF2B5EF4-FFF2-40B4-BE49-F238E27FC236}">
                <a16:creationId xmlns:a16="http://schemas.microsoft.com/office/drawing/2014/main" id="{8FFE10D0-7D8B-819F-5171-7D9208642228}"/>
              </a:ext>
            </a:extLst>
          </p:cNvPr>
          <p:cNvPicPr>
            <a:picLocks noChangeAspect="1"/>
          </p:cNvPicPr>
          <p:nvPr>
            <a:videoFile r:link="rId2"/>
            <p:extLst>
              <p:ext uri="{DAA4B4D4-6D71-4841-9C94-3DE7FCFB9230}">
                <p14:media xmlns:p14="http://schemas.microsoft.com/office/powerpoint/2010/main" r:embed="rId1"/>
              </p:ext>
            </p:extLst>
          </p:nvPr>
        </p:nvPicPr>
        <p:blipFill>
          <a:blip r:embed="rId4">
            <a:alphaModFix/>
          </a:blip>
          <a:srcRect t="286" r="1" b="1"/>
          <a:stretch/>
        </p:blipFill>
        <p:spPr>
          <a:xfrm>
            <a:off x="1" y="152"/>
            <a:ext cx="12192000" cy="6857848"/>
          </a:xfrm>
          <a:prstGeom prst="rect">
            <a:avLst/>
          </a:prstGeom>
        </p:spPr>
      </p:pic>
      <p:sp>
        <p:nvSpPr>
          <p:cNvPr id="11" name="Rectangle 10">
            <a:extLst>
              <a:ext uri="{FF2B5EF4-FFF2-40B4-BE49-F238E27FC236}">
                <a16:creationId xmlns:a16="http://schemas.microsoft.com/office/drawing/2014/main" id="{F905206B-651D-4874-B365-85CC5F9C8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48484" y="-152"/>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72FDB9-7AFA-CC30-ED06-3A42846A4E81}"/>
              </a:ext>
            </a:extLst>
          </p:cNvPr>
          <p:cNvSpPr>
            <a:spLocks noGrp="1"/>
          </p:cNvSpPr>
          <p:nvPr>
            <p:ph type="ctrTitle"/>
          </p:nvPr>
        </p:nvSpPr>
        <p:spPr>
          <a:xfrm>
            <a:off x="6614531" y="1371600"/>
            <a:ext cx="4916477" cy="2933952"/>
          </a:xfrm>
        </p:spPr>
        <p:txBody>
          <a:bodyPr anchor="t">
            <a:normAutofit/>
          </a:bodyPr>
          <a:lstStyle/>
          <a:p>
            <a:pPr algn="r"/>
            <a:r>
              <a:rPr lang="en-GB">
                <a:solidFill>
                  <a:srgbClr val="FFFFFF"/>
                </a:solidFill>
              </a:rPr>
              <a:t>Preparing for a competency – based Interview</a:t>
            </a:r>
          </a:p>
        </p:txBody>
      </p:sp>
      <p:sp>
        <p:nvSpPr>
          <p:cNvPr id="3" name="Subtitle 2">
            <a:extLst>
              <a:ext uri="{FF2B5EF4-FFF2-40B4-BE49-F238E27FC236}">
                <a16:creationId xmlns:a16="http://schemas.microsoft.com/office/drawing/2014/main" id="{11B8347E-7DDB-ED1D-FE12-E2656E4FC9E1}"/>
              </a:ext>
            </a:extLst>
          </p:cNvPr>
          <p:cNvSpPr>
            <a:spLocks noGrp="1"/>
          </p:cNvSpPr>
          <p:nvPr>
            <p:ph type="subTitle" idx="1"/>
          </p:nvPr>
        </p:nvSpPr>
        <p:spPr>
          <a:xfrm>
            <a:off x="6614532" y="4584879"/>
            <a:ext cx="4916477" cy="1287887"/>
          </a:xfrm>
        </p:spPr>
        <p:txBody>
          <a:bodyPr anchor="b">
            <a:normAutofit/>
          </a:bodyPr>
          <a:lstStyle/>
          <a:p>
            <a:pPr algn="r"/>
            <a:endParaRPr lang="en-GB">
              <a:solidFill>
                <a:srgbClr val="FFFFFF"/>
              </a:solidFill>
            </a:endParaRPr>
          </a:p>
          <a:p>
            <a:pPr algn="r"/>
            <a:r>
              <a:rPr lang="en-GB">
                <a:solidFill>
                  <a:srgbClr val="FFFFFF"/>
                </a:solidFill>
              </a:rPr>
              <a:t>Assessment preparation </a:t>
            </a:r>
          </a:p>
        </p:txBody>
      </p:sp>
      <p:cxnSp>
        <p:nvCxnSpPr>
          <p:cNvPr id="13" name="Straight Connector 12">
            <a:extLst>
              <a:ext uri="{FF2B5EF4-FFF2-40B4-BE49-F238E27FC236}">
                <a16:creationId xmlns:a16="http://schemas.microsoft.com/office/drawing/2014/main" id="{F0CE0765-E93C-4D37-9D5F-D464EFB10F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35776"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53872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04BC765-BF34-7FD7-BFEC-E9E9DDD2B4AE}"/>
              </a:ext>
            </a:extLst>
          </p:cNvPr>
          <p:cNvPicPr>
            <a:picLocks noChangeAspect="1"/>
          </p:cNvPicPr>
          <p:nvPr/>
        </p:nvPicPr>
        <p:blipFill>
          <a:blip r:embed="rId2"/>
          <a:srcRect l="32839" r="20755" b="-2"/>
          <a:stretch/>
        </p:blipFill>
        <p:spPr>
          <a:xfrm>
            <a:off x="20" y="914399"/>
            <a:ext cx="4416532" cy="5353523"/>
          </a:xfrm>
          <a:prstGeom prst="rect">
            <a:avLst/>
          </a:prstGeom>
        </p:spPr>
      </p:pic>
      <p:cxnSp>
        <p:nvCxnSpPr>
          <p:cNvPr id="24" name="Straight Connector 23">
            <a:extLst>
              <a:ext uri="{FF2B5EF4-FFF2-40B4-BE49-F238E27FC236}">
                <a16:creationId xmlns:a16="http://schemas.microsoft.com/office/drawing/2014/main" id="{08052531-D50B-3899-B150-D05525F4F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67922"/>
            <a:ext cx="4416552"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9FCB8DF-B497-EEB8-F906-4211FA91AD30}"/>
              </a:ext>
            </a:extLst>
          </p:cNvPr>
          <p:cNvSpPr>
            <a:spLocks noGrp="1"/>
          </p:cNvSpPr>
          <p:nvPr>
            <p:ph type="title"/>
          </p:nvPr>
        </p:nvSpPr>
        <p:spPr>
          <a:xfrm>
            <a:off x="5029200" y="914400"/>
            <a:ext cx="6501810" cy="1097280"/>
          </a:xfrm>
        </p:spPr>
        <p:txBody>
          <a:bodyPr anchor="t">
            <a:normAutofit/>
          </a:bodyPr>
          <a:lstStyle/>
          <a:p>
            <a:r>
              <a:rPr lang="en-GB"/>
              <a:t>Assessment 1</a:t>
            </a:r>
          </a:p>
        </p:txBody>
      </p:sp>
      <p:sp>
        <p:nvSpPr>
          <p:cNvPr id="3" name="Content Placeholder 2">
            <a:extLst>
              <a:ext uri="{FF2B5EF4-FFF2-40B4-BE49-F238E27FC236}">
                <a16:creationId xmlns:a16="http://schemas.microsoft.com/office/drawing/2014/main" id="{F2CD0F5B-12A2-74F0-F11E-84A1ABBA3A90}"/>
              </a:ext>
            </a:extLst>
          </p:cNvPr>
          <p:cNvSpPr>
            <a:spLocks noGrp="1"/>
          </p:cNvSpPr>
          <p:nvPr>
            <p:ph idx="1"/>
          </p:nvPr>
        </p:nvSpPr>
        <p:spPr>
          <a:xfrm>
            <a:off x="5029200" y="2176036"/>
            <a:ext cx="6501810" cy="4121885"/>
          </a:xfrm>
        </p:spPr>
        <p:txBody>
          <a:bodyPr>
            <a:normAutofit/>
          </a:bodyPr>
          <a:lstStyle/>
          <a:p>
            <a:pPr>
              <a:lnSpc>
                <a:spcPct val="110000"/>
              </a:lnSpc>
            </a:pPr>
            <a:r>
              <a:rPr lang="en-GB" dirty="0">
                <a:latin typeface="Arial" panose="020B0604020202020204" pitchFamily="34" charset="0"/>
                <a:cs typeface="Arial" panose="020B0604020202020204" pitchFamily="34" charset="0"/>
              </a:rPr>
              <a:t>: One Element of The National Police Recruitment Process (Mock) Interview.</a:t>
            </a:r>
          </a:p>
          <a:p>
            <a:pPr>
              <a:lnSpc>
                <a:spcPct val="110000"/>
              </a:lnSpc>
            </a:pPr>
            <a:endParaRPr lang="en-GB"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15 Minutes per person</a:t>
            </a:r>
          </a:p>
          <a:p>
            <a:pPr>
              <a:lnSpc>
                <a:spcPct val="110000"/>
              </a:lnSpc>
            </a:pPr>
            <a:endParaRPr lang="en-GB"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Weighing : 50%</a:t>
            </a:r>
          </a:p>
          <a:p>
            <a:pPr>
              <a:lnSpc>
                <a:spcPct val="110000"/>
              </a:lnSpc>
            </a:pPr>
            <a:endParaRPr lang="en-GB"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When: Week commencing 10</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March 2025</a:t>
            </a:r>
          </a:p>
          <a:p>
            <a:pPr>
              <a:lnSpc>
                <a:spcPct val="110000"/>
              </a:lnSpc>
            </a:pPr>
            <a:r>
              <a:rPr lang="en-GB" dirty="0">
                <a:latin typeface="Arial" panose="020B0604020202020204" pitchFamily="34" charset="0"/>
                <a:cs typeface="Arial" panose="020B0604020202020204" pitchFamily="34" charset="0"/>
              </a:rPr>
              <a:t>Dates and times to be confirmed nearer the time. </a:t>
            </a:r>
          </a:p>
          <a:p>
            <a:pPr>
              <a:lnSpc>
                <a:spcPct val="110000"/>
              </a:lnSpc>
            </a:pPr>
            <a:endParaRPr lang="en-GB"/>
          </a:p>
          <a:p>
            <a:pPr>
              <a:lnSpc>
                <a:spcPct val="110000"/>
              </a:lnSpc>
            </a:pPr>
            <a:endParaRPr lang="en-GB"/>
          </a:p>
        </p:txBody>
      </p:sp>
    </p:spTree>
    <p:extLst>
      <p:ext uri="{BB962C8B-B14F-4D97-AF65-F5344CB8AC3E}">
        <p14:creationId xmlns:p14="http://schemas.microsoft.com/office/powerpoint/2010/main" val="2098150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02925F-C98A-1A43-E574-659728C38F3A}"/>
              </a:ext>
            </a:extLst>
          </p:cNvPr>
          <p:cNvSpPr>
            <a:spLocks noGrp="1"/>
          </p:cNvSpPr>
          <p:nvPr>
            <p:ph type="title"/>
          </p:nvPr>
        </p:nvSpPr>
        <p:spPr>
          <a:xfrm>
            <a:off x="640079" y="570750"/>
            <a:ext cx="10890929" cy="1387934"/>
          </a:xfrm>
        </p:spPr>
        <p:txBody>
          <a:bodyPr anchor="b">
            <a:normAutofit/>
          </a:bodyPr>
          <a:lstStyle/>
          <a:p>
            <a:r>
              <a:rPr lang="en-GB" dirty="0"/>
              <a:t>What is a competency – based interview?</a:t>
            </a:r>
          </a:p>
        </p:txBody>
      </p:sp>
      <p:cxnSp>
        <p:nvCxnSpPr>
          <p:cNvPr id="11" name="Straight Connector 10">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6417F28-1540-17A0-617B-5F47B694A439}"/>
              </a:ext>
            </a:extLst>
          </p:cNvPr>
          <p:cNvGraphicFramePr>
            <a:graphicFrameLocks noGrp="1"/>
          </p:cNvGraphicFramePr>
          <p:nvPr>
            <p:ph idx="1"/>
            <p:extLst>
              <p:ext uri="{D42A27DB-BD31-4B8C-83A1-F6EECF244321}">
                <p14:modId xmlns:p14="http://schemas.microsoft.com/office/powerpoint/2010/main" val="2157526560"/>
              </p:ext>
            </p:extLst>
          </p:nvPr>
        </p:nvGraphicFramePr>
        <p:xfrm>
          <a:off x="640079" y="2559050"/>
          <a:ext cx="10890929" cy="373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879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B9F990D-D9D8-17CA-079A-2D32D9DABDBE}"/>
              </a:ext>
            </a:extLst>
          </p:cNvPr>
          <p:cNvPicPr>
            <a:picLocks noChangeAspect="1"/>
          </p:cNvPicPr>
          <p:nvPr/>
        </p:nvPicPr>
        <p:blipFill>
          <a:blip r:embed="rId2"/>
          <a:srcRect l="8713" r="21248" b="-1"/>
          <a:stretch/>
        </p:blipFill>
        <p:spPr>
          <a:xfrm>
            <a:off x="5671128" y="914399"/>
            <a:ext cx="6520872" cy="5353521"/>
          </a:xfrm>
          <a:prstGeom prst="rect">
            <a:avLst/>
          </a:prstGeom>
        </p:spPr>
      </p:pic>
      <p:cxnSp>
        <p:nvCxnSpPr>
          <p:cNvPr id="12" name="Straight Connector 11">
            <a:extLst>
              <a:ext uri="{FF2B5EF4-FFF2-40B4-BE49-F238E27FC236}">
                <a16:creationId xmlns:a16="http://schemas.microsoft.com/office/drawing/2014/main" id="{92025DBA-8780-9CA0-2826-FF6E3BD1A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72328" y="6267921"/>
            <a:ext cx="6519672" cy="2"/>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A0FFC77-23C8-E819-EBE8-67C592565B7D}"/>
              </a:ext>
            </a:extLst>
          </p:cNvPr>
          <p:cNvSpPr>
            <a:spLocks noGrp="1"/>
          </p:cNvSpPr>
          <p:nvPr>
            <p:ph type="title"/>
          </p:nvPr>
        </p:nvSpPr>
        <p:spPr>
          <a:xfrm>
            <a:off x="640079" y="914400"/>
            <a:ext cx="4261104" cy="1097280"/>
          </a:xfrm>
        </p:spPr>
        <p:txBody>
          <a:bodyPr anchor="t">
            <a:normAutofit/>
          </a:bodyPr>
          <a:lstStyle/>
          <a:p>
            <a:pPr>
              <a:lnSpc>
                <a:spcPct val="90000"/>
              </a:lnSpc>
            </a:pPr>
            <a:r>
              <a:rPr lang="en-GB" sz="3600" dirty="0">
                <a:latin typeface="Arial" panose="020B0604020202020204" pitchFamily="34" charset="0"/>
                <a:cs typeface="Arial" panose="020B0604020202020204" pitchFamily="34" charset="0"/>
              </a:rPr>
              <a:t>College of Policing - 2024</a:t>
            </a:r>
          </a:p>
        </p:txBody>
      </p:sp>
      <p:sp>
        <p:nvSpPr>
          <p:cNvPr id="3" name="Content Placeholder 2">
            <a:extLst>
              <a:ext uri="{FF2B5EF4-FFF2-40B4-BE49-F238E27FC236}">
                <a16:creationId xmlns:a16="http://schemas.microsoft.com/office/drawing/2014/main" id="{28D05226-74BD-8DEB-8BA8-88A5D46502E2}"/>
              </a:ext>
            </a:extLst>
          </p:cNvPr>
          <p:cNvSpPr>
            <a:spLocks noGrp="1"/>
          </p:cNvSpPr>
          <p:nvPr>
            <p:ph idx="1"/>
          </p:nvPr>
        </p:nvSpPr>
        <p:spPr>
          <a:xfrm>
            <a:off x="640079" y="2176036"/>
            <a:ext cx="4261104" cy="4121887"/>
          </a:xfrm>
        </p:spPr>
        <p:txBody>
          <a:bodyPr>
            <a:normAutofit/>
          </a:bodyPr>
          <a:lstStyle/>
          <a:p>
            <a:pPr marL="0" indent="0">
              <a:buNone/>
            </a:pPr>
            <a:r>
              <a:rPr lang="en-GB" b="0" i="0" dirty="0">
                <a:effectLst/>
                <a:latin typeface="Arial" panose="020B0604020202020204" pitchFamily="34" charset="0"/>
                <a:cs typeface="Arial" panose="020B0604020202020204" pitchFamily="34" charset="0"/>
              </a:rPr>
              <a:t>The competency and values framework (CVF) provides clear expectations for everyone working in policing. It describes the behaviours required by you, as a police officer or member of staff, to be effective in your role and uphold the Code of Ethics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7536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653AE3C-AC4F-907C-B473-B9A30D2150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66EF3D30-A879-8161-A821-BB9306126B45}"/>
              </a:ext>
            </a:extLst>
          </p:cNvPr>
          <p:cNvSpPr>
            <a:spLocks noGrp="1"/>
          </p:cNvSpPr>
          <p:nvPr>
            <p:ph type="title"/>
          </p:nvPr>
        </p:nvSpPr>
        <p:spPr>
          <a:xfrm>
            <a:off x="640080" y="914400"/>
            <a:ext cx="4070143" cy="1839433"/>
          </a:xfrm>
        </p:spPr>
        <p:txBody>
          <a:bodyPr>
            <a:normAutofit fontScale="90000"/>
          </a:bodyPr>
          <a:lstStyle/>
          <a:p>
            <a:r>
              <a:rPr lang="en-GB" b="0" dirty="0">
                <a:latin typeface="Arial" panose="020B0604020202020204" pitchFamily="34" charset="0"/>
                <a:cs typeface="Arial" panose="020B0604020202020204" pitchFamily="34" charset="0"/>
              </a:rPr>
              <a:t>The CVF 2024</a:t>
            </a:r>
            <a:br>
              <a:rPr lang="en-GB" b="0" dirty="0">
                <a:latin typeface="Arial" panose="020B0604020202020204" pitchFamily="34" charset="0"/>
                <a:cs typeface="Arial" panose="020B0604020202020204" pitchFamily="34" charset="0"/>
              </a:rPr>
            </a:br>
            <a:br>
              <a:rPr lang="en-GB" b="0" dirty="0">
                <a:latin typeface="Arial" panose="020B0604020202020204" pitchFamily="34" charset="0"/>
                <a:cs typeface="Arial" panose="020B0604020202020204" pitchFamily="34" charset="0"/>
              </a:rPr>
            </a:br>
            <a:r>
              <a:rPr lang="en-GB" sz="3100" b="0" dirty="0">
                <a:latin typeface="Arial" panose="020B0604020202020204" pitchFamily="34" charset="0"/>
                <a:cs typeface="Arial" panose="020B0604020202020204" pitchFamily="34" charset="0"/>
              </a:rPr>
              <a:t>There are Three values</a:t>
            </a:r>
            <a:br>
              <a:rPr lang="en-GB" sz="3100" b="0" dirty="0">
                <a:latin typeface="Arial" panose="020B0604020202020204" pitchFamily="34" charset="0"/>
                <a:cs typeface="Arial" panose="020B0604020202020204" pitchFamily="34" charset="0"/>
              </a:rPr>
            </a:br>
            <a:r>
              <a:rPr lang="en-GB" sz="3100" b="0" dirty="0">
                <a:latin typeface="Arial" panose="020B0604020202020204" pitchFamily="34" charset="0"/>
                <a:cs typeface="Arial" panose="020B0604020202020204" pitchFamily="34" charset="0"/>
              </a:rPr>
              <a:t>Six Competences</a:t>
            </a:r>
            <a:br>
              <a:rPr lang="en-GB" b="0" dirty="0">
                <a:latin typeface="Arial" panose="020B0604020202020204" pitchFamily="34" charset="0"/>
                <a:cs typeface="Arial" panose="020B0604020202020204" pitchFamily="34" charset="0"/>
              </a:rPr>
            </a:br>
            <a:br>
              <a:rPr lang="en-GB" sz="1800" b="0" dirty="0">
                <a:latin typeface="Arial" panose="020B0604020202020204" pitchFamily="34" charset="0"/>
                <a:cs typeface="Arial" panose="020B0604020202020204" pitchFamily="34" charset="0"/>
              </a:rPr>
            </a:br>
            <a:r>
              <a:rPr lang="en-GB" sz="1800" b="0" i="0" dirty="0">
                <a:solidFill>
                  <a:srgbClr val="000000"/>
                </a:solidFill>
                <a:effectLst/>
                <a:latin typeface="Arial" panose="020B0604020202020204" pitchFamily="34" charset="0"/>
                <a:cs typeface="Arial" panose="020B0604020202020204" pitchFamily="34" charset="0"/>
              </a:rPr>
              <a:t>Each competency and value includes a list of example behaviours. These are examples and are not intended as a comprehensive list of all behaviours under the competency or value. </a:t>
            </a:r>
            <a:br>
              <a:rPr lang="en-GB" sz="1800" b="0" i="0" dirty="0">
                <a:solidFill>
                  <a:srgbClr val="000000"/>
                </a:solidFill>
                <a:effectLst/>
                <a:latin typeface="Arial" panose="020B0604020202020204" pitchFamily="34" charset="0"/>
                <a:cs typeface="Arial" panose="020B0604020202020204" pitchFamily="34" charset="0"/>
              </a:rPr>
            </a:br>
            <a:br>
              <a:rPr lang="en-GB" sz="1800" b="0" i="0" dirty="0">
                <a:solidFill>
                  <a:srgbClr val="000000"/>
                </a:solidFill>
                <a:effectLst/>
                <a:latin typeface="Arial" panose="020B0604020202020204" pitchFamily="34" charset="0"/>
                <a:cs typeface="Arial" panose="020B0604020202020204" pitchFamily="34" charset="0"/>
              </a:rPr>
            </a:br>
            <a:r>
              <a:rPr lang="en-GB" sz="1800" b="0" i="0" dirty="0">
                <a:solidFill>
                  <a:srgbClr val="000000"/>
                </a:solidFill>
                <a:effectLst/>
                <a:latin typeface="Arial" panose="020B0604020202020204" pitchFamily="34" charset="0"/>
                <a:cs typeface="Arial" panose="020B0604020202020204" pitchFamily="34" charset="0"/>
              </a:rPr>
              <a:t>There will be many more ways of demonstrating the behaviour that falls within the competency or value area, as defined by the description. </a:t>
            </a:r>
            <a:br>
              <a:rPr lang="en-GB" sz="1800" dirty="0">
                <a:latin typeface="Arial" panose="020B0604020202020204" pitchFamily="34" charset="0"/>
                <a:cs typeface="Arial" panose="020B0604020202020204" pitchFamily="34" charset="0"/>
              </a:rPr>
            </a:br>
            <a:endParaRPr lang="en-GB" sz="1800" b="0" dirty="0">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ADFBF951-6A83-C32E-BEA9-FA11D530BD75}"/>
              </a:ext>
            </a:extLst>
          </p:cNvPr>
          <p:cNvPicPr>
            <a:picLocks noGrp="1" noChangeAspect="1"/>
          </p:cNvPicPr>
          <p:nvPr>
            <p:ph idx="1"/>
          </p:nvPr>
        </p:nvPicPr>
        <p:blipFill>
          <a:blip r:embed="rId2"/>
          <a:stretch>
            <a:fillRect/>
          </a:stretch>
        </p:blipFill>
        <p:spPr>
          <a:xfrm>
            <a:off x="5410200" y="1061683"/>
            <a:ext cx="6142038" cy="5210883"/>
          </a:xfrm>
        </p:spPr>
      </p:pic>
    </p:spTree>
    <p:extLst>
      <p:ext uri="{BB962C8B-B14F-4D97-AF65-F5344CB8AC3E}">
        <p14:creationId xmlns:p14="http://schemas.microsoft.com/office/powerpoint/2010/main" val="516727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smiling while police officers stand behind her&#10;&#10;Description automatically generated">
            <a:extLst>
              <a:ext uri="{FF2B5EF4-FFF2-40B4-BE49-F238E27FC236}">
                <a16:creationId xmlns:a16="http://schemas.microsoft.com/office/drawing/2014/main" id="{C0FF6442-D602-8AA5-D3B1-FC7BFC2D3B3B}"/>
              </a:ext>
            </a:extLst>
          </p:cNvPr>
          <p:cNvPicPr>
            <a:picLocks noChangeAspect="1"/>
          </p:cNvPicPr>
          <p:nvPr/>
        </p:nvPicPr>
        <p:blipFill>
          <a:blip r:embed="rId2"/>
          <a:srcRect l="15148" r="2024"/>
          <a:stretch/>
        </p:blipFill>
        <p:spPr>
          <a:xfrm>
            <a:off x="5671128" y="914399"/>
            <a:ext cx="6520872" cy="5353521"/>
          </a:xfrm>
          <a:prstGeom prst="rect">
            <a:avLst/>
          </a:prstGeom>
        </p:spPr>
      </p:pic>
      <p:cxnSp>
        <p:nvCxnSpPr>
          <p:cNvPr id="12" name="Straight Connector 11">
            <a:extLst>
              <a:ext uri="{FF2B5EF4-FFF2-40B4-BE49-F238E27FC236}">
                <a16:creationId xmlns:a16="http://schemas.microsoft.com/office/drawing/2014/main" id="{92025DBA-8780-9CA0-2826-FF6E3BD1A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72328" y="6267921"/>
            <a:ext cx="6519672" cy="2"/>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C2CFA70-F99F-10FD-EF02-7DEC8930B4B3}"/>
              </a:ext>
            </a:extLst>
          </p:cNvPr>
          <p:cNvSpPr>
            <a:spLocks noGrp="1"/>
          </p:cNvSpPr>
          <p:nvPr>
            <p:ph type="title"/>
          </p:nvPr>
        </p:nvSpPr>
        <p:spPr>
          <a:xfrm>
            <a:off x="640079" y="914400"/>
            <a:ext cx="4261104" cy="1097280"/>
          </a:xfrm>
        </p:spPr>
        <p:txBody>
          <a:bodyPr anchor="t">
            <a:normAutofit/>
          </a:bodyPr>
          <a:lstStyle/>
          <a:p>
            <a:r>
              <a:rPr lang="en-GB" sz="3600"/>
              <a:t>Values</a:t>
            </a:r>
          </a:p>
        </p:txBody>
      </p:sp>
      <p:sp>
        <p:nvSpPr>
          <p:cNvPr id="3" name="Content Placeholder 2">
            <a:extLst>
              <a:ext uri="{FF2B5EF4-FFF2-40B4-BE49-F238E27FC236}">
                <a16:creationId xmlns:a16="http://schemas.microsoft.com/office/drawing/2014/main" id="{4D22E225-C600-7458-05BE-EF882714F955}"/>
              </a:ext>
            </a:extLst>
          </p:cNvPr>
          <p:cNvSpPr>
            <a:spLocks noGrp="1"/>
          </p:cNvSpPr>
          <p:nvPr>
            <p:ph idx="1"/>
          </p:nvPr>
        </p:nvSpPr>
        <p:spPr>
          <a:xfrm>
            <a:off x="640079" y="2176036"/>
            <a:ext cx="4261104" cy="4121887"/>
          </a:xfrm>
        </p:spPr>
        <p:txBody>
          <a:bodyPr>
            <a:normAutofit/>
          </a:bodyPr>
          <a:lstStyle/>
          <a:p>
            <a:pPr>
              <a:lnSpc>
                <a:spcPct val="110000"/>
              </a:lnSpc>
            </a:pPr>
            <a:r>
              <a:rPr lang="en-GB" sz="1900" b="0" i="0">
                <a:effectLst/>
                <a:latin typeface="Arial" panose="020B0604020202020204" pitchFamily="34" charset="0"/>
                <a:cs typeface="Arial" panose="020B0604020202020204" pitchFamily="34" charset="0"/>
              </a:rPr>
              <a:t>The three values in the CVF are derived from the ethical policing principles. </a:t>
            </a:r>
          </a:p>
          <a:p>
            <a:pPr>
              <a:lnSpc>
                <a:spcPct val="110000"/>
              </a:lnSpc>
            </a:pPr>
            <a:endParaRPr lang="en-GB" sz="1900">
              <a:latin typeface="Arial" panose="020B0604020202020204" pitchFamily="34" charset="0"/>
              <a:cs typeface="Arial" panose="020B0604020202020204" pitchFamily="34" charset="0"/>
            </a:endParaRPr>
          </a:p>
          <a:p>
            <a:pPr>
              <a:lnSpc>
                <a:spcPct val="110000"/>
              </a:lnSpc>
            </a:pPr>
            <a:r>
              <a:rPr lang="en-GB" sz="1900">
                <a:latin typeface="Arial" panose="020B0604020202020204" pitchFamily="34" charset="0"/>
                <a:cs typeface="Arial" panose="020B0604020202020204" pitchFamily="34" charset="0"/>
              </a:rPr>
              <a:t>Courage</a:t>
            </a:r>
          </a:p>
          <a:p>
            <a:pPr>
              <a:lnSpc>
                <a:spcPct val="110000"/>
              </a:lnSpc>
            </a:pPr>
            <a:r>
              <a:rPr lang="en-GB" sz="1900">
                <a:latin typeface="Arial" panose="020B0604020202020204" pitchFamily="34" charset="0"/>
                <a:cs typeface="Arial" panose="020B0604020202020204" pitchFamily="34" charset="0"/>
              </a:rPr>
              <a:t>Respect and empathy</a:t>
            </a:r>
          </a:p>
          <a:p>
            <a:pPr>
              <a:lnSpc>
                <a:spcPct val="110000"/>
              </a:lnSpc>
            </a:pPr>
            <a:r>
              <a:rPr lang="en-GB" sz="1900">
                <a:latin typeface="Arial" panose="020B0604020202020204" pitchFamily="34" charset="0"/>
                <a:cs typeface="Arial" panose="020B0604020202020204" pitchFamily="34" charset="0"/>
              </a:rPr>
              <a:t>Public Service</a:t>
            </a:r>
          </a:p>
          <a:p>
            <a:pPr>
              <a:lnSpc>
                <a:spcPct val="110000"/>
              </a:lnSpc>
            </a:pPr>
            <a:endParaRPr lang="en-GB" sz="1900">
              <a:latin typeface="Arial" panose="020B0604020202020204" pitchFamily="34" charset="0"/>
              <a:cs typeface="Arial" panose="020B0604020202020204" pitchFamily="34" charset="0"/>
              <a:hlinkClick r:id="rId3"/>
            </a:endParaRPr>
          </a:p>
          <a:p>
            <a:pPr>
              <a:lnSpc>
                <a:spcPct val="110000"/>
              </a:lnSpc>
            </a:pPr>
            <a:r>
              <a:rPr lang="en-GB" sz="1900">
                <a:hlinkClick r:id="rId3"/>
              </a:rPr>
              <a:t>Code of Ethics ethical policing principles | College of Policing</a:t>
            </a:r>
            <a:endParaRPr lang="en-GB" sz="19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9268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05FD256-0F95-0769-F17F-CE5B55ABEA1F}"/>
              </a:ext>
            </a:extLst>
          </p:cNvPr>
          <p:cNvSpPr>
            <a:spLocks noGrp="1"/>
          </p:cNvSpPr>
          <p:nvPr>
            <p:ph type="title"/>
          </p:nvPr>
        </p:nvSpPr>
        <p:spPr>
          <a:xfrm>
            <a:off x="640079" y="1021842"/>
            <a:ext cx="3156857" cy="2642616"/>
          </a:xfrm>
        </p:spPr>
        <p:txBody>
          <a:bodyPr vert="horz" lIns="91440" tIns="45720" rIns="91440" bIns="45720" rtlCol="0" anchor="b">
            <a:normAutofit/>
          </a:bodyPr>
          <a:lstStyle/>
          <a:p>
            <a:r>
              <a:rPr lang="en-US" sz="4400"/>
              <a:t>Please watch this short video </a:t>
            </a:r>
          </a:p>
        </p:txBody>
      </p:sp>
      <p:cxnSp>
        <p:nvCxnSpPr>
          <p:cNvPr id="13" name="Straight Connector 12">
            <a:extLst>
              <a:ext uri="{FF2B5EF4-FFF2-40B4-BE49-F238E27FC236}">
                <a16:creationId xmlns:a16="http://schemas.microsoft.com/office/drawing/2014/main" id="{750527CE-FCD0-40C8-B37A-39331C2A4F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011930"/>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4" name="Online Media 3" title="Code of Ethics ethical policing principles | College of Policing">
            <a:hlinkClick r:id="" action="ppaction://media"/>
            <a:extLst>
              <a:ext uri="{FF2B5EF4-FFF2-40B4-BE49-F238E27FC236}">
                <a16:creationId xmlns:a16="http://schemas.microsoft.com/office/drawing/2014/main" id="{FB0560FE-6DE8-0230-B667-0C2769BE971F}"/>
              </a:ext>
            </a:extLst>
          </p:cNvPr>
          <p:cNvPicPr>
            <a:picLocks noGrp="1" noRot="1" noChangeAspect="1"/>
          </p:cNvPicPr>
          <p:nvPr>
            <p:ph idx="1"/>
            <a:videoFile r:link="rId1"/>
          </p:nvPr>
        </p:nvPicPr>
        <p:blipFill>
          <a:blip r:embed="rId4"/>
          <a:stretch>
            <a:fillRect/>
          </a:stretch>
        </p:blipFill>
        <p:spPr>
          <a:xfrm>
            <a:off x="4604641" y="1942744"/>
            <a:ext cx="6876288" cy="3885102"/>
          </a:xfrm>
          <a:prstGeom prst="rect">
            <a:avLst/>
          </a:prstGeom>
        </p:spPr>
      </p:pic>
    </p:spTree>
    <p:extLst>
      <p:ext uri="{BB962C8B-B14F-4D97-AF65-F5344CB8AC3E}">
        <p14:creationId xmlns:p14="http://schemas.microsoft.com/office/powerpoint/2010/main" val="50613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F2C964-D698-5FB7-5347-F2FB2402E954}"/>
              </a:ext>
            </a:extLst>
          </p:cNvPr>
          <p:cNvSpPr>
            <a:spLocks noGrp="1"/>
          </p:cNvSpPr>
          <p:nvPr>
            <p:ph type="title"/>
          </p:nvPr>
        </p:nvSpPr>
        <p:spPr>
          <a:xfrm>
            <a:off x="640080" y="914399"/>
            <a:ext cx="3000587" cy="4160520"/>
          </a:xfrm>
        </p:spPr>
        <p:txBody>
          <a:bodyPr anchor="t">
            <a:normAutofit/>
          </a:bodyPr>
          <a:lstStyle/>
          <a:p>
            <a:r>
              <a:rPr lang="en-GB" sz="3600"/>
              <a:t>Competencies</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92A46BDB-995F-4F1E-A71D-10336D03EF69}"/>
              </a:ext>
            </a:extLst>
          </p:cNvPr>
          <p:cNvGraphicFramePr>
            <a:graphicFrameLocks noGrp="1"/>
          </p:cNvGraphicFramePr>
          <p:nvPr>
            <p:ph idx="1"/>
            <p:extLst>
              <p:ext uri="{D42A27DB-BD31-4B8C-83A1-F6EECF244321}">
                <p14:modId xmlns:p14="http://schemas.microsoft.com/office/powerpoint/2010/main" val="3827776484"/>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1282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33F380-CE63-414D-9747-08AE718673F9}"/>
              </a:ext>
            </a:extLst>
          </p:cNvPr>
          <p:cNvSpPr>
            <a:spLocks noGrp="1"/>
          </p:cNvSpPr>
          <p:nvPr>
            <p:ph type="title"/>
          </p:nvPr>
        </p:nvSpPr>
        <p:spPr>
          <a:xfrm>
            <a:off x="640080" y="914401"/>
            <a:ext cx="4876801" cy="1569516"/>
          </a:xfrm>
        </p:spPr>
        <p:txBody>
          <a:bodyPr anchor="t">
            <a:normAutofit/>
          </a:bodyPr>
          <a:lstStyle/>
          <a:p>
            <a:r>
              <a:rPr lang="en-GB" b="0" dirty="0">
                <a:latin typeface="Arial" panose="020B0604020202020204" pitchFamily="34" charset="0"/>
                <a:cs typeface="Arial" panose="020B0604020202020204" pitchFamily="34" charset="0"/>
              </a:rPr>
              <a:t>Be prepared</a:t>
            </a:r>
          </a:p>
        </p:txBody>
      </p:sp>
      <p:sp>
        <p:nvSpPr>
          <p:cNvPr id="3" name="Content Placeholder 2">
            <a:extLst>
              <a:ext uri="{FF2B5EF4-FFF2-40B4-BE49-F238E27FC236}">
                <a16:creationId xmlns:a16="http://schemas.microsoft.com/office/drawing/2014/main" id="{D8B63B57-93A7-8726-D48D-F0A946112330}"/>
              </a:ext>
            </a:extLst>
          </p:cNvPr>
          <p:cNvSpPr>
            <a:spLocks noGrp="1"/>
          </p:cNvSpPr>
          <p:nvPr>
            <p:ph idx="1"/>
          </p:nvPr>
        </p:nvSpPr>
        <p:spPr>
          <a:xfrm>
            <a:off x="6400799" y="960119"/>
            <a:ext cx="5130210" cy="5022661"/>
          </a:xfrm>
        </p:spPr>
        <p:txBody>
          <a:bodyPr>
            <a:normAutofit/>
          </a:bodyPr>
          <a:lstStyle/>
          <a:p>
            <a:pPr marL="0" indent="0">
              <a:buNone/>
            </a:pPr>
            <a:r>
              <a:rPr lang="en-GB" dirty="0">
                <a:latin typeface="Arial" panose="020B0604020202020204" pitchFamily="34" charset="0"/>
                <a:cs typeface="Arial" panose="020B0604020202020204" pitchFamily="34" charset="0"/>
              </a:rPr>
              <a:t>To help you prepare for the assessment review each of the values and competencies. </a:t>
            </a:r>
          </a:p>
          <a:p>
            <a:pPr marL="0" indent="0">
              <a:buNone/>
            </a:pPr>
            <a:r>
              <a:rPr lang="en-GB" dirty="0">
                <a:latin typeface="Arial" panose="020B0604020202020204" pitchFamily="34" charset="0"/>
                <a:cs typeface="Arial" panose="020B0604020202020204" pitchFamily="34" charset="0"/>
              </a:rPr>
              <a:t>Think of the meaning of each one. </a:t>
            </a:r>
          </a:p>
          <a:p>
            <a:pPr marL="0" indent="0">
              <a:buNone/>
            </a:pPr>
            <a:r>
              <a:rPr lang="en-GB" dirty="0">
                <a:latin typeface="Arial" panose="020B0604020202020204" pitchFamily="34" charset="0"/>
                <a:cs typeface="Arial" panose="020B0604020202020204" pitchFamily="34" charset="0"/>
              </a:rPr>
              <a:t>Think of a situation where you have displayed these values and competencies. </a:t>
            </a:r>
          </a:p>
          <a:p>
            <a:pPr marL="0" indent="0">
              <a:buNone/>
            </a:pPr>
            <a:r>
              <a:rPr lang="en-GB" dirty="0">
                <a:latin typeface="Arial" panose="020B0604020202020204" pitchFamily="34" charset="0"/>
                <a:cs typeface="Arial" panose="020B0604020202020204" pitchFamily="34" charset="0"/>
              </a:rPr>
              <a:t>You may wish to review the College of Policing Website and research each one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hlinkClick r:id="rId2"/>
              </a:rPr>
              <a:t>Competency and values framework (CVF) | College of Policing</a:t>
            </a: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A57879-6790-1E17-A651-6059E3D4C7FD}"/>
              </a:ext>
            </a:extLst>
          </p:cNvPr>
          <p:cNvPicPr>
            <a:picLocks noChangeAspect="1"/>
          </p:cNvPicPr>
          <p:nvPr/>
        </p:nvPicPr>
        <p:blipFill>
          <a:blip r:embed="rId3"/>
          <a:stretch>
            <a:fillRect/>
          </a:stretch>
        </p:blipFill>
        <p:spPr>
          <a:xfrm>
            <a:off x="713232" y="4038651"/>
            <a:ext cx="4806291" cy="1944117"/>
          </a:xfrm>
          <a:prstGeom prst="rect">
            <a:avLst/>
          </a:prstGeom>
        </p:spPr>
      </p:pic>
      <p:cxnSp>
        <p:nvCxnSpPr>
          <p:cNvPr id="12" name="Straight Connector 11">
            <a:extLst>
              <a:ext uri="{FF2B5EF4-FFF2-40B4-BE49-F238E27FC236}">
                <a16:creationId xmlns:a16="http://schemas.microsoft.com/office/drawing/2014/main" id="{540DBD50-3CB1-A513-2321-1891E3F095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8545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102F5-0BD8-A0B6-E2D0-8155965C5DE3}"/>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1600527F-DE06-F93A-D987-511EE36518CB}"/>
              </a:ext>
            </a:extLst>
          </p:cNvPr>
          <p:cNvPicPr>
            <a:picLocks noGrp="1" noChangeAspect="1"/>
          </p:cNvPicPr>
          <p:nvPr>
            <p:ph idx="1"/>
          </p:nvPr>
        </p:nvPicPr>
        <p:blipFill>
          <a:blip r:embed="rId3"/>
          <a:stretch>
            <a:fillRect/>
          </a:stretch>
        </p:blipFill>
        <p:spPr>
          <a:xfrm>
            <a:off x="406400" y="640080"/>
            <a:ext cx="11460480" cy="5791199"/>
          </a:xfrm>
        </p:spPr>
      </p:pic>
    </p:spTree>
    <p:extLst>
      <p:ext uri="{BB962C8B-B14F-4D97-AF65-F5344CB8AC3E}">
        <p14:creationId xmlns:p14="http://schemas.microsoft.com/office/powerpoint/2010/main" val="338220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14C38A1-5313-BD3A-2BA8-756FB71FCAAB}"/>
              </a:ext>
            </a:extLst>
          </p:cNvPr>
          <p:cNvPicPr>
            <a:picLocks noChangeAspect="1"/>
          </p:cNvPicPr>
          <p:nvPr/>
        </p:nvPicPr>
        <p:blipFill>
          <a:blip r:embed="rId3"/>
          <a:srcRect l="2314" r="6638" b="1"/>
          <a:stretch/>
        </p:blipFill>
        <p:spPr>
          <a:xfrm>
            <a:off x="5671128" y="914399"/>
            <a:ext cx="6520872" cy="5353521"/>
          </a:xfrm>
          <a:prstGeom prst="rect">
            <a:avLst/>
          </a:prstGeom>
        </p:spPr>
      </p:pic>
      <p:cxnSp>
        <p:nvCxnSpPr>
          <p:cNvPr id="19" name="Straight Connector 18">
            <a:extLst>
              <a:ext uri="{FF2B5EF4-FFF2-40B4-BE49-F238E27FC236}">
                <a16:creationId xmlns:a16="http://schemas.microsoft.com/office/drawing/2014/main" id="{92025DBA-8780-9CA0-2826-FF6E3BD1A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72328" y="6267921"/>
            <a:ext cx="6519672" cy="2"/>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E6C0157-BE2F-C5F5-EB2E-9D6985CE7B45}"/>
              </a:ext>
            </a:extLst>
          </p:cNvPr>
          <p:cNvSpPr>
            <a:spLocks noGrp="1"/>
          </p:cNvSpPr>
          <p:nvPr>
            <p:ph type="title"/>
          </p:nvPr>
        </p:nvSpPr>
        <p:spPr>
          <a:xfrm>
            <a:off x="640079" y="914400"/>
            <a:ext cx="4261104" cy="1097280"/>
          </a:xfrm>
        </p:spPr>
        <p:txBody>
          <a:bodyPr anchor="t">
            <a:normAutofit/>
          </a:bodyPr>
          <a:lstStyle/>
          <a:p>
            <a:r>
              <a:rPr lang="en-GB" sz="3600" b="0" dirty="0">
                <a:latin typeface="Arial" panose="020B0604020202020204" pitchFamily="34" charset="0"/>
                <a:cs typeface="Arial" panose="020B0604020202020204" pitchFamily="34" charset="0"/>
              </a:rPr>
              <a:t>Be confident</a:t>
            </a:r>
          </a:p>
        </p:txBody>
      </p:sp>
      <p:sp>
        <p:nvSpPr>
          <p:cNvPr id="3" name="Content Placeholder 2">
            <a:extLst>
              <a:ext uri="{FF2B5EF4-FFF2-40B4-BE49-F238E27FC236}">
                <a16:creationId xmlns:a16="http://schemas.microsoft.com/office/drawing/2014/main" id="{2CE706B1-F7E4-5111-7DC0-43B40CF20E01}"/>
              </a:ext>
            </a:extLst>
          </p:cNvPr>
          <p:cNvSpPr>
            <a:spLocks noGrp="1"/>
          </p:cNvSpPr>
          <p:nvPr>
            <p:ph idx="1"/>
          </p:nvPr>
        </p:nvSpPr>
        <p:spPr>
          <a:xfrm>
            <a:off x="640079" y="2176036"/>
            <a:ext cx="4261104" cy="4121887"/>
          </a:xfrm>
        </p:spPr>
        <p:txBody>
          <a:bodyPr>
            <a:normAutofit/>
          </a:bodyPr>
          <a:lstStyle/>
          <a:p>
            <a:pPr marL="0" indent="0">
              <a:buNone/>
            </a:pPr>
            <a:r>
              <a:rPr lang="en-GB" sz="2400" dirty="0">
                <a:latin typeface="Arial" panose="020B0604020202020204" pitchFamily="34" charset="0"/>
                <a:cs typeface="Arial" panose="020B0604020202020204" pitchFamily="34" charset="0"/>
              </a:rPr>
              <a:t>Remember to consider each answer. </a:t>
            </a:r>
          </a:p>
          <a:p>
            <a:pPr marL="0" indent="0">
              <a:buNone/>
            </a:pPr>
            <a:r>
              <a:rPr lang="en-GB" sz="2400" dirty="0">
                <a:latin typeface="Arial" panose="020B0604020202020204" pitchFamily="34" charset="0"/>
                <a:cs typeface="Arial" panose="020B0604020202020204" pitchFamily="34" charset="0"/>
              </a:rPr>
              <a:t>Take your time when answering.</a:t>
            </a:r>
          </a:p>
          <a:p>
            <a:pPr marL="0" indent="0">
              <a:buNone/>
            </a:pPr>
            <a:r>
              <a:rPr lang="en-GB" sz="2400" dirty="0">
                <a:latin typeface="Arial" panose="020B0604020202020204" pitchFamily="34" charset="0"/>
                <a:cs typeface="Arial" panose="020B0604020202020204" pitchFamily="34" charset="0"/>
              </a:rPr>
              <a:t>Use the STAR Model to help structure the answer. </a:t>
            </a:r>
          </a:p>
          <a:p>
            <a:endParaRPr lang="en-GB" dirty="0"/>
          </a:p>
        </p:txBody>
      </p:sp>
    </p:spTree>
    <p:extLst>
      <p:ext uri="{BB962C8B-B14F-4D97-AF65-F5344CB8AC3E}">
        <p14:creationId xmlns:p14="http://schemas.microsoft.com/office/powerpoint/2010/main" val="116212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2DC18-1B18-217D-3F9D-712327E006C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C30C6BD-9E92-5539-36AB-5F78815240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6BAF9E0-A35E-EE51-AFEA-8CFF1FBD4163}"/>
              </a:ext>
            </a:extLst>
          </p:cNvPr>
          <p:cNvPicPr>
            <a:picLocks noChangeAspect="1"/>
          </p:cNvPicPr>
          <p:nvPr/>
        </p:nvPicPr>
        <p:blipFill>
          <a:blip r:embed="rId3"/>
          <a:stretch>
            <a:fillRect/>
          </a:stretch>
        </p:blipFill>
        <p:spPr>
          <a:xfrm>
            <a:off x="357809" y="424069"/>
            <a:ext cx="11194111" cy="5883965"/>
          </a:xfrm>
          <a:prstGeom prst="rect">
            <a:avLst/>
          </a:prstGeom>
        </p:spPr>
      </p:pic>
    </p:spTree>
    <p:extLst>
      <p:ext uri="{BB962C8B-B14F-4D97-AF65-F5344CB8AC3E}">
        <p14:creationId xmlns:p14="http://schemas.microsoft.com/office/powerpoint/2010/main" val="3680980959"/>
      </p:ext>
    </p:extLst>
  </p:cSld>
  <p:clrMapOvr>
    <a:masterClrMapping/>
  </p:clrMapOvr>
</p:sld>
</file>

<file path=ppt/theme/theme1.xml><?xml version="1.0" encoding="utf-8"?>
<a:theme xmlns:a="http://schemas.openxmlformats.org/drawingml/2006/main" name="DashVTI">
  <a:themeElements>
    <a:clrScheme name="AnalogousFromRegularSeedRightStep">
      <a:dk1>
        <a:srgbClr val="000000"/>
      </a:dk1>
      <a:lt1>
        <a:srgbClr val="FFFFFF"/>
      </a:lt1>
      <a:dk2>
        <a:srgbClr val="21213D"/>
      </a:dk2>
      <a:lt2>
        <a:srgbClr val="E8E5E2"/>
      </a:lt2>
      <a:accent1>
        <a:srgbClr val="4D8BC3"/>
      </a:accent1>
      <a:accent2>
        <a:srgbClr val="3B48B1"/>
      </a:accent2>
      <a:accent3>
        <a:srgbClr val="714DC3"/>
      </a:accent3>
      <a:accent4>
        <a:srgbClr val="913BB1"/>
      </a:accent4>
      <a:accent5>
        <a:srgbClr val="C34DB2"/>
      </a:accent5>
      <a:accent6>
        <a:srgbClr val="B13B6F"/>
      </a:accent6>
      <a:hlink>
        <a:srgbClr val="B2733B"/>
      </a:hlink>
      <a:folHlink>
        <a:srgbClr val="7F7F7F"/>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TotalTime>
  <Words>388</Words>
  <Application>Microsoft Office PowerPoint</Application>
  <PresentationFormat>Widescreen</PresentationFormat>
  <Paragraphs>51</Paragraphs>
  <Slides>12</Slides>
  <Notes>4</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Bierstadt</vt:lpstr>
      <vt:lpstr>Grandview Display</vt:lpstr>
      <vt:lpstr>DashVTI</vt:lpstr>
      <vt:lpstr>Preparing for a competency – based Interview</vt:lpstr>
      <vt:lpstr>Assessment 1</vt:lpstr>
      <vt:lpstr>What is a competency – based interview?</vt:lpstr>
      <vt:lpstr>College of Policing - 2024</vt:lpstr>
      <vt:lpstr>The CVF 2024  There are Three values Six Competences  Each competency and value includes a list of example behaviours. These are examples and are not intended as a comprehensive list of all behaviours under the competency or value.   There will be many more ways of demonstrating the behaviour that falls within the competency or value area, as defined by the description.  </vt:lpstr>
      <vt:lpstr>Values</vt:lpstr>
      <vt:lpstr>Please watch this short video </vt:lpstr>
      <vt:lpstr>Competencies</vt:lpstr>
      <vt:lpstr>Be prepared</vt:lpstr>
      <vt:lpstr>PowerPoint Presentation</vt:lpstr>
      <vt:lpstr>Be confident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Kelly Andrews</cp:lastModifiedBy>
  <cp:revision>1</cp:revision>
  <dcterms:created xsi:type="dcterms:W3CDTF">2025-02-07T10:57:13Z</dcterms:created>
  <dcterms:modified xsi:type="dcterms:W3CDTF">2025-02-07T11:36:52Z</dcterms:modified>
</cp:coreProperties>
</file>