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F4EE7C-65F7-429C-835D-CE3228A3B2CF}" type="datetimeFigureOut">
              <a:rPr lang="en-US" smtClean="0"/>
              <a:t>2/26/2020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10CAEE7-0CB1-4DB2-9197-87B08F194C3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011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EE7C-65F7-429C-835D-CE3228A3B2CF}"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CAEE7-0CB1-4DB2-9197-87B08F194C3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7530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F4EE7C-65F7-429C-835D-CE3228A3B2CF}"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CAEE7-0CB1-4DB2-9197-87B08F194C3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1130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F4EE7C-65F7-429C-835D-CE3228A3B2CF}"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0CAEE7-0CB1-4DB2-9197-87B08F194C3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6203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F4EE7C-65F7-429C-835D-CE3228A3B2CF}" type="datetimeFigureOut">
              <a:rPr lang="en-US" smtClean="0"/>
              <a:t>2/26/2020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10CAEE7-0CB1-4DB2-9197-87B08F194C3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2033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F4EE7C-65F7-429C-835D-CE3228A3B2CF}"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10CAEE7-0CB1-4DB2-9197-87B08F194C3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742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F4EE7C-65F7-429C-835D-CE3228A3B2CF}" type="datetimeFigureOut">
              <a:rPr lang="en-US" smtClean="0"/>
              <a:t>2/26/2020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10CAEE7-0CB1-4DB2-9197-87B08F194C3B}" type="slidenum">
              <a:rPr lang="en-US" smtClean="0"/>
              <a:t>‹#›</a:t>
            </a:fld>
            <a:endParaRPr lang="en-US"/>
          </a:p>
        </p:txBody>
      </p:sp>
    </p:spTree>
    <p:extLst>
      <p:ext uri="{BB962C8B-B14F-4D97-AF65-F5344CB8AC3E}">
        <p14:creationId xmlns:p14="http://schemas.microsoft.com/office/powerpoint/2010/main" val="733699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F4EE7C-65F7-429C-835D-CE3228A3B2CF}"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0CAEE7-0CB1-4DB2-9197-87B08F194C3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6172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9F4EE7C-65F7-429C-835D-CE3228A3B2CF}" type="datetimeFigureOut">
              <a:rPr lang="en-US" smtClean="0"/>
              <a:t>2/26/2020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10CAEE7-0CB1-4DB2-9197-87B08F194C3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5563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EE7C-65F7-429C-835D-CE3228A3B2CF}"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CAEE7-0CB1-4DB2-9197-87B08F194C3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8919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4EE7C-65F7-429C-835D-CE3228A3B2CF}"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0CAEE7-0CB1-4DB2-9197-87B08F194C3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8959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9F4EE7C-65F7-429C-835D-CE3228A3B2CF}" type="datetimeFigureOut">
              <a:rPr lang="en-US" smtClean="0"/>
              <a:t>2/26/2020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10CAEE7-0CB1-4DB2-9197-87B08F194C3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25344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237D9B-4688-450A-A305-6176FF0A2720}"/>
              </a:ext>
            </a:extLst>
          </p:cNvPr>
          <p:cNvSpPr>
            <a:spLocks noGrp="1"/>
          </p:cNvSpPr>
          <p:nvPr>
            <p:ph type="ctrTitle"/>
          </p:nvPr>
        </p:nvSpPr>
        <p:spPr>
          <a:xfrm>
            <a:off x="3287021" y="895381"/>
            <a:ext cx="5782716" cy="2150719"/>
          </a:xfrm>
          <a:noFill/>
        </p:spPr>
        <p:txBody>
          <a:bodyPr anchor="ctr">
            <a:normAutofit/>
          </a:bodyPr>
          <a:lstStyle/>
          <a:p>
            <a:r>
              <a:rPr lang="en-US" sz="3600">
                <a:solidFill>
                  <a:srgbClr val="080808"/>
                </a:solidFill>
              </a:rPr>
              <a:t>Equitable Life Assurance</a:t>
            </a:r>
          </a:p>
        </p:txBody>
      </p:sp>
      <p:sp>
        <p:nvSpPr>
          <p:cNvPr id="4" name="Subtitle 3">
            <a:extLst>
              <a:ext uri="{FF2B5EF4-FFF2-40B4-BE49-F238E27FC236}">
                <a16:creationId xmlns:a16="http://schemas.microsoft.com/office/drawing/2014/main" id="{8AF39DBE-0555-4258-AD18-2593DF58FD5D}"/>
              </a:ext>
            </a:extLst>
          </p:cNvPr>
          <p:cNvSpPr>
            <a:spLocks noGrp="1"/>
          </p:cNvSpPr>
          <p:nvPr>
            <p:ph type="subTitle" idx="1"/>
          </p:nvPr>
        </p:nvSpPr>
        <p:spPr>
          <a:xfrm>
            <a:off x="4020065" y="3052157"/>
            <a:ext cx="4316627" cy="1039441"/>
          </a:xfrm>
          <a:noFill/>
        </p:spPr>
        <p:txBody>
          <a:bodyPr>
            <a:normAutofit/>
          </a:bodyPr>
          <a:lstStyle/>
          <a:p>
            <a:r>
              <a:rPr lang="en-US" sz="2000">
                <a:solidFill>
                  <a:srgbClr val="080808"/>
                </a:solidFill>
              </a:rPr>
              <a:t>TRAINING AND DEVELOPMENT</a:t>
            </a:r>
          </a:p>
        </p:txBody>
      </p:sp>
    </p:spTree>
    <p:extLst>
      <p:ext uri="{BB962C8B-B14F-4D97-AF65-F5344CB8AC3E}">
        <p14:creationId xmlns:p14="http://schemas.microsoft.com/office/powerpoint/2010/main" val="2815086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0F5537-10E2-42E2-930D-091F87EF03EC}"/>
              </a:ext>
            </a:extLst>
          </p:cNvPr>
          <p:cNvSpPr/>
          <p:nvPr/>
        </p:nvSpPr>
        <p:spPr>
          <a:xfrm>
            <a:off x="128588" y="109374"/>
            <a:ext cx="11958637" cy="3684598"/>
          </a:xfrm>
          <a:prstGeom prst="rect">
            <a:avLst/>
          </a:prstGeom>
        </p:spPr>
        <p:txBody>
          <a:bodyPr wrap="square">
            <a:spAutoFit/>
          </a:bodyPr>
          <a:lstStyle/>
          <a:p>
            <a:pPr indent="180340" algn="ctr">
              <a:lnSpc>
                <a:spcPct val="150000"/>
              </a:lnSpc>
              <a:spcBef>
                <a:spcPts val="1200"/>
              </a:spcBef>
            </a:pPr>
            <a:r>
              <a:rPr lang="en-GB"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Equitable Life Assurance Society</a:t>
            </a:r>
            <a:endParaRPr lang="en-US"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pPr indent="180340" algn="ctr">
              <a:lnSpc>
                <a:spcPct val="150000"/>
              </a:lnSpc>
              <a:spcBef>
                <a:spcPts val="1200"/>
              </a:spcBef>
            </a:pPr>
            <a:r>
              <a:rPr lang="en-GB" sz="1600" b="1" i="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How has Equitable Life Assurance adapted their organisation to satisfy the need for Training and Development currently?</a:t>
            </a:r>
            <a:endParaRPr lang="en-US"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pPr indent="180340" algn="ctr">
              <a:lnSpc>
                <a:spcPct val="150000"/>
              </a:lnSpc>
              <a:spcBef>
                <a:spcPts val="1200"/>
              </a:spcBef>
            </a:pP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Equitable Life Assurance Society has adapted to better training and development by aiming to grow the number of content customers to ensure that the organization is profitable. The number of customers in an organization determines the growth of an organization </a:t>
            </a:r>
            <a:r>
              <a:rPr lang="x-none"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(Brentford, 2011)</a:t>
            </a: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This is because the high number of customers indicates high sells, hence high profit leading to development. The decision-making process that the Equitable Life Assurance Society has adapted is by the bottom-up approach in that the decisions come up from the customers, who are at the bottom, to the senior levels in the organization. The society organization does this to put the demands of the customers on the forefront. When customers' interests are prioritized, it ensures that the customers are satisfied, hence customers’ loyalty to the organization (</a:t>
            </a:r>
            <a:r>
              <a:rPr lang="en-GB" sz="16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Morrongiello</a:t>
            </a: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6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N’Goala</a:t>
            </a: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a:t>
            </a:r>
            <a:r>
              <a:rPr lang="en-GB" sz="16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Kreziak</a:t>
            </a: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2016).</a:t>
            </a:r>
            <a:endParaRPr lang="en-US"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6598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7ED05B-7B8D-45C4-89DA-D17F885FD9DD}"/>
              </a:ext>
            </a:extLst>
          </p:cNvPr>
          <p:cNvSpPr/>
          <p:nvPr/>
        </p:nvSpPr>
        <p:spPr>
          <a:xfrm>
            <a:off x="100013" y="-106070"/>
            <a:ext cx="11972925" cy="3746154"/>
          </a:xfrm>
          <a:prstGeom prst="rect">
            <a:avLst/>
          </a:prstGeom>
        </p:spPr>
        <p:txBody>
          <a:bodyPr wrap="square">
            <a:spAutoFit/>
          </a:bodyPr>
          <a:lstStyle/>
          <a:p>
            <a:pPr indent="180340" algn="ctr">
              <a:lnSpc>
                <a:spcPct val="150000"/>
              </a:lnSpc>
              <a:spcBef>
                <a:spcPts val="1200"/>
              </a:spcBef>
            </a:pP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Equitable Life Insurance Society has adapted an induction programme that has 8- weeks training for recruits to enable the recruits to get enough skills for better training and development. The induction programme is off the work, meaning that the recruits are free from duties to enable them to have maximum time for training to acquire skills like problem-solving, system knowledge, and product knowledge. This off the job training can be within or outside the organization, where a specialist is hired to train the new employees as well as the existing ones. The training that is undertaken outside the organization is always expensive as compared to that within the organization. The society organization has adapted in on-job training apart from the off-job training; this on-job training involves the provision of employees with a mentor to direct them on the steps or the process of job delivery. This approach impacts the employees of an organization by providing them with skills and confidence when working </a:t>
            </a:r>
            <a:r>
              <a:rPr lang="en-GB"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a:t>
            </a:r>
            <a:r>
              <a:rPr lang="en-GB" sz="1600" b="1" kern="0" dirty="0" err="1">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Simosi</a:t>
            </a:r>
            <a:r>
              <a:rPr lang="en-GB"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 2012)</a:t>
            </a:r>
            <a:r>
              <a:rPr lang="en-GB" sz="16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current position of the organization is that it has adopted initiatives that can help new employees become effective in the delivery of their services to customers as well as the organization.</a:t>
            </a:r>
            <a:endParaRPr lang="en-US"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0167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30F2C6-9D07-4550-B50F-9DF074B10DF3}"/>
              </a:ext>
            </a:extLst>
          </p:cNvPr>
          <p:cNvSpPr/>
          <p:nvPr/>
        </p:nvSpPr>
        <p:spPr>
          <a:xfrm>
            <a:off x="106017" y="122515"/>
            <a:ext cx="8044070" cy="4247317"/>
          </a:xfrm>
          <a:prstGeom prst="rect">
            <a:avLst/>
          </a:prstGeom>
        </p:spPr>
        <p:txBody>
          <a:bodyPr wrap="square">
            <a:spAutoFit/>
          </a:bodyPr>
          <a:lstStyle/>
          <a:p>
            <a:r>
              <a:rPr lang="en-US" dirty="0"/>
              <a:t>The organization recruits and trains customer service employees to enable the organization to make better decisions relating to customer services to the organization. The recruitment of customer service employees is technical in that it follows a unique process such that best employees are recruited for better service delivery (Marcus and </a:t>
            </a:r>
            <a:r>
              <a:rPr lang="en-US" dirty="0" err="1"/>
              <a:t>Shoham</a:t>
            </a:r>
            <a:r>
              <a:rPr lang="en-US" dirty="0"/>
              <a:t>, 2014). New employees pass through interviews in this organization to determine qualities, such as the ability to work in a team, flexibility, initiative, and the ability to be responsible at work. The current state of off-the-job training is that it is done within the organization to </a:t>
            </a:r>
            <a:r>
              <a:rPr lang="en-US" dirty="0" err="1"/>
              <a:t>minimise</a:t>
            </a:r>
            <a:r>
              <a:rPr lang="en-US" dirty="0"/>
              <a:t> the costs of hiring a specialist for training. This, in particular, helps Equitable Life Assurance Society to have competent employees after training, which is a boost to the development of any organization (</a:t>
            </a:r>
            <a:r>
              <a:rPr lang="en-US" dirty="0" err="1"/>
              <a:t>Bulut</a:t>
            </a:r>
            <a:r>
              <a:rPr lang="en-US" dirty="0"/>
              <a:t> and </a:t>
            </a:r>
            <a:r>
              <a:rPr lang="en-US" dirty="0" err="1"/>
              <a:t>Culha</a:t>
            </a:r>
            <a:r>
              <a:rPr lang="en-US" dirty="0"/>
              <a:t>, 2010). The Equitable Life Assurance Society trains the employees to adopt multitasking activity in that employees can do more than one task in the organization. This involves employees having different performing skills to enable the employees to perform for the organization to ensure development. </a:t>
            </a:r>
          </a:p>
        </p:txBody>
      </p:sp>
      <p:pic>
        <p:nvPicPr>
          <p:cNvPr id="4" name="Picture 3" descr="A picture containing small, sitting, table, man&#10;&#10;Description automatically generated">
            <a:extLst>
              <a:ext uri="{FF2B5EF4-FFF2-40B4-BE49-F238E27FC236}">
                <a16:creationId xmlns:a16="http://schemas.microsoft.com/office/drawing/2014/main" id="{95F36ADC-AC73-45B5-9ACD-34264BC573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7322" y="122515"/>
            <a:ext cx="4134678" cy="4582007"/>
          </a:xfrm>
          <a:prstGeom prst="rect">
            <a:avLst/>
          </a:prstGeom>
        </p:spPr>
      </p:pic>
    </p:spTree>
    <p:extLst>
      <p:ext uri="{BB962C8B-B14F-4D97-AF65-F5344CB8AC3E}">
        <p14:creationId xmlns:p14="http://schemas.microsoft.com/office/powerpoint/2010/main" val="3815151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C0DC72-BCAA-4BB4-8453-9B6DD14759B7}"/>
              </a:ext>
            </a:extLst>
          </p:cNvPr>
          <p:cNvSpPr/>
          <p:nvPr/>
        </p:nvSpPr>
        <p:spPr>
          <a:xfrm>
            <a:off x="3048000" y="612845"/>
            <a:ext cx="6096000" cy="5632311"/>
          </a:xfrm>
          <a:prstGeom prst="rect">
            <a:avLst/>
          </a:prstGeom>
        </p:spPr>
        <p:txBody>
          <a:bodyPr>
            <a:spAutoFit/>
          </a:bodyPr>
          <a:lstStyle/>
          <a:p>
            <a:pPr indent="180340" algn="ctr"/>
            <a:r>
              <a:rPr lang="en-GB" dirty="0">
                <a:latin typeface="Arial" panose="020B0604020202020204" pitchFamily="34" charset="0"/>
                <a:ea typeface="Calibri" panose="020F0502020204030204" pitchFamily="34" charset="0"/>
                <a:cs typeface="Times New Roman" panose="02020603050405020304" pitchFamily="18" charset="0"/>
              </a:rPr>
              <a:t>References</a:t>
            </a:r>
            <a:endParaRPr lang="en-US" dirty="0">
              <a:latin typeface="Arial" panose="020B0604020202020204" pitchFamily="34" charset="0"/>
              <a:ea typeface="Calibri" panose="020F0502020204030204" pitchFamily="34" charset="0"/>
              <a:cs typeface="Times New Roman" panose="02020603050405020304" pitchFamily="18" charset="0"/>
            </a:endParaRPr>
          </a:p>
          <a:p>
            <a:pPr indent="180340" algn="ctr"/>
            <a:r>
              <a:rPr lang="en-GB" dirty="0">
                <a:latin typeface="Arial" panose="020B0604020202020204" pitchFamily="34" charset="0"/>
                <a:ea typeface="Calibri" panose="020F0502020204030204" pitchFamily="34" charset="0"/>
                <a:cs typeface="Times New Roman" panose="02020603050405020304" pitchFamily="18" charset="0"/>
              </a:rPr>
              <a:t>Brentford, J., 2011. The horizontal organization: what the organization of the future looks like and how it delivers value to customers. Choice Reviews Online, 37 (02), pp. 37-1030.</a:t>
            </a:r>
            <a:endParaRPr lang="en-US" dirty="0">
              <a:latin typeface="Arial" panose="020B0604020202020204" pitchFamily="34" charset="0"/>
              <a:ea typeface="Calibri" panose="020F0502020204030204" pitchFamily="34" charset="0"/>
              <a:cs typeface="Times New Roman" panose="02020603050405020304" pitchFamily="18" charset="0"/>
            </a:endParaRPr>
          </a:p>
          <a:p>
            <a:pPr indent="180340" algn="ctr"/>
            <a:r>
              <a:rPr lang="en-GB" dirty="0" err="1">
                <a:latin typeface="Arial" panose="020B0604020202020204" pitchFamily="34" charset="0"/>
                <a:ea typeface="Calibri" panose="020F0502020204030204" pitchFamily="34" charset="0"/>
                <a:cs typeface="Times New Roman" panose="02020603050405020304" pitchFamily="18" charset="0"/>
              </a:rPr>
              <a:t>Bulut</a:t>
            </a:r>
            <a:r>
              <a:rPr lang="en-GB" dirty="0">
                <a:latin typeface="Arial" panose="020B0604020202020204" pitchFamily="34" charset="0"/>
                <a:ea typeface="Calibri" panose="020F0502020204030204" pitchFamily="34" charset="0"/>
                <a:cs typeface="Times New Roman" panose="02020603050405020304" pitchFamily="18" charset="0"/>
              </a:rPr>
              <a:t>, C. and </a:t>
            </a:r>
            <a:r>
              <a:rPr lang="en-GB" dirty="0" err="1">
                <a:latin typeface="Arial" panose="020B0604020202020204" pitchFamily="34" charset="0"/>
                <a:ea typeface="Calibri" panose="020F0502020204030204" pitchFamily="34" charset="0"/>
                <a:cs typeface="Times New Roman" panose="02020603050405020304" pitchFamily="18" charset="0"/>
              </a:rPr>
              <a:t>Culha</a:t>
            </a:r>
            <a:r>
              <a:rPr lang="en-GB" dirty="0">
                <a:latin typeface="Arial" panose="020B0604020202020204" pitchFamily="34" charset="0"/>
                <a:ea typeface="Calibri" panose="020F0502020204030204" pitchFamily="34" charset="0"/>
                <a:cs typeface="Times New Roman" panose="02020603050405020304" pitchFamily="18" charset="0"/>
              </a:rPr>
              <a:t>, O., 2010. The effects of organizational training on organizational commitment. International Journal of Training and Development, 14 (4), pp. 309-322.</a:t>
            </a:r>
            <a:endParaRPr lang="en-US" dirty="0">
              <a:latin typeface="Arial" panose="020B0604020202020204" pitchFamily="34" charset="0"/>
              <a:ea typeface="Calibri" panose="020F0502020204030204" pitchFamily="34" charset="0"/>
              <a:cs typeface="Times New Roman" panose="02020603050405020304" pitchFamily="18" charset="0"/>
            </a:endParaRPr>
          </a:p>
          <a:p>
            <a:pPr indent="180340" algn="ctr"/>
            <a:r>
              <a:rPr lang="en-GB" dirty="0">
                <a:latin typeface="Arial" panose="020B0604020202020204" pitchFamily="34" charset="0"/>
                <a:ea typeface="Calibri" panose="020F0502020204030204" pitchFamily="34" charset="0"/>
                <a:cs typeface="Times New Roman" panose="02020603050405020304" pitchFamily="18" charset="0"/>
              </a:rPr>
              <a:t>Marcus, T. and </a:t>
            </a:r>
            <a:r>
              <a:rPr lang="en-GB" dirty="0" err="1">
                <a:latin typeface="Arial" panose="020B0604020202020204" pitchFamily="34" charset="0"/>
                <a:ea typeface="Calibri" panose="020F0502020204030204" pitchFamily="34" charset="0"/>
                <a:cs typeface="Times New Roman" panose="02020603050405020304" pitchFamily="18" charset="0"/>
              </a:rPr>
              <a:t>Shoham</a:t>
            </a:r>
            <a:r>
              <a:rPr lang="en-GB" dirty="0">
                <a:latin typeface="Arial" panose="020B0604020202020204" pitchFamily="34" charset="0"/>
                <a:ea typeface="Calibri" panose="020F0502020204030204" pitchFamily="34" charset="0"/>
                <a:cs typeface="Times New Roman" panose="02020603050405020304" pitchFamily="18" charset="0"/>
              </a:rPr>
              <a:t>, S., 2014. Knowledge assimilation by employees in learning organizations. The Learning Organization, 21 (6), pp. 350-368.</a:t>
            </a:r>
            <a:endParaRPr lang="en-US" dirty="0">
              <a:latin typeface="Arial" panose="020B0604020202020204" pitchFamily="34" charset="0"/>
              <a:ea typeface="Calibri" panose="020F0502020204030204" pitchFamily="34" charset="0"/>
              <a:cs typeface="Times New Roman" panose="02020603050405020304" pitchFamily="18" charset="0"/>
            </a:endParaRPr>
          </a:p>
          <a:p>
            <a:pPr indent="180340" algn="ctr"/>
            <a:r>
              <a:rPr lang="en-GB" dirty="0" err="1">
                <a:latin typeface="Arial" panose="020B0604020202020204" pitchFamily="34" charset="0"/>
                <a:ea typeface="Calibri" panose="020F0502020204030204" pitchFamily="34" charset="0"/>
                <a:cs typeface="Times New Roman" panose="02020603050405020304" pitchFamily="18" charset="0"/>
              </a:rPr>
              <a:t>Morrongiello</a:t>
            </a:r>
            <a:r>
              <a:rPr lang="en-GB" dirty="0">
                <a:latin typeface="Arial" panose="020B0604020202020204" pitchFamily="34" charset="0"/>
                <a:ea typeface="Calibri" panose="020F0502020204030204" pitchFamily="34" charset="0"/>
                <a:cs typeface="Times New Roman" panose="02020603050405020304" pitchFamily="18" charset="0"/>
              </a:rPr>
              <a:t>, C., </a:t>
            </a:r>
            <a:r>
              <a:rPr lang="en-GB" dirty="0" err="1">
                <a:latin typeface="Arial" panose="020B0604020202020204" pitchFamily="34" charset="0"/>
                <a:ea typeface="Calibri" panose="020F0502020204030204" pitchFamily="34" charset="0"/>
                <a:cs typeface="Times New Roman" panose="02020603050405020304" pitchFamily="18" charset="0"/>
              </a:rPr>
              <a:t>N’Goala</a:t>
            </a:r>
            <a:r>
              <a:rPr lang="en-GB" dirty="0">
                <a:latin typeface="Arial" panose="020B0604020202020204" pitchFamily="34" charset="0"/>
                <a:ea typeface="Calibri" panose="020F0502020204030204" pitchFamily="34" charset="0"/>
                <a:cs typeface="Times New Roman" panose="02020603050405020304" pitchFamily="18" charset="0"/>
              </a:rPr>
              <a:t>, G. and </a:t>
            </a:r>
            <a:r>
              <a:rPr lang="en-GB" dirty="0" err="1">
                <a:latin typeface="Arial" panose="020B0604020202020204" pitchFamily="34" charset="0"/>
                <a:ea typeface="Calibri" panose="020F0502020204030204" pitchFamily="34" charset="0"/>
                <a:cs typeface="Times New Roman" panose="02020603050405020304" pitchFamily="18" charset="0"/>
              </a:rPr>
              <a:t>Kreziak</a:t>
            </a:r>
            <a:r>
              <a:rPr lang="en-GB" dirty="0">
                <a:latin typeface="Arial" panose="020B0604020202020204" pitchFamily="34" charset="0"/>
                <a:ea typeface="Calibri" panose="020F0502020204030204" pitchFamily="34" charset="0"/>
                <a:cs typeface="Times New Roman" panose="02020603050405020304" pitchFamily="18" charset="0"/>
              </a:rPr>
              <a:t>, D., 2016. Customer psychological empowerment as a critical source of customer engagement. International Studies of Management &amp; Organization, 47 (1), pp. 61-87.</a:t>
            </a:r>
            <a:endParaRPr lang="en-US" dirty="0">
              <a:latin typeface="Arial" panose="020B0604020202020204" pitchFamily="34" charset="0"/>
              <a:ea typeface="Calibri" panose="020F0502020204030204" pitchFamily="34" charset="0"/>
              <a:cs typeface="Times New Roman" panose="02020603050405020304" pitchFamily="18" charset="0"/>
            </a:endParaRPr>
          </a:p>
          <a:p>
            <a:pPr indent="180340" algn="ctr"/>
            <a:r>
              <a:rPr lang="en-GB" dirty="0" err="1">
                <a:latin typeface="Arial" panose="020B0604020202020204" pitchFamily="34" charset="0"/>
                <a:ea typeface="Calibri" panose="020F0502020204030204" pitchFamily="34" charset="0"/>
                <a:cs typeface="Times New Roman" panose="02020603050405020304" pitchFamily="18" charset="0"/>
              </a:rPr>
              <a:t>Simosi</a:t>
            </a:r>
            <a:r>
              <a:rPr lang="en-GB" dirty="0">
                <a:latin typeface="Arial" panose="020B0604020202020204" pitchFamily="34" charset="0"/>
                <a:ea typeface="Calibri" panose="020F0502020204030204" pitchFamily="34" charset="0"/>
                <a:cs typeface="Times New Roman" panose="02020603050405020304" pitchFamily="18" charset="0"/>
              </a:rPr>
              <a:t>, M., 2012. The moderating role of self-efficacy in the organizational culture-training transfer relationship. International Journal of Training and Development, 16 (2), pp. 92-106.</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919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46</TotalTime>
  <Words>648</Words>
  <Application>Microsoft Office PowerPoint</Application>
  <PresentationFormat>Widescreen</PresentationFormat>
  <Paragraphs>13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 Light</vt:lpstr>
      <vt:lpstr>Gill Sans MT</vt:lpstr>
      <vt:lpstr>Times New Roman</vt:lpstr>
      <vt:lpstr>Gallery</vt:lpstr>
      <vt:lpstr>Equitable Life Assurance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Equitable Life Assurance</dc:title>
  <dc:creator>The Don</dc:creator>
  <cp:lastModifiedBy>The Don</cp:lastModifiedBy>
  <cp:revision>6</cp:revision>
  <dcterms:created xsi:type="dcterms:W3CDTF">2020-02-26T15:40:48Z</dcterms:created>
  <dcterms:modified xsi:type="dcterms:W3CDTF">2020-02-26T16:27:37Z</dcterms:modified>
</cp:coreProperties>
</file>