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81512" autoAdjust="0"/>
  </p:normalViewPr>
  <p:slideViewPr>
    <p:cSldViewPr snapToGrid="0">
      <p:cViewPr varScale="1">
        <p:scale>
          <a:sx n="61" d="100"/>
          <a:sy n="61" d="100"/>
        </p:scale>
        <p:origin x="867"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4495E9-FBED-4AD5-8972-8A7ED336410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F70A590-E379-42ED-8C13-01A6EC78625B}">
      <dgm:prSet custT="1"/>
      <dgm:spPr/>
      <dgm:t>
        <a:bodyPr/>
        <a:lstStyle/>
        <a:p>
          <a:r>
            <a:rPr lang="en-US" sz="2400" dirty="0"/>
            <a:t>Many other universities, such as the University of Kent, the University of Edinburgh or the University of East London have chosen Microsoft Teams as a solution, taking into account the benefits for students and the educational process. Among these, the main advantages they identified are:</a:t>
          </a:r>
        </a:p>
      </dgm:t>
    </dgm:pt>
    <dgm:pt modelId="{E2D15F6D-BCB6-4B34-A782-EDE92934C1DE}" type="parTrans" cxnId="{46285982-12ED-4918-9B95-CE6C0E7230B9}">
      <dgm:prSet/>
      <dgm:spPr/>
      <dgm:t>
        <a:bodyPr/>
        <a:lstStyle/>
        <a:p>
          <a:endParaRPr lang="en-US"/>
        </a:p>
      </dgm:t>
    </dgm:pt>
    <dgm:pt modelId="{80FF6905-E13D-4A33-8544-A49DFC8CE11A}" type="sibTrans" cxnId="{46285982-12ED-4918-9B95-CE6C0E7230B9}">
      <dgm:prSet/>
      <dgm:spPr/>
      <dgm:t>
        <a:bodyPr/>
        <a:lstStyle/>
        <a:p>
          <a:endParaRPr lang="en-US"/>
        </a:p>
      </dgm:t>
    </dgm:pt>
    <dgm:pt modelId="{CE186547-CDF8-412F-9D4D-C6FFD0E38918}">
      <dgm:prSet/>
      <dgm:spPr/>
      <dgm:t>
        <a:bodyPr/>
        <a:lstStyle/>
        <a:p>
          <a:r>
            <a:rPr lang="en-US" b="1" dirty="0"/>
            <a:t>Recording</a:t>
          </a:r>
          <a:r>
            <a:rPr lang="en-US" dirty="0"/>
            <a:t> - this function allows recording a Teams session, storing it in the cloud, and accessing or sharing the content later.</a:t>
          </a:r>
        </a:p>
      </dgm:t>
    </dgm:pt>
    <dgm:pt modelId="{440F51C8-7351-48F7-9319-B63AB5957000}" type="parTrans" cxnId="{B3ED6BD8-E969-4D21-B699-858F951DF6E6}">
      <dgm:prSet/>
      <dgm:spPr/>
      <dgm:t>
        <a:bodyPr/>
        <a:lstStyle/>
        <a:p>
          <a:endParaRPr lang="en-US"/>
        </a:p>
      </dgm:t>
    </dgm:pt>
    <dgm:pt modelId="{C49CFF7A-BDB1-4A0E-B090-35D36C393E60}" type="sibTrans" cxnId="{B3ED6BD8-E969-4D21-B699-858F951DF6E6}">
      <dgm:prSet/>
      <dgm:spPr/>
      <dgm:t>
        <a:bodyPr/>
        <a:lstStyle/>
        <a:p>
          <a:endParaRPr lang="en-US"/>
        </a:p>
      </dgm:t>
    </dgm:pt>
    <dgm:pt modelId="{E4E9672C-40B0-47A8-AE1E-0CC22AA1CF70}">
      <dgm:prSet/>
      <dgm:spPr/>
      <dgm:t>
        <a:bodyPr/>
        <a:lstStyle/>
        <a:p>
          <a:r>
            <a:rPr lang="en-US" b="1" dirty="0"/>
            <a:t>Chat</a:t>
          </a:r>
          <a:r>
            <a:rPr lang="en-US" dirty="0"/>
            <a:t> - the chat function allows for written discussions with participants both before a Teams session and during or after the session.</a:t>
          </a:r>
        </a:p>
      </dgm:t>
    </dgm:pt>
    <dgm:pt modelId="{49A8FAC0-C563-4931-BCCE-90CA88D0B6BA}" type="parTrans" cxnId="{369320FA-99F8-4B2F-B3B7-FDE06AEEF84B}">
      <dgm:prSet/>
      <dgm:spPr/>
      <dgm:t>
        <a:bodyPr/>
        <a:lstStyle/>
        <a:p>
          <a:endParaRPr lang="en-US"/>
        </a:p>
      </dgm:t>
    </dgm:pt>
    <dgm:pt modelId="{7B70E437-533C-4C05-906E-9E58E6936A3F}" type="sibTrans" cxnId="{369320FA-99F8-4B2F-B3B7-FDE06AEEF84B}">
      <dgm:prSet/>
      <dgm:spPr/>
      <dgm:t>
        <a:bodyPr/>
        <a:lstStyle/>
        <a:p>
          <a:endParaRPr lang="en-US"/>
        </a:p>
      </dgm:t>
    </dgm:pt>
    <dgm:pt modelId="{02734766-0773-4396-88F8-BF6BDD790958}">
      <dgm:prSet/>
      <dgm:spPr/>
      <dgm:t>
        <a:bodyPr/>
        <a:lstStyle/>
        <a:p>
          <a:r>
            <a:rPr lang="en-US" b="1" dirty="0"/>
            <a:t>Custom background </a:t>
          </a:r>
          <a:r>
            <a:rPr lang="en-US" dirty="0"/>
            <a:t>- this function allows choosing a background from the predefined ones available in the application or uploading a custom one.</a:t>
          </a:r>
        </a:p>
      </dgm:t>
    </dgm:pt>
    <dgm:pt modelId="{0F87821C-00DC-4C31-A857-0B0DD5B12FDF}" type="parTrans" cxnId="{A91C0127-C674-4434-942C-40469A6DCD25}">
      <dgm:prSet/>
      <dgm:spPr/>
      <dgm:t>
        <a:bodyPr/>
        <a:lstStyle/>
        <a:p>
          <a:endParaRPr lang="en-US"/>
        </a:p>
      </dgm:t>
    </dgm:pt>
    <dgm:pt modelId="{454D6728-0616-4809-B557-66148C56F856}" type="sibTrans" cxnId="{A91C0127-C674-4434-942C-40469A6DCD25}">
      <dgm:prSet/>
      <dgm:spPr/>
      <dgm:t>
        <a:bodyPr/>
        <a:lstStyle/>
        <a:p>
          <a:endParaRPr lang="en-US"/>
        </a:p>
      </dgm:t>
    </dgm:pt>
    <dgm:pt modelId="{1A899F37-ED30-40AA-94F6-3DA666CEAB6C}" type="pres">
      <dgm:prSet presAssocID="{5D4495E9-FBED-4AD5-8972-8A7ED3364106}" presName="linear" presStyleCnt="0">
        <dgm:presLayoutVars>
          <dgm:animLvl val="lvl"/>
          <dgm:resizeHandles val="exact"/>
        </dgm:presLayoutVars>
      </dgm:prSet>
      <dgm:spPr/>
    </dgm:pt>
    <dgm:pt modelId="{FC2532CE-F253-479A-8774-517CB5F215BF}" type="pres">
      <dgm:prSet presAssocID="{6F70A590-E379-42ED-8C13-01A6EC78625B}" presName="parentText" presStyleLbl="node1" presStyleIdx="0" presStyleCnt="1">
        <dgm:presLayoutVars>
          <dgm:chMax val="0"/>
          <dgm:bulletEnabled val="1"/>
        </dgm:presLayoutVars>
      </dgm:prSet>
      <dgm:spPr/>
    </dgm:pt>
    <dgm:pt modelId="{9AF001BB-1D16-44F7-8CE1-A1DE37E1F37D}" type="pres">
      <dgm:prSet presAssocID="{6F70A590-E379-42ED-8C13-01A6EC78625B}" presName="childText" presStyleLbl="revTx" presStyleIdx="0" presStyleCnt="1">
        <dgm:presLayoutVars>
          <dgm:bulletEnabled val="1"/>
        </dgm:presLayoutVars>
      </dgm:prSet>
      <dgm:spPr/>
    </dgm:pt>
  </dgm:ptLst>
  <dgm:cxnLst>
    <dgm:cxn modelId="{A91C0127-C674-4434-942C-40469A6DCD25}" srcId="{6F70A590-E379-42ED-8C13-01A6EC78625B}" destId="{02734766-0773-4396-88F8-BF6BDD790958}" srcOrd="2" destOrd="0" parTransId="{0F87821C-00DC-4C31-A857-0B0DD5B12FDF}" sibTransId="{454D6728-0616-4809-B557-66148C56F856}"/>
    <dgm:cxn modelId="{CFACFD72-37BF-4525-8D4F-9442980DF211}" type="presOf" srcId="{6F70A590-E379-42ED-8C13-01A6EC78625B}" destId="{FC2532CE-F253-479A-8774-517CB5F215BF}" srcOrd="0" destOrd="0" presId="urn:microsoft.com/office/officeart/2005/8/layout/vList2"/>
    <dgm:cxn modelId="{691E9953-83C9-4B44-8D67-7F5EFC06B2BF}" type="presOf" srcId="{E4E9672C-40B0-47A8-AE1E-0CC22AA1CF70}" destId="{9AF001BB-1D16-44F7-8CE1-A1DE37E1F37D}" srcOrd="0" destOrd="1" presId="urn:microsoft.com/office/officeart/2005/8/layout/vList2"/>
    <dgm:cxn modelId="{A5811176-6DF8-408C-861D-095D298AE605}" type="presOf" srcId="{02734766-0773-4396-88F8-BF6BDD790958}" destId="{9AF001BB-1D16-44F7-8CE1-A1DE37E1F37D}" srcOrd="0" destOrd="2" presId="urn:microsoft.com/office/officeart/2005/8/layout/vList2"/>
    <dgm:cxn modelId="{46285982-12ED-4918-9B95-CE6C0E7230B9}" srcId="{5D4495E9-FBED-4AD5-8972-8A7ED3364106}" destId="{6F70A590-E379-42ED-8C13-01A6EC78625B}" srcOrd="0" destOrd="0" parTransId="{E2D15F6D-BCB6-4B34-A782-EDE92934C1DE}" sibTransId="{80FF6905-E13D-4A33-8544-A49DFC8CE11A}"/>
    <dgm:cxn modelId="{22871196-3924-4D38-A682-78B3CF2E4802}" type="presOf" srcId="{CE186547-CDF8-412F-9D4D-C6FFD0E38918}" destId="{9AF001BB-1D16-44F7-8CE1-A1DE37E1F37D}" srcOrd="0" destOrd="0" presId="urn:microsoft.com/office/officeart/2005/8/layout/vList2"/>
    <dgm:cxn modelId="{E8659BC8-1E53-48F2-8C2A-ED87C327C6C6}" type="presOf" srcId="{5D4495E9-FBED-4AD5-8972-8A7ED3364106}" destId="{1A899F37-ED30-40AA-94F6-3DA666CEAB6C}" srcOrd="0" destOrd="0" presId="urn:microsoft.com/office/officeart/2005/8/layout/vList2"/>
    <dgm:cxn modelId="{B3ED6BD8-E969-4D21-B699-858F951DF6E6}" srcId="{6F70A590-E379-42ED-8C13-01A6EC78625B}" destId="{CE186547-CDF8-412F-9D4D-C6FFD0E38918}" srcOrd="0" destOrd="0" parTransId="{440F51C8-7351-48F7-9319-B63AB5957000}" sibTransId="{C49CFF7A-BDB1-4A0E-B090-35D36C393E60}"/>
    <dgm:cxn modelId="{369320FA-99F8-4B2F-B3B7-FDE06AEEF84B}" srcId="{6F70A590-E379-42ED-8C13-01A6EC78625B}" destId="{E4E9672C-40B0-47A8-AE1E-0CC22AA1CF70}" srcOrd="1" destOrd="0" parTransId="{49A8FAC0-C563-4931-BCCE-90CA88D0B6BA}" sibTransId="{7B70E437-533C-4C05-906E-9E58E6936A3F}"/>
    <dgm:cxn modelId="{15ADCEB3-137E-4258-BB34-E900AF1A5E57}" type="presParOf" srcId="{1A899F37-ED30-40AA-94F6-3DA666CEAB6C}" destId="{FC2532CE-F253-479A-8774-517CB5F215BF}" srcOrd="0" destOrd="0" presId="urn:microsoft.com/office/officeart/2005/8/layout/vList2"/>
    <dgm:cxn modelId="{F979F0BD-EF7A-411C-B78E-488B879ACF38}" type="presParOf" srcId="{1A899F37-ED30-40AA-94F6-3DA666CEAB6C}" destId="{9AF001BB-1D16-44F7-8CE1-A1DE37E1F37D}"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532CE-F253-479A-8774-517CB5F215BF}">
      <dsp:nvSpPr>
        <dsp:cNvPr id="0" name=""/>
        <dsp:cNvSpPr/>
      </dsp:nvSpPr>
      <dsp:spPr>
        <a:xfrm>
          <a:off x="0" y="56288"/>
          <a:ext cx="6620505" cy="28431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Many other universities, such as the University of Kent, the University of Edinburgh or the University of East London have chosen Microsoft Teams as a solution, taking into account the benefits for students and the educational process. Among these, the main advantages they identified are:</a:t>
          </a:r>
        </a:p>
      </dsp:txBody>
      <dsp:txXfrm>
        <a:off x="138789" y="195077"/>
        <a:ext cx="6342927" cy="2565522"/>
      </dsp:txXfrm>
    </dsp:sp>
    <dsp:sp modelId="{9AF001BB-1D16-44F7-8CE1-A1DE37E1F37D}">
      <dsp:nvSpPr>
        <dsp:cNvPr id="0" name=""/>
        <dsp:cNvSpPr/>
      </dsp:nvSpPr>
      <dsp:spPr>
        <a:xfrm>
          <a:off x="0" y="2899388"/>
          <a:ext cx="6620505" cy="2850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20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b="1" kern="1200" dirty="0"/>
            <a:t>Recording</a:t>
          </a:r>
          <a:r>
            <a:rPr lang="en-US" sz="2100" kern="1200" dirty="0"/>
            <a:t> - this function allows recording a Teams session, storing it in the cloud, and accessing or sharing the content later.</a:t>
          </a:r>
        </a:p>
        <a:p>
          <a:pPr marL="228600" lvl="1" indent="-228600" algn="l" defTabSz="933450">
            <a:lnSpc>
              <a:spcPct val="90000"/>
            </a:lnSpc>
            <a:spcBef>
              <a:spcPct val="0"/>
            </a:spcBef>
            <a:spcAft>
              <a:spcPct val="20000"/>
            </a:spcAft>
            <a:buChar char="•"/>
          </a:pPr>
          <a:r>
            <a:rPr lang="en-US" sz="2100" b="1" kern="1200" dirty="0"/>
            <a:t>Chat</a:t>
          </a:r>
          <a:r>
            <a:rPr lang="en-US" sz="2100" kern="1200" dirty="0"/>
            <a:t> - the chat function allows for written discussions with participants both before a Teams session and during or after the session.</a:t>
          </a:r>
        </a:p>
        <a:p>
          <a:pPr marL="228600" lvl="1" indent="-228600" algn="l" defTabSz="933450">
            <a:lnSpc>
              <a:spcPct val="90000"/>
            </a:lnSpc>
            <a:spcBef>
              <a:spcPct val="0"/>
            </a:spcBef>
            <a:spcAft>
              <a:spcPct val="20000"/>
            </a:spcAft>
            <a:buChar char="•"/>
          </a:pPr>
          <a:r>
            <a:rPr lang="en-US" sz="2100" b="1" kern="1200" dirty="0"/>
            <a:t>Custom background </a:t>
          </a:r>
          <a:r>
            <a:rPr lang="en-US" sz="2100" kern="1200" dirty="0"/>
            <a:t>- this function allows choosing a background from the predefined ones available in the application or uploading a custom one.</a:t>
          </a:r>
        </a:p>
      </dsp:txBody>
      <dsp:txXfrm>
        <a:off x="0" y="2899388"/>
        <a:ext cx="6620505" cy="28503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6A9E4-847D-460B-806B-E7068984CB20}" type="datetimeFigureOut">
              <a:rPr lang="en-GB" smtClean="0"/>
              <a:t>24/06/2022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E22FD-AD09-40C2-8A76-74EED316C05E}" type="slidenum">
              <a:rPr lang="en-GB" smtClean="0"/>
              <a:t>‹#›</a:t>
            </a:fld>
            <a:endParaRPr lang="en-GB"/>
          </a:p>
        </p:txBody>
      </p:sp>
    </p:spTree>
    <p:extLst>
      <p:ext uri="{BB962C8B-B14F-4D97-AF65-F5344CB8AC3E}">
        <p14:creationId xmlns:p14="http://schemas.microsoft.com/office/powerpoint/2010/main" val="3198801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1</a:t>
            </a:fld>
            <a:endParaRPr lang="en-GB"/>
          </a:p>
        </p:txBody>
      </p:sp>
    </p:spTree>
    <p:extLst>
      <p:ext uri="{BB962C8B-B14F-4D97-AF65-F5344CB8AC3E}">
        <p14:creationId xmlns:p14="http://schemas.microsoft.com/office/powerpoint/2010/main" val="2294008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2</a:t>
            </a:fld>
            <a:endParaRPr lang="en-GB"/>
          </a:p>
        </p:txBody>
      </p:sp>
    </p:spTree>
    <p:extLst>
      <p:ext uri="{BB962C8B-B14F-4D97-AF65-F5344CB8AC3E}">
        <p14:creationId xmlns:p14="http://schemas.microsoft.com/office/powerpoint/2010/main" val="3214893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E22FD-AD09-40C2-8A76-74EED316C05E}" type="slidenum">
              <a:rPr lang="en-GB" smtClean="0"/>
              <a:t>11</a:t>
            </a:fld>
            <a:endParaRPr lang="en-GB"/>
          </a:p>
        </p:txBody>
      </p:sp>
    </p:spTree>
    <p:extLst>
      <p:ext uri="{BB962C8B-B14F-4D97-AF65-F5344CB8AC3E}">
        <p14:creationId xmlns:p14="http://schemas.microsoft.com/office/powerpoint/2010/main" val="40069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5E22FD-AD09-40C2-8A76-74EED316C05E}" type="slidenum">
              <a:rPr lang="en-GB" smtClean="0"/>
              <a:t>12</a:t>
            </a:fld>
            <a:endParaRPr lang="en-GB"/>
          </a:p>
        </p:txBody>
      </p:sp>
    </p:spTree>
    <p:extLst>
      <p:ext uri="{BB962C8B-B14F-4D97-AF65-F5344CB8AC3E}">
        <p14:creationId xmlns:p14="http://schemas.microsoft.com/office/powerpoint/2010/main" val="3424732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1906C-0757-4A26-48EE-C5563FF6D2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5F226-9AE2-108F-BDF9-0AD1083B11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9AB149-C440-0C9A-685E-1C9848039AD2}"/>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5" name="Footer Placeholder 4">
            <a:extLst>
              <a:ext uri="{FF2B5EF4-FFF2-40B4-BE49-F238E27FC236}">
                <a16:creationId xmlns:a16="http://schemas.microsoft.com/office/drawing/2014/main" id="{3BE02C62-0213-50B4-43B1-0F72534CE7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194E3-CE26-3D97-FDF2-C6D4F3D2E87E}"/>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2307343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FCBC3-4FE1-9EF1-D12E-995E4B3DD1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C06E5C-43E1-26A7-BD94-5A1458A848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43ACF1-9016-4E93-65BE-97B7D84C9A52}"/>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5" name="Footer Placeholder 4">
            <a:extLst>
              <a:ext uri="{FF2B5EF4-FFF2-40B4-BE49-F238E27FC236}">
                <a16:creationId xmlns:a16="http://schemas.microsoft.com/office/drawing/2014/main" id="{F00B93EA-40AD-B0D7-4F15-EF7461543C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57A7C-F0BB-1F23-93E8-AF06176CDDF5}"/>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580776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E13A-B0E6-3D98-1F5D-4C164D0A54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753DA5-A0C0-15CE-3EE9-93CC7EA92F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711FCA-CADE-3B7A-7B3A-A68159935CDA}"/>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5" name="Footer Placeholder 4">
            <a:extLst>
              <a:ext uri="{FF2B5EF4-FFF2-40B4-BE49-F238E27FC236}">
                <a16:creationId xmlns:a16="http://schemas.microsoft.com/office/drawing/2014/main" id="{9B6EF8FA-63A2-BFA3-0441-885C66987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FBE67-73B3-2A56-6F11-61CE83E609C6}"/>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827433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9DAC-BEEC-4A6F-C56F-BD9B48C9F4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87216-56FC-6B40-B053-E3D8176822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11AEB2-5372-F697-90A2-EF32A91DE3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BEC946-A0C8-2DEA-6C47-C23DD67E36B3}"/>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6" name="Footer Placeholder 5">
            <a:extLst>
              <a:ext uri="{FF2B5EF4-FFF2-40B4-BE49-F238E27FC236}">
                <a16:creationId xmlns:a16="http://schemas.microsoft.com/office/drawing/2014/main" id="{C846C7C6-107A-198E-6183-CC4DD2B6F7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200223-E56E-2643-D744-984C03F0D3C9}"/>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411417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412C-CC3A-0F91-1F4E-F152B407DF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57A538-13DE-07B0-10BD-65D0939942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0E8C87-465B-C90F-7469-404145D5F4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4F983C-005F-3D5D-A085-A54A8BB0A9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3C5579-57D7-A8E8-73AC-D98B54C4E3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04B659-BE52-2FAA-5B7C-3B490082FDD6}"/>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8" name="Footer Placeholder 7">
            <a:extLst>
              <a:ext uri="{FF2B5EF4-FFF2-40B4-BE49-F238E27FC236}">
                <a16:creationId xmlns:a16="http://schemas.microsoft.com/office/drawing/2014/main" id="{8183D635-BB0F-6804-9CEB-3DD2F82AC0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15D4C8-3C8D-FB23-14F8-69805EE2D19D}"/>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897135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AB50D-2B2A-7D31-0FD7-47AF0B0561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9650D2-D79B-3884-0440-56B51480976B}"/>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4" name="Footer Placeholder 3">
            <a:extLst>
              <a:ext uri="{FF2B5EF4-FFF2-40B4-BE49-F238E27FC236}">
                <a16:creationId xmlns:a16="http://schemas.microsoft.com/office/drawing/2014/main" id="{602A0342-8320-D4AB-0465-73840EA366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18A41D-DA85-3452-CFF1-0449689F4949}"/>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530953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70BD90-C69D-4360-0905-51AFE315FE83}"/>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3" name="Footer Placeholder 2">
            <a:extLst>
              <a:ext uri="{FF2B5EF4-FFF2-40B4-BE49-F238E27FC236}">
                <a16:creationId xmlns:a16="http://schemas.microsoft.com/office/drawing/2014/main" id="{50FAAF05-A995-7E7C-B67A-B38734CF4E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4BF886-F6FD-E8D0-BBF0-2539869DC7B1}"/>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4136130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05265-B677-9C7D-BF18-82B4C1176E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F08EFC-B121-F8F5-5AE3-D82749E51C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50C02A-914B-45CB-5334-D00878CE0A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46284A-7262-449D-876F-A038A7C573C1}"/>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6" name="Footer Placeholder 5">
            <a:extLst>
              <a:ext uri="{FF2B5EF4-FFF2-40B4-BE49-F238E27FC236}">
                <a16:creationId xmlns:a16="http://schemas.microsoft.com/office/drawing/2014/main" id="{EEB170FF-37EB-163F-419A-CC4CD0B852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3A4CFB-64FD-3890-8B8A-CA9C0FBBCDF5}"/>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2480983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B6FF-EE96-8BC1-A6D1-864D78BF7E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8ECB02-7F9B-3E91-335E-C9D8F4DACC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E563A7-BD12-22F3-430B-8958ED5390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421617-669B-FBB9-22B5-F2E20041FC4A}"/>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6" name="Footer Placeholder 5">
            <a:extLst>
              <a:ext uri="{FF2B5EF4-FFF2-40B4-BE49-F238E27FC236}">
                <a16:creationId xmlns:a16="http://schemas.microsoft.com/office/drawing/2014/main" id="{FE4DA897-0CA6-409B-16B3-4E8279B72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904BCC-E8C7-5B06-9D2F-9CEA1D6357DD}"/>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3099308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E5087-B964-C1D8-DDA0-FA08B6AD02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B281A2-D5CB-F606-F6F6-1B1884B1AE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A4B22-6777-BC11-61FF-CDDA61D5D58C}"/>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5" name="Footer Placeholder 4">
            <a:extLst>
              <a:ext uri="{FF2B5EF4-FFF2-40B4-BE49-F238E27FC236}">
                <a16:creationId xmlns:a16="http://schemas.microsoft.com/office/drawing/2014/main" id="{51A29D9E-D3C9-7FFE-63DC-EFBE71C0E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95CDD-F4E4-C027-4297-53E3A533B89C}"/>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2654060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04BFCE-B78A-B217-CD57-807BBFFD6D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73C8B3-1403-3807-49C2-4FE6CFABB4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8535A-8F16-4FC0-1F8F-B2182CF6E8FE}"/>
              </a:ext>
            </a:extLst>
          </p:cNvPr>
          <p:cNvSpPr>
            <a:spLocks noGrp="1"/>
          </p:cNvSpPr>
          <p:nvPr>
            <p:ph type="dt" sz="half" idx="10"/>
          </p:nvPr>
        </p:nvSpPr>
        <p:spPr/>
        <p:txBody>
          <a:bodyPr/>
          <a:lstStyle/>
          <a:p>
            <a:fld id="{A967F209-311A-48BA-95AB-4094ABE55742}" type="datetimeFigureOut">
              <a:rPr lang="en-GB" smtClean="0"/>
              <a:t>24/06/2022</a:t>
            </a:fld>
            <a:endParaRPr lang="en-GB"/>
          </a:p>
        </p:txBody>
      </p:sp>
      <p:sp>
        <p:nvSpPr>
          <p:cNvPr id="5" name="Footer Placeholder 4">
            <a:extLst>
              <a:ext uri="{FF2B5EF4-FFF2-40B4-BE49-F238E27FC236}">
                <a16:creationId xmlns:a16="http://schemas.microsoft.com/office/drawing/2014/main" id="{E778AC2E-3A07-14D9-6FF1-015746D58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F09FA6-1780-871F-5971-981D9A2ECAB4}"/>
              </a:ext>
            </a:extLst>
          </p:cNvPr>
          <p:cNvSpPr>
            <a:spLocks noGrp="1"/>
          </p:cNvSpPr>
          <p:nvPr>
            <p:ph type="sldNum" sz="quarter" idx="12"/>
          </p:nvPr>
        </p:nvSpPr>
        <p:spPr/>
        <p:txBody>
          <a:bodyPr/>
          <a:lstStyle/>
          <a:p>
            <a:fld id="{45F339C7-A677-4575-A3F7-5992C240C241}" type="slidenum">
              <a:rPr lang="en-GB" smtClean="0"/>
              <a:t>‹#›</a:t>
            </a:fld>
            <a:endParaRPr lang="en-GB"/>
          </a:p>
        </p:txBody>
      </p:sp>
    </p:spTree>
    <p:extLst>
      <p:ext uri="{BB962C8B-B14F-4D97-AF65-F5344CB8AC3E}">
        <p14:creationId xmlns:p14="http://schemas.microsoft.com/office/powerpoint/2010/main" val="132072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F2A0B0-76F3-3792-B3D5-67E5B7A759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B60523-0B68-E844-69E3-57D809E983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1C143-1893-5A45-1F58-661691C747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67F209-311A-48BA-95AB-4094ABE55742}" type="datetimeFigureOut">
              <a:rPr lang="en-GB" smtClean="0"/>
              <a:t>24/06/2022</a:t>
            </a:fld>
            <a:endParaRPr lang="en-GB"/>
          </a:p>
        </p:txBody>
      </p:sp>
      <p:sp>
        <p:nvSpPr>
          <p:cNvPr id="5" name="Footer Placeholder 4">
            <a:extLst>
              <a:ext uri="{FF2B5EF4-FFF2-40B4-BE49-F238E27FC236}">
                <a16:creationId xmlns:a16="http://schemas.microsoft.com/office/drawing/2014/main" id="{0B83447A-F446-B9C7-C292-D0673A3F67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D09106-4F07-F1D5-24C2-87C4F81ED1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F339C7-A677-4575-A3F7-5992C240C241}" type="slidenum">
              <a:rPr lang="en-GB" smtClean="0"/>
              <a:t>‹#›</a:t>
            </a:fld>
            <a:endParaRPr lang="en-GB"/>
          </a:p>
        </p:txBody>
      </p:sp>
    </p:spTree>
    <p:extLst>
      <p:ext uri="{BB962C8B-B14F-4D97-AF65-F5344CB8AC3E}">
        <p14:creationId xmlns:p14="http://schemas.microsoft.com/office/powerpoint/2010/main" val="3571210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n/photo/1443433"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eoplematters.in/article/employee-engagement/the-case-for-an-effective-exp-for-a-better-employee-experience-29530"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wallpaperflare.com/technology-security-multimedia-electronic-device-information-technology-wallpaper-mkpwj"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18016623@N00/5221209321" TargetMode="External"/><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icto.foo.hva.nl/document/chat_en_teams/" TargetMode="External"/><Relationship Id="rId7" Type="http://schemas.openxmlformats.org/officeDocument/2006/relationships/diagramColors" Target="../diagrams/colors1.xml"/><Relationship Id="rId2" Type="http://schemas.openxmlformats.org/officeDocument/2006/relationships/image" Target="../media/image6.jp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hyperlink" Target="https://www.pngall.com/team-work-png"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nexsys.it/blog/microsoft-teams-for-education/"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oercommons.org/courseware/lesson/72052"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teachonline.ca/tools-trends/blended-learning-successful-design-delivery-and-student-engagement/top-resources-blended-learning" TargetMode="External"/><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ioer-imrj.com/editorial-board/guidelines-for-editor-and-review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pixabay.com/en/ethics-morality-credibility-2110590/"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F275C-1106-C777-570A-41731D79DB41}"/>
              </a:ext>
            </a:extLst>
          </p:cNvPr>
          <p:cNvSpPr>
            <a:spLocks noGrp="1"/>
          </p:cNvSpPr>
          <p:nvPr>
            <p:ph type="ctrTitle"/>
          </p:nvPr>
        </p:nvSpPr>
        <p:spPr>
          <a:xfrm>
            <a:off x="890337" y="640080"/>
            <a:ext cx="4529695" cy="3566160"/>
          </a:xfrm>
        </p:spPr>
        <p:txBody>
          <a:bodyPr anchor="b">
            <a:normAutofit fontScale="90000"/>
          </a:bodyPr>
          <a:lstStyle/>
          <a:p>
            <a:pPr algn="l"/>
            <a:r>
              <a:rPr lang="en-US" sz="5400" dirty="0"/>
              <a:t>Are students confident in using technology to collaborate?</a:t>
            </a:r>
            <a:endParaRPr lang="en-GB" sz="5400" dirty="0"/>
          </a:p>
        </p:txBody>
      </p:sp>
      <p:sp>
        <p:nvSpPr>
          <p:cNvPr id="3" name="Subtitle 2">
            <a:extLst>
              <a:ext uri="{FF2B5EF4-FFF2-40B4-BE49-F238E27FC236}">
                <a16:creationId xmlns:a16="http://schemas.microsoft.com/office/drawing/2014/main" id="{4E9D3A57-A4A8-43A3-DC91-CB8D53DBDC3D}"/>
              </a:ext>
            </a:extLst>
          </p:cNvPr>
          <p:cNvSpPr>
            <a:spLocks noGrp="1"/>
          </p:cNvSpPr>
          <p:nvPr>
            <p:ph type="subTitle" idx="1"/>
          </p:nvPr>
        </p:nvSpPr>
        <p:spPr>
          <a:xfrm>
            <a:off x="890339" y="4636008"/>
            <a:ext cx="3734014" cy="1572768"/>
          </a:xfrm>
        </p:spPr>
        <p:txBody>
          <a:bodyPr>
            <a:normAutofit lnSpcReduction="10000"/>
          </a:bodyPr>
          <a:lstStyle/>
          <a:p>
            <a:pPr algn="l"/>
            <a:r>
              <a:rPr lang="en-GB" b="1" dirty="0"/>
              <a:t>Written and Presented by </a:t>
            </a:r>
            <a:r>
              <a:rPr lang="en-GB" dirty="0"/>
              <a:t>Valentina Bordea - 2133347</a:t>
            </a:r>
          </a:p>
          <a:p>
            <a:pPr algn="l"/>
            <a:r>
              <a:rPr lang="en-GB" dirty="0"/>
              <a:t>Costel Bordea – 2133346</a:t>
            </a:r>
          </a:p>
          <a:p>
            <a:pPr algn="l"/>
            <a:r>
              <a:rPr lang="en-GB" b="1" dirty="0"/>
              <a:t>Lecturer</a:t>
            </a:r>
            <a:r>
              <a:rPr lang="en-GB" dirty="0"/>
              <a:t>: R. </a:t>
            </a:r>
            <a:r>
              <a:rPr lang="en-GB" dirty="0" err="1"/>
              <a:t>Nartowski</a:t>
            </a:r>
            <a:endParaRPr lang="en-GB" dirty="0"/>
          </a:p>
        </p:txBody>
      </p:sp>
      <p:sp>
        <p:nvSpPr>
          <p:cNvPr id="1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standing in front of a screen&#10;&#10;Description automatically generated with medium confidence">
            <a:extLst>
              <a:ext uri="{FF2B5EF4-FFF2-40B4-BE49-F238E27FC236}">
                <a16:creationId xmlns:a16="http://schemas.microsoft.com/office/drawing/2014/main" id="{15A95380-0D2B-A0D8-1261-4D730DBDCCD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981"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5637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par>
                                <p:cTn id="16" presetID="10" presetClass="entr" presetSubtype="0" fill="hold" grpId="0" nodeType="withEffect">
                                  <p:stCondLst>
                                    <p:cond delay="1000"/>
                                  </p:stCondLst>
                                  <p:iterate>
                                    <p:tmPct val="10000"/>
                                  </p:iterate>
                                  <p:childTnLst>
                                    <p:set>
                                      <p:cBhvr>
                                        <p:cTn id="17" dur="1" fill="hold">
                                          <p:stCondLst>
                                            <p:cond delay="0"/>
                                          </p:stCondLst>
                                        </p:cTn>
                                        <p:tgtEl>
                                          <p:spTgt spid="2"/>
                                        </p:tgtEl>
                                        <p:attrNameLst>
                                          <p:attrName>style.visibility</p:attrName>
                                        </p:attrNameLst>
                                      </p:cBhvr>
                                      <p:to>
                                        <p:strVal val="visible"/>
                                      </p:to>
                                    </p:set>
                                    <p:animEffect transition="in" filter="fade">
                                      <p:cBhvr>
                                        <p:cTn id="18"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119AE-001A-924C-C547-8811FFDD994B}"/>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b="1" dirty="0"/>
              <a:t>Introduction</a:t>
            </a:r>
          </a:p>
        </p:txBody>
      </p:sp>
      <p:sp>
        <p:nvSpPr>
          <p:cNvPr id="3" name="Content Placeholder 2">
            <a:extLst>
              <a:ext uri="{FF2B5EF4-FFF2-40B4-BE49-F238E27FC236}">
                <a16:creationId xmlns:a16="http://schemas.microsoft.com/office/drawing/2014/main" id="{8211FAE4-7533-BD8D-81FB-51356D973C2B}"/>
              </a:ext>
            </a:extLst>
          </p:cNvPr>
          <p:cNvSpPr>
            <a:spLocks noGrp="1"/>
          </p:cNvSpPr>
          <p:nvPr>
            <p:ph sz="half" idx="1"/>
          </p:nvPr>
        </p:nvSpPr>
        <p:spPr>
          <a:xfrm>
            <a:off x="4965431" y="2438400"/>
            <a:ext cx="6586489" cy="3785419"/>
          </a:xfrm>
        </p:spPr>
        <p:txBody>
          <a:bodyPr vert="horz" lIns="91440" tIns="45720" rIns="91440" bIns="45720" rtlCol="0">
            <a:normAutofit/>
          </a:bodyPr>
          <a:lstStyle/>
          <a:p>
            <a:pPr marL="0" indent="0">
              <a:buNone/>
            </a:pPr>
            <a:r>
              <a:rPr lang="en-US" sz="1900" dirty="0">
                <a:effectLst/>
              </a:rPr>
              <a:t>Within the instruction and learning process, multimedia technologies are becoming important tools used to create modern instructional courses, virtual libraries and even virtual classes. Thus, a new space is emergent: the virtual instructional space. In recent years in the field of education, the use of the Internet in educational programs has experienced phenomenal development, mainly due to the Covid crisis. (Simon, 2021, p. 24) states in his book that it is erroneous to believe that sending an email ensures effective communication and collaboration. This practice is no longer sufficient. In these circumstances, finding a technical solution was a challenge for all 12,700 students (Wikipedia, 2021) of the University of Wales Trinity Saint David to use the same online educational means.</a:t>
            </a:r>
          </a:p>
          <a:p>
            <a:pPr marL="0"/>
            <a:endParaRPr lang="en-US" sz="1900" dirty="0"/>
          </a:p>
        </p:txBody>
      </p:sp>
      <p:pic>
        <p:nvPicPr>
          <p:cNvPr id="6" name="Content Placeholder 5">
            <a:extLst>
              <a:ext uri="{FF2B5EF4-FFF2-40B4-BE49-F238E27FC236}">
                <a16:creationId xmlns:a16="http://schemas.microsoft.com/office/drawing/2014/main" id="{8BE65C5B-E945-5432-E297-9258A069F6A7}"/>
              </a:ext>
              <a:ext uri="{C183D7F6-B498-43B3-948B-1728B52AA6E4}">
                <adec:decorative xmlns:adec="http://schemas.microsoft.com/office/drawing/2017/decorative" val="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7409" r="14998"/>
          <a:stretch/>
        </p:blipFill>
        <p:spPr>
          <a:xfrm>
            <a:off x="0" y="-309706"/>
            <a:ext cx="4635571" cy="7167706"/>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AFF5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29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A6381F8D-C074-3340-46BB-92722D54A7D9}"/>
              </a:ext>
              <a:ext uri="{C183D7F6-B498-43B3-948B-1728B52AA6E4}">
                <adec:decorative xmlns:adec="http://schemas.microsoft.com/office/drawing/2017/decorative" val="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217" r="2472"/>
          <a:stretch/>
        </p:blipFill>
        <p:spPr>
          <a:xfrm>
            <a:off x="2522356" y="-103228"/>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DD1AC5-154B-1AF3-ABCE-1695012FC0ED}"/>
              </a:ext>
            </a:extLst>
          </p:cNvPr>
          <p:cNvSpPr>
            <a:spLocks noGrp="1"/>
          </p:cNvSpPr>
          <p:nvPr>
            <p:ph type="title"/>
          </p:nvPr>
        </p:nvSpPr>
        <p:spPr>
          <a:xfrm>
            <a:off x="838200" y="365125"/>
            <a:ext cx="3822189" cy="976495"/>
          </a:xfrm>
        </p:spPr>
        <p:txBody>
          <a:bodyPr vert="horz" lIns="91440" tIns="45720" rIns="91440" bIns="45720" rtlCol="0" anchor="ctr">
            <a:normAutofit/>
          </a:bodyPr>
          <a:lstStyle/>
          <a:p>
            <a:r>
              <a:rPr lang="en-US" sz="4000" b="1" dirty="0"/>
              <a:t>Existing</a:t>
            </a:r>
            <a:r>
              <a:rPr lang="en-US" sz="4000" dirty="0"/>
              <a:t> </a:t>
            </a:r>
            <a:r>
              <a:rPr lang="en-US" sz="4000" b="1" dirty="0"/>
              <a:t>Research</a:t>
            </a:r>
          </a:p>
        </p:txBody>
      </p:sp>
      <p:sp>
        <p:nvSpPr>
          <p:cNvPr id="3" name="Content Placeholder 2">
            <a:extLst>
              <a:ext uri="{FF2B5EF4-FFF2-40B4-BE49-F238E27FC236}">
                <a16:creationId xmlns:a16="http://schemas.microsoft.com/office/drawing/2014/main" id="{4BC7964A-150D-4E2F-45D4-5E2F81E65AD2}"/>
              </a:ext>
            </a:extLst>
          </p:cNvPr>
          <p:cNvSpPr>
            <a:spLocks noGrp="1"/>
          </p:cNvSpPr>
          <p:nvPr>
            <p:ph sz="half" idx="1"/>
          </p:nvPr>
        </p:nvSpPr>
        <p:spPr>
          <a:xfrm>
            <a:off x="838197" y="1175027"/>
            <a:ext cx="3822189" cy="5317847"/>
          </a:xfrm>
        </p:spPr>
        <p:txBody>
          <a:bodyPr vert="horz" lIns="91440" tIns="45720" rIns="91440" bIns="45720" rtlCol="0">
            <a:normAutofit lnSpcReduction="10000"/>
          </a:bodyPr>
          <a:lstStyle/>
          <a:p>
            <a:pPr marL="0" indent="0">
              <a:buNone/>
            </a:pPr>
            <a:r>
              <a:rPr lang="en-US" sz="2000" dirty="0">
                <a:effectLst/>
              </a:rPr>
              <a:t>In order to decide which solution is most suitable for students, UWTSD initiated a study to identify the main solutions already available on the market. Thus, 8 criteria have been identified by which the evaluation is to be made:</a:t>
            </a:r>
          </a:p>
          <a:p>
            <a:pPr marL="342900" lvl="0"/>
            <a:r>
              <a:rPr lang="en-US" sz="2000" dirty="0">
                <a:effectLst/>
              </a:rPr>
              <a:t>Interoperability</a:t>
            </a:r>
          </a:p>
          <a:p>
            <a:pPr marL="342900" lvl="0"/>
            <a:r>
              <a:rPr lang="en-US" sz="2000" dirty="0">
                <a:effectLst/>
              </a:rPr>
              <a:t>Notifications</a:t>
            </a:r>
          </a:p>
          <a:p>
            <a:pPr marL="342900"/>
            <a:r>
              <a:rPr lang="en-US" sz="2000" dirty="0">
                <a:effectLst/>
              </a:rPr>
              <a:t>Guest access</a:t>
            </a:r>
          </a:p>
          <a:p>
            <a:pPr marL="342900" lvl="0"/>
            <a:r>
              <a:rPr lang="en-US" sz="2000" dirty="0">
                <a:effectLst/>
              </a:rPr>
              <a:t>Security</a:t>
            </a:r>
          </a:p>
          <a:p>
            <a:pPr marL="342900" lvl="0"/>
            <a:r>
              <a:rPr lang="en-US" sz="2000" dirty="0">
                <a:effectLst/>
              </a:rPr>
              <a:t>Chat</a:t>
            </a:r>
          </a:p>
          <a:p>
            <a:pPr marL="342900" lvl="0"/>
            <a:r>
              <a:rPr lang="en-US" sz="2000" dirty="0">
                <a:effectLst/>
              </a:rPr>
              <a:t>Integration</a:t>
            </a:r>
          </a:p>
          <a:p>
            <a:pPr marL="342900" lvl="0"/>
            <a:r>
              <a:rPr lang="en-US" sz="2000" dirty="0">
                <a:effectLst/>
              </a:rPr>
              <a:t>Participation</a:t>
            </a:r>
          </a:p>
          <a:p>
            <a:pPr marL="342900" lvl="0">
              <a:spcAft>
                <a:spcPts val="800"/>
              </a:spcAft>
            </a:pPr>
            <a:r>
              <a:rPr lang="en-US" sz="2000" dirty="0">
                <a:effectLst/>
              </a:rPr>
              <a:t>Pricing</a:t>
            </a:r>
          </a:p>
          <a:p>
            <a:pPr marL="0"/>
            <a:endParaRPr lang="en-US" sz="1400" dirty="0"/>
          </a:p>
        </p:txBody>
      </p:sp>
      <p:sp>
        <p:nvSpPr>
          <p:cNvPr id="7" name="TextBox 6">
            <a:extLst>
              <a:ext uri="{FF2B5EF4-FFF2-40B4-BE49-F238E27FC236}">
                <a16:creationId xmlns:a16="http://schemas.microsoft.com/office/drawing/2014/main" id="{FC6AE0D9-2451-65BE-73CC-648E4946C489}"/>
              </a:ext>
              <a:ext uri="{C183D7F6-B498-43B3-948B-1728B52AA6E4}">
                <adec:decorative xmlns:adec="http://schemas.microsoft.com/office/drawing/2017/decorative" val="1"/>
              </a:ext>
            </a:extLst>
          </p:cNvPr>
          <p:cNvSpPr txBox="1"/>
          <p:nvPr/>
        </p:nvSpPr>
        <p:spPr>
          <a:xfrm>
            <a:off x="12051512" y="6916041"/>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92572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FE5BC99-FEBA-BD42-6C71-E3589F17DB2D}"/>
              </a:ext>
              <a:ext uri="{C183D7F6-B498-43B3-948B-1728B52AA6E4}">
                <adec:decorative xmlns:adec="http://schemas.microsoft.com/office/drawing/2017/decorative" val="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196" r="9091" b="4895"/>
          <a:stretch/>
        </p:blipFill>
        <p:spPr>
          <a:xfrm>
            <a:off x="20" y="-722660"/>
            <a:ext cx="12191980" cy="6857990"/>
          </a:xfrm>
          <a:prstGeom prst="rect">
            <a:avLst/>
          </a:prstGeom>
        </p:spPr>
      </p:pic>
      <p:sp>
        <p:nvSpPr>
          <p:cNvPr id="15"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C96F6-9CA4-BCD4-1003-4D2C6AE3C896}"/>
              </a:ext>
            </a:extLst>
          </p:cNvPr>
          <p:cNvSpPr>
            <a:spLocks noGrp="1"/>
          </p:cNvSpPr>
          <p:nvPr>
            <p:ph type="title"/>
          </p:nvPr>
        </p:nvSpPr>
        <p:spPr>
          <a:xfrm>
            <a:off x="594804" y="321177"/>
            <a:ext cx="6619811" cy="450816"/>
          </a:xfrm>
        </p:spPr>
        <p:txBody>
          <a:bodyPr vert="horz" lIns="91440" tIns="45720" rIns="91440" bIns="45720" rtlCol="0" anchor="ctr">
            <a:normAutofit/>
          </a:bodyPr>
          <a:lstStyle/>
          <a:p>
            <a:r>
              <a:rPr lang="en-US" sz="2400" b="1" dirty="0">
                <a:latin typeface="+mn-lt"/>
              </a:rPr>
              <a:t>Continuation…</a:t>
            </a:r>
          </a:p>
        </p:txBody>
      </p:sp>
      <p:sp>
        <p:nvSpPr>
          <p:cNvPr id="3" name="Content Placeholder 2">
            <a:extLst>
              <a:ext uri="{FF2B5EF4-FFF2-40B4-BE49-F238E27FC236}">
                <a16:creationId xmlns:a16="http://schemas.microsoft.com/office/drawing/2014/main" id="{792381E2-9E5B-B71F-490E-D9B2B21CD54F}"/>
              </a:ext>
            </a:extLst>
          </p:cNvPr>
          <p:cNvSpPr>
            <a:spLocks noGrp="1"/>
          </p:cNvSpPr>
          <p:nvPr>
            <p:ph sz="half" idx="1"/>
          </p:nvPr>
        </p:nvSpPr>
        <p:spPr>
          <a:xfrm>
            <a:off x="412231" y="869431"/>
            <a:ext cx="7122426" cy="5348306"/>
          </a:xfrm>
        </p:spPr>
        <p:txBody>
          <a:bodyPr vert="horz" lIns="91440" tIns="45720" rIns="91440" bIns="45720" rtlCol="0">
            <a:normAutofit/>
          </a:bodyPr>
          <a:lstStyle/>
          <a:p>
            <a:pPr marL="0" indent="0">
              <a:spcAft>
                <a:spcPts val="800"/>
              </a:spcAft>
              <a:buNone/>
            </a:pPr>
            <a:r>
              <a:rPr lang="en-US" sz="2000" dirty="0">
                <a:effectLst/>
              </a:rPr>
              <a:t>Following these selection criteria, the following applications have been identified as possible solutions:</a:t>
            </a:r>
          </a:p>
          <a:p>
            <a:pPr marL="342900" lvl="0"/>
            <a:r>
              <a:rPr lang="en-US" sz="2000" dirty="0">
                <a:effectLst/>
              </a:rPr>
              <a:t>Microsoft Teams</a:t>
            </a:r>
          </a:p>
          <a:p>
            <a:pPr marL="342900" lvl="0"/>
            <a:r>
              <a:rPr lang="en-US" sz="2000" dirty="0">
                <a:effectLst/>
              </a:rPr>
              <a:t>Slack</a:t>
            </a:r>
          </a:p>
          <a:p>
            <a:pPr marL="342900" lvl="0"/>
            <a:r>
              <a:rPr lang="en-US" sz="2000" dirty="0">
                <a:effectLst/>
              </a:rPr>
              <a:t>Zoom</a:t>
            </a:r>
          </a:p>
          <a:p>
            <a:pPr marL="342900" lvl="0"/>
            <a:r>
              <a:rPr lang="en-US" sz="2000" dirty="0">
                <a:effectLst/>
              </a:rPr>
              <a:t>Webex by Cisco</a:t>
            </a:r>
          </a:p>
          <a:p>
            <a:pPr marL="342900" lvl="0">
              <a:spcAft>
                <a:spcPts val="800"/>
              </a:spcAft>
            </a:pPr>
            <a:r>
              <a:rPr lang="en-US" sz="2000" dirty="0">
                <a:effectLst/>
              </a:rPr>
              <a:t>Google Meet</a:t>
            </a:r>
          </a:p>
          <a:p>
            <a:pPr marL="0" indent="0">
              <a:spcAft>
                <a:spcPts val="800"/>
              </a:spcAft>
              <a:buNone/>
            </a:pPr>
            <a:r>
              <a:rPr lang="en-US" sz="2000" dirty="0">
                <a:effectLst/>
              </a:rPr>
              <a:t>There are supporting and counter arguments for making each of these applications available to students. In the internal analysis, UWTSD found that Microsoft Teams was the most complete solution, its great advantage being that it had been created specifically for the educational environment. In addition, the Slack application was noted as the strongest competitor. The final debate was decided by comparing the two applications, and also by taking into account the experience of other universities:</a:t>
            </a:r>
          </a:p>
          <a:p>
            <a:pPr marL="0"/>
            <a:endParaRPr lang="en-US" sz="1300" dirty="0"/>
          </a:p>
        </p:txBody>
      </p:sp>
    </p:spTree>
    <p:extLst>
      <p:ext uri="{BB962C8B-B14F-4D97-AF65-F5344CB8AC3E}">
        <p14:creationId xmlns:p14="http://schemas.microsoft.com/office/powerpoint/2010/main" val="1784613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6135C-C9C4-51FE-7CB8-EAA4B725F81E}"/>
              </a:ext>
            </a:extLst>
          </p:cNvPr>
          <p:cNvSpPr>
            <a:spLocks noGrp="1"/>
          </p:cNvSpPr>
          <p:nvPr>
            <p:ph type="title"/>
          </p:nvPr>
        </p:nvSpPr>
        <p:spPr>
          <a:xfrm>
            <a:off x="572493" y="238539"/>
            <a:ext cx="11047013" cy="1434415"/>
          </a:xfrm>
        </p:spPr>
        <p:txBody>
          <a:bodyPr vert="horz" lIns="91440" tIns="45720" rIns="91440" bIns="45720" rtlCol="0" anchor="b">
            <a:normAutofit/>
          </a:bodyPr>
          <a:lstStyle/>
          <a:p>
            <a:r>
              <a:rPr lang="en-US" sz="5400"/>
              <a:t>Continuation…</a:t>
            </a:r>
          </a:p>
        </p:txBody>
      </p:sp>
      <p:sp>
        <p:nvSpPr>
          <p:cNvPr id="14"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3C41BD6F-4EA4-5BB5-27A7-7EA79955424E}"/>
              </a:ext>
              <a:ext uri="{C183D7F6-B498-43B3-948B-1728B52AA6E4}">
                <adec:decorative xmlns:adec="http://schemas.microsoft.com/office/drawing/2017/decorative" val="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591" r="27796"/>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0ED4B9E9-7B97-2A07-23A6-F7F3A540AAA3}"/>
              </a:ext>
            </a:extLst>
          </p:cNvPr>
          <p:cNvSpPr>
            <a:spLocks noGrp="1"/>
          </p:cNvSpPr>
          <p:nvPr>
            <p:ph sz="half" idx="1"/>
          </p:nvPr>
        </p:nvSpPr>
        <p:spPr>
          <a:xfrm>
            <a:off x="4861709" y="2204589"/>
            <a:ext cx="6713552" cy="3963238"/>
          </a:xfrm>
        </p:spPr>
        <p:txBody>
          <a:bodyPr vert="horz" lIns="91440" tIns="45720" rIns="91440" bIns="45720" rtlCol="0" anchor="t">
            <a:normAutofit lnSpcReduction="10000"/>
          </a:bodyPr>
          <a:lstStyle/>
          <a:p>
            <a:pPr marL="342900" lvl="0">
              <a:spcAft>
                <a:spcPts val="800"/>
              </a:spcAft>
            </a:pPr>
            <a:r>
              <a:rPr lang="en-US" sz="2000" dirty="0">
                <a:effectLst/>
              </a:rPr>
              <a:t>The University of Sussex (sussex.ac.uk, n.d.) found it more appropriate to use Microsoft Teams because it is in line with the GDPR. The free version of Slack, however, does not offer this feature.</a:t>
            </a:r>
          </a:p>
          <a:p>
            <a:pPr marL="342900" lvl="0">
              <a:spcAft>
                <a:spcPts val="800"/>
              </a:spcAft>
            </a:pPr>
            <a:r>
              <a:rPr lang="en-US" sz="2000" dirty="0">
                <a:effectLst/>
              </a:rPr>
              <a:t>(Imperial College London, n.d.) recommends using Microsoft Teams as the most appropriate solution due to the facilities offered, such as the number of concomitant participants, the possibility of making video or voice calls (VoIP), and the ability to share information very easily.</a:t>
            </a:r>
          </a:p>
          <a:p>
            <a:pPr marL="342900" lvl="0">
              <a:spcAft>
                <a:spcPts val="800"/>
              </a:spcAft>
            </a:pPr>
            <a:r>
              <a:rPr lang="en-US" sz="2000" dirty="0">
                <a:effectLst/>
              </a:rPr>
              <a:t>(www.york.ac.uk, n.d.) mentions the advantage of Microsoft Teams being integrated with the Microsoft Office 365 suite of applications and consequently the ease of use due to this feature.</a:t>
            </a:r>
          </a:p>
        </p:txBody>
      </p:sp>
      <p:sp>
        <p:nvSpPr>
          <p:cNvPr id="7" name="TextBox 6">
            <a:extLst>
              <a:ext uri="{FF2B5EF4-FFF2-40B4-BE49-F238E27FC236}">
                <a16:creationId xmlns:a16="http://schemas.microsoft.com/office/drawing/2014/main" id="{0EFC1274-B6E9-B877-AAEF-E9CB5DBC769F}"/>
              </a:ext>
              <a:ext uri="{C183D7F6-B498-43B3-948B-1728B52AA6E4}">
                <adec:decorative xmlns:adec="http://schemas.microsoft.com/office/drawing/2017/decorative" val="1"/>
              </a:ext>
            </a:extLst>
          </p:cNvPr>
          <p:cNvSpPr txBox="1"/>
          <p:nvPr/>
        </p:nvSpPr>
        <p:spPr>
          <a:xfrm>
            <a:off x="12147379" y="743223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611251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Graphical user interface, application, Teams&#10;&#10;Description automatically generated">
            <a:extLst>
              <a:ext uri="{FF2B5EF4-FFF2-40B4-BE49-F238E27FC236}">
                <a16:creationId xmlns:a16="http://schemas.microsoft.com/office/drawing/2014/main" id="{C1C04A1C-BF94-71DA-19A3-27E4E760E81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8400" b="10000"/>
          <a:stretch/>
        </p:blipFill>
        <p:spPr>
          <a:xfrm>
            <a:off x="-29476" y="-361325"/>
            <a:ext cx="12191980" cy="6857990"/>
          </a:xfrm>
          <a:prstGeom prst="rect">
            <a:avLst/>
          </a:prstGeom>
        </p:spPr>
      </p:pic>
      <p:sp>
        <p:nvSpPr>
          <p:cNvPr id="21" name="Rectangle 16">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1A608-8988-1CA7-F34A-8311CC47413C}"/>
              </a:ext>
            </a:extLst>
          </p:cNvPr>
          <p:cNvSpPr>
            <a:spLocks noGrp="1"/>
          </p:cNvSpPr>
          <p:nvPr>
            <p:ph type="title"/>
          </p:nvPr>
        </p:nvSpPr>
        <p:spPr>
          <a:xfrm>
            <a:off x="594804" y="321176"/>
            <a:ext cx="6619811" cy="450184"/>
          </a:xfrm>
        </p:spPr>
        <p:txBody>
          <a:bodyPr vert="horz" lIns="91440" tIns="45720" rIns="91440" bIns="45720" rtlCol="0" anchor="ctr">
            <a:normAutofit fontScale="90000"/>
          </a:bodyPr>
          <a:lstStyle/>
          <a:p>
            <a:r>
              <a:rPr lang="en-US" sz="4000" b="1" dirty="0"/>
              <a:t>Continuation</a:t>
            </a:r>
            <a:r>
              <a:rPr lang="en-US" sz="4000" dirty="0"/>
              <a:t>…</a:t>
            </a:r>
          </a:p>
        </p:txBody>
      </p:sp>
      <p:graphicFrame>
        <p:nvGraphicFramePr>
          <p:cNvPr id="23" name="Content Placeholder 2">
            <a:extLst>
              <a:ext uri="{FF2B5EF4-FFF2-40B4-BE49-F238E27FC236}">
                <a16:creationId xmlns:a16="http://schemas.microsoft.com/office/drawing/2014/main" id="{31615529-6266-A14F-B7CF-43E07D6D7E7D}"/>
              </a:ext>
            </a:extLst>
          </p:cNvPr>
          <p:cNvGraphicFramePr>
            <a:graphicFrameLocks noGrp="1"/>
          </p:cNvGraphicFramePr>
          <p:nvPr>
            <p:ph sz="half" idx="1"/>
            <p:extLst>
              <p:ext uri="{D42A27DB-BD31-4B8C-83A1-F6EECF244321}">
                <p14:modId xmlns:p14="http://schemas.microsoft.com/office/powerpoint/2010/main" val="3716455523"/>
              </p:ext>
            </p:extLst>
          </p:nvPr>
        </p:nvGraphicFramePr>
        <p:xfrm>
          <a:off x="594109" y="851877"/>
          <a:ext cx="6620505" cy="58060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CC527D34-99AE-EBC6-48DA-FD97AA8FF226}"/>
              </a:ext>
              <a:ext uri="{C183D7F6-B498-43B3-948B-1728B52AA6E4}">
                <adec:decorative xmlns:adec="http://schemas.microsoft.com/office/drawing/2017/decorative" val="1"/>
              </a:ext>
            </a:extLst>
          </p:cNvPr>
          <p:cNvSpPr txBox="1"/>
          <p:nvPr/>
        </p:nvSpPr>
        <p:spPr>
          <a:xfrm>
            <a:off x="12103134" y="7056151"/>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675103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245D81-4924-5425-EDF7-7048006B7CD9}"/>
              </a:ext>
            </a:extLst>
          </p:cNvPr>
          <p:cNvSpPr>
            <a:spLocks noGrp="1"/>
          </p:cNvSpPr>
          <p:nvPr>
            <p:ph type="title"/>
          </p:nvPr>
        </p:nvSpPr>
        <p:spPr>
          <a:xfrm>
            <a:off x="1137034" y="609597"/>
            <a:ext cx="9392421" cy="609603"/>
          </a:xfrm>
        </p:spPr>
        <p:txBody>
          <a:bodyPr vert="horz" lIns="91440" tIns="45720" rIns="91440" bIns="45720" rtlCol="0" anchor="ctr">
            <a:normAutofit fontScale="90000"/>
          </a:bodyPr>
          <a:lstStyle/>
          <a:p>
            <a:r>
              <a:rPr lang="en-US" b="1" kern="1200" dirty="0">
                <a:solidFill>
                  <a:schemeClr val="tx1"/>
                </a:solidFill>
                <a:latin typeface="+mj-lt"/>
                <a:ea typeface="+mj-ea"/>
                <a:cs typeface="+mj-cs"/>
              </a:rPr>
              <a:t>Continuation…</a:t>
            </a:r>
          </a:p>
        </p:txBody>
      </p:sp>
      <p:sp>
        <p:nvSpPr>
          <p:cNvPr id="3" name="Content Placeholder 2">
            <a:extLst>
              <a:ext uri="{FF2B5EF4-FFF2-40B4-BE49-F238E27FC236}">
                <a16:creationId xmlns:a16="http://schemas.microsoft.com/office/drawing/2014/main" id="{0ECC3D94-5FDD-16AA-0D06-AC2C3B2C59F3}"/>
              </a:ext>
            </a:extLst>
          </p:cNvPr>
          <p:cNvSpPr>
            <a:spLocks noGrp="1"/>
          </p:cNvSpPr>
          <p:nvPr>
            <p:ph sz="half" idx="1"/>
          </p:nvPr>
        </p:nvSpPr>
        <p:spPr>
          <a:xfrm>
            <a:off x="1137034" y="1219200"/>
            <a:ext cx="4958966" cy="4896935"/>
          </a:xfrm>
        </p:spPr>
        <p:txBody>
          <a:bodyPr vert="horz" lIns="91440" tIns="45720" rIns="91440" bIns="45720" rtlCol="0">
            <a:normAutofit/>
          </a:bodyPr>
          <a:lstStyle/>
          <a:p>
            <a:pPr marL="342900" lvl="0"/>
            <a:r>
              <a:rPr lang="en-US" sz="2000" b="1" dirty="0">
                <a:effectLst/>
              </a:rPr>
              <a:t>Raise your hand</a:t>
            </a:r>
            <a:r>
              <a:rPr lang="en-US" sz="2000" dirty="0">
                <a:effectLst/>
              </a:rPr>
              <a:t> - this option allows participants to raise their hand at a simple push of a button in order to ask for permission to speak or to respond to a question during an online class.</a:t>
            </a:r>
          </a:p>
          <a:p>
            <a:pPr marL="342900" lvl="0"/>
            <a:r>
              <a:rPr lang="en-US" sz="2000" b="1" dirty="0">
                <a:effectLst/>
              </a:rPr>
              <a:t>List of participants</a:t>
            </a:r>
            <a:r>
              <a:rPr lang="en-US" sz="2000" dirty="0">
                <a:effectLst/>
              </a:rPr>
              <a:t> - this function allows viewing and downloading the list of people who were present at a given session, thus giving professors the possibility to manage class attendance.</a:t>
            </a:r>
          </a:p>
          <a:p>
            <a:pPr marL="342900" lvl="0"/>
            <a:r>
              <a:rPr lang="en-US" sz="2000" b="1" dirty="0">
                <a:effectLst/>
              </a:rPr>
              <a:t>Collaboration</a:t>
            </a:r>
            <a:r>
              <a:rPr lang="en-US" sz="2000" dirty="0">
                <a:effectLst/>
              </a:rPr>
              <a:t> - Microsoft Teams enables co-authors for files and resource sharing through integrated Office 365 applications</a:t>
            </a:r>
          </a:p>
          <a:p>
            <a:pPr marL="342900" lvl="0">
              <a:spcAft>
                <a:spcPts val="800"/>
              </a:spcAft>
            </a:pPr>
            <a:r>
              <a:rPr lang="en-US" sz="2000" b="1" dirty="0">
                <a:effectLst/>
              </a:rPr>
              <a:t>Communication</a:t>
            </a:r>
            <a:r>
              <a:rPr lang="en-US" sz="2000" dirty="0">
                <a:effectLst/>
              </a:rPr>
              <a:t> - the app offers the ability to stay connected via chat, conversation channels and audio-video sessions.</a:t>
            </a:r>
          </a:p>
        </p:txBody>
      </p:sp>
      <p:pic>
        <p:nvPicPr>
          <p:cNvPr id="6" name="Content Placeholder 5" descr="A picture containing toy&#10;&#10;Description automatically generated">
            <a:extLst>
              <a:ext uri="{FF2B5EF4-FFF2-40B4-BE49-F238E27FC236}">
                <a16:creationId xmlns:a16="http://schemas.microsoft.com/office/drawing/2014/main" id="{C70C55B1-1B03-5BFA-2E7C-D949378451C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75439" y="1828796"/>
            <a:ext cx="5232433" cy="4195919"/>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559B5FE8-62E2-5FD4-7C73-791B7971136E}"/>
              </a:ext>
              <a:ext uri="{C183D7F6-B498-43B3-948B-1728B52AA6E4}">
                <adec:decorative xmlns:adec="http://schemas.microsoft.com/office/drawing/2017/decorative" val="1"/>
              </a:ext>
            </a:extLst>
          </p:cNvPr>
          <p:cNvSpPr txBox="1"/>
          <p:nvPr/>
        </p:nvSpPr>
        <p:spPr>
          <a:xfrm>
            <a:off x="11323142" y="5245497"/>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468921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D795-9745-906F-D38C-9B1407B80904}"/>
              </a:ext>
            </a:extLst>
          </p:cNvPr>
          <p:cNvSpPr>
            <a:spLocks noGrp="1"/>
          </p:cNvSpPr>
          <p:nvPr>
            <p:ph type="title"/>
          </p:nvPr>
        </p:nvSpPr>
        <p:spPr>
          <a:xfrm>
            <a:off x="481013" y="3752849"/>
            <a:ext cx="2590433" cy="2452687"/>
          </a:xfrm>
        </p:spPr>
        <p:txBody>
          <a:bodyPr vert="horz" lIns="91440" tIns="45720" rIns="91440" bIns="45720" rtlCol="0" anchor="ctr">
            <a:normAutofit/>
          </a:bodyPr>
          <a:lstStyle/>
          <a:p>
            <a:r>
              <a:rPr lang="en-US" sz="3600" b="1" dirty="0"/>
              <a:t>Continuation</a:t>
            </a:r>
          </a:p>
        </p:txBody>
      </p:sp>
      <p:pic>
        <p:nvPicPr>
          <p:cNvPr id="6" name="Content Placeholder 5" descr="Diagram&#10;&#10;Description automatically generated">
            <a:extLst>
              <a:ext uri="{FF2B5EF4-FFF2-40B4-BE49-F238E27FC236}">
                <a16:creationId xmlns:a16="http://schemas.microsoft.com/office/drawing/2014/main" id="{EC3979CA-FD18-F918-1B53-C72C57ED140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750" b="23285"/>
          <a:stretch/>
        </p:blipFill>
        <p:spPr>
          <a:xfrm>
            <a:off x="20" y="11"/>
            <a:ext cx="12191980" cy="31051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D581974-7CC4-2296-86D8-8D31BCE71073}"/>
              </a:ext>
            </a:extLst>
          </p:cNvPr>
          <p:cNvSpPr>
            <a:spLocks noGrp="1"/>
          </p:cNvSpPr>
          <p:nvPr>
            <p:ph sz="half" idx="1"/>
          </p:nvPr>
        </p:nvSpPr>
        <p:spPr>
          <a:xfrm>
            <a:off x="3165232" y="3105152"/>
            <a:ext cx="8544164" cy="3381618"/>
          </a:xfrm>
        </p:spPr>
        <p:txBody>
          <a:bodyPr vert="horz" lIns="91440" tIns="45720" rIns="91440" bIns="45720" rtlCol="0" anchor="ctr">
            <a:normAutofit/>
          </a:bodyPr>
          <a:lstStyle/>
          <a:p>
            <a:pPr marL="342900" lvl="0"/>
            <a:r>
              <a:rPr lang="en-US" sz="2000" b="1" dirty="0" err="1">
                <a:effectLst/>
              </a:rPr>
              <a:t>Customisation</a:t>
            </a:r>
            <a:r>
              <a:rPr lang="en-US" sz="2000" dirty="0">
                <a:effectLst/>
              </a:rPr>
              <a:t> - the function allows one to </a:t>
            </a:r>
            <a:r>
              <a:rPr lang="en-US" sz="2000" dirty="0" err="1">
                <a:effectLst/>
              </a:rPr>
              <a:t>customise</a:t>
            </a:r>
            <a:r>
              <a:rPr lang="en-US" sz="2000" dirty="0">
                <a:effectLst/>
              </a:rPr>
              <a:t> the Teams application with one’s </a:t>
            </a:r>
            <a:r>
              <a:rPr lang="en-US" sz="2000" dirty="0" err="1">
                <a:effectLst/>
              </a:rPr>
              <a:t>favourite</a:t>
            </a:r>
            <a:r>
              <a:rPr lang="en-US" sz="2000" dirty="0">
                <a:effectLst/>
              </a:rPr>
              <a:t> tools for education and </a:t>
            </a:r>
            <a:r>
              <a:rPr lang="en-US" sz="2000" dirty="0" err="1">
                <a:effectLst/>
              </a:rPr>
              <a:t>organisation</a:t>
            </a:r>
            <a:r>
              <a:rPr lang="en-US" sz="2000" dirty="0">
                <a:effectLst/>
              </a:rPr>
              <a:t>.</a:t>
            </a:r>
          </a:p>
          <a:p>
            <a:pPr marL="342900" lvl="0"/>
            <a:r>
              <a:rPr lang="en-US" sz="2000" b="1" dirty="0">
                <a:effectLst/>
              </a:rPr>
              <a:t>Tasks / assignments</a:t>
            </a:r>
            <a:r>
              <a:rPr lang="en-US" sz="2000" dirty="0">
                <a:effectLst/>
              </a:rPr>
              <a:t> - the function allows creating tasks / assignments for pupils and students, providing support in the completion of assignments and offering feedback to the submitted papers.</a:t>
            </a:r>
          </a:p>
          <a:p>
            <a:pPr marL="342900" lvl="0"/>
            <a:r>
              <a:rPr lang="en-US" sz="2000" b="1" dirty="0">
                <a:effectLst/>
              </a:rPr>
              <a:t>Records</a:t>
            </a:r>
            <a:r>
              <a:rPr lang="en-US" sz="2000" dirty="0">
                <a:effectLst/>
              </a:rPr>
              <a:t> - the application offers the option to </a:t>
            </a:r>
            <a:r>
              <a:rPr lang="en-US" sz="2000" dirty="0" err="1">
                <a:effectLst/>
              </a:rPr>
              <a:t>organise</a:t>
            </a:r>
            <a:r>
              <a:rPr lang="en-US" sz="2000" dirty="0">
                <a:effectLst/>
              </a:rPr>
              <a:t> and track the assignments and grades obtained by students, individually for each class.</a:t>
            </a:r>
          </a:p>
          <a:p>
            <a:pPr marL="342900" lvl="0">
              <a:spcAft>
                <a:spcPts val="800"/>
              </a:spcAft>
            </a:pPr>
            <a:r>
              <a:rPr lang="en-US" sz="2000" b="1" dirty="0">
                <a:effectLst/>
              </a:rPr>
              <a:t>Third-Party Apps</a:t>
            </a:r>
            <a:r>
              <a:rPr lang="en-US" sz="2000" dirty="0">
                <a:effectLst/>
              </a:rPr>
              <a:t> - Microsoft Teams allows </a:t>
            </a:r>
            <a:r>
              <a:rPr lang="en-US" sz="2000" dirty="0" err="1">
                <a:effectLst/>
              </a:rPr>
              <a:t>customisation</a:t>
            </a:r>
            <a:r>
              <a:rPr lang="en-US" sz="2000" dirty="0">
                <a:effectLst/>
              </a:rPr>
              <a:t> of the application experience through Flipgrid, Turnitin, </a:t>
            </a:r>
            <a:r>
              <a:rPr lang="en-US" sz="2000" dirty="0" err="1">
                <a:effectLst/>
              </a:rPr>
              <a:t>MakeCode</a:t>
            </a:r>
            <a:r>
              <a:rPr lang="en-US" sz="2000" dirty="0">
                <a:effectLst/>
              </a:rPr>
              <a:t> and other educational tools.</a:t>
            </a:r>
          </a:p>
        </p:txBody>
      </p:sp>
      <p:sp>
        <p:nvSpPr>
          <p:cNvPr id="7" name="TextBox 6">
            <a:extLst>
              <a:ext uri="{FF2B5EF4-FFF2-40B4-BE49-F238E27FC236}">
                <a16:creationId xmlns:a16="http://schemas.microsoft.com/office/drawing/2014/main" id="{6A1609D8-CA14-E070-160D-7DC4B3F9C178}"/>
              </a:ext>
            </a:extLst>
          </p:cNvPr>
          <p:cNvSpPr txBox="1"/>
          <p:nvPr/>
        </p:nvSpPr>
        <p:spPr>
          <a:xfrm>
            <a:off x="12007270" y="665794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786368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350AA-5FC5-8654-F5AD-4C769330B3C8}"/>
              </a:ext>
            </a:extLst>
          </p:cNvPr>
          <p:cNvSpPr>
            <a:spLocks noGrp="1"/>
          </p:cNvSpPr>
          <p:nvPr>
            <p:ph type="title"/>
          </p:nvPr>
        </p:nvSpPr>
        <p:spPr>
          <a:xfrm>
            <a:off x="1166648" y="655591"/>
            <a:ext cx="4184136" cy="2315616"/>
          </a:xfrm>
        </p:spPr>
        <p:txBody>
          <a:bodyPr vert="horz" lIns="91440" tIns="45720" rIns="91440" bIns="45720" rtlCol="0" anchor="ctr">
            <a:normAutofit/>
          </a:bodyPr>
          <a:lstStyle/>
          <a:p>
            <a:r>
              <a:rPr lang="en-US" b="1" kern="1200" dirty="0">
                <a:solidFill>
                  <a:schemeClr val="tx1"/>
                </a:solidFill>
                <a:latin typeface="+mj-lt"/>
                <a:ea typeface="+mj-ea"/>
                <a:cs typeface="+mj-cs"/>
              </a:rPr>
              <a:t>Methodology</a:t>
            </a:r>
          </a:p>
        </p:txBody>
      </p:sp>
      <p:sp>
        <p:nvSpPr>
          <p:cNvPr id="18" name="Rectangle 17">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21"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26D39665-955E-27EB-689F-A1D085F9D56C}"/>
              </a:ext>
              <a:ext uri="{C183D7F6-B498-43B3-948B-1728B52AA6E4}">
                <adec:decorative xmlns:adec="http://schemas.microsoft.com/office/drawing/2017/decorative" val="1"/>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4699" y="3510996"/>
            <a:ext cx="4546085" cy="3074970"/>
          </a:xfrm>
          <a:prstGeom prst="rect">
            <a:avLst/>
          </a:prstGeom>
        </p:spPr>
      </p:pic>
      <p:sp>
        <p:nvSpPr>
          <p:cNvPr id="3" name="Content Placeholder 2">
            <a:extLst>
              <a:ext uri="{FF2B5EF4-FFF2-40B4-BE49-F238E27FC236}">
                <a16:creationId xmlns:a16="http://schemas.microsoft.com/office/drawing/2014/main" id="{66332D30-51DA-6A3B-F28C-B6EC09151894}"/>
              </a:ext>
            </a:extLst>
          </p:cNvPr>
          <p:cNvSpPr>
            <a:spLocks noGrp="1"/>
          </p:cNvSpPr>
          <p:nvPr>
            <p:ph sz="half" idx="1"/>
          </p:nvPr>
        </p:nvSpPr>
        <p:spPr>
          <a:xfrm>
            <a:off x="5509846" y="73153"/>
            <a:ext cx="6369878" cy="6405844"/>
          </a:xfrm>
        </p:spPr>
        <p:txBody>
          <a:bodyPr vert="horz" lIns="91440" tIns="45720" rIns="91440" bIns="45720" rtlCol="0" anchor="ctr">
            <a:noAutofit/>
          </a:bodyPr>
          <a:lstStyle/>
          <a:p>
            <a:pPr marL="0" indent="0">
              <a:spcAft>
                <a:spcPts val="800"/>
              </a:spcAft>
              <a:buNone/>
            </a:pPr>
            <a:r>
              <a:rPr lang="en-US" sz="2400" dirty="0">
                <a:effectLst/>
              </a:rPr>
              <a:t>Considering all this, UWTSD decided to test and find out the reactions of its own students to the proposal to use the Microsoft Teams application within the university. In this regard, a set of questions were formulated to which they had to answer:</a:t>
            </a:r>
          </a:p>
          <a:p>
            <a:pPr marL="342900" lvl="0"/>
            <a:r>
              <a:rPr lang="en-US" sz="2000" dirty="0">
                <a:effectLst/>
              </a:rPr>
              <a:t>How old are you?</a:t>
            </a:r>
          </a:p>
          <a:p>
            <a:pPr marL="114300" lvl="0" indent="0">
              <a:buNone/>
            </a:pPr>
            <a:r>
              <a:rPr lang="en-US" sz="2000" dirty="0">
                <a:effectLst/>
              </a:rPr>
              <a:t>a. 18-25</a:t>
            </a:r>
            <a:r>
              <a:rPr lang="en-US" sz="2000" dirty="0"/>
              <a:t>	</a:t>
            </a:r>
            <a:r>
              <a:rPr lang="en-US" sz="2000" dirty="0">
                <a:effectLst/>
              </a:rPr>
              <a:t>b. 26-45	c. 45+</a:t>
            </a:r>
          </a:p>
          <a:p>
            <a:pPr marL="342900" lvl="0"/>
            <a:r>
              <a:rPr lang="en-US" sz="2000" dirty="0">
                <a:effectLst/>
              </a:rPr>
              <a:t>How effective is the use of machines in the learning process?</a:t>
            </a:r>
          </a:p>
          <a:p>
            <a:pPr marL="114300" lvl="0" indent="0">
              <a:buNone/>
            </a:pPr>
            <a:r>
              <a:rPr lang="en-US" sz="2000" dirty="0">
                <a:effectLst/>
              </a:rPr>
              <a:t>a. Very effective	b. Effective	c. Not at all effective</a:t>
            </a:r>
          </a:p>
          <a:p>
            <a:pPr marL="342900" lvl="0"/>
            <a:r>
              <a:rPr lang="en-US" sz="2000" dirty="0">
                <a:effectLst/>
              </a:rPr>
              <a:t>How often do you read technology-related news?</a:t>
            </a:r>
          </a:p>
          <a:p>
            <a:pPr marL="114300" lvl="0" indent="0">
              <a:buNone/>
            </a:pPr>
            <a:r>
              <a:rPr lang="en-US" sz="2000" dirty="0">
                <a:effectLst/>
              </a:rPr>
              <a:t>a. Often</a:t>
            </a:r>
            <a:r>
              <a:rPr lang="en-US" sz="2000" dirty="0"/>
              <a:t>	</a:t>
            </a:r>
            <a:r>
              <a:rPr lang="en-US" sz="2000" dirty="0">
                <a:effectLst/>
              </a:rPr>
              <a:t>b. Sometimes</a:t>
            </a:r>
            <a:r>
              <a:rPr lang="en-US" sz="2000" dirty="0"/>
              <a:t>	</a:t>
            </a:r>
            <a:r>
              <a:rPr lang="en-US" sz="2000" dirty="0">
                <a:effectLst/>
              </a:rPr>
              <a:t>c. Never</a:t>
            </a:r>
          </a:p>
          <a:p>
            <a:pPr marL="342900" lvl="0">
              <a:spcAft>
                <a:spcPts val="800"/>
              </a:spcAft>
            </a:pPr>
            <a:r>
              <a:rPr lang="en-US" sz="2000" dirty="0">
                <a:effectLst/>
              </a:rPr>
              <a:t>Do you think additional courses are required to master the computer in order to be able to learn online?</a:t>
            </a:r>
          </a:p>
          <a:p>
            <a:pPr marL="0" indent="0">
              <a:buNone/>
            </a:pPr>
            <a:r>
              <a:rPr lang="en-US" sz="2000" dirty="0">
                <a:effectLst/>
              </a:rPr>
              <a:t>a. Yes, definitely</a:t>
            </a:r>
            <a:r>
              <a:rPr lang="en-US" sz="2000" dirty="0"/>
              <a:t>	</a:t>
            </a:r>
            <a:r>
              <a:rPr lang="en-US" sz="2000" dirty="0">
                <a:effectLst/>
              </a:rPr>
              <a:t>b. Sometimes</a:t>
            </a:r>
            <a:r>
              <a:rPr lang="en-US" sz="2000" dirty="0"/>
              <a:t>	</a:t>
            </a:r>
            <a:r>
              <a:rPr lang="en-US" sz="2000" dirty="0">
                <a:effectLst/>
              </a:rPr>
              <a:t>c. Definitely not</a:t>
            </a:r>
            <a:endParaRPr lang="en-US" sz="2000" dirty="0"/>
          </a:p>
        </p:txBody>
      </p:sp>
      <p:sp>
        <p:nvSpPr>
          <p:cNvPr id="9" name="TextBox 8">
            <a:extLst>
              <a:ext uri="{FF2B5EF4-FFF2-40B4-BE49-F238E27FC236}">
                <a16:creationId xmlns:a16="http://schemas.microsoft.com/office/drawing/2014/main" id="{B4EAF852-B81A-0787-3B0F-473FD2A9F327}"/>
              </a:ext>
              <a:ext uri="{C183D7F6-B498-43B3-948B-1728B52AA6E4}">
                <adec:decorative xmlns:adec="http://schemas.microsoft.com/office/drawing/2017/decorative" val="1"/>
              </a:ext>
            </a:extLst>
          </p:cNvPr>
          <p:cNvSpPr txBox="1"/>
          <p:nvPr/>
        </p:nvSpPr>
        <p:spPr>
          <a:xfrm>
            <a:off x="12118542" y="7779633"/>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249008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0A7552B-B943-5A2A-36C0-F7A07DD9A750}"/>
              </a:ext>
              <a:ext uri="{C183D7F6-B498-43B3-948B-1728B52AA6E4}">
                <adec:decorative xmlns:adec="http://schemas.microsoft.com/office/drawing/2017/decorative" val="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759" r="25892" b="1"/>
          <a:stretch/>
        </p:blipFill>
        <p:spPr>
          <a:xfrm>
            <a:off x="3274142" y="-1120869"/>
            <a:ext cx="8914809" cy="7484797"/>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6CACFE-AE81-D416-96BA-BCE286FF963A}"/>
              </a:ext>
            </a:extLst>
          </p:cNvPr>
          <p:cNvSpPr>
            <a:spLocks noGrp="1"/>
          </p:cNvSpPr>
          <p:nvPr>
            <p:ph type="title"/>
          </p:nvPr>
        </p:nvSpPr>
        <p:spPr>
          <a:xfrm>
            <a:off x="838200" y="1"/>
            <a:ext cx="3822189" cy="945662"/>
          </a:xfrm>
        </p:spPr>
        <p:txBody>
          <a:bodyPr vert="horz" lIns="91440" tIns="45720" rIns="91440" bIns="45720" rtlCol="0" anchor="ctr">
            <a:normAutofit/>
          </a:bodyPr>
          <a:lstStyle/>
          <a:p>
            <a:r>
              <a:rPr lang="en-US" sz="4000" dirty="0">
                <a:latin typeface="+mn-lt"/>
              </a:rPr>
              <a:t>Continuation</a:t>
            </a:r>
            <a:r>
              <a:rPr lang="en-US" sz="4000" dirty="0"/>
              <a:t> . . …</a:t>
            </a:r>
          </a:p>
        </p:txBody>
      </p:sp>
      <p:sp>
        <p:nvSpPr>
          <p:cNvPr id="3" name="Content Placeholder 2">
            <a:extLst>
              <a:ext uri="{FF2B5EF4-FFF2-40B4-BE49-F238E27FC236}">
                <a16:creationId xmlns:a16="http://schemas.microsoft.com/office/drawing/2014/main" id="{B868339F-A83F-6BB2-75DC-DFCCDBB9C3F2}"/>
              </a:ext>
            </a:extLst>
          </p:cNvPr>
          <p:cNvSpPr>
            <a:spLocks noGrp="1"/>
          </p:cNvSpPr>
          <p:nvPr>
            <p:ph sz="half" idx="1"/>
          </p:nvPr>
        </p:nvSpPr>
        <p:spPr>
          <a:xfrm>
            <a:off x="0" y="833284"/>
            <a:ext cx="6386052" cy="5659591"/>
          </a:xfrm>
        </p:spPr>
        <p:txBody>
          <a:bodyPr vert="horz" lIns="91440" tIns="45720" rIns="91440" bIns="45720" rtlCol="0">
            <a:noAutofit/>
          </a:bodyPr>
          <a:lstStyle/>
          <a:p>
            <a:pPr marL="0" indent="0">
              <a:spcAft>
                <a:spcPts val="800"/>
              </a:spcAft>
              <a:buNone/>
            </a:pPr>
            <a:r>
              <a:rPr lang="en-US" sz="2000" dirty="0">
                <a:effectLst/>
              </a:rPr>
              <a:t>The study identified several main aspects, both positive and negative, from students.</a:t>
            </a:r>
          </a:p>
          <a:p>
            <a:pPr>
              <a:spcAft>
                <a:spcPts val="800"/>
              </a:spcAft>
            </a:pPr>
            <a:r>
              <a:rPr lang="en-US" sz="2000" b="1" dirty="0">
                <a:effectLst/>
              </a:rPr>
              <a:t>Positive Aspects:</a:t>
            </a:r>
          </a:p>
          <a:p>
            <a:pPr marL="342900" lvl="0"/>
            <a:r>
              <a:rPr lang="en-US" sz="2000" dirty="0">
                <a:effectLst/>
              </a:rPr>
              <a:t>the use of multimedia technology increases the efficiency of the educational process;</a:t>
            </a:r>
          </a:p>
          <a:p>
            <a:pPr marL="342900" lvl="0">
              <a:spcAft>
                <a:spcPts val="800"/>
              </a:spcAft>
            </a:pPr>
            <a:r>
              <a:rPr lang="en-US" sz="2000" dirty="0">
                <a:effectLst/>
              </a:rPr>
              <a:t>the permanent need for continuous training and the use of new equipment leads students keeping up with the current dynamics of technological progress;</a:t>
            </a:r>
          </a:p>
          <a:p>
            <a:pPr marL="342900" lvl="0">
              <a:spcAft>
                <a:spcPts val="800"/>
              </a:spcAft>
            </a:pPr>
            <a:r>
              <a:rPr lang="en-US" sz="2000" dirty="0">
                <a:effectLst/>
              </a:rPr>
              <a:t>broadening the horizon of knowledge, as the student no longer has access limited only to the knowledge the professor imparts; the student has the opportunity to find arguments to support their own ideas and opinions;</a:t>
            </a:r>
          </a:p>
          <a:p>
            <a:pPr marL="342900" lvl="0">
              <a:spcAft>
                <a:spcPts val="800"/>
              </a:spcAft>
            </a:pPr>
            <a:r>
              <a:rPr lang="en-US" sz="2000" dirty="0">
                <a:effectLst/>
              </a:rPr>
              <a:t>acquiring, deepening, and assimilating a vast amount of knowledge in a much shorter period compared to teaching methods which do not include the use of technological means</a:t>
            </a:r>
          </a:p>
        </p:txBody>
      </p:sp>
      <p:sp>
        <p:nvSpPr>
          <p:cNvPr id="7" name="TextBox 6">
            <a:extLst>
              <a:ext uri="{FF2B5EF4-FFF2-40B4-BE49-F238E27FC236}">
                <a16:creationId xmlns:a16="http://schemas.microsoft.com/office/drawing/2014/main" id="{D8CC68EC-23D6-06CD-3A73-1520160A451C}"/>
              </a:ext>
            </a:extLst>
          </p:cNvPr>
          <p:cNvSpPr txBox="1"/>
          <p:nvPr/>
        </p:nvSpPr>
        <p:spPr>
          <a:xfrm>
            <a:off x="12007268" y="665794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1070061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D70EC8D-E7CB-DDFE-41DB-38CE85CF7EDB}"/>
              </a:ext>
              <a:ext uri="{C183D7F6-B498-43B3-948B-1728B52AA6E4}">
                <adec:decorative xmlns:adec="http://schemas.microsoft.com/office/drawing/2017/decorative" val="1"/>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792" b="-3"/>
          <a:stretch/>
        </p:blipFill>
        <p:spPr>
          <a:xfrm>
            <a:off x="10277230" y="2093976"/>
            <a:ext cx="1781908" cy="4096512"/>
          </a:xfrm>
          <a:prstGeom prst="rect">
            <a:avLst/>
          </a:prstGeom>
        </p:spPr>
      </p:pic>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8567D9-0B15-9D05-B20B-59656A344DA3}"/>
              </a:ext>
            </a:extLst>
          </p:cNvPr>
          <p:cNvSpPr>
            <a:spLocks noGrp="1"/>
          </p:cNvSpPr>
          <p:nvPr>
            <p:ph type="title"/>
          </p:nvPr>
        </p:nvSpPr>
        <p:spPr>
          <a:xfrm>
            <a:off x="572493" y="238539"/>
            <a:ext cx="11018520" cy="899851"/>
          </a:xfrm>
        </p:spPr>
        <p:txBody>
          <a:bodyPr vert="horz" lIns="91440" tIns="45720" rIns="91440" bIns="45720" rtlCol="0" anchor="b">
            <a:normAutofit/>
          </a:bodyPr>
          <a:lstStyle/>
          <a:p>
            <a:r>
              <a:rPr lang="en-US" sz="5400" b="1" dirty="0"/>
              <a:t>Continuation</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56AF38-CB37-52BC-3D27-341CE127F1DC}"/>
              </a:ext>
              <a:ext uri="{C183D7F6-B498-43B3-948B-1728B52AA6E4}">
                <adec:decorative xmlns:adec="http://schemas.microsoft.com/office/drawing/2017/decorative" val="1"/>
              </a:ext>
            </a:extLst>
          </p:cNvPr>
          <p:cNvSpPr>
            <a:spLocks noGrp="1"/>
          </p:cNvSpPr>
          <p:nvPr>
            <p:ph sz="half" idx="1"/>
          </p:nvPr>
        </p:nvSpPr>
        <p:spPr>
          <a:xfrm>
            <a:off x="132862" y="1875693"/>
            <a:ext cx="11723076" cy="4890866"/>
          </a:xfrm>
        </p:spPr>
        <p:txBody>
          <a:bodyPr vert="horz" lIns="91440" tIns="45720" rIns="91440" bIns="45720" rtlCol="0" anchor="t">
            <a:noAutofit/>
          </a:bodyPr>
          <a:lstStyle/>
          <a:p>
            <a:pPr marL="0" indent="0">
              <a:spcAft>
                <a:spcPts val="800"/>
              </a:spcAft>
              <a:buNone/>
            </a:pPr>
            <a:r>
              <a:rPr lang="en-US" sz="1800" b="1" dirty="0">
                <a:effectLst/>
              </a:rPr>
              <a:t>Negative aspects:</a:t>
            </a:r>
          </a:p>
          <a:p>
            <a:pPr marL="342900" lvl="0">
              <a:spcAft>
                <a:spcPts val="800"/>
              </a:spcAft>
            </a:pPr>
            <a:r>
              <a:rPr lang="en-US" sz="1800" dirty="0">
                <a:effectLst/>
              </a:rPr>
              <a:t>many students do not have the skills required to use technological resources.</a:t>
            </a:r>
          </a:p>
          <a:p>
            <a:pPr marL="342900" lvl="0">
              <a:spcAft>
                <a:spcPts val="800"/>
              </a:spcAft>
            </a:pPr>
            <a:r>
              <a:rPr lang="en-US" sz="1800" dirty="0">
                <a:effectLst/>
              </a:rPr>
              <a:t>the fear of change, which may cause students to refuse to replace their own conservative methods with modern ones;</a:t>
            </a:r>
          </a:p>
          <a:p>
            <a:pPr marL="342900" lvl="0">
              <a:spcAft>
                <a:spcPts val="800"/>
              </a:spcAft>
            </a:pPr>
            <a:r>
              <a:rPr lang="en-US" sz="1800" dirty="0">
                <a:effectLst/>
              </a:rPr>
              <a:t>the impossibility of carrying out lessons in the best conditions – due to various causes (temporary lack of electricity, lack or insufficient technical means, etc.);</a:t>
            </a:r>
          </a:p>
          <a:p>
            <a:pPr marL="342900" lvl="0">
              <a:spcAft>
                <a:spcPts val="800"/>
              </a:spcAft>
            </a:pPr>
            <a:r>
              <a:rPr lang="en-US" sz="1800" dirty="0">
                <a:effectLst/>
              </a:rPr>
              <a:t>the need to deepen some theoretical concepts in order to be able to use the computer correctly.</a:t>
            </a:r>
          </a:p>
          <a:p>
            <a:pPr marL="0" indent="0">
              <a:spcAft>
                <a:spcPts val="800"/>
              </a:spcAft>
              <a:buNone/>
            </a:pPr>
            <a:r>
              <a:rPr lang="en-US" sz="1800" b="1" dirty="0">
                <a:effectLst/>
              </a:rPr>
              <a:t>Threats</a:t>
            </a:r>
          </a:p>
          <a:p>
            <a:pPr marL="342900" lvl="0"/>
            <a:r>
              <a:rPr lang="en-US" sz="1800" dirty="0">
                <a:effectLst/>
              </a:rPr>
              <a:t>the price of these technologies is quite high;</a:t>
            </a:r>
          </a:p>
          <a:p>
            <a:pPr marL="342900" lvl="0"/>
            <a:r>
              <a:rPr lang="en-US" sz="1800" dirty="0">
                <a:effectLst/>
              </a:rPr>
              <a:t>lack of a computer to use at home or a lack of an Internet connection;</a:t>
            </a:r>
          </a:p>
          <a:p>
            <a:pPr marL="342900" lvl="0">
              <a:spcAft>
                <a:spcPts val="800"/>
              </a:spcAft>
            </a:pPr>
            <a:r>
              <a:rPr lang="en-US" sz="1800" dirty="0">
                <a:effectLst/>
              </a:rPr>
              <a:t>middle-aged and elderly students have too little information about technology, they lack awareness of the many advantages offered by the freedom to choose the information they want;</a:t>
            </a:r>
          </a:p>
          <a:p>
            <a:pPr marL="342900" lvl="0">
              <a:spcAft>
                <a:spcPts val="800"/>
              </a:spcAft>
            </a:pPr>
            <a:r>
              <a:rPr lang="en-US" sz="1800" dirty="0">
                <a:effectLst/>
              </a:rPr>
              <a:t>poorer evaluation results due to students’ inability to make proper use of technical means;</a:t>
            </a:r>
          </a:p>
        </p:txBody>
      </p:sp>
      <p:sp>
        <p:nvSpPr>
          <p:cNvPr id="12" name="TextBox 11">
            <a:extLst>
              <a:ext uri="{FF2B5EF4-FFF2-40B4-BE49-F238E27FC236}">
                <a16:creationId xmlns:a16="http://schemas.microsoft.com/office/drawing/2014/main" id="{74AF57BB-C5A8-E8A1-4EBA-76488D7C3658}"/>
              </a:ext>
            </a:extLst>
          </p:cNvPr>
          <p:cNvSpPr txBox="1"/>
          <p:nvPr/>
        </p:nvSpPr>
        <p:spPr>
          <a:xfrm>
            <a:off x="11431992" y="5990433"/>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410448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84CFCC-813E-3624-D1EF-4E6C06A03FEC}"/>
              </a:ext>
            </a:extLst>
          </p:cNvPr>
          <p:cNvSpPr>
            <a:spLocks noGrp="1"/>
          </p:cNvSpPr>
          <p:nvPr>
            <p:ph type="title"/>
          </p:nvPr>
        </p:nvSpPr>
        <p:spPr>
          <a:xfrm>
            <a:off x="5894962" y="169745"/>
            <a:ext cx="5458838" cy="924409"/>
          </a:xfrm>
        </p:spPr>
        <p:txBody>
          <a:bodyPr vert="horz" lIns="91440" tIns="45720" rIns="91440" bIns="45720" rtlCol="0" anchor="ctr">
            <a:normAutofit/>
          </a:bodyPr>
          <a:lstStyle/>
          <a:p>
            <a:r>
              <a:rPr lang="en-US" b="1" kern="1200" dirty="0">
                <a:solidFill>
                  <a:schemeClr val="tx1"/>
                </a:solidFill>
                <a:latin typeface="+mn-lt"/>
                <a:ea typeface="+mj-ea"/>
                <a:cs typeface="+mj-cs"/>
              </a:rPr>
              <a:t>Ethical Considerations</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A1E38CCF-4AA2-F645-68F4-5CFD80288FD1}"/>
              </a:ex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8229" y="955437"/>
            <a:ext cx="4025126"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A519EEC-10EA-6C66-191B-233068A75065}"/>
              </a:ext>
            </a:extLst>
          </p:cNvPr>
          <p:cNvSpPr>
            <a:spLocks noGrp="1"/>
          </p:cNvSpPr>
          <p:nvPr>
            <p:ph sz="half" idx="1"/>
          </p:nvPr>
        </p:nvSpPr>
        <p:spPr>
          <a:xfrm>
            <a:off x="4470400" y="1125182"/>
            <a:ext cx="6883400" cy="5563073"/>
          </a:xfrm>
        </p:spPr>
        <p:txBody>
          <a:bodyPr vert="horz" lIns="91440" tIns="45720" rIns="91440" bIns="45720" rtlCol="0">
            <a:noAutofit/>
          </a:bodyPr>
          <a:lstStyle/>
          <a:p>
            <a:pPr marL="0" indent="0">
              <a:spcAft>
                <a:spcPts val="800"/>
              </a:spcAft>
              <a:buNone/>
            </a:pPr>
            <a:r>
              <a:rPr lang="en-US" sz="2000" dirty="0">
                <a:effectLst/>
              </a:rPr>
              <a:t>Students were previously informed of the particulars of the study and personal data processing, analysis and storage, having given their written consent to participate in the research study.</a:t>
            </a:r>
          </a:p>
          <a:p>
            <a:pPr marL="342900" lvl="0">
              <a:spcAft>
                <a:spcPts val="800"/>
              </a:spcAft>
            </a:pPr>
            <a:r>
              <a:rPr lang="en-US" sz="2000" dirty="0">
                <a:effectLst/>
              </a:rPr>
              <a:t>I, ..., hereby give my consent to participate voluntarily in the research study initiated by the University of Wales;</a:t>
            </a:r>
          </a:p>
          <a:p>
            <a:pPr marL="342900" lvl="0"/>
            <a:r>
              <a:rPr lang="en-US" sz="2000" dirty="0">
                <a:effectLst/>
              </a:rPr>
              <a:t>I have been informed that the data provided shall remain confidential;</a:t>
            </a:r>
          </a:p>
          <a:p>
            <a:pPr marL="342900" lvl="0">
              <a:spcAft>
                <a:spcPts val="800"/>
              </a:spcAft>
            </a:pPr>
            <a:r>
              <a:rPr lang="en-US" sz="2000" dirty="0">
                <a:effectLst/>
              </a:rPr>
              <a:t>I understand that any information concerning me shall not be disclosed to third parties and the registration shall be stored in a secure environment;</a:t>
            </a:r>
          </a:p>
          <a:p>
            <a:pPr marL="342900" lvl="0"/>
            <a:r>
              <a:rPr lang="en-US" sz="2000" dirty="0">
                <a:effectLst/>
              </a:rPr>
              <a:t>I have been informed that I have the right to disengage from this research study at any moment and that this decision won’t disorder me in any way, and there will be no negative consequences to such withdrawal;</a:t>
            </a:r>
          </a:p>
          <a:p>
            <a:pPr marL="342900" lvl="0">
              <a:spcAft>
                <a:spcPts val="800"/>
              </a:spcAft>
            </a:pPr>
            <a:r>
              <a:rPr lang="en-US" sz="2000" dirty="0">
                <a:effectLst/>
              </a:rPr>
              <a:t>The study has been explained to me and I understood its purpose and what is expected of me during this study.</a:t>
            </a:r>
          </a:p>
        </p:txBody>
      </p:sp>
    </p:spTree>
    <p:extLst>
      <p:ext uri="{BB962C8B-B14F-4D97-AF65-F5344CB8AC3E}">
        <p14:creationId xmlns:p14="http://schemas.microsoft.com/office/powerpoint/2010/main" val="440429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19A94-1A9F-1301-C82C-C079995A66C5}"/>
              </a:ext>
            </a:extLst>
          </p:cNvPr>
          <p:cNvSpPr>
            <a:spLocks noGrp="1"/>
          </p:cNvSpPr>
          <p:nvPr>
            <p:ph type="title"/>
          </p:nvPr>
        </p:nvSpPr>
        <p:spPr>
          <a:xfrm>
            <a:off x="838200" y="365125"/>
            <a:ext cx="10515600" cy="603983"/>
          </a:xfrm>
        </p:spPr>
        <p:txBody>
          <a:bodyPr vert="horz" lIns="91440" tIns="45720" rIns="91440" bIns="45720" rtlCol="0" anchor="ctr">
            <a:normAutofit fontScale="90000"/>
          </a:bodyPr>
          <a:lstStyle/>
          <a:p>
            <a:r>
              <a:rPr lang="en-US" sz="4000" b="1" dirty="0">
                <a:latin typeface="+mn-lt"/>
              </a:rPr>
              <a:t>Hypothesis</a:t>
            </a:r>
          </a:p>
        </p:txBody>
      </p:sp>
      <p:sp>
        <p:nvSpPr>
          <p:cNvPr id="3" name="Content Placeholder 2">
            <a:extLst>
              <a:ext uri="{FF2B5EF4-FFF2-40B4-BE49-F238E27FC236}">
                <a16:creationId xmlns:a16="http://schemas.microsoft.com/office/drawing/2014/main" id="{A981E63C-5B4D-497C-E98F-869F50824AAF}"/>
              </a:ext>
            </a:extLst>
          </p:cNvPr>
          <p:cNvSpPr>
            <a:spLocks noGrp="1"/>
          </p:cNvSpPr>
          <p:nvPr>
            <p:ph sz="half" idx="1"/>
          </p:nvPr>
        </p:nvSpPr>
        <p:spPr>
          <a:xfrm>
            <a:off x="838200" y="1602154"/>
            <a:ext cx="5179646" cy="4526935"/>
          </a:xfrm>
        </p:spPr>
        <p:txBody>
          <a:bodyPr vert="horz" lIns="91440" tIns="45720" rIns="91440" bIns="45720" rtlCol="0">
            <a:normAutofit/>
          </a:bodyPr>
          <a:lstStyle/>
          <a:p>
            <a:pPr marL="0" indent="0">
              <a:buNone/>
            </a:pPr>
            <a:r>
              <a:rPr lang="en-US" sz="2000" dirty="0">
                <a:effectLst/>
              </a:rPr>
              <a:t>Living in the millennium of information, the presence of computer and technology shall have to become natural. Since the amount of information to be accumulated in universities is increasing, it is necessary that students focus on using the computer as a means of information gathering and for assistance in the learning process. Educational software is increasingly useful and the demand for it is growing. As a result, the computer has become absolutely necessary and pupils and students shall have to show increased interest in it. The use of the computer is important in an era dominated by technological breakthroughs and advances, and especially by the need for continual learning and information gathering in all areas.</a:t>
            </a:r>
          </a:p>
          <a:p>
            <a:pPr marL="0"/>
            <a:endParaRPr lang="en-US" sz="1700" dirty="0"/>
          </a:p>
        </p:txBody>
      </p:sp>
      <p:pic>
        <p:nvPicPr>
          <p:cNvPr id="6" name="Content Placeholder 5" descr="Text, whiteboard&#10;&#10;Description automatically generated">
            <a:extLst>
              <a:ext uri="{FF2B5EF4-FFF2-40B4-BE49-F238E27FC236}">
                <a16:creationId xmlns:a16="http://schemas.microsoft.com/office/drawing/2014/main" id="{3E9FF6B9-3F71-BA70-72EA-7E064E8A828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12" r="-2" b="-2"/>
          <a:stretch/>
        </p:blipFill>
        <p:spPr>
          <a:xfrm>
            <a:off x="6096000" y="1672492"/>
            <a:ext cx="5257800" cy="4456597"/>
          </a:xfrm>
          <a:prstGeom prst="rect">
            <a:avLst/>
          </a:prstGeom>
        </p:spPr>
      </p:pic>
    </p:spTree>
    <p:extLst>
      <p:ext uri="{BB962C8B-B14F-4D97-AF65-F5344CB8AC3E}">
        <p14:creationId xmlns:p14="http://schemas.microsoft.com/office/powerpoint/2010/main" val="2555674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E2891-58CB-92BF-6DCB-CC4BDCEF7B27}"/>
              </a:ext>
            </a:extLst>
          </p:cNvPr>
          <p:cNvSpPr>
            <a:spLocks noGrp="1"/>
          </p:cNvSpPr>
          <p:nvPr>
            <p:ph type="title"/>
          </p:nvPr>
        </p:nvSpPr>
        <p:spPr>
          <a:xfrm>
            <a:off x="838200" y="365126"/>
            <a:ext cx="10515600" cy="578772"/>
          </a:xfrm>
        </p:spPr>
        <p:txBody>
          <a:bodyPr>
            <a:normAutofit fontScale="90000"/>
          </a:bodyPr>
          <a:lstStyle/>
          <a:p>
            <a:r>
              <a:rPr lang="en-GB" b="1" dirty="0">
                <a:latin typeface="+mn-lt"/>
              </a:rPr>
              <a:t>References</a:t>
            </a:r>
          </a:p>
        </p:txBody>
      </p:sp>
      <p:sp>
        <p:nvSpPr>
          <p:cNvPr id="3" name="Content Placeholder 2">
            <a:extLst>
              <a:ext uri="{FF2B5EF4-FFF2-40B4-BE49-F238E27FC236}">
                <a16:creationId xmlns:a16="http://schemas.microsoft.com/office/drawing/2014/main" id="{A8972FA6-AF1A-9A6C-683F-2A44E0296F5A}"/>
              </a:ext>
            </a:extLst>
          </p:cNvPr>
          <p:cNvSpPr>
            <a:spLocks noGrp="1"/>
          </p:cNvSpPr>
          <p:nvPr>
            <p:ph idx="1"/>
          </p:nvPr>
        </p:nvSpPr>
        <p:spPr>
          <a:xfrm>
            <a:off x="838200" y="1076632"/>
            <a:ext cx="10515600" cy="5100331"/>
          </a:xfrm>
        </p:spPr>
        <p:txBody>
          <a:bodyPr>
            <a:noAutofit/>
          </a:bodyPr>
          <a:lstStyle/>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www.youtube.com. (n.d.). </a:t>
            </a:r>
            <a:r>
              <a:rPr lang="en-GB" sz="2000" i="1" dirty="0">
                <a:solidFill>
                  <a:srgbClr val="000000"/>
                </a:solidFill>
                <a:effectLst/>
                <a:ea typeface="Times New Roman" panose="02020603050405020304" pitchFamily="18" charset="0"/>
                <a:cs typeface="Times New Roman" panose="02020603050405020304" pitchFamily="18" charset="0"/>
              </a:rPr>
              <a:t>A guide to logging on to UWTSD teams as a student (not a guest)</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https://www.youtube.com/watch?v=CJKhvuLQta0 [Accessed 23 Jun.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Wikipedia. (2021). </a:t>
            </a:r>
            <a:r>
              <a:rPr lang="en-GB" sz="2000" i="1" dirty="0">
                <a:solidFill>
                  <a:srgbClr val="000000"/>
                </a:solidFill>
                <a:effectLst/>
                <a:ea typeface="Times New Roman" panose="02020603050405020304" pitchFamily="18" charset="0"/>
                <a:cs typeface="Times New Roman" panose="02020603050405020304" pitchFamily="18" charset="0"/>
              </a:rPr>
              <a:t>University of Wales Trinity Saint David</a:t>
            </a:r>
            <a:r>
              <a:rPr lang="en-GB" sz="2000" dirty="0">
                <a:solidFill>
                  <a:srgbClr val="000000"/>
                </a:solidFill>
                <a:effectLst/>
                <a:ea typeface="Times New Roman" panose="02020603050405020304" pitchFamily="18" charset="0"/>
                <a:cs typeface="Times New Roman" panose="02020603050405020304" pitchFamily="18" charset="0"/>
              </a:rPr>
              <a:t>. [online] Available at: https://en.wikipedia.org/wiki/University_of_Wales_Trinity_Saint_David. (Accessed: 17 June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Simon, P. (2021). </a:t>
            </a:r>
            <a:r>
              <a:rPr lang="en-GB" sz="2000" i="1" dirty="0">
                <a:solidFill>
                  <a:srgbClr val="000000"/>
                </a:solidFill>
                <a:effectLst/>
                <a:ea typeface="Times New Roman" panose="02020603050405020304" pitchFamily="18" charset="0"/>
                <a:cs typeface="Times New Roman" panose="02020603050405020304" pitchFamily="18" charset="0"/>
              </a:rPr>
              <a:t>Reimagining collaboration : slack, Microsoft teams, zoom, and the post-covid world of work</a:t>
            </a:r>
            <a:r>
              <a:rPr lang="en-GB" sz="2000" dirty="0">
                <a:solidFill>
                  <a:srgbClr val="000000"/>
                </a:solidFill>
                <a:effectLst/>
                <a:ea typeface="Times New Roman" panose="02020603050405020304" pitchFamily="18" charset="0"/>
                <a:cs typeface="Times New Roman" panose="02020603050405020304" pitchFamily="18" charset="0"/>
              </a:rPr>
              <a:t>. United States: Motion Publishing.</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‌www.sussex.ac.uk. (n.d.). </a:t>
            </a:r>
            <a:r>
              <a:rPr lang="en-GB" sz="2000" i="1" dirty="0">
                <a:solidFill>
                  <a:srgbClr val="000000"/>
                </a:solidFill>
                <a:effectLst/>
                <a:ea typeface="Times New Roman" panose="02020603050405020304" pitchFamily="18" charset="0"/>
                <a:cs typeface="Times New Roman" panose="02020603050405020304" pitchFamily="18" charset="0"/>
              </a:rPr>
              <a:t>Help : ITS : University of Sussex</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https://www.sussex.ac.uk/its/help/faq?faqid=2902 [Accessed 16 Jun.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Imperial College London. (n.d.). </a:t>
            </a:r>
            <a:r>
              <a:rPr lang="en-GB" sz="2000" i="1" dirty="0">
                <a:solidFill>
                  <a:srgbClr val="000000"/>
                </a:solidFill>
                <a:effectLst/>
                <a:ea typeface="Times New Roman" panose="02020603050405020304" pitchFamily="18" charset="0"/>
                <a:cs typeface="Times New Roman" panose="02020603050405020304" pitchFamily="18" charset="0"/>
              </a:rPr>
              <a:t>Microsoft Teams</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https://www.imperial.ac.uk/admin-services/ict/self-service/connect-communicate/office-365/apps/microsoft-teams/ [Accessed 20 Jun. 2022].</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err="1">
                <a:solidFill>
                  <a:srgbClr val="222222"/>
                </a:solidFill>
                <a:effectLst/>
                <a:ea typeface="Times New Roman" panose="02020603050405020304" pitchFamily="18" charset="0"/>
                <a:cs typeface="Times New Roman" panose="02020603050405020304" pitchFamily="18" charset="0"/>
              </a:rPr>
              <a:t>Rojabi</a:t>
            </a:r>
            <a:r>
              <a:rPr lang="en-GB" sz="2000" dirty="0">
                <a:solidFill>
                  <a:srgbClr val="222222"/>
                </a:solidFill>
                <a:effectLst/>
                <a:ea typeface="Times New Roman" panose="02020603050405020304" pitchFamily="18" charset="0"/>
                <a:cs typeface="Times New Roman" panose="02020603050405020304" pitchFamily="18" charset="0"/>
              </a:rPr>
              <a:t>, A.R., 2020. Exploring EFL Students' Perception of Online Learning via Microsoft Teams: University Level in Indonesia. </a:t>
            </a:r>
            <a:r>
              <a:rPr lang="en-GB" sz="2000" i="1" dirty="0">
                <a:solidFill>
                  <a:srgbClr val="222222"/>
                </a:solidFill>
                <a:effectLst/>
                <a:ea typeface="Times New Roman" panose="02020603050405020304" pitchFamily="18" charset="0"/>
                <a:cs typeface="Times New Roman" panose="02020603050405020304" pitchFamily="18" charset="0"/>
              </a:rPr>
              <a:t>English Language Teaching Educational Journal</a:t>
            </a:r>
            <a:r>
              <a:rPr lang="en-GB" sz="2000" dirty="0">
                <a:solidFill>
                  <a:srgbClr val="222222"/>
                </a:solidFill>
                <a:effectLst/>
                <a:ea typeface="Times New Roman" panose="02020603050405020304" pitchFamily="18" charset="0"/>
                <a:cs typeface="Times New Roman" panose="02020603050405020304" pitchFamily="18" charset="0"/>
              </a:rPr>
              <a:t>, </a:t>
            </a:r>
            <a:r>
              <a:rPr lang="en-GB" sz="2000" i="1" dirty="0">
                <a:solidFill>
                  <a:srgbClr val="222222"/>
                </a:solidFill>
                <a:effectLst/>
                <a:ea typeface="Times New Roman" panose="02020603050405020304" pitchFamily="18" charset="0"/>
                <a:cs typeface="Times New Roman" panose="02020603050405020304" pitchFamily="18" charset="0"/>
              </a:rPr>
              <a:t>3</a:t>
            </a:r>
            <a:r>
              <a:rPr lang="en-GB" sz="2000" dirty="0">
                <a:solidFill>
                  <a:srgbClr val="222222"/>
                </a:solidFill>
                <a:effectLst/>
                <a:ea typeface="Times New Roman" panose="02020603050405020304" pitchFamily="18" charset="0"/>
                <a:cs typeface="Times New Roman" panose="02020603050405020304" pitchFamily="18" charset="0"/>
              </a:rPr>
              <a:t>(2), pp.163-173.</a:t>
            </a:r>
            <a:endParaRPr lang="en-GB" sz="2000" dirty="0">
              <a:solidFill>
                <a:srgbClr val="000000"/>
              </a:solidFill>
              <a:effectLst/>
              <a:ea typeface="Calibri" panose="020F0502020204030204" pitchFamily="34" charset="0"/>
              <a:cs typeface="Times New Roman" panose="02020603050405020304" pitchFamily="18" charset="0"/>
            </a:endParaRPr>
          </a:p>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Times New Roman" panose="02020603050405020304" pitchFamily="18" charset="0"/>
              </a:rPr>
              <a:t>www.york.ac.uk. (n.d.). </a:t>
            </a:r>
            <a:r>
              <a:rPr lang="en-GB" sz="2000" i="1" dirty="0">
                <a:solidFill>
                  <a:srgbClr val="000000"/>
                </a:solidFill>
                <a:effectLst/>
                <a:ea typeface="Times New Roman" panose="02020603050405020304" pitchFamily="18" charset="0"/>
                <a:cs typeface="Times New Roman" panose="02020603050405020304" pitchFamily="18" charset="0"/>
              </a:rPr>
              <a:t>Microsoft Teams - IT Services, University of York</a:t>
            </a:r>
            <a:r>
              <a:rPr lang="en-GB" sz="2000" dirty="0">
                <a:solidFill>
                  <a:srgbClr val="000000"/>
                </a:solidFill>
                <a:effectLst/>
                <a:ea typeface="Times New Roman" panose="02020603050405020304" pitchFamily="18" charset="0"/>
                <a:cs typeface="Times New Roman" panose="02020603050405020304" pitchFamily="18" charset="0"/>
              </a:rPr>
              <a:t>. [online] Available at: https://www.york.ac.uk/it-services/services/microsoft-teams/ [Accessed 16 Jun. 2022].</a:t>
            </a:r>
            <a:endParaRPr lang="en-GB" sz="2000" dirty="0">
              <a:solidFill>
                <a:srgbClr val="000000"/>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39622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E2891-58CB-92BF-6DCB-CC4BDCEF7B27}"/>
              </a:ext>
            </a:extLst>
          </p:cNvPr>
          <p:cNvSpPr>
            <a:spLocks noGrp="1"/>
          </p:cNvSpPr>
          <p:nvPr>
            <p:ph type="title"/>
          </p:nvPr>
        </p:nvSpPr>
        <p:spPr>
          <a:xfrm>
            <a:off x="838200" y="365126"/>
            <a:ext cx="10515600" cy="578772"/>
          </a:xfrm>
        </p:spPr>
        <p:txBody>
          <a:bodyPr>
            <a:normAutofit fontScale="90000"/>
          </a:bodyPr>
          <a:lstStyle/>
          <a:p>
            <a:r>
              <a:rPr lang="en-GB" b="1" dirty="0">
                <a:latin typeface="+mn-lt"/>
              </a:rPr>
              <a:t>References</a:t>
            </a:r>
          </a:p>
        </p:txBody>
      </p:sp>
      <p:sp>
        <p:nvSpPr>
          <p:cNvPr id="3" name="Content Placeholder 2">
            <a:extLst>
              <a:ext uri="{FF2B5EF4-FFF2-40B4-BE49-F238E27FC236}">
                <a16:creationId xmlns:a16="http://schemas.microsoft.com/office/drawing/2014/main" id="{A8972FA6-AF1A-9A6C-683F-2A44E0296F5A}"/>
              </a:ext>
            </a:extLst>
          </p:cNvPr>
          <p:cNvSpPr>
            <a:spLocks noGrp="1"/>
          </p:cNvSpPr>
          <p:nvPr>
            <p:ph idx="1"/>
          </p:nvPr>
        </p:nvSpPr>
        <p:spPr>
          <a:xfrm>
            <a:off x="838200" y="1076632"/>
            <a:ext cx="10515600" cy="5100331"/>
          </a:xfrm>
        </p:spPr>
        <p:txBody>
          <a:bodyPr>
            <a:noAutofit/>
          </a:bodyPr>
          <a:lstStyle/>
          <a:p>
            <a:pPr marL="342900" lvl="0" indent="-342900">
              <a:lnSpc>
                <a:spcPts val="1800"/>
              </a:lnSpc>
              <a:spcAft>
                <a:spcPts val="800"/>
              </a:spcAft>
              <a:buFont typeface="Symbol" panose="05050102010706020507" pitchFamily="18" charset="2"/>
              <a:buChar char=""/>
            </a:pPr>
            <a:r>
              <a:rPr lang="en-GB" sz="2000" dirty="0">
                <a:solidFill>
                  <a:srgbClr val="000000"/>
                </a:solidFill>
                <a:effectLst/>
                <a:ea typeface="Times New Roman" panose="02020603050405020304" pitchFamily="18" charset="0"/>
                <a:cs typeface="Arial" panose="020B0604020202020204" pitchFamily="34" charset="0"/>
              </a:rPr>
              <a:t>Adeyemi, R. (n.d.). </a:t>
            </a:r>
            <a:r>
              <a:rPr lang="en-GB" sz="2000" i="1" dirty="0">
                <a:solidFill>
                  <a:srgbClr val="000000"/>
                </a:solidFill>
                <a:effectLst/>
                <a:ea typeface="Times New Roman" panose="02020603050405020304" pitchFamily="18" charset="0"/>
                <a:cs typeface="Arial" panose="020B0604020202020204" pitchFamily="34" charset="0"/>
              </a:rPr>
              <a:t>Microsoft Teams for Students Has Launched | Staff and Student News</a:t>
            </a:r>
            <a:r>
              <a:rPr lang="en-GB" sz="2000" dirty="0">
                <a:solidFill>
                  <a:srgbClr val="000000"/>
                </a:solidFill>
                <a:effectLst/>
                <a:ea typeface="Times New Roman" panose="02020603050405020304" pitchFamily="18" charset="0"/>
                <a:cs typeface="Arial" panose="020B0604020202020204" pitchFamily="34" charset="0"/>
              </a:rPr>
              <a:t>. [online] Available at: https://blogs.kent.ac.uk/staff-student-news/2020/03/25/microsoft-teams-for-students-has-launched/ [Accessed 16 Jun. 2022].</a:t>
            </a:r>
            <a:endParaRPr lang="en-GB" sz="2000" dirty="0">
              <a:solidFill>
                <a:srgbClr val="000000"/>
              </a:solidFill>
              <a:effectLst/>
              <a:ea typeface="Calibri" panose="020F0502020204030204" pitchFamily="34" charset="0"/>
              <a:cs typeface="Arial" panose="020B0604020202020204" pitchFamily="34" charset="0"/>
            </a:endParaRPr>
          </a:p>
          <a:p>
            <a:pPr marL="342900" lvl="0" indent="-342900">
              <a:lnSpc>
                <a:spcPts val="1800"/>
              </a:lnSpc>
              <a:spcAft>
                <a:spcPts val="800"/>
              </a:spcAft>
              <a:buFont typeface="Symbol" panose="05050102010706020507" pitchFamily="18" charset="2"/>
              <a:buChar char=""/>
            </a:pPr>
            <a:r>
              <a:rPr lang="en-GB" sz="2000" dirty="0" err="1">
                <a:solidFill>
                  <a:srgbClr val="000000"/>
                </a:solidFill>
                <a:effectLst/>
                <a:ea typeface="Times New Roman" panose="02020603050405020304" pitchFamily="18" charset="0"/>
                <a:cs typeface="Arial" panose="020B0604020202020204" pitchFamily="34" charset="0"/>
              </a:rPr>
              <a:t>Tjia</a:t>
            </a:r>
            <a:r>
              <a:rPr lang="en-GB" sz="2000" dirty="0">
                <a:solidFill>
                  <a:srgbClr val="000000"/>
                </a:solidFill>
                <a:effectLst/>
                <a:ea typeface="Times New Roman" panose="02020603050405020304" pitchFamily="18" charset="0"/>
                <a:cs typeface="Arial" panose="020B0604020202020204" pitchFamily="34" charset="0"/>
              </a:rPr>
              <a:t>, J. (2019). </a:t>
            </a:r>
            <a:r>
              <a:rPr lang="en-GB" sz="2000" i="1" dirty="0">
                <a:solidFill>
                  <a:srgbClr val="000000"/>
                </a:solidFill>
                <a:effectLst/>
                <a:ea typeface="Times New Roman" panose="02020603050405020304" pitchFamily="18" charset="0"/>
                <a:cs typeface="Arial" panose="020B0604020202020204" pitchFamily="34" charset="0"/>
              </a:rPr>
              <a:t>Piloting Microsoft Teams</a:t>
            </a:r>
            <a:r>
              <a:rPr lang="en-GB" sz="2000" dirty="0">
                <a:solidFill>
                  <a:srgbClr val="000000"/>
                </a:solidFill>
                <a:effectLst/>
                <a:ea typeface="Times New Roman" panose="02020603050405020304" pitchFamily="18" charset="0"/>
                <a:cs typeface="Arial" panose="020B0604020202020204" pitchFamily="34" charset="0"/>
              </a:rPr>
              <a:t>. [online] Information Services Applications Directorate Blog. Available at: https://blog.apps.is.ed.ac.uk/piloting-microsoft-teams/ [Accessed 14 Jun. 2022].</a:t>
            </a:r>
            <a:endParaRPr lang="en-GB" sz="2000" dirty="0">
              <a:solidFill>
                <a:srgbClr val="000000"/>
              </a:solidFill>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24677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1927</Words>
  <Application>Microsoft Office PowerPoint</Application>
  <PresentationFormat>Widescreen</PresentationFormat>
  <Paragraphs>95</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Symbol</vt:lpstr>
      <vt:lpstr>Office Theme</vt:lpstr>
      <vt:lpstr>Are students confident in using technology to collaborate?</vt:lpstr>
      <vt:lpstr>Introduction</vt:lpstr>
      <vt:lpstr>Existing Research</vt:lpstr>
      <vt:lpstr>Continuation…</vt:lpstr>
      <vt:lpstr>Continuation…</vt:lpstr>
      <vt:lpstr>Continuation…</vt:lpstr>
      <vt:lpstr>Continuation…</vt:lpstr>
      <vt:lpstr>Continuation</vt:lpstr>
      <vt:lpstr>Methodology</vt:lpstr>
      <vt:lpstr>Continuation . . …</vt:lpstr>
      <vt:lpstr>Continuation</vt:lpstr>
      <vt:lpstr>Ethical Considerations</vt:lpstr>
      <vt:lpstr>Hypothesis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Cum colaboreaza studentii la UWTSD</dc:title>
  <dc:creator>Bordea Costel</dc:creator>
  <cp:lastModifiedBy>Bordea Costel</cp:lastModifiedBy>
  <cp:revision>29</cp:revision>
  <dcterms:created xsi:type="dcterms:W3CDTF">2022-06-24T12:48:44Z</dcterms:created>
  <dcterms:modified xsi:type="dcterms:W3CDTF">2022-06-24T16:57:29Z</dcterms:modified>
</cp:coreProperties>
</file>