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2"/>
  </p:sldMasterIdLst>
  <p:notesMasterIdLst>
    <p:notesMasterId r:id="rId5"/>
  </p:notesMasterIdLst>
  <p:handoutMasterIdLst>
    <p:handoutMasterId r:id="rId6"/>
  </p:handoutMasterIdLst>
  <p:sldIdLst>
    <p:sldId id="256" r:id="rId3"/>
    <p:sldId id="257" r:id="rId4"/>
  </p:sldIdLst>
  <p:sldSz cx="43891200" cy="32918400"/>
  <p:notesSz cx="6858000" cy="9144000"/>
  <p:defaultTextStyle>
    <a:defPPr>
      <a:defRPr lang="en-US"/>
    </a:defPPr>
    <a:lvl1pPr marL="0" algn="l" defTabSz="3686861" rtl="0" eaLnBrk="1" latinLnBrk="0" hangingPunct="1">
      <a:defRPr sz="7258" kern="1200">
        <a:solidFill>
          <a:schemeClr val="tx1"/>
        </a:solidFill>
        <a:latin typeface="+mn-lt"/>
        <a:ea typeface="+mn-ea"/>
        <a:cs typeface="+mn-cs"/>
      </a:defRPr>
    </a:lvl1pPr>
    <a:lvl2pPr marL="1843430" algn="l" defTabSz="3686861" rtl="0" eaLnBrk="1" latinLnBrk="0" hangingPunct="1">
      <a:defRPr sz="7258" kern="1200">
        <a:solidFill>
          <a:schemeClr val="tx1"/>
        </a:solidFill>
        <a:latin typeface="+mn-lt"/>
        <a:ea typeface="+mn-ea"/>
        <a:cs typeface="+mn-cs"/>
      </a:defRPr>
    </a:lvl2pPr>
    <a:lvl3pPr marL="3686861" algn="l" defTabSz="3686861" rtl="0" eaLnBrk="1" latinLnBrk="0" hangingPunct="1">
      <a:defRPr sz="7258" kern="1200">
        <a:solidFill>
          <a:schemeClr val="tx1"/>
        </a:solidFill>
        <a:latin typeface="+mn-lt"/>
        <a:ea typeface="+mn-ea"/>
        <a:cs typeface="+mn-cs"/>
      </a:defRPr>
    </a:lvl3pPr>
    <a:lvl4pPr marL="5530291" algn="l" defTabSz="3686861" rtl="0" eaLnBrk="1" latinLnBrk="0" hangingPunct="1">
      <a:defRPr sz="7258" kern="1200">
        <a:solidFill>
          <a:schemeClr val="tx1"/>
        </a:solidFill>
        <a:latin typeface="+mn-lt"/>
        <a:ea typeface="+mn-ea"/>
        <a:cs typeface="+mn-cs"/>
      </a:defRPr>
    </a:lvl4pPr>
    <a:lvl5pPr marL="7373722" algn="l" defTabSz="3686861" rtl="0" eaLnBrk="1" latinLnBrk="0" hangingPunct="1">
      <a:defRPr sz="7258" kern="1200">
        <a:solidFill>
          <a:schemeClr val="tx1"/>
        </a:solidFill>
        <a:latin typeface="+mn-lt"/>
        <a:ea typeface="+mn-ea"/>
        <a:cs typeface="+mn-cs"/>
      </a:defRPr>
    </a:lvl5pPr>
    <a:lvl6pPr marL="9217152" algn="l" defTabSz="3686861" rtl="0" eaLnBrk="1" latinLnBrk="0" hangingPunct="1">
      <a:defRPr sz="7258" kern="1200">
        <a:solidFill>
          <a:schemeClr val="tx1"/>
        </a:solidFill>
        <a:latin typeface="+mn-lt"/>
        <a:ea typeface="+mn-ea"/>
        <a:cs typeface="+mn-cs"/>
      </a:defRPr>
    </a:lvl6pPr>
    <a:lvl7pPr marL="11060582" algn="l" defTabSz="3686861" rtl="0" eaLnBrk="1" latinLnBrk="0" hangingPunct="1">
      <a:defRPr sz="7258" kern="1200">
        <a:solidFill>
          <a:schemeClr val="tx1"/>
        </a:solidFill>
        <a:latin typeface="+mn-lt"/>
        <a:ea typeface="+mn-ea"/>
        <a:cs typeface="+mn-cs"/>
      </a:defRPr>
    </a:lvl7pPr>
    <a:lvl8pPr marL="12904013" algn="l" defTabSz="3686861" rtl="0" eaLnBrk="1" latinLnBrk="0" hangingPunct="1">
      <a:defRPr sz="7258" kern="1200">
        <a:solidFill>
          <a:schemeClr val="tx1"/>
        </a:solidFill>
        <a:latin typeface="+mn-lt"/>
        <a:ea typeface="+mn-ea"/>
        <a:cs typeface="+mn-cs"/>
      </a:defRPr>
    </a:lvl8pPr>
    <a:lvl9pPr marL="14747443" algn="l" defTabSz="3686861" rtl="0" eaLnBrk="1" latinLnBrk="0" hangingPunct="1">
      <a:defRPr sz="7258"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p:scale>
          <a:sx n="50" d="100"/>
          <a:sy n="50" d="100"/>
        </p:scale>
        <p:origin x="36" y="-3510"/>
      </p:cViewPr>
      <p:guideLst/>
    </p:cSldViewPr>
  </p:slideViewPr>
  <p:notesTextViewPr>
    <p:cViewPr>
      <p:scale>
        <a:sx n="1" d="1"/>
        <a:sy n="1" d="1"/>
      </p:scale>
      <p:origin x="0" y="0"/>
    </p:cViewPr>
  </p:notesTextViewPr>
  <p:notesViewPr>
    <p:cSldViewPr snapToGrid="0" showGuides="1">
      <p:cViewPr varScale="1">
        <p:scale>
          <a:sx n="65" d="100"/>
          <a:sy n="65" d="100"/>
        </p:scale>
        <p:origin x="2796" y="6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presProps" Target="presProps.xml"/><Relationship Id="rId2" Type="http://schemas.openxmlformats.org/officeDocument/2006/relationships/slideMaster" Target="slideMasters/slideMaster1.xml"/><Relationship Id="rId1" Type="http://schemas.openxmlformats.org/officeDocument/2006/relationships/customXml" Target="../customXml/item1.xml"/><Relationship Id="rId6" Type="http://schemas.openxmlformats.org/officeDocument/2006/relationships/handoutMaster" Target="handoutMasters/handoutMaster1.xml"/><Relationship Id="rId5" Type="http://schemas.openxmlformats.org/officeDocument/2006/relationships/notesMaster" Target="notesMasters/notesMaster1.xml"/><Relationship Id="rId10"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1C0B079-A316-4C9B-B165-DF9EA8325D2C}" type="datetimeFigureOut">
              <a:rPr lang="en-US" smtClean="0"/>
              <a:t>3/4/2018</a:t>
            </a:fld>
            <a:endParaRPr 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BA0EAE6-B4B6-49B7-9049-B371250BE0F4}" type="slidenum">
              <a:rPr lang="en-US" smtClean="0"/>
              <a:t>‹#›</a:t>
            </a:fld>
            <a:endParaRPr lang="en-US" dirty="0"/>
          </a:p>
        </p:txBody>
      </p:sp>
    </p:spTree>
    <p:extLst>
      <p:ext uri="{BB962C8B-B14F-4D97-AF65-F5344CB8AC3E}">
        <p14:creationId xmlns:p14="http://schemas.microsoft.com/office/powerpoint/2010/main" val="1472466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F28AB8-57D1-494F-9851-055AD867E790}" type="datetimeFigureOut">
              <a:rPr lang="en-US" smtClean="0"/>
              <a:t>3/4/2018</a:t>
            </a:fld>
            <a:endParaRPr lang="en-US"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C7F044-5458-4B2E-BFA0-52AAA1C529D4}" type="slidenum">
              <a:rPr lang="en-US" smtClean="0"/>
              <a:t>‹#›</a:t>
            </a:fld>
            <a:endParaRPr lang="en-US" dirty="0"/>
          </a:p>
        </p:txBody>
      </p:sp>
    </p:spTree>
    <p:extLst>
      <p:ext uri="{BB962C8B-B14F-4D97-AF65-F5344CB8AC3E}">
        <p14:creationId xmlns:p14="http://schemas.microsoft.com/office/powerpoint/2010/main" val="1624808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oster">
    <p:spTree>
      <p:nvGrpSpPr>
        <p:cNvPr id="1" name=""/>
        <p:cNvGrpSpPr/>
        <p:nvPr/>
      </p:nvGrpSpPr>
      <p:grpSpPr>
        <a:xfrm>
          <a:off x="0" y="0"/>
          <a:ext cx="0" cy="0"/>
          <a:chOff x="0" y="0"/>
          <a:chExt cx="0" cy="0"/>
        </a:xfrm>
      </p:grpSpPr>
      <p:sp>
        <p:nvSpPr>
          <p:cNvPr id="2" name="Title 1"/>
          <p:cNvSpPr>
            <a:spLocks noGrp="1"/>
          </p:cNvSpPr>
          <p:nvPr>
            <p:ph type="title"/>
          </p:nvPr>
        </p:nvSpPr>
        <p:spPr>
          <a:xfrm>
            <a:off x="6400800" y="990600"/>
            <a:ext cx="31089600" cy="2514540"/>
          </a:xfrm>
        </p:spPr>
        <p:txBody>
          <a:bodyPr/>
          <a:lstStyle/>
          <a:p>
            <a:r>
              <a:rPr lang="en-US"/>
              <a:t>Click to edit Master title style</a:t>
            </a:r>
          </a:p>
        </p:txBody>
      </p:sp>
      <p:sp>
        <p:nvSpPr>
          <p:cNvPr id="31" name="Text Placeholder 6"/>
          <p:cNvSpPr>
            <a:spLocks noGrp="1"/>
          </p:cNvSpPr>
          <p:nvPr>
            <p:ph type="body" sz="quarter" idx="36"/>
          </p:nvPr>
        </p:nvSpPr>
        <p:spPr bwMode="auto">
          <a:xfrm>
            <a:off x="6400800" y="3588603"/>
            <a:ext cx="31089600" cy="830997"/>
          </a:xfrm>
        </p:spPr>
        <p:txBody>
          <a:bodyPr>
            <a:noAutofit/>
          </a:bodyPr>
          <a:lstStyle>
            <a:lvl1pPr marL="0" indent="0">
              <a:spcBef>
                <a:spcPts val="0"/>
              </a:spcBef>
              <a:buNone/>
              <a:defRPr sz="2400">
                <a:solidFill>
                  <a:schemeClr val="bg1"/>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Edit Master text styles</a:t>
            </a:r>
          </a:p>
        </p:txBody>
      </p:sp>
      <p:sp>
        <p:nvSpPr>
          <p:cNvPr id="3" name="Date Placeholder 2"/>
          <p:cNvSpPr>
            <a:spLocks noGrp="1"/>
          </p:cNvSpPr>
          <p:nvPr>
            <p:ph type="dt" sz="half" idx="10"/>
          </p:nvPr>
        </p:nvSpPr>
        <p:spPr/>
        <p:txBody>
          <a:bodyPr/>
          <a:lstStyle/>
          <a:p>
            <a:fld id="{ECAA57DF-1C19-4726-AB84-014692BAD8F5}" type="datetimeFigureOut">
              <a:rPr lang="en-US" smtClean="0"/>
              <a:t>3/4/2018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91B4C631-C489-4C11-812F-2172FBEAE82B}" type="slidenum">
              <a:rPr lang="en-US" smtClean="0"/>
              <a:t>‹#›</a:t>
            </a:fld>
            <a:endParaRPr lang="en-US" dirty="0"/>
          </a:p>
        </p:txBody>
      </p:sp>
      <p:sp>
        <p:nvSpPr>
          <p:cNvPr id="7" name="Text Placeholder 6"/>
          <p:cNvSpPr>
            <a:spLocks noGrp="1"/>
          </p:cNvSpPr>
          <p:nvPr>
            <p:ph type="body" sz="quarter" idx="13" hasCustomPrompt="1"/>
          </p:nvPr>
        </p:nvSpPr>
        <p:spPr>
          <a:xfrm>
            <a:off x="1143000" y="5852160"/>
            <a:ext cx="12801600" cy="1219200"/>
          </a:xfrm>
          <a:prstGeom prst="round1Rect">
            <a:avLst/>
          </a:prstGeom>
          <a:solidFill>
            <a:schemeClr val="accent2"/>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19" name="Content Placeholder 17"/>
          <p:cNvSpPr>
            <a:spLocks noGrp="1"/>
          </p:cNvSpPr>
          <p:nvPr>
            <p:ph sz="quarter" idx="24" hasCustomPrompt="1"/>
          </p:nvPr>
        </p:nvSpPr>
        <p:spPr>
          <a:xfrm>
            <a:off x="1143000" y="7071360"/>
            <a:ext cx="12801600" cy="68580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1" name="Text Placeholder 6"/>
          <p:cNvSpPr>
            <a:spLocks noGrp="1"/>
          </p:cNvSpPr>
          <p:nvPr>
            <p:ph type="body" sz="quarter" idx="17" hasCustomPrompt="1"/>
          </p:nvPr>
        </p:nvSpPr>
        <p:spPr>
          <a:xfrm>
            <a:off x="1143000" y="15032736"/>
            <a:ext cx="12801600" cy="1219200"/>
          </a:xfrm>
          <a:prstGeom prst="round1Rect">
            <a:avLst/>
          </a:prstGeom>
          <a:solidFill>
            <a:schemeClr val="accent3"/>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0" name="Content Placeholder 17"/>
          <p:cNvSpPr>
            <a:spLocks noGrp="1"/>
          </p:cNvSpPr>
          <p:nvPr>
            <p:ph sz="quarter" idx="25" hasCustomPrompt="1"/>
          </p:nvPr>
        </p:nvSpPr>
        <p:spPr>
          <a:xfrm>
            <a:off x="1143000" y="16251936"/>
            <a:ext cx="12801600" cy="9088165"/>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3" name="Text Placeholder 6"/>
          <p:cNvSpPr>
            <a:spLocks noGrp="1"/>
          </p:cNvSpPr>
          <p:nvPr>
            <p:ph type="body" sz="quarter" idx="19" hasCustomPrompt="1"/>
          </p:nvPr>
        </p:nvSpPr>
        <p:spPr>
          <a:xfrm>
            <a:off x="1143000" y="25831800"/>
            <a:ext cx="12801600" cy="1219200"/>
          </a:xfrm>
          <a:prstGeom prst="round1Rect">
            <a:avLst/>
          </a:prstGeom>
          <a:solidFill>
            <a:schemeClr val="accent4"/>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1" name="Content Placeholder 17"/>
          <p:cNvSpPr>
            <a:spLocks noGrp="1"/>
          </p:cNvSpPr>
          <p:nvPr>
            <p:ph sz="quarter" idx="26" hasCustomPrompt="1"/>
          </p:nvPr>
        </p:nvSpPr>
        <p:spPr>
          <a:xfrm>
            <a:off x="1143000" y="27057096"/>
            <a:ext cx="12801600" cy="45720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5" name="Text Placeholder 6"/>
          <p:cNvSpPr>
            <a:spLocks noGrp="1"/>
          </p:cNvSpPr>
          <p:nvPr>
            <p:ph type="body" sz="quarter" idx="21" hasCustomPrompt="1"/>
          </p:nvPr>
        </p:nvSpPr>
        <p:spPr>
          <a:xfrm>
            <a:off x="15544800" y="5852160"/>
            <a:ext cx="12801600" cy="1219200"/>
          </a:xfrm>
          <a:prstGeom prst="round1Rect">
            <a:avLst/>
          </a:prstGeom>
          <a:solidFill>
            <a:schemeClr val="accent5"/>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2" name="Content Placeholder 17"/>
          <p:cNvSpPr>
            <a:spLocks noGrp="1"/>
          </p:cNvSpPr>
          <p:nvPr>
            <p:ph sz="quarter" idx="27" hasCustomPrompt="1"/>
          </p:nvPr>
        </p:nvSpPr>
        <p:spPr>
          <a:xfrm>
            <a:off x="15544800" y="7071360"/>
            <a:ext cx="12801600" cy="45720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8" name="Content Placeholder 17"/>
          <p:cNvSpPr>
            <a:spLocks noGrp="1"/>
          </p:cNvSpPr>
          <p:nvPr>
            <p:ph sz="quarter" idx="23" hasCustomPrompt="1"/>
          </p:nvPr>
        </p:nvSpPr>
        <p:spPr>
          <a:xfrm>
            <a:off x="15544800" y="11948160"/>
            <a:ext cx="12801600" cy="61722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3" name="Content Placeholder 17"/>
          <p:cNvSpPr>
            <a:spLocks noGrp="1"/>
          </p:cNvSpPr>
          <p:nvPr>
            <p:ph sz="quarter" idx="28" hasCustomPrompt="1"/>
          </p:nvPr>
        </p:nvSpPr>
        <p:spPr>
          <a:xfrm>
            <a:off x="15544800" y="23469600"/>
            <a:ext cx="12801600" cy="1752600"/>
          </a:xfrm>
        </p:spPr>
        <p:txBody>
          <a:bodyPr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p:txBody>
      </p:sp>
      <p:sp>
        <p:nvSpPr>
          <p:cNvPr id="24" name="Text Placeholder 6"/>
          <p:cNvSpPr>
            <a:spLocks noGrp="1"/>
          </p:cNvSpPr>
          <p:nvPr>
            <p:ph type="body" sz="quarter" idx="29" hasCustomPrompt="1"/>
          </p:nvPr>
        </p:nvSpPr>
        <p:spPr>
          <a:xfrm>
            <a:off x="15544800" y="25831800"/>
            <a:ext cx="12801600" cy="1219200"/>
          </a:xfrm>
          <a:prstGeom prst="round1Rect">
            <a:avLst/>
          </a:prstGeom>
          <a:solidFill>
            <a:schemeClr val="accent6"/>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5" name="Content Placeholder 17"/>
          <p:cNvSpPr>
            <a:spLocks noGrp="1"/>
          </p:cNvSpPr>
          <p:nvPr>
            <p:ph sz="quarter" idx="30" hasCustomPrompt="1"/>
          </p:nvPr>
        </p:nvSpPr>
        <p:spPr>
          <a:xfrm>
            <a:off x="15544800" y="27057096"/>
            <a:ext cx="12801600" cy="45720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6" name="Text Placeholder 6"/>
          <p:cNvSpPr>
            <a:spLocks noGrp="1"/>
          </p:cNvSpPr>
          <p:nvPr>
            <p:ph type="body" sz="quarter" idx="31" hasCustomPrompt="1"/>
          </p:nvPr>
        </p:nvSpPr>
        <p:spPr>
          <a:xfrm>
            <a:off x="29900880" y="5852160"/>
            <a:ext cx="12801600" cy="1219200"/>
          </a:xfrm>
          <a:prstGeom prst="round1Rect">
            <a:avLst/>
          </a:prstGeom>
          <a:solidFill>
            <a:schemeClr val="accent6"/>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7" name="Content Placeholder 17"/>
          <p:cNvSpPr>
            <a:spLocks noGrp="1"/>
          </p:cNvSpPr>
          <p:nvPr>
            <p:ph sz="quarter" idx="32" hasCustomPrompt="1"/>
          </p:nvPr>
        </p:nvSpPr>
        <p:spPr>
          <a:xfrm>
            <a:off x="29900880" y="7071360"/>
            <a:ext cx="12801600" cy="73152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8" name="Content Placeholder 17"/>
          <p:cNvSpPr>
            <a:spLocks noGrp="1"/>
          </p:cNvSpPr>
          <p:nvPr>
            <p:ph sz="quarter" idx="33" hasCustomPrompt="1"/>
          </p:nvPr>
        </p:nvSpPr>
        <p:spPr>
          <a:xfrm>
            <a:off x="29900880" y="15837408"/>
            <a:ext cx="12801600" cy="73152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9" name="Text Placeholder 6"/>
          <p:cNvSpPr>
            <a:spLocks noGrp="1"/>
          </p:cNvSpPr>
          <p:nvPr>
            <p:ph type="body" sz="quarter" idx="34" hasCustomPrompt="1"/>
          </p:nvPr>
        </p:nvSpPr>
        <p:spPr>
          <a:xfrm>
            <a:off x="29900880" y="25831800"/>
            <a:ext cx="12801600" cy="1219200"/>
          </a:xfrm>
          <a:prstGeom prst="round1Rect">
            <a:avLst/>
          </a:prstGeom>
          <a:solidFill>
            <a:schemeClr val="accent1"/>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30" name="Content Placeholder 17"/>
          <p:cNvSpPr>
            <a:spLocks noGrp="1"/>
          </p:cNvSpPr>
          <p:nvPr>
            <p:ph sz="quarter" idx="35" hasCustomPrompt="1"/>
          </p:nvPr>
        </p:nvSpPr>
        <p:spPr>
          <a:xfrm>
            <a:off x="29900880" y="27057096"/>
            <a:ext cx="12801600" cy="45720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32" name="Instructions"/>
          <p:cNvSpPr/>
          <p:nvPr userDrawn="1"/>
        </p:nvSpPr>
        <p:spPr>
          <a:xfrm>
            <a:off x="43891200" y="2552699"/>
            <a:ext cx="12447270" cy="329184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74320" rIns="274320" rtlCol="0" anchor="t"/>
          <a:lstStyle/>
          <a:p>
            <a:pPr lvl="0">
              <a:spcBef>
                <a:spcPts val="1200"/>
              </a:spcBef>
            </a:pPr>
            <a:r>
              <a:rPr sz="9600" dirty="0">
                <a:solidFill>
                  <a:prstClr val="white">
                    <a:lumMod val="50000"/>
                  </a:prstClr>
                </a:solidFill>
                <a:latin typeface="Calibri Light" panose="020F0302020204030204" pitchFamily="34" charset="0"/>
                <a:cs typeface="Calibri" panose="020F0502020204030204" pitchFamily="34" charset="0"/>
              </a:rPr>
              <a:t>Printing:</a:t>
            </a:r>
          </a:p>
          <a:p>
            <a:pPr lvl="0">
              <a:spcBef>
                <a:spcPts val="1200"/>
              </a:spcBef>
            </a:pPr>
            <a:r>
              <a:rPr lang="en-US" sz="6600" dirty="0">
                <a:solidFill>
                  <a:prstClr val="white">
                    <a:lumMod val="50000"/>
                  </a:prstClr>
                </a:solidFill>
                <a:latin typeface="Calibri Light" panose="020F0302020204030204" pitchFamily="34" charset="0"/>
                <a:cs typeface="Calibri" panose="020F0502020204030204" pitchFamily="34" charset="0"/>
              </a:rPr>
              <a:t>This poster is 48” wide by 36” high. It’s designed to be printed on a large-format printer.</a:t>
            </a:r>
          </a:p>
          <a:p>
            <a:pPr lvl="0">
              <a:spcBef>
                <a:spcPts val="300"/>
              </a:spcBef>
            </a:pPr>
            <a:endParaRPr sz="6000" dirty="0">
              <a:solidFill>
                <a:prstClr val="white">
                  <a:lumMod val="50000"/>
                </a:prstClr>
              </a:solidFill>
              <a:latin typeface="Calibri Light" panose="020F0302020204030204" pitchFamily="34" charset="0"/>
              <a:cs typeface="Calibri" panose="020F0502020204030204" pitchFamily="34" charset="0"/>
            </a:endParaRPr>
          </a:p>
          <a:p>
            <a:pPr lvl="0">
              <a:spcBef>
                <a:spcPts val="1200"/>
              </a:spcBef>
            </a:pPr>
            <a:r>
              <a:rPr sz="8800" dirty="0">
                <a:solidFill>
                  <a:prstClr val="white">
                    <a:lumMod val="50000"/>
                  </a:prstClr>
                </a:solidFill>
                <a:latin typeface="Calibri Light" panose="020F0302020204030204" pitchFamily="34" charset="0"/>
                <a:cs typeface="Calibri" panose="020F0502020204030204" pitchFamily="34" charset="0"/>
              </a:rPr>
              <a:t>Customizing the Content:</a:t>
            </a:r>
          </a:p>
          <a:p>
            <a:pPr lvl="0">
              <a:spcBef>
                <a:spcPts val="1200"/>
              </a:spcBef>
            </a:pPr>
            <a:r>
              <a:rPr sz="6600" dirty="0">
                <a:solidFill>
                  <a:prstClr val="white">
                    <a:lumMod val="50000"/>
                  </a:prstClr>
                </a:solidFill>
                <a:latin typeface="Calibri Light" panose="020F0302020204030204" pitchFamily="34" charset="0"/>
                <a:cs typeface="Calibri" panose="020F0502020204030204" pitchFamily="34" charset="0"/>
              </a:rPr>
              <a:t>The placeholders in this </a:t>
            </a:r>
            <a:r>
              <a:rPr lang="en-US" sz="6600" dirty="0">
                <a:solidFill>
                  <a:prstClr val="white">
                    <a:lumMod val="50000"/>
                  </a:prstClr>
                </a:solidFill>
                <a:latin typeface="Calibri Light" panose="020F0302020204030204" pitchFamily="34" charset="0"/>
                <a:cs typeface="Calibri" panose="020F0502020204030204" pitchFamily="34" charset="0"/>
              </a:rPr>
              <a:t>poster </a:t>
            </a:r>
            <a:r>
              <a:rPr sz="6600" dirty="0">
                <a:solidFill>
                  <a:prstClr val="white">
                    <a:lumMod val="50000"/>
                  </a:prstClr>
                </a:solidFill>
                <a:latin typeface="Calibri Light" panose="020F0302020204030204" pitchFamily="34" charset="0"/>
                <a:cs typeface="Calibri" panose="020F0502020204030204" pitchFamily="34" charset="0"/>
              </a:rPr>
              <a:t>are formatted for you. </a:t>
            </a:r>
            <a:r>
              <a:rPr lang="en-US" sz="6600" dirty="0">
                <a:solidFill>
                  <a:prstClr val="white">
                    <a:lumMod val="50000"/>
                  </a:prstClr>
                </a:solidFill>
                <a:latin typeface="Calibri Light" panose="020F0302020204030204" pitchFamily="34" charset="0"/>
                <a:cs typeface="Calibri" panose="020F0502020204030204" pitchFamily="34" charset="0"/>
              </a:rPr>
              <a:t>Type</a:t>
            </a:r>
            <a:r>
              <a:rPr lang="en-US" sz="6600" baseline="0" dirty="0">
                <a:solidFill>
                  <a:prstClr val="white">
                    <a:lumMod val="50000"/>
                  </a:prstClr>
                </a:solidFill>
                <a:latin typeface="Calibri Light" panose="020F0302020204030204" pitchFamily="34" charset="0"/>
                <a:cs typeface="Calibri" panose="020F0502020204030204" pitchFamily="34" charset="0"/>
              </a:rPr>
              <a:t> in the placeholders </a:t>
            </a:r>
            <a:r>
              <a:rPr lang="en-US" sz="6600" dirty="0">
                <a:solidFill>
                  <a:prstClr val="white">
                    <a:lumMod val="50000"/>
                  </a:prstClr>
                </a:solidFill>
                <a:latin typeface="Calibri Light" panose="020F0302020204030204" pitchFamily="34" charset="0"/>
                <a:cs typeface="Calibri" panose="020F0502020204030204" pitchFamily="34" charset="0"/>
              </a:rPr>
              <a:t>to add text, or c</a:t>
            </a:r>
            <a:r>
              <a:rPr lang="en-US" sz="6600" baseline="0" dirty="0">
                <a:solidFill>
                  <a:prstClr val="white">
                    <a:lumMod val="50000"/>
                  </a:prstClr>
                </a:solidFill>
                <a:latin typeface="Calibri Light" panose="020F0302020204030204" pitchFamily="34" charset="0"/>
                <a:cs typeface="Calibri" panose="020F0502020204030204" pitchFamily="34" charset="0"/>
              </a:rPr>
              <a:t>lick an icon to add a table, chart, SmartArt graphic, picture or multimedia file.</a:t>
            </a:r>
          </a:p>
          <a:p>
            <a:pPr lvl="0">
              <a:spcBef>
                <a:spcPts val="2400"/>
              </a:spcBef>
            </a:pPr>
            <a:r>
              <a:rPr lang="en-US" sz="6600" dirty="0">
                <a:solidFill>
                  <a:prstClr val="white">
                    <a:lumMod val="50000"/>
                  </a:prstClr>
                </a:solidFill>
                <a:latin typeface="Calibri Light" panose="020F0302020204030204" pitchFamily="34" charset="0"/>
                <a:cs typeface="Calibri" panose="020F0502020204030204" pitchFamily="34" charset="0"/>
              </a:rPr>
              <a:t>T</a:t>
            </a:r>
            <a:r>
              <a:rPr sz="6600" dirty="0">
                <a:solidFill>
                  <a:prstClr val="white">
                    <a:lumMod val="50000"/>
                  </a:prstClr>
                </a:solidFill>
                <a:latin typeface="Calibri Light" panose="020F0302020204030204" pitchFamily="34" charset="0"/>
                <a:cs typeface="Calibri" panose="020F0502020204030204" pitchFamily="34" charset="0"/>
              </a:rPr>
              <a:t>o add or remove bullet points from text, just click the Bullets button on the Home tab.</a:t>
            </a:r>
          </a:p>
          <a:p>
            <a:pPr lvl="0">
              <a:spcBef>
                <a:spcPts val="2400"/>
              </a:spcBef>
            </a:pPr>
            <a:r>
              <a:rPr sz="6600" dirty="0">
                <a:solidFill>
                  <a:prstClr val="white">
                    <a:lumMod val="50000"/>
                  </a:prstClr>
                </a:solidFill>
                <a:latin typeface="Calibri Light" panose="020F0302020204030204" pitchFamily="34" charset="0"/>
                <a:cs typeface="Calibri" panose="020F0502020204030204" pitchFamily="34" charset="0"/>
              </a:rPr>
              <a:t>If you need more placeholders for titles, </a:t>
            </a:r>
            <a:r>
              <a:rPr lang="en-US" sz="6600" dirty="0">
                <a:solidFill>
                  <a:prstClr val="white">
                    <a:lumMod val="50000"/>
                  </a:prstClr>
                </a:solidFill>
                <a:latin typeface="Calibri Light" panose="020F0302020204030204" pitchFamily="34" charset="0"/>
                <a:cs typeface="Calibri" panose="020F0502020204030204" pitchFamily="34" charset="0"/>
              </a:rPr>
              <a:t>content</a:t>
            </a:r>
            <a:r>
              <a:rPr sz="6600" dirty="0">
                <a:solidFill>
                  <a:prstClr val="white">
                    <a:lumMod val="50000"/>
                  </a:prstClr>
                </a:solidFill>
                <a:latin typeface="Calibri Light" panose="020F0302020204030204" pitchFamily="34" charset="0"/>
                <a:cs typeface="Calibri" panose="020F0502020204030204" pitchFamily="34" charset="0"/>
              </a:rPr>
              <a:t> or body text, just make a copy of what you need and drag it into place. PowerPoint’s Smart Guides will help you align it with everything else.</a:t>
            </a:r>
          </a:p>
          <a:p>
            <a:pPr lvl="0">
              <a:spcBef>
                <a:spcPts val="2400"/>
              </a:spcBef>
            </a:pPr>
            <a:r>
              <a:rPr sz="6600" dirty="0">
                <a:solidFill>
                  <a:prstClr val="white">
                    <a:lumMod val="50000"/>
                  </a:prstClr>
                </a:solidFill>
                <a:latin typeface="Calibri Light" panose="020F0302020204030204" pitchFamily="34" charset="0"/>
                <a:cs typeface="Calibri" panose="020F0502020204030204" pitchFamily="34" charset="0"/>
              </a:rPr>
              <a:t>Want to use your own pictures instead of ours? No problem! Just </a:t>
            </a:r>
            <a:r>
              <a:rPr lang="en-US" sz="6600" dirty="0">
                <a:solidFill>
                  <a:prstClr val="white">
                    <a:lumMod val="50000"/>
                  </a:prstClr>
                </a:solidFill>
                <a:latin typeface="Calibri Light" panose="020F0302020204030204" pitchFamily="34" charset="0"/>
                <a:cs typeface="Calibri" panose="020F0502020204030204" pitchFamily="34" charset="0"/>
              </a:rPr>
              <a:t>right-</a:t>
            </a:r>
            <a:r>
              <a:rPr sz="6600" dirty="0">
                <a:solidFill>
                  <a:prstClr val="white">
                    <a:lumMod val="50000"/>
                  </a:prstClr>
                </a:solidFill>
                <a:latin typeface="Calibri Light" panose="020F0302020204030204" pitchFamily="34" charset="0"/>
                <a:cs typeface="Calibri" panose="020F0502020204030204" pitchFamily="34" charset="0"/>
              </a:rPr>
              <a:t>click a picture</a:t>
            </a:r>
            <a:r>
              <a:rPr lang="en-US" sz="6600" dirty="0">
                <a:solidFill>
                  <a:prstClr val="white">
                    <a:lumMod val="50000"/>
                  </a:prstClr>
                </a:solidFill>
                <a:latin typeface="Calibri Light" panose="020F0302020204030204" pitchFamily="34" charset="0"/>
                <a:cs typeface="Calibri" panose="020F0502020204030204" pitchFamily="34" charset="0"/>
              </a:rPr>
              <a:t> and choose Change Picture. Maintain the</a:t>
            </a:r>
            <a:r>
              <a:rPr lang="en-US" sz="6600" baseline="0" dirty="0">
                <a:solidFill>
                  <a:prstClr val="white">
                    <a:lumMod val="50000"/>
                  </a:prstClr>
                </a:solidFill>
                <a:latin typeface="Calibri Light" panose="020F0302020204030204" pitchFamily="34" charset="0"/>
                <a:cs typeface="Calibri" panose="020F0502020204030204" pitchFamily="34" charset="0"/>
              </a:rPr>
              <a:t> proportion of pictures as you r</a:t>
            </a:r>
            <a:r>
              <a:rPr lang="en-US" sz="6600" dirty="0">
                <a:solidFill>
                  <a:prstClr val="white">
                    <a:lumMod val="50000"/>
                  </a:prstClr>
                </a:solidFill>
                <a:latin typeface="Calibri Light" panose="020F0302020204030204" pitchFamily="34" charset="0"/>
                <a:cs typeface="Calibri" panose="020F0502020204030204" pitchFamily="34" charset="0"/>
              </a:rPr>
              <a:t>esize</a:t>
            </a:r>
            <a:r>
              <a:rPr lang="en-US" sz="6600" baseline="0" dirty="0">
                <a:solidFill>
                  <a:prstClr val="white">
                    <a:lumMod val="50000"/>
                  </a:prstClr>
                </a:solidFill>
                <a:latin typeface="Calibri Light" panose="020F0302020204030204" pitchFamily="34" charset="0"/>
                <a:cs typeface="Calibri" panose="020F0502020204030204" pitchFamily="34" charset="0"/>
              </a:rPr>
              <a:t> by dragging a corner.</a:t>
            </a:r>
            <a:endParaRPr sz="6600" dirty="0">
              <a:solidFill>
                <a:prstClr val="white">
                  <a:lumMod val="50000"/>
                </a:prstClr>
              </a:solidFill>
              <a:latin typeface="Calibri Light" panose="020F0302020204030204" pitchFamily="34" charset="0"/>
              <a:cs typeface="Calibri" panose="020F0502020204030204" pitchFamily="34" charset="0"/>
            </a:endParaRPr>
          </a:p>
        </p:txBody>
      </p:sp>
    </p:spTree>
    <p:extLst>
      <p:ext uri="{BB962C8B-B14F-4D97-AF65-F5344CB8AC3E}">
        <p14:creationId xmlns:p14="http://schemas.microsoft.com/office/powerpoint/2010/main" val="145907722"/>
      </p:ext>
    </p:extLst>
  </p:cSld>
  <p:clrMapOvr>
    <a:masterClrMapping/>
  </p:clrMapOvr>
  <p:extLst mod="1">
    <p:ext uri="{DCECCB84-F9BA-43D5-87BE-67443E8EF086}">
      <p15:sldGuideLst xmlns:p15="http://schemas.microsoft.com/office/powerpoint/2012/main">
        <p15:guide id="1" pos="9168" userDrawn="1">
          <p15:clr>
            <a:srgbClr val="A4A3A4"/>
          </p15:clr>
        </p15:guide>
        <p15:guide id="2" pos="18480" userDrawn="1">
          <p15:clr>
            <a:srgbClr val="A4A3A4"/>
          </p15:clr>
        </p15:guide>
      </p15:sldGuideLst>
    </p:ext>
  </p:extLst>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userDrawn="1"/>
        </p:nvSpPr>
        <p:spPr bwMode="invGray">
          <a:xfrm>
            <a:off x="0" y="0"/>
            <a:ext cx="43891200" cy="50292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p:cNvSpPr>
            <a:spLocks noGrp="1"/>
          </p:cNvSpPr>
          <p:nvPr>
            <p:ph type="title"/>
          </p:nvPr>
        </p:nvSpPr>
        <p:spPr bwMode="auto">
          <a:xfrm>
            <a:off x="6400800" y="990600"/>
            <a:ext cx="31089600" cy="251454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6400800" y="6019800"/>
            <a:ext cx="31089600" cy="2362962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3000" y="32114698"/>
            <a:ext cx="9875520" cy="457200"/>
          </a:xfrm>
          <a:prstGeom prst="rect">
            <a:avLst/>
          </a:prstGeom>
        </p:spPr>
        <p:txBody>
          <a:bodyPr vert="horz" lIns="91440" tIns="45720" rIns="91440" bIns="45720" rtlCol="0" anchor="ctr"/>
          <a:lstStyle>
            <a:lvl1pPr algn="l">
              <a:defRPr sz="1600">
                <a:solidFill>
                  <a:schemeClr val="tx1">
                    <a:tint val="75000"/>
                  </a:schemeClr>
                </a:solidFill>
              </a:defRPr>
            </a:lvl1pPr>
          </a:lstStyle>
          <a:p>
            <a:fld id="{ECAA57DF-1C19-4726-AB84-014692BAD8F5}" type="datetimeFigureOut">
              <a:rPr lang="en-US" smtClean="0"/>
              <a:pPr/>
              <a:t>3/4/2018</a:t>
            </a:fld>
            <a:endParaRPr lang="en-US" dirty="0"/>
          </a:p>
        </p:txBody>
      </p:sp>
      <p:sp>
        <p:nvSpPr>
          <p:cNvPr id="5" name="Footer Placeholder 4"/>
          <p:cNvSpPr>
            <a:spLocks noGrp="1"/>
          </p:cNvSpPr>
          <p:nvPr>
            <p:ph type="ftr" sz="quarter" idx="3"/>
          </p:nvPr>
        </p:nvSpPr>
        <p:spPr>
          <a:xfrm>
            <a:off x="11018520" y="32114698"/>
            <a:ext cx="21854160" cy="457200"/>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32872680" y="32114698"/>
            <a:ext cx="9875520" cy="457200"/>
          </a:xfrm>
          <a:prstGeom prst="rect">
            <a:avLst/>
          </a:prstGeom>
        </p:spPr>
        <p:txBody>
          <a:bodyPr vert="horz" lIns="91440" tIns="45720" rIns="91440" bIns="45720" rtlCol="0" anchor="ctr"/>
          <a:lstStyle>
            <a:lvl1pPr algn="r">
              <a:defRPr sz="1600">
                <a:solidFill>
                  <a:schemeClr val="tx1">
                    <a:tint val="75000"/>
                  </a:schemeClr>
                </a:solidFill>
              </a:defRPr>
            </a:lvl1pPr>
          </a:lstStyle>
          <a:p>
            <a:fld id="{91B4C631-C489-4C11-812F-2172FBEAE82B}" type="slidenum">
              <a:rPr lang="en-US" smtClean="0"/>
              <a:pPr/>
              <a:t>‹#›</a:t>
            </a:fld>
            <a:endParaRPr lang="en-US" dirty="0"/>
          </a:p>
        </p:txBody>
      </p:sp>
    </p:spTree>
    <p:extLst>
      <p:ext uri="{BB962C8B-B14F-4D97-AF65-F5344CB8AC3E}">
        <p14:creationId xmlns:p14="http://schemas.microsoft.com/office/powerpoint/2010/main" val="2508807471"/>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4389120" rtl="0" eaLnBrk="1" latinLnBrk="0" hangingPunct="1">
        <a:lnSpc>
          <a:spcPct val="90000"/>
        </a:lnSpc>
        <a:spcBef>
          <a:spcPct val="0"/>
        </a:spcBef>
        <a:buNone/>
        <a:defRPr sz="8800" b="1" kern="1200">
          <a:solidFill>
            <a:schemeClr val="bg1"/>
          </a:solidFill>
          <a:latin typeface="+mj-lt"/>
          <a:ea typeface="+mj-ea"/>
          <a:cs typeface="+mj-cs"/>
        </a:defRPr>
      </a:lvl1pPr>
    </p:titleStyle>
    <p:bodyStyle>
      <a:lvl1pPr marL="457200" indent="-457200" algn="l" defTabSz="4389120" rtl="0" eaLnBrk="1" latinLnBrk="0" hangingPunct="1">
        <a:lnSpc>
          <a:spcPct val="100000"/>
        </a:lnSpc>
        <a:spcBef>
          <a:spcPts val="1200"/>
        </a:spcBef>
        <a:buClr>
          <a:schemeClr val="accent2"/>
        </a:buClr>
        <a:buFont typeface="Arial" panose="020B0604020202020204" pitchFamily="34" charset="0"/>
        <a:buChar char="•"/>
        <a:defRPr sz="2800" kern="120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4389120" rtl="0" eaLnBrk="1" latinLnBrk="0" hangingPunct="1">
        <a:defRPr sz="8640" kern="1200">
          <a:solidFill>
            <a:schemeClr val="tx1"/>
          </a:solidFill>
          <a:latin typeface="+mn-lt"/>
          <a:ea typeface="+mn-ea"/>
          <a:cs typeface="+mn-cs"/>
        </a:defRPr>
      </a:lvl1pPr>
      <a:lvl2pPr marL="2194560" algn="l" defTabSz="4389120" rtl="0" eaLnBrk="1" latinLnBrk="0" hangingPunct="1">
        <a:defRPr sz="8640" kern="1200">
          <a:solidFill>
            <a:schemeClr val="tx1"/>
          </a:solidFill>
          <a:latin typeface="+mn-lt"/>
          <a:ea typeface="+mn-ea"/>
          <a:cs typeface="+mn-cs"/>
        </a:defRPr>
      </a:lvl2pPr>
      <a:lvl3pPr marL="4389120" algn="l" defTabSz="4389120" rtl="0" eaLnBrk="1" latinLnBrk="0" hangingPunct="1">
        <a:defRPr sz="8640" kern="1200">
          <a:solidFill>
            <a:schemeClr val="tx1"/>
          </a:solidFill>
          <a:latin typeface="+mn-lt"/>
          <a:ea typeface="+mn-ea"/>
          <a:cs typeface="+mn-cs"/>
        </a:defRPr>
      </a:lvl3pPr>
      <a:lvl4pPr marL="6583680" algn="l" defTabSz="4389120" rtl="0" eaLnBrk="1" latinLnBrk="0" hangingPunct="1">
        <a:defRPr sz="8640" kern="1200">
          <a:solidFill>
            <a:schemeClr val="tx1"/>
          </a:solidFill>
          <a:latin typeface="+mn-lt"/>
          <a:ea typeface="+mn-ea"/>
          <a:cs typeface="+mn-cs"/>
        </a:defRPr>
      </a:lvl4pPr>
      <a:lvl5pPr marL="8778240" algn="l" defTabSz="4389120" rtl="0" eaLnBrk="1" latinLnBrk="0" hangingPunct="1">
        <a:defRPr sz="8640" kern="1200">
          <a:solidFill>
            <a:schemeClr val="tx1"/>
          </a:solidFill>
          <a:latin typeface="+mn-lt"/>
          <a:ea typeface="+mn-ea"/>
          <a:cs typeface="+mn-cs"/>
        </a:defRPr>
      </a:lvl5pPr>
      <a:lvl6pPr marL="10972800" algn="l" defTabSz="4389120" rtl="0" eaLnBrk="1" latinLnBrk="0" hangingPunct="1">
        <a:defRPr sz="8640" kern="1200">
          <a:solidFill>
            <a:schemeClr val="tx1"/>
          </a:solidFill>
          <a:latin typeface="+mn-lt"/>
          <a:ea typeface="+mn-ea"/>
          <a:cs typeface="+mn-cs"/>
        </a:defRPr>
      </a:lvl6pPr>
      <a:lvl7pPr marL="13167360" algn="l" defTabSz="4389120" rtl="0" eaLnBrk="1" latinLnBrk="0" hangingPunct="1">
        <a:defRPr sz="8640" kern="1200">
          <a:solidFill>
            <a:schemeClr val="tx1"/>
          </a:solidFill>
          <a:latin typeface="+mn-lt"/>
          <a:ea typeface="+mn-ea"/>
          <a:cs typeface="+mn-cs"/>
        </a:defRPr>
      </a:lvl7pPr>
      <a:lvl8pPr marL="15361920" algn="l" defTabSz="4389120" rtl="0" eaLnBrk="1" latinLnBrk="0" hangingPunct="1">
        <a:defRPr sz="8640" kern="1200">
          <a:solidFill>
            <a:schemeClr val="tx1"/>
          </a:solidFill>
          <a:latin typeface="+mn-lt"/>
          <a:ea typeface="+mn-ea"/>
          <a:cs typeface="+mn-cs"/>
        </a:defRPr>
      </a:lvl8pPr>
      <a:lvl9pPr marL="17556480" algn="l" defTabSz="4389120" rtl="0" eaLnBrk="1" latinLnBrk="0" hangingPunct="1">
        <a:defRPr sz="864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10368" userDrawn="1">
          <p15:clr>
            <a:srgbClr val="A4A3A4"/>
          </p15:clr>
        </p15:guide>
        <p15:guide id="2" pos="720" userDrawn="1">
          <p15:clr>
            <a:srgbClr val="A4A3A4"/>
          </p15:clr>
        </p15:guide>
        <p15:guide id="3" pos="26928" userDrawn="1">
          <p15:clr>
            <a:srgbClr val="A4A3A4"/>
          </p15:clr>
        </p15:guide>
        <p15:guide id="4" pos="13824" userDrawn="1">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hyperlink" Target="http://en.wikipedia.org/wiki/University_of_Wales_Trinity_Saint_David" TargetMode="External"/><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hyperlink" Target="https://creativecommons.org/licenses/by-sa/3.0/"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dx.doi.org/10.1590/s0101-60832010000400001" TargetMode="External"/><Relationship Id="rId2" Type="http://schemas.openxmlformats.org/officeDocument/2006/relationships/hyperlink" Target="http://dx.doi.org/10.1037/pne0000015" TargetMode="External"/><Relationship Id="rId1" Type="http://schemas.openxmlformats.org/officeDocument/2006/relationships/slideLayout" Target="../slideLayouts/slideLayout1.xml"/><Relationship Id="rId6" Type="http://schemas.openxmlformats.org/officeDocument/2006/relationships/hyperlink" Target="http://dx.dio.org/10.1037/a0028168" TargetMode="External"/><Relationship Id="rId5" Type="http://schemas.openxmlformats.org/officeDocument/2006/relationships/hyperlink" Target="http://dx.doi.org/10.1192/bjp.148.1.23" TargetMode="External"/><Relationship Id="rId4" Type="http://schemas.openxmlformats.org/officeDocument/2006/relationships/hyperlink" Target="http://dx.doi.org/10.1001/jamainternmed.2013.1301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 name="Picture 34"/>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97280" y="1888078"/>
            <a:ext cx="3365284" cy="1350771"/>
          </a:xfrm>
          <a:prstGeom prst="rect">
            <a:avLst/>
          </a:prstGeom>
        </p:spPr>
      </p:pic>
      <p:sp>
        <p:nvSpPr>
          <p:cNvPr id="4" name="Title 3"/>
          <p:cNvSpPr>
            <a:spLocks noGrp="1"/>
          </p:cNvSpPr>
          <p:nvPr>
            <p:ph type="title"/>
          </p:nvPr>
        </p:nvSpPr>
        <p:spPr/>
        <p:txBody>
          <a:bodyPr/>
          <a:lstStyle/>
          <a:p>
            <a:r>
              <a:rPr lang="en-US" dirty="0"/>
              <a:t>Meditation? An insight to the suggested effects on trait anxiety and benefits for practitioners </a:t>
            </a:r>
          </a:p>
        </p:txBody>
      </p:sp>
      <p:sp>
        <p:nvSpPr>
          <p:cNvPr id="23" name="Text Placeholder 22"/>
          <p:cNvSpPr>
            <a:spLocks noGrp="1"/>
          </p:cNvSpPr>
          <p:nvPr>
            <p:ph type="body" sz="quarter" idx="36"/>
          </p:nvPr>
        </p:nvSpPr>
        <p:spPr/>
        <p:txBody>
          <a:bodyPr/>
          <a:lstStyle/>
          <a:p>
            <a:r>
              <a:rPr lang="en-US" dirty="0"/>
              <a:t>Stacey Loftus, 2018. Year 1, Single Hons BSc psychology.</a:t>
            </a:r>
          </a:p>
          <a:p>
            <a:r>
              <a:rPr lang="en-US" dirty="0"/>
              <a:t> University of Wales Trinity St. David.</a:t>
            </a:r>
          </a:p>
          <a:p>
            <a:endParaRPr lang="en-US" dirty="0"/>
          </a:p>
        </p:txBody>
      </p:sp>
      <p:pic>
        <p:nvPicPr>
          <p:cNvPr id="36" name="Picture 35"/>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9428636" y="1888078"/>
            <a:ext cx="3365284" cy="1350771"/>
          </a:xfrm>
          <a:prstGeom prst="rect">
            <a:avLst/>
          </a:prstGeom>
        </p:spPr>
      </p:pic>
      <p:sp>
        <p:nvSpPr>
          <p:cNvPr id="5" name="Text Placeholder 4"/>
          <p:cNvSpPr>
            <a:spLocks noGrp="1"/>
          </p:cNvSpPr>
          <p:nvPr>
            <p:ph type="body" sz="quarter" idx="13"/>
          </p:nvPr>
        </p:nvSpPr>
        <p:spPr/>
        <p:txBody>
          <a:bodyPr/>
          <a:lstStyle/>
          <a:p>
            <a:r>
              <a:rPr lang="en-US" dirty="0"/>
              <a:t>abstract</a:t>
            </a:r>
          </a:p>
        </p:txBody>
      </p:sp>
      <p:sp>
        <p:nvSpPr>
          <p:cNvPr id="11" name="Content Placeholder 10"/>
          <p:cNvSpPr>
            <a:spLocks noGrp="1"/>
          </p:cNvSpPr>
          <p:nvPr>
            <p:ph sz="quarter" idx="24"/>
          </p:nvPr>
        </p:nvSpPr>
        <p:spPr>
          <a:xfrm>
            <a:off x="1143000" y="7071360"/>
            <a:ext cx="12801600" cy="7692390"/>
          </a:xfrm>
        </p:spPr>
        <p:txBody>
          <a:bodyPr>
            <a:normAutofit/>
          </a:bodyPr>
          <a:lstStyle/>
          <a:p>
            <a:pPr marL="0" indent="0">
              <a:buNone/>
            </a:pPr>
            <a:r>
              <a:rPr lang="en-US" dirty="0"/>
              <a:t>The aim of the two studies discussed was to provide evidence of the potential benefits meditation holds on emotional well-being and the effects on trait anxiety. Previous studies have suggested that meditation has been found to reduce stress, anxiety and improve emotional dysregulation. It has been suggested that the most significant benefits are related to emotional variables (Goyal, et al., 2014).Study one aimed to investigate the effects of relaxation techniques on trait anxiety trough a literature search of peer reviewed journals and dissertations, only the literature with the strongest design were included in this meta-analysis. The effect sizes from 109 studies were compared and the findings suggest that transcendental meditation (TM) practices produce a significant effect compared to the other practices assessed in the study. Study two aimed to explore if a randomized control trail study of six weeks training in focused meditation (FM) improves general emotional dysregulation processes and the outcomes (state and trait anxiety). They reported a significant effect regarding trait anxiety in the FM group conclusively compared with the two other groups involved. This showed correlations between deductions in emotional dysregulations and deductions in trait anxiety. The studies exhibit there is a real world impact for the application of meditation in a therapeutic and clinical setting. </a:t>
            </a:r>
          </a:p>
        </p:txBody>
      </p:sp>
      <p:sp>
        <p:nvSpPr>
          <p:cNvPr id="7" name="Text Placeholder 6"/>
          <p:cNvSpPr>
            <a:spLocks noGrp="1"/>
          </p:cNvSpPr>
          <p:nvPr>
            <p:ph type="body" sz="quarter" idx="17"/>
          </p:nvPr>
        </p:nvSpPr>
        <p:spPr>
          <a:xfrm>
            <a:off x="1143000" y="15109455"/>
            <a:ext cx="12801600" cy="1219200"/>
          </a:xfrm>
        </p:spPr>
        <p:txBody>
          <a:bodyPr/>
          <a:lstStyle/>
          <a:p>
            <a:r>
              <a:rPr lang="en-US" dirty="0"/>
              <a:t>Introduction</a:t>
            </a:r>
          </a:p>
        </p:txBody>
      </p:sp>
      <p:sp>
        <p:nvSpPr>
          <p:cNvPr id="12" name="Content Placeholder 11"/>
          <p:cNvSpPr>
            <a:spLocks noGrp="1"/>
          </p:cNvSpPr>
          <p:nvPr>
            <p:ph sz="quarter" idx="25"/>
          </p:nvPr>
        </p:nvSpPr>
        <p:spPr>
          <a:xfrm>
            <a:off x="361950" y="16589746"/>
            <a:ext cx="13582650" cy="8750355"/>
          </a:xfrm>
        </p:spPr>
        <p:txBody>
          <a:bodyPr/>
          <a:lstStyle/>
          <a:p>
            <a:pPr marL="640080" lvl="1" indent="0">
              <a:buNone/>
            </a:pPr>
            <a:r>
              <a:rPr lang="en-US" sz="2800" dirty="0"/>
              <a:t>meditation has become an increasingly popular form of stress relief in the past 20 years among the general public in the west and is been studied more and more in psychology. Also recently meditation as become a form of mental training applied to help induce a healthier emotion regulation. Form previous studies it has been suggested that in healthy samples ES was shown to be significant for improvement in negative effect, anxiety and distress (Sedlmeier et al., 2012). Clinical samples also showed a significant improvement in anxiety, depression and pain symptoms (Goyal et al., 2014). The two studies here (</a:t>
            </a:r>
            <a:r>
              <a:rPr lang="en-US" sz="2800" i="1" dirty="0"/>
              <a:t>Differential effects of relaxation techniques in trait anxiety: A Meta-Analysis) </a:t>
            </a:r>
            <a:r>
              <a:rPr lang="en-US" sz="2800" dirty="0"/>
              <a:t>and (</a:t>
            </a:r>
            <a:r>
              <a:rPr lang="en-US" sz="2800" i="1" dirty="0"/>
              <a:t>Effects of focused meditation difficulties in emotion regulation and trait anxiety) </a:t>
            </a:r>
            <a:r>
              <a:rPr lang="en-US" sz="2800" dirty="0"/>
              <a:t>referred to throughout this poster as Study one and Study two respectively suggest that meditation holes a firm stand in relation to managing emotional dysregulation and positively reducing trait anxiety in a healthy sample and a varied population sample this has implications for clinical psychology, cognitive psychology and the counselling professions alike. further research conducted in these fields could provide useful ways to help reduce trait anxiety and manage stress for the wider population. </a:t>
            </a:r>
            <a:endParaRPr lang="en-US" sz="2800" i="1" dirty="0"/>
          </a:p>
          <a:p>
            <a:endParaRPr lang="en-US" dirty="0"/>
          </a:p>
        </p:txBody>
      </p:sp>
      <p:sp>
        <p:nvSpPr>
          <p:cNvPr id="13" name="Content Placeholder 12"/>
          <p:cNvSpPr>
            <a:spLocks noGrp="1"/>
          </p:cNvSpPr>
          <p:nvPr>
            <p:ph sz="quarter" idx="26"/>
          </p:nvPr>
        </p:nvSpPr>
        <p:spPr>
          <a:xfrm>
            <a:off x="1143000" y="25585950"/>
            <a:ext cx="12801600" cy="6461550"/>
          </a:xfrm>
        </p:spPr>
        <p:txBody>
          <a:bodyPr>
            <a:normAutofit fontScale="77500" lnSpcReduction="20000"/>
          </a:bodyPr>
          <a:lstStyle/>
          <a:p>
            <a:pPr marL="0" indent="0" algn="ctr">
              <a:buNone/>
            </a:pPr>
            <a:r>
              <a:rPr lang="en-US" sz="3600" b="1" dirty="0">
                <a:effectLst>
                  <a:outerShdw blurRad="38100" dist="38100" dir="2700000" algn="tl">
                    <a:srgbClr val="000000">
                      <a:alpha val="43137"/>
                    </a:srgbClr>
                  </a:outerShdw>
                </a:effectLst>
              </a:rPr>
              <a:t>Participants</a:t>
            </a:r>
          </a:p>
          <a:p>
            <a:pPr marL="0" indent="0">
              <a:buNone/>
            </a:pPr>
            <a:r>
              <a:rPr lang="en-US" sz="3600" dirty="0"/>
              <a:t>Study one: 109 studies were included in this meta-analysis. The participants across all studies included were divided into different categories of population including; adult, children, patient and prisoners etc. The pre-screening suggests that all were not mentally ill, had no previous experience with meditation and showed low levels of trait anxiety. The age brackets were not disclosed tough each piece of research included in the study can be retrieved from the authors by request. Many of the relaxation studies that had psychiatric patients have been excluded as this population tended to show a larger effect size then the other populations witch could have a bias effect on the outcomes.</a:t>
            </a:r>
          </a:p>
          <a:p>
            <a:pPr marL="0" indent="0">
              <a:buNone/>
            </a:pPr>
            <a:r>
              <a:rPr lang="en-US" sz="3600" dirty="0"/>
              <a:t>Study two: students of three different campuses across the Universidade federal do rio grande do sul were invited by email to participate in the study 524 volunteered. After online screening were participants were excluded if they took medication, had any mental health issues, previously practiced meditation and were not aged between 20-40 years old 180 participants were recruited in total.</a:t>
            </a:r>
          </a:p>
        </p:txBody>
      </p:sp>
      <p:sp>
        <p:nvSpPr>
          <p:cNvPr id="14" name="Content Placeholder 13"/>
          <p:cNvSpPr>
            <a:spLocks noGrp="1"/>
          </p:cNvSpPr>
          <p:nvPr>
            <p:ph sz="quarter" idx="27"/>
          </p:nvPr>
        </p:nvSpPr>
        <p:spPr>
          <a:xfrm>
            <a:off x="15544800" y="5852160"/>
            <a:ext cx="12801600" cy="12163044"/>
          </a:xfrm>
        </p:spPr>
        <p:txBody>
          <a:bodyPr>
            <a:normAutofit lnSpcReduction="10000"/>
          </a:bodyPr>
          <a:lstStyle/>
          <a:p>
            <a:pPr marL="0" indent="0" algn="ctr">
              <a:buNone/>
            </a:pPr>
            <a:r>
              <a:rPr lang="en-US" sz="3600" b="1" dirty="0">
                <a:effectLst>
                  <a:outerShdw blurRad="38100" dist="38100" dir="2700000" algn="tl">
                    <a:srgbClr val="000000">
                      <a:alpha val="43137"/>
                    </a:srgbClr>
                  </a:outerShdw>
                </a:effectLst>
              </a:rPr>
              <a:t>Design</a:t>
            </a:r>
            <a:endParaRPr lang="en-US" dirty="0"/>
          </a:p>
          <a:p>
            <a:pPr marL="0" indent="0">
              <a:buNone/>
            </a:pPr>
            <a:r>
              <a:rPr lang="en-US" dirty="0"/>
              <a:t>Study one: Measuring different effects of relaxation techniques on trait anxiety. Computer searches were conducted using key words relaxation and meditation. 109 studies were used in the meta-analysis. The dependent variable was trait anxiety this was measured using self report instruments i.e.; state/trait anxiety inventory (STAI; Spielberg, et al., 1970). The studies included in this meta-analysis were chosen following these guides: the treatments were forms of meditation, the instruments used measured trait anxiety, the participants had not prior experience with meditation practices and the studies had pre-post or post-test design with random assignment of participants. The treatments were organized into 4 different categories which were progressive relaxation (PR), other forms of relaxation (OR), transcendental meditation (TM) and other forms of meditation (OM). Participant variables were categorized either as college, high school, adult, psychiatric or drug abusers, children, adult prisoners, juvenile offenders and elderly. The screening of the participants was also categorized as nominal data. Age, male, duration of treatment etc. input as metric data. This study was set out as a two tailed T test. Treatment variables and instructions were also coded as written, tape, live, individual or group. </a:t>
            </a:r>
          </a:p>
          <a:p>
            <a:pPr marL="0" indent="0">
              <a:buNone/>
            </a:pPr>
            <a:r>
              <a:rPr lang="en-US" dirty="0"/>
              <a:t>Study two: the main aim was to investigate whether 6 weeks of focused meditation (FM) training improves emotional dysregulation. The dependent variable was also trait anxiety and the independent variable was the training. The outcomes were measured using self report instruments. The participants were randomly assigned into 3 different groups the FM, progressive relaxation (PR) and waiting list control (WLC). The study relied on an intention to treat analysis. Pre/post tests were conducted 2 weeks before and after the training was completed. When the data was input to SPSS the group variables were created. The FM and PR training sessions were similar duration and had a similar set of instructions for practice. Preliminary analyses were preformed to establish a base-line data point using a one way ANOVA at pre-tests. The groups didn’t differ in any descriptive variables. </a:t>
            </a:r>
          </a:p>
        </p:txBody>
      </p:sp>
      <p:sp>
        <p:nvSpPr>
          <p:cNvPr id="17" name="Content Placeholder 16"/>
          <p:cNvSpPr>
            <a:spLocks noGrp="1"/>
          </p:cNvSpPr>
          <p:nvPr>
            <p:ph sz="quarter" idx="30"/>
          </p:nvPr>
        </p:nvSpPr>
        <p:spPr>
          <a:xfrm>
            <a:off x="15544800" y="24366750"/>
            <a:ext cx="12801600" cy="7680750"/>
          </a:xfrm>
        </p:spPr>
        <p:txBody>
          <a:bodyPr>
            <a:normAutofit fontScale="92500"/>
          </a:bodyPr>
          <a:lstStyle/>
          <a:p>
            <a:pPr marL="0" indent="0" algn="ctr">
              <a:buNone/>
            </a:pPr>
            <a:r>
              <a:rPr lang="en-US" b="1" dirty="0">
                <a:effectLst>
                  <a:outerShdw blurRad="38100" dist="38100" dir="2700000" algn="tl">
                    <a:srgbClr val="000000">
                      <a:alpha val="43137"/>
                    </a:srgbClr>
                  </a:outerShdw>
                </a:effectLst>
              </a:rPr>
              <a:t>Procedure</a:t>
            </a:r>
          </a:p>
          <a:p>
            <a:pPr marL="0" indent="0">
              <a:buNone/>
            </a:pPr>
            <a:r>
              <a:rPr lang="en-US" dirty="0"/>
              <a:t>study one conducted searches on the computer using key words meditation and relaxation and included 109 previous studies in the meta-analysis. Researchers then categorized that data into 4 major forms of treatment PR, OR, TM and OM. From there they took into account the variables of each individual study and these were coded in a systematic way. The effect size was defined as ES= (Xc2-Xe2/SD). Xc2 and Xe2 are the pre and post test scores control and experimental groups. In over half of the studies the standard deviation (SD) was more then .25 because this could cause a significant variance with the other half of studies witch reported only post test scores the pre-tests  were adjusted as follows ES adj = (xc2-Xe2/SD)-(Xc1-Xe1). Finally categorical variables were analyzed by disaggregating the effect size into the different categories for that variable and examining the resulting groups for significant differences.</a:t>
            </a:r>
          </a:p>
          <a:p>
            <a:pPr marL="0" indent="0">
              <a:buNone/>
            </a:pPr>
            <a:r>
              <a:rPr lang="en-US" dirty="0"/>
              <a:t>Study two assigned 108 participants into 3 groups, focused meditation -38ps, progressive relaxation- 37ps and waiting list control- 27. only 99 participants attended the pre-test analysis FM- 35, PR- 37 and WLC- 27.</a:t>
            </a:r>
            <a:r>
              <a:rPr lang="en-GB" dirty="0"/>
              <a:t> The study was approved by the research committee of the institute of psychology. Pre-test took roughly 40 mins. After the pre-tests were complete the participants were informed about the groups they were assigned to these groups were previously set up with the instructions of the tasks involved. </a:t>
            </a:r>
            <a:endParaRPr lang="en-US" dirty="0"/>
          </a:p>
        </p:txBody>
      </p:sp>
      <p:sp>
        <p:nvSpPr>
          <p:cNvPr id="18" name="Text Placeholder 17"/>
          <p:cNvSpPr>
            <a:spLocks noGrp="1"/>
          </p:cNvSpPr>
          <p:nvPr>
            <p:ph type="body" sz="quarter" idx="31"/>
          </p:nvPr>
        </p:nvSpPr>
        <p:spPr>
          <a:xfrm>
            <a:off x="29992320" y="10915650"/>
            <a:ext cx="12801600" cy="1219200"/>
          </a:xfrm>
        </p:spPr>
        <p:txBody>
          <a:bodyPr/>
          <a:lstStyle/>
          <a:p>
            <a:r>
              <a:rPr lang="en-US" dirty="0"/>
              <a:t>results</a:t>
            </a:r>
          </a:p>
        </p:txBody>
      </p:sp>
      <p:sp>
        <p:nvSpPr>
          <p:cNvPr id="21" name="Text Placeholder 20"/>
          <p:cNvSpPr>
            <a:spLocks noGrp="1"/>
          </p:cNvSpPr>
          <p:nvPr>
            <p:ph type="body" sz="quarter" idx="34"/>
          </p:nvPr>
        </p:nvSpPr>
        <p:spPr>
          <a:xfrm>
            <a:off x="29992320" y="20154900"/>
            <a:ext cx="12801600" cy="1219200"/>
          </a:xfrm>
        </p:spPr>
        <p:txBody>
          <a:bodyPr/>
          <a:lstStyle/>
          <a:p>
            <a:r>
              <a:rPr lang="en-US" dirty="0"/>
              <a:t>discussion</a:t>
            </a:r>
          </a:p>
        </p:txBody>
      </p:sp>
      <p:sp>
        <p:nvSpPr>
          <p:cNvPr id="22" name="Content Placeholder 21"/>
          <p:cNvSpPr>
            <a:spLocks noGrp="1"/>
          </p:cNvSpPr>
          <p:nvPr>
            <p:ph sz="quarter" idx="35"/>
          </p:nvPr>
        </p:nvSpPr>
        <p:spPr>
          <a:xfrm>
            <a:off x="29900880" y="21736050"/>
            <a:ext cx="12801600" cy="9893046"/>
          </a:xfrm>
        </p:spPr>
        <p:txBody>
          <a:bodyPr>
            <a:normAutofit fontScale="92500"/>
          </a:bodyPr>
          <a:lstStyle/>
          <a:p>
            <a:pPr marL="0" indent="0">
              <a:buNone/>
            </a:pPr>
            <a:r>
              <a:rPr lang="en-US" dirty="0"/>
              <a:t>Possible design issues for study one were population and screening. The TM group had more studies with prison populations and the OR group had more studies with patients screened for high anxiety among participants this could cause the research to not carry enough weight for the general population and be bias in relation to applying it to a real world setting. The range of different variables in the meta- analysis could also cause problems for the reasons that TM group had a lager ES and some variables could have been overlooked, i.e. trait anxiety in prisoners compared to general populations and that makes it difficult to state that the TM treatment itself was the sole cause for the larger ES within this group. College participants also had a larger ES across studies compared to the adult population this might have masked the study as college participants anxiety levels can differ from adults. Over all the meta-analysis provided a clear suggestion that TM has a positive effect on trait anxiety and future research could be conducted to see were this form of meditation can be applied in a clinical setting and for the general population.</a:t>
            </a:r>
          </a:p>
          <a:p>
            <a:pPr marL="0" indent="0">
              <a:buNone/>
            </a:pPr>
            <a:r>
              <a:rPr lang="en-US" dirty="0"/>
              <a:t>In study two over 57% of participants at the pre-tests baseline analysis were female this could have given a skewed point of reference to the entire study. A short coming of this study according to its authors is that attention was not directly measured, this could be a starting point for future research. The FM group did practice an attention maintain technique that could of helped the emotional regulation processes. With both studies they could not state that the meditation methods could be solely held responsible for the reduction in emotional dysregulation or effect on trait anxiety the implications of both studies can apply to many aspects in psychology including clinical and cognitive and future trails could add more dept to the acceptance of the beneficial influence meditation could have against stress, anxiety and mental health in the future.  </a:t>
            </a:r>
          </a:p>
        </p:txBody>
      </p:sp>
      <p:sp>
        <p:nvSpPr>
          <p:cNvPr id="2" name="TextBox 1">
            <a:extLst>
              <a:ext uri="{FF2B5EF4-FFF2-40B4-BE49-F238E27FC236}">
                <a16:creationId xmlns:a16="http://schemas.microsoft.com/office/drawing/2014/main" id="{90A3E437-44F7-48AF-A721-6A72BD890675}"/>
              </a:ext>
            </a:extLst>
          </p:cNvPr>
          <p:cNvSpPr txBox="1"/>
          <p:nvPr/>
        </p:nvSpPr>
        <p:spPr>
          <a:xfrm>
            <a:off x="1097280" y="3238849"/>
            <a:ext cx="3365284" cy="230832"/>
          </a:xfrm>
          <a:prstGeom prst="rect">
            <a:avLst/>
          </a:prstGeom>
          <a:noFill/>
        </p:spPr>
        <p:txBody>
          <a:bodyPr wrap="square" rtlCol="0">
            <a:spAutoFit/>
          </a:bodyPr>
          <a:lstStyle/>
          <a:p>
            <a:r>
              <a:rPr lang="en-GB" sz="900" dirty="0">
                <a:hlinkClick r:id="rId3" tooltip="http://en.wikipedia.org/wiki/University_of_Wales_Trinity_Saint_David"/>
              </a:rPr>
              <a:t>This Photo</a:t>
            </a:r>
            <a:r>
              <a:rPr lang="en-GB" sz="900" dirty="0"/>
              <a:t> by Unknown Author is licensed under </a:t>
            </a:r>
            <a:r>
              <a:rPr lang="en-GB" sz="900" dirty="0">
                <a:hlinkClick r:id="rId4" tooltip="https://creativecommons.org/licenses/by-sa/3.0/"/>
              </a:rPr>
              <a:t>CC BY-SA</a:t>
            </a:r>
            <a:endParaRPr lang="en-GB" sz="900" dirty="0"/>
          </a:p>
        </p:txBody>
      </p:sp>
      <p:sp>
        <p:nvSpPr>
          <p:cNvPr id="6" name="TextBox 5">
            <a:extLst>
              <a:ext uri="{FF2B5EF4-FFF2-40B4-BE49-F238E27FC236}">
                <a16:creationId xmlns:a16="http://schemas.microsoft.com/office/drawing/2014/main" id="{300899FE-2D5C-419B-831E-7D7A6F9BF36A}"/>
              </a:ext>
            </a:extLst>
          </p:cNvPr>
          <p:cNvSpPr txBox="1"/>
          <p:nvPr/>
        </p:nvSpPr>
        <p:spPr>
          <a:xfrm>
            <a:off x="39428636" y="3238849"/>
            <a:ext cx="3365284" cy="230832"/>
          </a:xfrm>
          <a:prstGeom prst="rect">
            <a:avLst/>
          </a:prstGeom>
          <a:noFill/>
        </p:spPr>
        <p:txBody>
          <a:bodyPr wrap="square" rtlCol="0">
            <a:spAutoFit/>
          </a:bodyPr>
          <a:lstStyle/>
          <a:p>
            <a:r>
              <a:rPr lang="en-GB" sz="900" dirty="0">
                <a:hlinkClick r:id="rId3" tooltip="http://en.wikipedia.org/wiki/University_of_Wales_Trinity_Saint_David"/>
              </a:rPr>
              <a:t>This Photo</a:t>
            </a:r>
            <a:r>
              <a:rPr lang="en-GB" sz="900" dirty="0"/>
              <a:t> by Unknown Author is licensed under </a:t>
            </a:r>
            <a:r>
              <a:rPr lang="en-GB" sz="900" dirty="0">
                <a:hlinkClick r:id="rId4" tooltip="https://creativecommons.org/licenses/by-sa/3.0/"/>
              </a:rPr>
              <a:t>CC BY-SA</a:t>
            </a:r>
            <a:endParaRPr lang="en-GB" sz="900" dirty="0"/>
          </a:p>
        </p:txBody>
      </p:sp>
      <p:sp>
        <p:nvSpPr>
          <p:cNvPr id="19" name="Text Placeholder 18">
            <a:extLst>
              <a:ext uri="{FF2B5EF4-FFF2-40B4-BE49-F238E27FC236}">
                <a16:creationId xmlns:a16="http://schemas.microsoft.com/office/drawing/2014/main" id="{8EF8B96A-27A3-486D-9871-9E44B320EC5F}"/>
              </a:ext>
            </a:extLst>
          </p:cNvPr>
          <p:cNvSpPr>
            <a:spLocks noGrp="1"/>
          </p:cNvSpPr>
          <p:nvPr>
            <p:ph type="body" sz="quarter" idx="19"/>
          </p:nvPr>
        </p:nvSpPr>
        <p:spPr>
          <a:xfrm>
            <a:off x="1097280" y="24366750"/>
            <a:ext cx="12801600" cy="1219200"/>
          </a:xfrm>
        </p:spPr>
        <p:txBody>
          <a:bodyPr/>
          <a:lstStyle/>
          <a:p>
            <a:r>
              <a:rPr lang="en-GB" dirty="0"/>
              <a:t>methods</a:t>
            </a:r>
          </a:p>
        </p:txBody>
      </p:sp>
      <p:sp>
        <p:nvSpPr>
          <p:cNvPr id="20" name="Content Placeholder 19">
            <a:extLst>
              <a:ext uri="{FF2B5EF4-FFF2-40B4-BE49-F238E27FC236}">
                <a16:creationId xmlns:a16="http://schemas.microsoft.com/office/drawing/2014/main" id="{9491DA35-EE37-4620-95CE-E3A87A893F32}"/>
              </a:ext>
            </a:extLst>
          </p:cNvPr>
          <p:cNvSpPr>
            <a:spLocks noGrp="1"/>
          </p:cNvSpPr>
          <p:nvPr>
            <p:ph sz="quarter" idx="23"/>
          </p:nvPr>
        </p:nvSpPr>
        <p:spPr>
          <a:xfrm>
            <a:off x="15544800" y="17659350"/>
            <a:ext cx="12801600" cy="6707400"/>
          </a:xfrm>
        </p:spPr>
        <p:txBody>
          <a:bodyPr>
            <a:normAutofit lnSpcReduction="10000"/>
          </a:bodyPr>
          <a:lstStyle/>
          <a:p>
            <a:pPr marL="0" indent="0" algn="ctr">
              <a:buNone/>
            </a:pPr>
            <a:r>
              <a:rPr lang="en-GB" b="1" dirty="0">
                <a:effectLst>
                  <a:outerShdw blurRad="38100" dist="38100" dir="2700000" algn="tl">
                    <a:srgbClr val="000000">
                      <a:alpha val="43137"/>
                    </a:srgbClr>
                  </a:outerShdw>
                </a:effectLst>
              </a:rPr>
              <a:t>Materials </a:t>
            </a:r>
          </a:p>
          <a:p>
            <a:pPr marL="0" indent="0">
              <a:buNone/>
            </a:pPr>
            <a:r>
              <a:rPr lang="en-GB" dirty="0"/>
              <a:t>Study one used a computer to search for the studies which the meta-analysis is applied to and the state / trait anxiety inventory (STAI, Spielberg et al., 1970). Which is a self report measurement. Randomizer.org was used to put each participant into one of 3 groups.</a:t>
            </a:r>
          </a:p>
          <a:p>
            <a:pPr marL="0" indent="0">
              <a:buNone/>
            </a:pPr>
            <a:r>
              <a:rPr lang="en-GB" dirty="0"/>
              <a:t>Study two used a sociodemographic questionnaire, cut off point 7 for males and 6 for females.</a:t>
            </a:r>
          </a:p>
          <a:p>
            <a:pPr marL="0" indent="0">
              <a:buNone/>
            </a:pPr>
            <a:r>
              <a:rPr lang="en-GB" dirty="0"/>
              <a:t>The self report questionnaire (SRQ, Mari &amp; Williams, 1986). 20 questions, yes/no answers.</a:t>
            </a:r>
          </a:p>
          <a:p>
            <a:pPr marL="0" indent="0">
              <a:buNone/>
            </a:pPr>
            <a:r>
              <a:rPr lang="en-GB" dirty="0"/>
              <a:t>The difficulties in emotional regulation scale (DERS, Coutinbo et al., 2010). 36 items measured on a 5 point Likert scale.</a:t>
            </a:r>
          </a:p>
          <a:p>
            <a:pPr marL="0" indent="0">
              <a:buNone/>
            </a:pPr>
            <a:r>
              <a:rPr lang="en-GB" dirty="0"/>
              <a:t>The state / trait anxiety inventory (STAI, Spielberg et al., 1970).</a:t>
            </a:r>
          </a:p>
          <a:p>
            <a:pPr marL="0" indent="0">
              <a:buNone/>
            </a:pPr>
            <a:r>
              <a:rPr lang="en-GB" dirty="0"/>
              <a:t>The self report scale (ASRA, Mattos et al., 2006). 18 items used to compare ADHA symptoms across groups.</a:t>
            </a:r>
          </a:p>
          <a:p>
            <a:pPr marL="0" indent="0">
              <a:buNone/>
            </a:pPr>
            <a:endParaRPr lang="en-GB" dirty="0"/>
          </a:p>
        </p:txBody>
      </p:sp>
      <p:sp>
        <p:nvSpPr>
          <p:cNvPr id="8" name="Content Placeholder 7">
            <a:extLst>
              <a:ext uri="{FF2B5EF4-FFF2-40B4-BE49-F238E27FC236}">
                <a16:creationId xmlns:a16="http://schemas.microsoft.com/office/drawing/2014/main" id="{419FB92C-E7CA-4550-B8DB-5C96EFFE38D4}"/>
              </a:ext>
            </a:extLst>
          </p:cNvPr>
          <p:cNvSpPr>
            <a:spLocks noGrp="1"/>
          </p:cNvSpPr>
          <p:nvPr>
            <p:ph sz="quarter" idx="32"/>
          </p:nvPr>
        </p:nvSpPr>
        <p:spPr>
          <a:xfrm>
            <a:off x="29900880" y="5852161"/>
            <a:ext cx="12801600" cy="5063489"/>
          </a:xfrm>
        </p:spPr>
        <p:txBody>
          <a:bodyPr/>
          <a:lstStyle/>
          <a:p>
            <a:pPr marL="0" indent="0">
              <a:buNone/>
            </a:pPr>
            <a:r>
              <a:rPr lang="en-GB" dirty="0"/>
              <a:t>The FM group used were instructed to sit in a chair and breathing techniques during the session and a round of discussion about the difficulty keeping attention before and after practise. The participants were instructed to mentally count every exhalation as an anchor to maintain attention, firstly counting 1-10 repeatedly and then backwards 100-1. the PR group was set up similarly to the FM. All participants were instructed to lay on their back and exercise successive tension relaxation on specific muscle groups (Nieves &amp; Vila, 2002). The start of each session focused on different muscle groups 1- wrists and arms, 2- face, 3- neck, 4- torso, 5- legs and feet and six all together. For the remainder of the session the participants were instructed to stay alert and release tension in each part of the body until they were completely relaxed.</a:t>
            </a:r>
          </a:p>
        </p:txBody>
      </p:sp>
      <p:sp>
        <p:nvSpPr>
          <p:cNvPr id="9" name="Content Placeholder 8">
            <a:extLst>
              <a:ext uri="{FF2B5EF4-FFF2-40B4-BE49-F238E27FC236}">
                <a16:creationId xmlns:a16="http://schemas.microsoft.com/office/drawing/2014/main" id="{1A4BC9A3-AC85-4411-8E32-439B855A507C}"/>
              </a:ext>
            </a:extLst>
          </p:cNvPr>
          <p:cNvSpPr>
            <a:spLocks noGrp="1"/>
          </p:cNvSpPr>
          <p:nvPr>
            <p:ph sz="quarter" idx="33"/>
          </p:nvPr>
        </p:nvSpPr>
        <p:spPr>
          <a:xfrm>
            <a:off x="29900880" y="12348211"/>
            <a:ext cx="12801600" cy="7806689"/>
          </a:xfrm>
        </p:spPr>
        <p:txBody>
          <a:bodyPr/>
          <a:lstStyle/>
          <a:p>
            <a:pPr marL="0" indent="0">
              <a:buNone/>
            </a:pPr>
            <a:r>
              <a:rPr lang="en-GB" dirty="0"/>
              <a:t>Study one: TM group had a significantly larger effect size then the OM, PR and OR. TM vs OM, t [77] = 4.95, p&lt;.001; TM vs 0R, t [63]= 3.22, p&lt;.005; TM vs OR , t [70] = 3.38, the other groups were not significant.</a:t>
            </a:r>
          </a:p>
          <a:p>
            <a:pPr marL="0" indent="0">
              <a:buNone/>
            </a:pPr>
            <a:r>
              <a:rPr lang="en-GB" dirty="0"/>
              <a:t>Study two: only the FM group showed a significant reduction of the emotion dysregulation index. A significant pre to post test improvement in trait anxiety scores. The results converged with and extended prior findings that FM enhance emotion dysregulations skills. At pre tests (n=99) 57% of participants were female. The average age was 25 years SD 4.4 years. At post test (n=74). An ITT was used with single manipulation method of baseline observation carried forward.  Correlations between practise and outcome = (FM: r 35 = .48,p = 0.14. PR: r 37 = .37,p =.0.71. WLC: r 27 = .22,p =32).</a:t>
            </a:r>
          </a:p>
          <a:p>
            <a:pPr marL="0" indent="0">
              <a:buNone/>
            </a:pPr>
            <a:r>
              <a:rPr lang="en-GB" dirty="0"/>
              <a:t> Effects of difficulties in emotion regulation FM group = (F1, 34 = 11.3, p = .002, n (squared) = .25, PR group = F1, 36 = 1.7p = 0.02, n (squared) = 0.4, WLC group = F1, 26 = .01, p = .90, n (squared) = 0.01)</a:t>
            </a:r>
          </a:p>
          <a:p>
            <a:pPr marL="0" indent="0">
              <a:buNone/>
            </a:pPr>
            <a:r>
              <a:rPr lang="en-GB" dirty="0"/>
              <a:t>DERS (Boxes M= 235.44, p = .10; Roys largest root= .19, F 6.93 = 2.93, p = .01, n (squared) = .16 levenes’s F test. p &gt; .10)</a:t>
            </a:r>
          </a:p>
        </p:txBody>
      </p:sp>
    </p:spTree>
    <p:extLst>
      <p:ext uri="{BB962C8B-B14F-4D97-AF65-F5344CB8AC3E}">
        <p14:creationId xmlns:p14="http://schemas.microsoft.com/office/powerpoint/2010/main" val="9311989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48E3B-3DAD-4B3A-A9E5-F9AE81D29FF5}"/>
              </a:ext>
            </a:extLst>
          </p:cNvPr>
          <p:cNvSpPr>
            <a:spLocks noGrp="1"/>
          </p:cNvSpPr>
          <p:nvPr>
            <p:ph type="title"/>
          </p:nvPr>
        </p:nvSpPr>
        <p:spPr/>
        <p:txBody>
          <a:bodyPr/>
          <a:lstStyle/>
          <a:p>
            <a:pPr algn="ctr"/>
            <a:r>
              <a:rPr lang="en-GB" dirty="0"/>
              <a:t>References </a:t>
            </a:r>
          </a:p>
        </p:txBody>
      </p:sp>
      <p:sp>
        <p:nvSpPr>
          <p:cNvPr id="7" name="Content Placeholder 6">
            <a:extLst>
              <a:ext uri="{FF2B5EF4-FFF2-40B4-BE49-F238E27FC236}">
                <a16:creationId xmlns:a16="http://schemas.microsoft.com/office/drawing/2014/main" id="{5F5DD465-2DE8-47A1-9B63-0391FD9ABCC9}"/>
              </a:ext>
            </a:extLst>
          </p:cNvPr>
          <p:cNvSpPr>
            <a:spLocks noGrp="1"/>
          </p:cNvSpPr>
          <p:nvPr>
            <p:ph sz="quarter" idx="25"/>
          </p:nvPr>
        </p:nvSpPr>
        <p:spPr>
          <a:xfrm>
            <a:off x="1143000" y="6716050"/>
            <a:ext cx="40854086" cy="25211750"/>
          </a:xfrm>
        </p:spPr>
        <p:txBody>
          <a:bodyPr/>
          <a:lstStyle/>
          <a:p>
            <a:pPr marL="0" indent="0">
              <a:buNone/>
            </a:pPr>
            <a:r>
              <a:rPr lang="en-GB" dirty="0" err="1"/>
              <a:t>Bizarro</a:t>
            </a:r>
            <a:r>
              <a:rPr lang="en-GB" dirty="0"/>
              <a:t>, L., &amp; Menezes, C. B. (2015). Effects of focused meditation on difficulties in emotion regulation and trait anxiety.</a:t>
            </a:r>
            <a:r>
              <a:rPr lang="en-GB" i="1" dirty="0"/>
              <a:t> Psychology &amp; Neuroscience</a:t>
            </a:r>
            <a:r>
              <a:rPr lang="en-GB" dirty="0"/>
              <a:t>, 3, 350-365. </a:t>
            </a:r>
            <a:r>
              <a:rPr lang="en-GB" dirty="0">
                <a:hlinkClick r:id="rId2"/>
              </a:rPr>
              <a:t>http://dx.doi.org/10.1037/pne0000015</a:t>
            </a:r>
            <a:r>
              <a:rPr lang="en-GB" dirty="0"/>
              <a:t>.</a:t>
            </a:r>
          </a:p>
          <a:p>
            <a:pPr marL="0" indent="0">
              <a:buNone/>
            </a:pPr>
            <a:endParaRPr lang="en-GB" dirty="0"/>
          </a:p>
          <a:p>
            <a:pPr marL="0" indent="0">
              <a:buNone/>
            </a:pPr>
            <a:r>
              <a:rPr lang="en-GB" dirty="0"/>
              <a:t>Coutinho, J., </a:t>
            </a:r>
            <a:r>
              <a:rPr lang="en-GB" dirty="0" err="1"/>
              <a:t>Riberiro</a:t>
            </a:r>
            <a:r>
              <a:rPr lang="en-GB" dirty="0"/>
              <a:t>, E., </a:t>
            </a:r>
            <a:r>
              <a:rPr lang="en-GB" dirty="0" err="1"/>
              <a:t>Ferreirinha</a:t>
            </a:r>
            <a:r>
              <a:rPr lang="en-GB" dirty="0"/>
              <a:t>, R., &amp; Dias, P. (2010). [Difficulties in emotion regulation scale and its relationship with psychiatric symptoms]. </a:t>
            </a:r>
            <a:r>
              <a:rPr lang="en-GB" i="1" dirty="0" err="1"/>
              <a:t>Revista</a:t>
            </a:r>
            <a:r>
              <a:rPr lang="en-GB" i="1" dirty="0"/>
              <a:t> de </a:t>
            </a:r>
            <a:r>
              <a:rPr lang="en-GB" i="1" dirty="0" err="1"/>
              <a:t>Psiquiatria</a:t>
            </a:r>
            <a:r>
              <a:rPr lang="en-GB" i="1" dirty="0"/>
              <a:t> </a:t>
            </a:r>
            <a:r>
              <a:rPr lang="en-GB" i="1" dirty="0" err="1"/>
              <a:t>Clinica</a:t>
            </a:r>
            <a:r>
              <a:rPr lang="en-GB" dirty="0"/>
              <a:t>, 37, 145-151. </a:t>
            </a:r>
            <a:r>
              <a:rPr lang="en-GB" dirty="0">
                <a:hlinkClick r:id="rId3"/>
              </a:rPr>
              <a:t>http://dx.doi.org/10.1590/s0101-60832010000400001</a:t>
            </a:r>
            <a:r>
              <a:rPr lang="en-GB" dirty="0"/>
              <a:t>.</a:t>
            </a:r>
          </a:p>
          <a:p>
            <a:pPr marL="0" indent="0">
              <a:buNone/>
            </a:pPr>
            <a:endParaRPr lang="en-GB" dirty="0"/>
          </a:p>
          <a:p>
            <a:pPr marL="0" indent="0">
              <a:buNone/>
            </a:pPr>
            <a:r>
              <a:rPr lang="en-GB" dirty="0"/>
              <a:t>Goyal, M., Singh, S., </a:t>
            </a:r>
            <a:r>
              <a:rPr lang="en-GB" dirty="0" err="1"/>
              <a:t>Sibinga</a:t>
            </a:r>
            <a:r>
              <a:rPr lang="en-GB" dirty="0"/>
              <a:t>, E. M. S., Gould, N. F., Rowland-Seymour, A., R.,…</a:t>
            </a:r>
            <a:r>
              <a:rPr lang="en-GB" dirty="0" err="1"/>
              <a:t>Haythorn</a:t>
            </a:r>
            <a:r>
              <a:rPr lang="en-GB" dirty="0"/>
              <a:t>-thwaite, J. A. (2014). Meditation programs for psychological stress and well-being: A Meta-Analysis. </a:t>
            </a:r>
            <a:r>
              <a:rPr lang="en-GB" i="1" dirty="0"/>
              <a:t>Journal of the American Medical Association Internal of Medicine</a:t>
            </a:r>
            <a:r>
              <a:rPr lang="en-GB" dirty="0"/>
              <a:t>, 174, 357-368.          	</a:t>
            </a:r>
            <a:r>
              <a:rPr lang="en-GB" dirty="0">
                <a:hlinkClick r:id="rId4"/>
              </a:rPr>
              <a:t>http://dx.doi.org/10.1001/jamainternmed.2013.13018</a:t>
            </a:r>
            <a:r>
              <a:rPr lang="en-GB" dirty="0"/>
              <a:t>.</a:t>
            </a:r>
          </a:p>
          <a:p>
            <a:pPr marL="0" indent="0">
              <a:buNone/>
            </a:pPr>
            <a:endParaRPr lang="en-GB" dirty="0"/>
          </a:p>
          <a:p>
            <a:pPr marL="0" indent="0">
              <a:buNone/>
            </a:pPr>
            <a:r>
              <a:rPr lang="en-GB" dirty="0"/>
              <a:t>Mari, J. J., &amp; Williams, P. (1986). A validity study of a psychiatric screening questionnaire (SRQ-20) in the primary care in the city of Sao Paulo. </a:t>
            </a:r>
            <a:r>
              <a:rPr lang="en-GB" i="1" dirty="0"/>
              <a:t>The British Journal of Psychiatry</a:t>
            </a:r>
            <a:r>
              <a:rPr lang="en-GB" dirty="0"/>
              <a:t>, 148, 23-26. </a:t>
            </a:r>
            <a:r>
              <a:rPr lang="en-GB" dirty="0">
                <a:hlinkClick r:id="rId5"/>
              </a:rPr>
              <a:t>http://dx.doi.org/10.1192/bjp.148.1.23</a:t>
            </a:r>
            <a:r>
              <a:rPr lang="en-GB" dirty="0"/>
              <a:t>.</a:t>
            </a:r>
          </a:p>
          <a:p>
            <a:pPr marL="0" indent="0">
              <a:buNone/>
            </a:pPr>
            <a:endParaRPr lang="en-GB" dirty="0"/>
          </a:p>
          <a:p>
            <a:pPr marL="0" indent="0">
              <a:buNone/>
            </a:pPr>
            <a:r>
              <a:rPr lang="en-GB" dirty="0"/>
              <a:t>Mattos, P., </a:t>
            </a:r>
            <a:r>
              <a:rPr lang="en-GB" dirty="0" err="1"/>
              <a:t>Segenreich</a:t>
            </a:r>
            <a:r>
              <a:rPr lang="en-GB" dirty="0"/>
              <a:t>, D., </a:t>
            </a:r>
            <a:r>
              <a:rPr lang="en-GB" dirty="0" err="1"/>
              <a:t>Saboya</a:t>
            </a:r>
            <a:r>
              <a:rPr lang="en-GB" dirty="0"/>
              <a:t>, E., </a:t>
            </a:r>
            <a:r>
              <a:rPr lang="en-GB" dirty="0" err="1"/>
              <a:t>Louza</a:t>
            </a:r>
            <a:r>
              <a:rPr lang="en-GB" dirty="0"/>
              <a:t>, M., Dias, G., &amp; Romano, M. (2006). [Transcultural adaption of the adult self-report scale into Portuguese for evaluation of adult attention/ hyperactivity disorder (ADHA)]. </a:t>
            </a:r>
            <a:r>
              <a:rPr lang="en-GB" i="1" dirty="0" err="1"/>
              <a:t>Revista</a:t>
            </a:r>
            <a:r>
              <a:rPr lang="en-GB" i="1" dirty="0"/>
              <a:t> de </a:t>
            </a:r>
            <a:r>
              <a:rPr lang="en-GB" i="1" dirty="0" err="1"/>
              <a:t>Psiquiatria</a:t>
            </a:r>
            <a:r>
              <a:rPr lang="en-GB" i="1" dirty="0"/>
              <a:t> </a:t>
            </a:r>
            <a:r>
              <a:rPr lang="en-GB" i="1" dirty="0" err="1"/>
              <a:t>Clinica</a:t>
            </a:r>
            <a:r>
              <a:rPr lang="en-GB" i="1" dirty="0"/>
              <a:t>, </a:t>
            </a:r>
            <a:r>
              <a:rPr lang="en-GB" dirty="0"/>
              <a:t>33,188-194.</a:t>
            </a:r>
          </a:p>
          <a:p>
            <a:pPr marL="0" indent="0">
              <a:buNone/>
            </a:pPr>
            <a:endParaRPr lang="en-GB" i="1" dirty="0"/>
          </a:p>
          <a:p>
            <a:pPr marL="0" indent="0">
              <a:buNone/>
            </a:pPr>
            <a:r>
              <a:rPr lang="en-GB" dirty="0"/>
              <a:t>Nieves, M. V., &amp; Vila, J. (2002). [relaxation technique]. In V. E. Caballo (Ed.), [Guideline for therapeutic and behavioural modification techniques] (pp.147-166). Sao Paulo, Brazil: </a:t>
            </a:r>
            <a:r>
              <a:rPr lang="en-GB" dirty="0" err="1"/>
              <a:t>Editora</a:t>
            </a:r>
            <a:r>
              <a:rPr lang="en-GB" dirty="0"/>
              <a:t> Santos.</a:t>
            </a:r>
          </a:p>
          <a:p>
            <a:pPr marL="0" indent="0">
              <a:buNone/>
            </a:pPr>
            <a:endParaRPr lang="en-GB" dirty="0"/>
          </a:p>
          <a:p>
            <a:pPr marL="0" indent="0">
              <a:buNone/>
            </a:pPr>
            <a:r>
              <a:rPr lang="en-GB" dirty="0" err="1"/>
              <a:t>Sedlmeier</a:t>
            </a:r>
            <a:r>
              <a:rPr lang="en-GB" dirty="0"/>
              <a:t>, P., Eberth, J., Schwartz. M., Zimmermann, D., </a:t>
            </a:r>
            <a:r>
              <a:rPr lang="en-GB" dirty="0" err="1"/>
              <a:t>Haarig</a:t>
            </a:r>
            <a:r>
              <a:rPr lang="en-GB" dirty="0"/>
              <a:t>, F., Jaeger, S., &amp; Kunze, S. (2012). The psychological effects of meditation: A Meta- Analysis. </a:t>
            </a:r>
            <a:r>
              <a:rPr lang="en-GB" i="1" dirty="0"/>
              <a:t>Psychological Bulletin</a:t>
            </a:r>
            <a:r>
              <a:rPr lang="en-GB" dirty="0"/>
              <a:t>, 138, 1139-1171. </a:t>
            </a:r>
            <a:r>
              <a:rPr lang="en-GB" dirty="0">
                <a:hlinkClick r:id="rId6"/>
              </a:rPr>
              <a:t>http://dx.dio.org/10.1037/a0028168</a:t>
            </a:r>
            <a:r>
              <a:rPr lang="en-GB" dirty="0"/>
              <a:t>.</a:t>
            </a:r>
          </a:p>
          <a:p>
            <a:pPr marL="0" indent="0">
              <a:buNone/>
            </a:pPr>
            <a:endParaRPr lang="en-GB" dirty="0"/>
          </a:p>
          <a:p>
            <a:pPr marL="0" indent="0">
              <a:buNone/>
            </a:pPr>
            <a:r>
              <a:rPr lang="en-GB" dirty="0"/>
              <a:t>Shear, J., Eppley, K. R. &amp; Abrams, A I. (1989). Differential effects of relaxation techniques on trait anxiety: A Meta-Analysis. </a:t>
            </a:r>
            <a:r>
              <a:rPr lang="en-GB" i="1" dirty="0"/>
              <a:t>Journal of Clinical Psychology</a:t>
            </a:r>
            <a:r>
              <a:rPr lang="en-GB" dirty="0"/>
              <a:t>, 6, 957-974.</a:t>
            </a:r>
          </a:p>
          <a:p>
            <a:pPr marL="0" indent="0">
              <a:buNone/>
            </a:pPr>
            <a:endParaRPr lang="en-GB" dirty="0"/>
          </a:p>
          <a:p>
            <a:pPr marL="0" indent="0">
              <a:buNone/>
            </a:pPr>
            <a:r>
              <a:rPr lang="en-GB" dirty="0"/>
              <a:t>Spielberg, C., Gorsuch, R., &amp; </a:t>
            </a:r>
            <a:r>
              <a:rPr lang="en-GB" dirty="0" err="1"/>
              <a:t>Lushene</a:t>
            </a:r>
            <a:r>
              <a:rPr lang="en-GB" dirty="0"/>
              <a:t>, R. (1970). </a:t>
            </a:r>
            <a:r>
              <a:rPr lang="en-GB" i="1" dirty="0"/>
              <a:t>Manual for the State- Trait Inventory.</a:t>
            </a:r>
            <a:r>
              <a:rPr lang="en-GB" dirty="0"/>
              <a:t> Palo Alto, CA: Consulting Psychologists Press.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658447784"/>
      </p:ext>
    </p:extLst>
  </p:cSld>
  <p:clrMapOvr>
    <a:masterClrMapping/>
  </p:clrMapOvr>
</p:sld>
</file>

<file path=ppt/theme/theme1.xml><?xml version="1.0" encoding="utf-8"?>
<a:theme xmlns:a="http://schemas.openxmlformats.org/drawingml/2006/main" name="Medical Poster">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4C5A6A"/>
      </a:hlink>
      <a:folHlink>
        <a:srgbClr val="808DA0"/>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4"/>
        </a:solidFill>
        <a:ln>
          <a:noFill/>
        </a:ln>
      </a:spPr>
      <a:bodyPr rtlCol="0" anchor="ctr"/>
      <a:lstStyle>
        <a:defPPr algn="ctr">
          <a:defRPr sz="6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w="28575">
          <a:solidFill>
            <a:schemeClr val="accent4"/>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6000" dirty="0" err="1" smtClean="0"/>
        </a:defPPr>
      </a:lstStyle>
    </a:txDef>
  </a:objectDefaults>
  <a:extraClrSchemeLst/>
  <a:extLst>
    <a:ext uri="{05A4C25C-085E-4340-85A3-A5531E510DB2}">
      <thm15:themeFamily xmlns:thm15="http://schemas.microsoft.com/office/thememl/2012/main" name="Presentation1" id="{55A68E73-61CB-4542-8C48-DCBB2482A3D5}" vid="{6A3CA63D-1E3C-4681-8668-89277FEB3FEB}"/>
    </a:ext>
  </a:extLst>
</a:theme>
</file>

<file path=ppt/theme/theme2.xml><?xml version="1.0" encoding="utf-8"?>
<a:theme xmlns:a="http://schemas.openxmlformats.org/drawingml/2006/main" name="Office Theme">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4C5A6A"/>
      </a:hlink>
      <a:folHlink>
        <a:srgbClr val="808DA0"/>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4C5A6A"/>
      </a:hlink>
      <a:folHlink>
        <a:srgbClr val="808DA0"/>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A1110015-E380-4C53-980C-698226C61CA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Poster (blue and brown design)</Template>
  <TotalTime>0</TotalTime>
  <Words>2475</Words>
  <Application>Microsoft Office PowerPoint</Application>
  <PresentationFormat>Custom</PresentationFormat>
  <Paragraphs>53</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Cambria</vt:lpstr>
      <vt:lpstr>Medical Poster</vt:lpstr>
      <vt:lpstr>Meditation? An insight to the suggested effects on trait anxiety and benefits for practitioners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keywords/>
  <cp:lastModifiedBy/>
  <cp:revision>1</cp:revision>
  <dcterms:created xsi:type="dcterms:W3CDTF">2018-03-03T16:51:14Z</dcterms:created>
  <dcterms:modified xsi:type="dcterms:W3CDTF">2018-03-05T01:05:20Z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TC040015519991</vt:lpwstr>
  </property>
</Properties>
</file>