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1" r:id="rId2"/>
  </p:sldMasterIdLst>
  <p:notesMasterIdLst>
    <p:notesMasterId r:id="rId53"/>
  </p:notesMasterIdLst>
  <p:handoutMasterIdLst>
    <p:handoutMasterId r:id="rId54"/>
  </p:handoutMasterIdLst>
  <p:sldIdLst>
    <p:sldId id="356" r:id="rId3"/>
    <p:sldId id="256" r:id="rId4"/>
    <p:sldId id="357" r:id="rId5"/>
    <p:sldId id="358" r:id="rId6"/>
    <p:sldId id="362" r:id="rId7"/>
    <p:sldId id="361" r:id="rId8"/>
    <p:sldId id="360" r:id="rId9"/>
    <p:sldId id="359" r:id="rId10"/>
    <p:sldId id="363" r:id="rId11"/>
    <p:sldId id="364" r:id="rId12"/>
    <p:sldId id="389" r:id="rId13"/>
    <p:sldId id="365" r:id="rId14"/>
    <p:sldId id="380" r:id="rId15"/>
    <p:sldId id="384" r:id="rId16"/>
    <p:sldId id="385" r:id="rId17"/>
    <p:sldId id="390" r:id="rId18"/>
    <p:sldId id="392" r:id="rId19"/>
    <p:sldId id="391" r:id="rId20"/>
    <p:sldId id="397" r:id="rId21"/>
    <p:sldId id="398" r:id="rId22"/>
    <p:sldId id="381" r:id="rId23"/>
    <p:sldId id="387" r:id="rId24"/>
    <p:sldId id="368" r:id="rId25"/>
    <p:sldId id="399" r:id="rId26"/>
    <p:sldId id="400" r:id="rId27"/>
    <p:sldId id="401" r:id="rId28"/>
    <p:sldId id="402" r:id="rId29"/>
    <p:sldId id="409" r:id="rId30"/>
    <p:sldId id="403" r:id="rId31"/>
    <p:sldId id="410" r:id="rId32"/>
    <p:sldId id="382" r:id="rId33"/>
    <p:sldId id="388" r:id="rId34"/>
    <p:sldId id="366" r:id="rId35"/>
    <p:sldId id="411" r:id="rId36"/>
    <p:sldId id="412" r:id="rId37"/>
    <p:sldId id="413" r:id="rId38"/>
    <p:sldId id="414" r:id="rId39"/>
    <p:sldId id="415" r:id="rId40"/>
    <p:sldId id="416" r:id="rId41"/>
    <p:sldId id="417" r:id="rId42"/>
    <p:sldId id="383" r:id="rId43"/>
    <p:sldId id="419" r:id="rId44"/>
    <p:sldId id="367" r:id="rId45"/>
    <p:sldId id="369" r:id="rId46"/>
    <p:sldId id="370" r:id="rId47"/>
    <p:sldId id="371" r:id="rId48"/>
    <p:sldId id="372" r:id="rId49"/>
    <p:sldId id="373" r:id="rId50"/>
    <p:sldId id="421" r:id="rId51"/>
    <p:sldId id="418"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C3E72"/>
    <a:srgbClr val="CEB484"/>
    <a:srgbClr val="C0C5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7F50FF-39D3-4278-A8B9-D9B72ABF5573}" v="10" dt="2024-05-03T13:55:20.3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36"/>
    <p:restoredTop sz="71947" autoAdjust="0"/>
  </p:normalViewPr>
  <p:slideViewPr>
    <p:cSldViewPr snapToGrid="0">
      <p:cViewPr varScale="1">
        <p:scale>
          <a:sx n="113" d="100"/>
          <a:sy n="113" d="100"/>
        </p:scale>
        <p:origin x="1744" y="18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2" d="100"/>
          <a:sy n="92" d="100"/>
        </p:scale>
        <p:origin x="4424" y="19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microsoft.com/office/2015/10/relationships/revisionInfo" Target="revisionInfo.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B43E05-857F-A743-A398-D36C4CB863C8}" type="doc">
      <dgm:prSet loTypeId="urn:microsoft.com/office/officeart/2005/8/layout/cycle1" loCatId="" qsTypeId="urn:microsoft.com/office/officeart/2005/8/quickstyle/simple1" qsCatId="simple" csTypeId="urn:microsoft.com/office/officeart/2005/8/colors/accent1_2" csCatId="accent1" phldr="1"/>
      <dgm:spPr/>
      <dgm:t>
        <a:bodyPr/>
        <a:lstStyle/>
        <a:p>
          <a:endParaRPr lang="en-GB"/>
        </a:p>
      </dgm:t>
    </dgm:pt>
    <dgm:pt modelId="{761CF4E8-8AD2-A047-8F31-9FD80E2F1FFD}">
      <dgm:prSet phldrT="[Text]"/>
      <dgm:spPr/>
      <dgm:t>
        <a:bodyPr/>
        <a:lstStyle/>
        <a:p>
          <a:r>
            <a:rPr lang="en-GB" dirty="0"/>
            <a:t>Coaching</a:t>
          </a:r>
        </a:p>
      </dgm:t>
    </dgm:pt>
    <dgm:pt modelId="{75E5AAA4-2C94-5C4C-B630-EEB248B5C8C5}" type="parTrans" cxnId="{848AA1A8-C636-F14B-9487-AD2F7B2961C1}">
      <dgm:prSet/>
      <dgm:spPr/>
      <dgm:t>
        <a:bodyPr/>
        <a:lstStyle/>
        <a:p>
          <a:endParaRPr lang="en-GB"/>
        </a:p>
      </dgm:t>
    </dgm:pt>
    <dgm:pt modelId="{F1C212AB-3FDD-694A-83F3-2C04E4B482B8}" type="sibTrans" cxnId="{848AA1A8-C636-F14B-9487-AD2F7B2961C1}">
      <dgm:prSet/>
      <dgm:spPr/>
      <dgm:t>
        <a:bodyPr/>
        <a:lstStyle/>
        <a:p>
          <a:endParaRPr lang="en-GB"/>
        </a:p>
      </dgm:t>
    </dgm:pt>
    <dgm:pt modelId="{81B546F5-A04C-0E49-871F-B9B0330627D8}">
      <dgm:prSet phldrT="[Text]"/>
      <dgm:spPr/>
      <dgm:t>
        <a:bodyPr/>
        <a:lstStyle/>
        <a:p>
          <a:r>
            <a:rPr lang="en-GB" dirty="0"/>
            <a:t>Mentoring</a:t>
          </a:r>
        </a:p>
      </dgm:t>
    </dgm:pt>
    <dgm:pt modelId="{F50A28AA-BD63-0C45-95C7-160ABC7ACC5D}" type="parTrans" cxnId="{C7EF5285-652B-274C-A3D1-B3FA7433AFDF}">
      <dgm:prSet/>
      <dgm:spPr/>
      <dgm:t>
        <a:bodyPr/>
        <a:lstStyle/>
        <a:p>
          <a:endParaRPr lang="en-GB"/>
        </a:p>
      </dgm:t>
    </dgm:pt>
    <dgm:pt modelId="{33C4F43A-8A8B-C64A-A491-3AAAD3F28E30}" type="sibTrans" cxnId="{C7EF5285-652B-274C-A3D1-B3FA7433AFDF}">
      <dgm:prSet/>
      <dgm:spPr/>
      <dgm:t>
        <a:bodyPr/>
        <a:lstStyle/>
        <a:p>
          <a:endParaRPr lang="en-GB"/>
        </a:p>
      </dgm:t>
    </dgm:pt>
    <dgm:pt modelId="{9CFDCAEB-5EBE-5E48-AA15-18705F313B60}" type="pres">
      <dgm:prSet presAssocID="{CCB43E05-857F-A743-A398-D36C4CB863C8}" presName="cycle" presStyleCnt="0">
        <dgm:presLayoutVars>
          <dgm:dir/>
          <dgm:resizeHandles val="exact"/>
        </dgm:presLayoutVars>
      </dgm:prSet>
      <dgm:spPr/>
    </dgm:pt>
    <dgm:pt modelId="{DAA3EBF9-B6DE-CE4B-A28F-A2F414CDBB6E}" type="pres">
      <dgm:prSet presAssocID="{81B546F5-A04C-0E49-871F-B9B0330627D8}" presName="dummy" presStyleCnt="0"/>
      <dgm:spPr/>
    </dgm:pt>
    <dgm:pt modelId="{CB3554ED-D22A-9841-B345-118E2D6FAAF8}" type="pres">
      <dgm:prSet presAssocID="{81B546F5-A04C-0E49-871F-B9B0330627D8}" presName="node" presStyleLbl="revTx" presStyleIdx="0" presStyleCnt="2">
        <dgm:presLayoutVars>
          <dgm:bulletEnabled val="1"/>
        </dgm:presLayoutVars>
      </dgm:prSet>
      <dgm:spPr/>
    </dgm:pt>
    <dgm:pt modelId="{43B6E0CD-6200-384E-BCEB-1704FCCD9FD2}" type="pres">
      <dgm:prSet presAssocID="{33C4F43A-8A8B-C64A-A491-3AAAD3F28E30}" presName="sibTrans" presStyleLbl="node1" presStyleIdx="0" presStyleCnt="2"/>
      <dgm:spPr/>
    </dgm:pt>
    <dgm:pt modelId="{2F39BBDB-DB26-F44F-A66B-99ED70E3C955}" type="pres">
      <dgm:prSet presAssocID="{761CF4E8-8AD2-A047-8F31-9FD80E2F1FFD}" presName="dummy" presStyleCnt="0"/>
      <dgm:spPr/>
    </dgm:pt>
    <dgm:pt modelId="{E4880B54-DF07-0B49-BAB8-E47CC9D46815}" type="pres">
      <dgm:prSet presAssocID="{761CF4E8-8AD2-A047-8F31-9FD80E2F1FFD}" presName="node" presStyleLbl="revTx" presStyleIdx="1" presStyleCnt="2">
        <dgm:presLayoutVars>
          <dgm:bulletEnabled val="1"/>
        </dgm:presLayoutVars>
      </dgm:prSet>
      <dgm:spPr/>
    </dgm:pt>
    <dgm:pt modelId="{5F58A2E2-EEFC-FC4C-8D16-00E4042170FC}" type="pres">
      <dgm:prSet presAssocID="{F1C212AB-3FDD-694A-83F3-2C04E4B482B8}" presName="sibTrans" presStyleLbl="node1" presStyleIdx="1" presStyleCnt="2"/>
      <dgm:spPr/>
    </dgm:pt>
  </dgm:ptLst>
  <dgm:cxnLst>
    <dgm:cxn modelId="{0D560B14-EBE4-704D-801A-71282A621565}" type="presOf" srcId="{F1C212AB-3FDD-694A-83F3-2C04E4B482B8}" destId="{5F58A2E2-EEFC-FC4C-8D16-00E4042170FC}" srcOrd="0" destOrd="0" presId="urn:microsoft.com/office/officeart/2005/8/layout/cycle1"/>
    <dgm:cxn modelId="{FAD2EA37-5F1B-7649-AEFF-5EA0D4EC68B1}" type="presOf" srcId="{761CF4E8-8AD2-A047-8F31-9FD80E2F1FFD}" destId="{E4880B54-DF07-0B49-BAB8-E47CC9D46815}" srcOrd="0" destOrd="0" presId="urn:microsoft.com/office/officeart/2005/8/layout/cycle1"/>
    <dgm:cxn modelId="{9ACF103B-076D-5D4A-8F9E-64186B617932}" type="presOf" srcId="{CCB43E05-857F-A743-A398-D36C4CB863C8}" destId="{9CFDCAEB-5EBE-5E48-AA15-18705F313B60}" srcOrd="0" destOrd="0" presId="urn:microsoft.com/office/officeart/2005/8/layout/cycle1"/>
    <dgm:cxn modelId="{C7EF5285-652B-274C-A3D1-B3FA7433AFDF}" srcId="{CCB43E05-857F-A743-A398-D36C4CB863C8}" destId="{81B546F5-A04C-0E49-871F-B9B0330627D8}" srcOrd="0" destOrd="0" parTransId="{F50A28AA-BD63-0C45-95C7-160ABC7ACC5D}" sibTransId="{33C4F43A-8A8B-C64A-A491-3AAAD3F28E30}"/>
    <dgm:cxn modelId="{848AA1A8-C636-F14B-9487-AD2F7B2961C1}" srcId="{CCB43E05-857F-A743-A398-D36C4CB863C8}" destId="{761CF4E8-8AD2-A047-8F31-9FD80E2F1FFD}" srcOrd="1" destOrd="0" parTransId="{75E5AAA4-2C94-5C4C-B630-EEB248B5C8C5}" sibTransId="{F1C212AB-3FDD-694A-83F3-2C04E4B482B8}"/>
    <dgm:cxn modelId="{C01481C4-AD2D-A946-B994-393FC0506F1D}" type="presOf" srcId="{81B546F5-A04C-0E49-871F-B9B0330627D8}" destId="{CB3554ED-D22A-9841-B345-118E2D6FAAF8}" srcOrd="0" destOrd="0" presId="urn:microsoft.com/office/officeart/2005/8/layout/cycle1"/>
    <dgm:cxn modelId="{D1A719E5-C914-C049-A8A2-F9A3B9CE004D}" type="presOf" srcId="{33C4F43A-8A8B-C64A-A491-3AAAD3F28E30}" destId="{43B6E0CD-6200-384E-BCEB-1704FCCD9FD2}" srcOrd="0" destOrd="0" presId="urn:microsoft.com/office/officeart/2005/8/layout/cycle1"/>
    <dgm:cxn modelId="{AFFC2C97-D343-EC4D-B9CE-2088369F626D}" type="presParOf" srcId="{9CFDCAEB-5EBE-5E48-AA15-18705F313B60}" destId="{DAA3EBF9-B6DE-CE4B-A28F-A2F414CDBB6E}" srcOrd="0" destOrd="0" presId="urn:microsoft.com/office/officeart/2005/8/layout/cycle1"/>
    <dgm:cxn modelId="{A5C424AA-DC22-2943-B9F4-AB6F3241F691}" type="presParOf" srcId="{9CFDCAEB-5EBE-5E48-AA15-18705F313B60}" destId="{CB3554ED-D22A-9841-B345-118E2D6FAAF8}" srcOrd="1" destOrd="0" presId="urn:microsoft.com/office/officeart/2005/8/layout/cycle1"/>
    <dgm:cxn modelId="{A8ABC7B4-941D-BF4E-A21E-0FFC2B2B637C}" type="presParOf" srcId="{9CFDCAEB-5EBE-5E48-AA15-18705F313B60}" destId="{43B6E0CD-6200-384E-BCEB-1704FCCD9FD2}" srcOrd="2" destOrd="0" presId="urn:microsoft.com/office/officeart/2005/8/layout/cycle1"/>
    <dgm:cxn modelId="{D4F7C922-CE13-EC4C-A385-4F868315EEB6}" type="presParOf" srcId="{9CFDCAEB-5EBE-5E48-AA15-18705F313B60}" destId="{2F39BBDB-DB26-F44F-A66B-99ED70E3C955}" srcOrd="3" destOrd="0" presId="urn:microsoft.com/office/officeart/2005/8/layout/cycle1"/>
    <dgm:cxn modelId="{6D08DE56-6481-AF45-8EAE-7A6382E04881}" type="presParOf" srcId="{9CFDCAEB-5EBE-5E48-AA15-18705F313B60}" destId="{E4880B54-DF07-0B49-BAB8-E47CC9D46815}" srcOrd="4" destOrd="0" presId="urn:microsoft.com/office/officeart/2005/8/layout/cycle1"/>
    <dgm:cxn modelId="{D431F9AA-E352-244D-8614-83BFEBF8EB95}" type="presParOf" srcId="{9CFDCAEB-5EBE-5E48-AA15-18705F313B60}" destId="{5F58A2E2-EEFC-FC4C-8D16-00E4042170FC}" srcOrd="5" destOrd="0" presId="urn:microsoft.com/office/officeart/2005/8/layout/cycl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554ED-D22A-9841-B345-118E2D6FAAF8}">
      <dsp:nvSpPr>
        <dsp:cNvPr id="0" name=""/>
        <dsp:cNvSpPr/>
      </dsp:nvSpPr>
      <dsp:spPr>
        <a:xfrm>
          <a:off x="3967433" y="1034114"/>
          <a:ext cx="1959951" cy="1959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dirty="0"/>
            <a:t>Mentoring</a:t>
          </a:r>
        </a:p>
      </dsp:txBody>
      <dsp:txXfrm>
        <a:off x="3967433" y="1034114"/>
        <a:ext cx="1959951" cy="1959951"/>
      </dsp:txXfrm>
    </dsp:sp>
    <dsp:sp modelId="{43B6E0CD-6200-384E-BCEB-1704FCCD9FD2}">
      <dsp:nvSpPr>
        <dsp:cNvPr id="0" name=""/>
        <dsp:cNvSpPr/>
      </dsp:nvSpPr>
      <dsp:spPr>
        <a:xfrm>
          <a:off x="1328520" y="-2374"/>
          <a:ext cx="4032928" cy="4032928"/>
        </a:xfrm>
        <a:prstGeom prst="circularArrow">
          <a:avLst>
            <a:gd name="adj1" fmla="val 9477"/>
            <a:gd name="adj2" fmla="val 684404"/>
            <a:gd name="adj3" fmla="val 7853461"/>
            <a:gd name="adj4" fmla="val 2262135"/>
            <a:gd name="adj5" fmla="val 11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880B54-DF07-0B49-BAB8-E47CC9D46815}">
      <dsp:nvSpPr>
        <dsp:cNvPr id="0" name=""/>
        <dsp:cNvSpPr/>
      </dsp:nvSpPr>
      <dsp:spPr>
        <a:xfrm>
          <a:off x="762583" y="1034114"/>
          <a:ext cx="1959951" cy="1959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dirty="0"/>
            <a:t>Coaching</a:t>
          </a:r>
        </a:p>
      </dsp:txBody>
      <dsp:txXfrm>
        <a:off x="762583" y="1034114"/>
        <a:ext cx="1959951" cy="1959951"/>
      </dsp:txXfrm>
    </dsp:sp>
    <dsp:sp modelId="{5F58A2E2-EEFC-FC4C-8D16-00E4042170FC}">
      <dsp:nvSpPr>
        <dsp:cNvPr id="0" name=""/>
        <dsp:cNvSpPr/>
      </dsp:nvSpPr>
      <dsp:spPr>
        <a:xfrm>
          <a:off x="1328520" y="-2374"/>
          <a:ext cx="4032928" cy="4032928"/>
        </a:xfrm>
        <a:prstGeom prst="circularArrow">
          <a:avLst>
            <a:gd name="adj1" fmla="val 9477"/>
            <a:gd name="adj2" fmla="val 684404"/>
            <a:gd name="adj3" fmla="val 18653461"/>
            <a:gd name="adj4" fmla="val 13062135"/>
            <a:gd name="adj5" fmla="val 11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649B67-8F3A-DD4C-3F08-6C462A38CA5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5E6679E-C65D-AE2F-120E-18801C4E3D3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7FA8A6B-862A-5D46-8DAC-AA7C7A8A0A02}" type="datetimeFigureOut">
              <a:rPr lang="en-GB" smtClean="0"/>
              <a:t>06/05/2024</a:t>
            </a:fld>
            <a:endParaRPr lang="en-GB"/>
          </a:p>
        </p:txBody>
      </p:sp>
      <p:sp>
        <p:nvSpPr>
          <p:cNvPr id="4" name="Footer Placeholder 3">
            <a:extLst>
              <a:ext uri="{FF2B5EF4-FFF2-40B4-BE49-F238E27FC236}">
                <a16:creationId xmlns:a16="http://schemas.microsoft.com/office/drawing/2014/main" id="{3D4CF2F2-027F-79C0-5367-FD0C88DE03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FB7A4EAE-BFC9-8FF4-DCF7-4CBEDAA92B6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F06A29C-183D-CE44-9787-38AA209D7EFA}" type="slidenum">
              <a:rPr lang="en-GB" smtClean="0"/>
              <a:t>‹#›</a:t>
            </a:fld>
            <a:endParaRPr lang="en-GB"/>
          </a:p>
        </p:txBody>
      </p:sp>
    </p:spTree>
    <p:extLst>
      <p:ext uri="{BB962C8B-B14F-4D97-AF65-F5344CB8AC3E}">
        <p14:creationId xmlns:p14="http://schemas.microsoft.com/office/powerpoint/2010/main" val="30757140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4746F-1E4E-5346-9B9F-98209EB49C63}" type="datetimeFigureOut">
              <a:rPr lang="en-GB" smtClean="0"/>
              <a:t>06/05/2024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82C6C2-8AA6-0A48-A09C-8F2AB1268512}" type="slidenum">
              <a:rPr lang="en-GB" smtClean="0"/>
              <a:t>‹#›</a:t>
            </a:fld>
            <a:endParaRPr lang="en-GB"/>
          </a:p>
        </p:txBody>
      </p:sp>
    </p:spTree>
    <p:extLst>
      <p:ext uri="{BB962C8B-B14F-4D97-AF65-F5344CB8AC3E}">
        <p14:creationId xmlns:p14="http://schemas.microsoft.com/office/powerpoint/2010/main" val="101460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s://www.open.edu/openlearn/health-sports-psychology/psychology/everyone-can-learn-coach-coaching-the-oscar-model"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Welcome attendees</a:t>
            </a:r>
          </a:p>
          <a:p>
            <a:pPr marL="171450" indent="-171450">
              <a:buFont typeface="Arial" panose="020B0604020202020204" pitchFamily="34" charset="0"/>
              <a:buChar char="•"/>
            </a:pPr>
            <a:r>
              <a:rPr lang="en-GB" dirty="0"/>
              <a:t>Facilitator introduction</a:t>
            </a:r>
          </a:p>
          <a:p>
            <a:pPr marL="171450" indent="-171450">
              <a:buFont typeface="Arial" panose="020B0604020202020204" pitchFamily="34" charset="0"/>
              <a:buChar char="•"/>
            </a:pPr>
            <a:r>
              <a:rPr lang="en-GB" dirty="0"/>
              <a:t>Ask attendees to introduce themselves if &gt;20 attendees</a:t>
            </a:r>
          </a:p>
        </p:txBody>
      </p:sp>
      <p:sp>
        <p:nvSpPr>
          <p:cNvPr id="4" name="Slide Number Placeholder 3"/>
          <p:cNvSpPr>
            <a:spLocks noGrp="1"/>
          </p:cNvSpPr>
          <p:nvPr>
            <p:ph type="sldNum" sz="quarter" idx="5"/>
          </p:nvPr>
        </p:nvSpPr>
        <p:spPr/>
        <p:txBody>
          <a:bodyPr/>
          <a:lstStyle/>
          <a:p>
            <a:fld id="{3182C6C2-8AA6-0A48-A09C-8F2AB1268512}" type="slidenum">
              <a:rPr lang="en-GB" smtClean="0"/>
              <a:t>1</a:t>
            </a:fld>
            <a:endParaRPr lang="en-GB"/>
          </a:p>
        </p:txBody>
      </p:sp>
    </p:spTree>
    <p:extLst>
      <p:ext uri="{BB962C8B-B14F-4D97-AF65-F5344CB8AC3E}">
        <p14:creationId xmlns:p14="http://schemas.microsoft.com/office/powerpoint/2010/main" val="843290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learning objectives and pause for questions</a:t>
            </a:r>
          </a:p>
        </p:txBody>
      </p:sp>
      <p:sp>
        <p:nvSpPr>
          <p:cNvPr id="4" name="Slide Number Placeholder 3"/>
          <p:cNvSpPr>
            <a:spLocks noGrp="1"/>
          </p:cNvSpPr>
          <p:nvPr>
            <p:ph type="sldNum" sz="quarter" idx="5"/>
          </p:nvPr>
        </p:nvSpPr>
        <p:spPr/>
        <p:txBody>
          <a:bodyPr/>
          <a:lstStyle/>
          <a:p>
            <a:fld id="{3182C6C2-8AA6-0A48-A09C-8F2AB1268512}" type="slidenum">
              <a:rPr lang="en-GB" smtClean="0"/>
              <a:t>2</a:t>
            </a:fld>
            <a:endParaRPr lang="en-GB"/>
          </a:p>
        </p:txBody>
      </p:sp>
    </p:spTree>
    <p:extLst>
      <p:ext uri="{BB962C8B-B14F-4D97-AF65-F5344CB8AC3E}">
        <p14:creationId xmlns:p14="http://schemas.microsoft.com/office/powerpoint/2010/main" val="39497919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high-performance team is one that exceeds all reasonable expectations and produces extraordinary results (Wilkinson, 2019).  Whilst this is a great definition, it doesn’t go deep enough into the meaning of high performance.   In organisations, you may hear the terms efficiency and performance used interchangeably, but they do have different meanings. The CIPD’s evidence review, splits performance into three types:</a:t>
            </a:r>
          </a:p>
          <a:p>
            <a:pPr>
              <a:lnSpc>
                <a:spcPct val="106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82C6C2-8AA6-0A48-A09C-8F2AB1268512}" type="slidenum">
              <a:rPr lang="en-GB" smtClean="0"/>
              <a:t>3</a:t>
            </a:fld>
            <a:endParaRPr lang="en-GB"/>
          </a:p>
        </p:txBody>
      </p:sp>
    </p:spTree>
    <p:extLst>
      <p:ext uri="{BB962C8B-B14F-4D97-AF65-F5344CB8AC3E}">
        <p14:creationId xmlns:p14="http://schemas.microsoft.com/office/powerpoint/2010/main" val="847377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These are tiered and are strongly linked in with motivation.</a:t>
            </a:r>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4</a:t>
            </a:fld>
            <a:endParaRPr lang="en-GB"/>
          </a:p>
        </p:txBody>
      </p:sp>
    </p:spTree>
    <p:extLst>
      <p:ext uri="{BB962C8B-B14F-4D97-AF65-F5344CB8AC3E}">
        <p14:creationId xmlns:p14="http://schemas.microsoft.com/office/powerpoint/2010/main" val="1796790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6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 what is the role of the line manager on team performance?  Line Managers have a unique and privileged role in any organisation.  Gallup’s starting point is for managers to build individual relationships with each team member (Hickman &amp; Ott, 2023).</a:t>
            </a:r>
          </a:p>
          <a:p>
            <a:pPr>
              <a:lnSpc>
                <a:spcPct val="106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82C6C2-8AA6-0A48-A09C-8F2AB1268512}" type="slidenum">
              <a:rPr lang="en-GB" smtClean="0"/>
              <a:t>5</a:t>
            </a:fld>
            <a:endParaRPr lang="en-GB"/>
          </a:p>
        </p:txBody>
      </p:sp>
    </p:spTree>
    <p:extLst>
      <p:ext uri="{BB962C8B-B14F-4D97-AF65-F5344CB8AC3E}">
        <p14:creationId xmlns:p14="http://schemas.microsoft.com/office/powerpoint/2010/main" val="658427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recent report boldly stated that a line manager will have more impact on a person’s mental health than their doctor or therapist (Brett 2023).  For healthcare organisations, research has shown that managers who focus on the health of their employees, rather than performance, can have a positive impact on patient outcomes.  In reality, what does this mean for line managers? Are managers expected to be omniscient?</a:t>
            </a:r>
          </a:p>
        </p:txBody>
      </p:sp>
      <p:sp>
        <p:nvSpPr>
          <p:cNvPr id="4" name="Slide Number Placeholder 3"/>
          <p:cNvSpPr>
            <a:spLocks noGrp="1"/>
          </p:cNvSpPr>
          <p:nvPr>
            <p:ph type="sldNum" sz="quarter" idx="5"/>
          </p:nvPr>
        </p:nvSpPr>
        <p:spPr/>
        <p:txBody>
          <a:bodyPr/>
          <a:lstStyle/>
          <a:p>
            <a:fld id="{3182C6C2-8AA6-0A48-A09C-8F2AB1268512}" type="slidenum">
              <a:rPr lang="en-GB" smtClean="0"/>
              <a:t>6</a:t>
            </a:fld>
            <a:endParaRPr lang="en-GB"/>
          </a:p>
        </p:txBody>
      </p:sp>
    </p:spTree>
    <p:extLst>
      <p:ext uri="{BB962C8B-B14F-4D97-AF65-F5344CB8AC3E}">
        <p14:creationId xmlns:p14="http://schemas.microsoft.com/office/powerpoint/2010/main" val="27607453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terms of performance, it begins at the recruitment phase.  Patricio and Franco (2022) found that team composition, particularly team diversity, played a key role in team performance.  Evidence shows that high performing teams need mastery over interpersonal conflict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DeChurch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2013), so we should consider the role of the manager here too.  Are managers expected to be mediators? Whilst it would seem so, it is prudent that managers have an awareness of conflict styles and manage these accordingly (Purcell, 2014).</a:t>
            </a: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7</a:t>
            </a:fld>
            <a:endParaRPr lang="en-GB"/>
          </a:p>
        </p:txBody>
      </p:sp>
    </p:spTree>
    <p:extLst>
      <p:ext uri="{BB962C8B-B14F-4D97-AF65-F5344CB8AC3E}">
        <p14:creationId xmlns:p14="http://schemas.microsoft.com/office/powerpoint/2010/main" val="498350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6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of the foundations of a team that performs highly is trust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Hakanen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2015).  This is reciprocal, whereby employees in high-trust teams have higher levels of job satisfaction (Tseng &amp; Ku, 2011) </a:t>
            </a: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8</a:t>
            </a:fld>
            <a:endParaRPr lang="en-GB"/>
          </a:p>
        </p:txBody>
      </p:sp>
    </p:spTree>
    <p:extLst>
      <p:ext uri="{BB962C8B-B14F-4D97-AF65-F5344CB8AC3E}">
        <p14:creationId xmlns:p14="http://schemas.microsoft.com/office/powerpoint/2010/main" val="16568050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6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this video, Simon Sinek (2021) talks about how the highest performing teams are those that are there for each other.  </a:t>
            </a: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9</a:t>
            </a:fld>
            <a:endParaRPr lang="en-GB"/>
          </a:p>
        </p:txBody>
      </p:sp>
    </p:spTree>
    <p:extLst>
      <p:ext uri="{BB962C8B-B14F-4D97-AF65-F5344CB8AC3E}">
        <p14:creationId xmlns:p14="http://schemas.microsoft.com/office/powerpoint/2010/main" val="3863675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 what does this mean for you as managers in Hywel Dda?  We know that line managers play a crucial role in creating high-performing teams.  This has a direct impact on the services we provide:</a:t>
            </a:r>
          </a:p>
          <a:p>
            <a:pPr marL="342900" lvl="0" indent="-342900">
              <a:lnSpc>
                <a:spcPct val="105000"/>
              </a:lnSpc>
              <a:buFont typeface="Symbol" pitchFamily="2"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Improving teamwork is a key driver for staff retention (Dall </a:t>
            </a:r>
            <a:r>
              <a:rPr lang="en-GB" sz="1800" i="1" dirty="0">
                <a:effectLst/>
                <a:latin typeface="Calibri" panose="020F0502020204030204" pitchFamily="34" charset="0"/>
                <a:ea typeface="Calibri" panose="020F0502020204030204" pitchFamily="34" charset="0"/>
                <a:cs typeface="Calibri" panose="020F0502020204030204" pitchFamily="34" charset="0"/>
              </a:rPr>
              <a:t>et al</a:t>
            </a:r>
            <a:r>
              <a:rPr lang="en-GB" sz="1800" dirty="0">
                <a:effectLst/>
                <a:latin typeface="Calibri" panose="020F0502020204030204" pitchFamily="34" charset="0"/>
                <a:ea typeface="Calibri" panose="020F0502020204030204" pitchFamily="34" charset="0"/>
                <a:cs typeface="Calibri" panose="020F0502020204030204" pitchFamily="34" charset="0"/>
              </a:rPr>
              <a:t>, 2015)</a:t>
            </a:r>
          </a:p>
          <a:p>
            <a:pPr marL="342900" lvl="0" indent="-342900">
              <a:lnSpc>
                <a:spcPct val="105000"/>
              </a:lnSpc>
              <a:buFont typeface="Symbol" pitchFamily="2"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Healthcare settings with improved teamwork have less workplace injuries and illness (</a:t>
            </a:r>
            <a:r>
              <a:rPr lang="en-GB" sz="1800" dirty="0" err="1">
                <a:effectLst/>
                <a:latin typeface="Calibri" panose="020F0502020204030204" pitchFamily="34" charset="0"/>
                <a:ea typeface="Calibri" panose="020F0502020204030204" pitchFamily="34" charset="0"/>
                <a:cs typeface="Calibri" panose="020F0502020204030204" pitchFamily="34" charset="0"/>
              </a:rPr>
              <a:t>Lyubovnikova</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a:effectLst/>
                <a:latin typeface="Calibri" panose="020F0502020204030204" pitchFamily="34" charset="0"/>
                <a:ea typeface="Calibri" panose="020F0502020204030204" pitchFamily="34" charset="0"/>
                <a:cs typeface="Calibri" panose="020F0502020204030204" pitchFamily="34" charset="0"/>
              </a:rPr>
              <a:t>et al</a:t>
            </a:r>
            <a:r>
              <a:rPr lang="en-GB" sz="1800" dirty="0">
                <a:effectLst/>
                <a:latin typeface="Calibri" panose="020F0502020204030204" pitchFamily="34" charset="0"/>
                <a:ea typeface="Calibri" panose="020F0502020204030204" pitchFamily="34" charset="0"/>
                <a:cs typeface="Calibri" panose="020F0502020204030204" pitchFamily="34" charset="0"/>
              </a:rPr>
              <a:t>, 2015)</a:t>
            </a:r>
          </a:p>
          <a:p>
            <a:pPr marL="342900" lvl="0" indent="-342900">
              <a:lnSpc>
                <a:spcPct val="105000"/>
              </a:lnSpc>
              <a:spcAft>
                <a:spcPts val="800"/>
              </a:spcAft>
              <a:buFont typeface="Symbol" pitchFamily="2"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Teamwork has a direct correlation with burnout levels (Bowers </a:t>
            </a:r>
            <a:r>
              <a:rPr lang="en-GB" sz="1800" i="1" dirty="0">
                <a:effectLst/>
                <a:latin typeface="Calibri" panose="020F0502020204030204" pitchFamily="34" charset="0"/>
                <a:ea typeface="Calibri" panose="020F0502020204030204" pitchFamily="34" charset="0"/>
                <a:cs typeface="Calibri" panose="020F0502020204030204" pitchFamily="34" charset="0"/>
              </a:rPr>
              <a:t>et al</a:t>
            </a:r>
            <a:r>
              <a:rPr lang="en-GB" sz="1800" dirty="0">
                <a:effectLst/>
                <a:latin typeface="Calibri" panose="020F0502020204030204" pitchFamily="34" charset="0"/>
                <a:ea typeface="Calibri" panose="020F0502020204030204" pitchFamily="34" charset="0"/>
                <a:cs typeface="Calibri" panose="020F0502020204030204" pitchFamily="34" charset="0"/>
              </a:rPr>
              <a:t>, 2011)</a:t>
            </a: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10</a:t>
            </a:fld>
            <a:endParaRPr lang="en-GB"/>
          </a:p>
        </p:txBody>
      </p:sp>
    </p:spTree>
    <p:extLst>
      <p:ext uri="{BB962C8B-B14F-4D97-AF65-F5344CB8AC3E}">
        <p14:creationId xmlns:p14="http://schemas.microsoft.com/office/powerpoint/2010/main" val="18310068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Ockenden report (BMJ, 2022) highlights the causes of failings in care in Shrewsbury and Telford NHS Trust.  In this case, poor working relationships and lack of trust led to catastrophic impacts for patients and staff.</a:t>
            </a: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11</a:t>
            </a:fld>
            <a:endParaRPr lang="en-GB"/>
          </a:p>
        </p:txBody>
      </p:sp>
    </p:spTree>
    <p:extLst>
      <p:ext uri="{BB962C8B-B14F-4D97-AF65-F5344CB8AC3E}">
        <p14:creationId xmlns:p14="http://schemas.microsoft.com/office/powerpoint/2010/main" val="2594026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questions, comments and remind attendees to complete feedback questionnaire.</a:t>
            </a: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12</a:t>
            </a:fld>
            <a:endParaRPr lang="en-GB"/>
          </a:p>
        </p:txBody>
      </p:sp>
    </p:spTree>
    <p:extLst>
      <p:ext uri="{BB962C8B-B14F-4D97-AF65-F5344CB8AC3E}">
        <p14:creationId xmlns:p14="http://schemas.microsoft.com/office/powerpoint/2010/main" val="19569181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Welcome attendees</a:t>
            </a:r>
          </a:p>
          <a:p>
            <a:pPr marL="171450" indent="-171450">
              <a:buFont typeface="Arial" panose="020B0604020202020204" pitchFamily="34" charset="0"/>
              <a:buChar char="•"/>
            </a:pPr>
            <a:r>
              <a:rPr lang="en-GB" dirty="0"/>
              <a:t>Facilitator introduction</a:t>
            </a:r>
          </a:p>
          <a:p>
            <a:pPr marL="171450" indent="-171450">
              <a:buFont typeface="Arial" panose="020B0604020202020204" pitchFamily="34" charset="0"/>
              <a:buChar char="•"/>
            </a:pPr>
            <a:r>
              <a:rPr lang="en-GB" dirty="0"/>
              <a:t>Ask attendees to introduce themselves if appropriate (If under 20 attendees)</a:t>
            </a:r>
          </a:p>
        </p:txBody>
      </p:sp>
      <p:sp>
        <p:nvSpPr>
          <p:cNvPr id="4" name="Slide Number Placeholder 3"/>
          <p:cNvSpPr>
            <a:spLocks noGrp="1"/>
          </p:cNvSpPr>
          <p:nvPr>
            <p:ph type="sldNum" sz="quarter" idx="5"/>
          </p:nvPr>
        </p:nvSpPr>
        <p:spPr/>
        <p:txBody>
          <a:bodyPr/>
          <a:lstStyle/>
          <a:p>
            <a:fld id="{3182C6C2-8AA6-0A48-A09C-8F2AB1268512}" type="slidenum">
              <a:rPr lang="en-GB" smtClean="0"/>
              <a:t>13</a:t>
            </a:fld>
            <a:endParaRPr lang="en-GB"/>
          </a:p>
        </p:txBody>
      </p:sp>
    </p:spTree>
    <p:extLst>
      <p:ext uri="{BB962C8B-B14F-4D97-AF65-F5344CB8AC3E}">
        <p14:creationId xmlns:p14="http://schemas.microsoft.com/office/powerpoint/2010/main" val="16951183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learning objectives and pause for questions</a:t>
            </a:r>
          </a:p>
        </p:txBody>
      </p:sp>
      <p:sp>
        <p:nvSpPr>
          <p:cNvPr id="4" name="Slide Number Placeholder 3"/>
          <p:cNvSpPr>
            <a:spLocks noGrp="1"/>
          </p:cNvSpPr>
          <p:nvPr>
            <p:ph type="sldNum" sz="quarter" idx="5"/>
          </p:nvPr>
        </p:nvSpPr>
        <p:spPr/>
        <p:txBody>
          <a:bodyPr/>
          <a:lstStyle/>
          <a:p>
            <a:fld id="{3182C6C2-8AA6-0A48-A09C-8F2AB1268512}" type="slidenum">
              <a:rPr lang="en-GB" smtClean="0"/>
              <a:t>14</a:t>
            </a:fld>
            <a:endParaRPr lang="en-GB"/>
          </a:p>
        </p:txBody>
      </p:sp>
    </p:spTree>
    <p:extLst>
      <p:ext uri="{BB962C8B-B14F-4D97-AF65-F5344CB8AC3E}">
        <p14:creationId xmlns:p14="http://schemas.microsoft.com/office/powerpoint/2010/main" val="18900993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 study published by the BMJ found that effective teams are almost 3 times more likely to achieve higher performance than teams that are not.  In this respect, performance was measured by patient outcomes (Schmutz, 2018 ).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222222"/>
                </a:solidFill>
                <a:effectLst/>
                <a:latin typeface="Arial" panose="020B0604020202020204" pitchFamily="34" charset="0"/>
                <a:ea typeface="Calibri" panose="020F0502020204030204" pitchFamily="34" charset="0"/>
              </a:rPr>
              <a:t>Put simply, team effectiveness is ‘a team’s capacity to achieve its objectives’ (Cooke &amp; Hilton, 2015 ).  Whilst the definition is simple, the creation and stewardship of team effectiveness is not so simple.  Hackman (1987) adds another dimension to the definition by including how well the team work together.  </a:t>
            </a:r>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15</a:t>
            </a:fld>
            <a:endParaRPr lang="en-GB"/>
          </a:p>
        </p:txBody>
      </p:sp>
    </p:spTree>
    <p:extLst>
      <p:ext uri="{BB962C8B-B14F-4D97-AF65-F5344CB8AC3E}">
        <p14:creationId xmlns:p14="http://schemas.microsoft.com/office/powerpoint/2010/main" val="15502351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Royal College of Physicians (2017) highlight how effective teams are made up of the following components:</a:t>
            </a:r>
            <a:b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5000"/>
              </a:lnSpc>
              <a:spcAft>
                <a:spcPts val="800"/>
              </a:spcAft>
              <a:buFont typeface="Arial" panose="020B0604020202020204" pitchFamily="34" charset="0"/>
              <a:buChar char="•"/>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Communication and Psychological Safety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 In order to build an effective team, leaders must work hard to cultivate an environment of psychological safety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Carmeli</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2009).  This enables employees to be innovative, embrace failure and promote honest feedback</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(Baker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2013)</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5000"/>
              </a:lnSpc>
              <a:spcAft>
                <a:spcPts val="800"/>
              </a:spcAft>
              <a:buFont typeface="Arial" panose="020B0604020202020204" pitchFamily="34" charset="0"/>
              <a:buChar char="•"/>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Individuality and Diversity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 Leaders of effective teams have meaningful relationships with their team members (Mills, 2009</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 turn, this can make employees feel valued and appreciated.  By empowering and celebrating individual contributions, managers are empowered to effectively delegate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Reitzig</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2022</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5000"/>
              </a:lnSpc>
              <a:spcAft>
                <a:spcPts val="800"/>
              </a:spcAft>
              <a:buFont typeface="Arial" panose="020B0604020202020204" pitchFamily="34" charset="0"/>
              <a:buChar char="•"/>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Shared visions and goals –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Evidence shows that the most effective teams are those that have shared, co-created objectives (Bannister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2014)</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16</a:t>
            </a:fld>
            <a:endParaRPr lang="en-GB"/>
          </a:p>
        </p:txBody>
      </p:sp>
    </p:spTree>
    <p:extLst>
      <p:ext uri="{BB962C8B-B14F-4D97-AF65-F5344CB8AC3E}">
        <p14:creationId xmlns:p14="http://schemas.microsoft.com/office/powerpoint/2010/main" val="27085779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Effective teams are vital for improving patient care (RCP, 2017)</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entire NHS is facing unprecedented challenges, so the investment in effective teamwork is needed more than ever</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Crucially, research has demonstrated that patient mortality rates are lower in hospitals where staff worked in ‘real teams’ (West &amp; Markiewicz, 2016, p.237).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17</a:t>
            </a:fld>
            <a:endParaRPr lang="en-GB"/>
          </a:p>
        </p:txBody>
      </p:sp>
    </p:spTree>
    <p:extLst>
      <p:ext uri="{BB962C8B-B14F-4D97-AF65-F5344CB8AC3E}">
        <p14:creationId xmlns:p14="http://schemas.microsoft.com/office/powerpoint/2010/main" val="25759052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Performance Indicators –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An effective team can be measured through metrics.  Discharge times are a good example here.  However, leaders should exercise caution as the complexity of the NHS means that metrics are impacted by many factors, not just by one team (Zajac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Employee voice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 Staff engagement surveys provide an insight into an effective team’s collaboration and identity (Fletcher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2014)</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However, it should be noted that engagement surveys only represent a fixed point in time.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Patient Feedback –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Acting on patient feedback is a tried and tested method of improving patient care (Wong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Resource tracking –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 systems level, resource tracking can improve organisational efficiency (Parnell &amp;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Carraher</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2001).  If you’d like more information, get in touch with the OD Team.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18</a:t>
            </a:fld>
            <a:endParaRPr lang="en-GB"/>
          </a:p>
        </p:txBody>
      </p:sp>
    </p:spTree>
    <p:extLst>
      <p:ext uri="{BB962C8B-B14F-4D97-AF65-F5344CB8AC3E}">
        <p14:creationId xmlns:p14="http://schemas.microsoft.com/office/powerpoint/2010/main" val="17977339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5000"/>
              </a:lnSpc>
              <a:spcBef>
                <a:spcPts val="0"/>
              </a:spcBef>
              <a:spcAft>
                <a:spcPts val="800"/>
              </a:spcAft>
              <a:buClrTx/>
              <a:buSzTx/>
              <a:buFontTx/>
              <a:buNone/>
              <a:tabLst/>
              <a:defRP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For the rest of the session, we’ll go through some of the tools you need to lead an effective team.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br>
              <a:rPr lang="en-GB" sz="1800" b="1" u="sng"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br>
            <a:r>
              <a:rPr lang="en-GB" sz="1800" b="1" u="sng"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Feedback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Developing a culture of honest, constructive feedback is key to improving performance and effectiveness.  In order to do this, you should get to know your team members on an individual level, asking them for feedback wherever possible (Henderson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u="sng"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Recognition and Reward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Reward and recognition systems are known motivators for individuals (Murphy, 2015).  However, it’s important that recognition is personalised in order to ensure its effective</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(CIPD, 2022)</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Visit the recognition section of the intranet to explore our corporate reward packages.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u="sng"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Conflict 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As a manager, it’s vital that you are well versed in conflict management.  This is particularly important for team effectiveness, where you and your team should be able to identify your own (and each other’s) conflict styles</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Papenhausen</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&amp;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Parayitam</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2015)</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19</a:t>
            </a:fld>
            <a:endParaRPr lang="en-GB"/>
          </a:p>
        </p:txBody>
      </p:sp>
    </p:spTree>
    <p:extLst>
      <p:ext uri="{BB962C8B-B14F-4D97-AF65-F5344CB8AC3E}">
        <p14:creationId xmlns:p14="http://schemas.microsoft.com/office/powerpoint/2010/main" val="2695500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questions, comments and remind attendees to complete feedback questionnaire.</a:t>
            </a: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20</a:t>
            </a:fld>
            <a:endParaRPr lang="en-GB"/>
          </a:p>
        </p:txBody>
      </p:sp>
    </p:spTree>
    <p:extLst>
      <p:ext uri="{BB962C8B-B14F-4D97-AF65-F5344CB8AC3E}">
        <p14:creationId xmlns:p14="http://schemas.microsoft.com/office/powerpoint/2010/main" val="38648523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Welcome attendees</a:t>
            </a:r>
          </a:p>
          <a:p>
            <a:pPr marL="171450" indent="-171450">
              <a:buFont typeface="Arial" panose="020B0604020202020204" pitchFamily="34" charset="0"/>
              <a:buChar char="•"/>
            </a:pPr>
            <a:r>
              <a:rPr lang="en-GB" dirty="0"/>
              <a:t>Facilitator introduction</a:t>
            </a:r>
          </a:p>
          <a:p>
            <a:pPr marL="171450" indent="-171450">
              <a:buFont typeface="Arial" panose="020B0604020202020204" pitchFamily="34" charset="0"/>
              <a:buChar char="•"/>
            </a:pPr>
            <a:r>
              <a:rPr lang="en-GB" dirty="0"/>
              <a:t>Ask attendees to introduce themselves if appropriate (If under 20 attendees)</a:t>
            </a:r>
          </a:p>
        </p:txBody>
      </p:sp>
      <p:sp>
        <p:nvSpPr>
          <p:cNvPr id="4" name="Slide Number Placeholder 3"/>
          <p:cNvSpPr>
            <a:spLocks noGrp="1"/>
          </p:cNvSpPr>
          <p:nvPr>
            <p:ph type="sldNum" sz="quarter" idx="5"/>
          </p:nvPr>
        </p:nvSpPr>
        <p:spPr/>
        <p:txBody>
          <a:bodyPr/>
          <a:lstStyle/>
          <a:p>
            <a:fld id="{3182C6C2-8AA6-0A48-A09C-8F2AB1268512}" type="slidenum">
              <a:rPr lang="en-GB" smtClean="0"/>
              <a:t>21</a:t>
            </a:fld>
            <a:endParaRPr lang="en-GB"/>
          </a:p>
        </p:txBody>
      </p:sp>
    </p:spTree>
    <p:extLst>
      <p:ext uri="{BB962C8B-B14F-4D97-AF65-F5344CB8AC3E}">
        <p14:creationId xmlns:p14="http://schemas.microsoft.com/office/powerpoint/2010/main" val="34438405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learning objectives and pause for questions</a:t>
            </a:r>
          </a:p>
        </p:txBody>
      </p:sp>
      <p:sp>
        <p:nvSpPr>
          <p:cNvPr id="4" name="Slide Number Placeholder 3"/>
          <p:cNvSpPr>
            <a:spLocks noGrp="1"/>
          </p:cNvSpPr>
          <p:nvPr>
            <p:ph type="sldNum" sz="quarter" idx="5"/>
          </p:nvPr>
        </p:nvSpPr>
        <p:spPr/>
        <p:txBody>
          <a:bodyPr/>
          <a:lstStyle/>
          <a:p>
            <a:fld id="{3182C6C2-8AA6-0A48-A09C-8F2AB1268512}" type="slidenum">
              <a:rPr lang="en-GB" smtClean="0"/>
              <a:t>22</a:t>
            </a:fld>
            <a:endParaRPr lang="en-GB"/>
          </a:p>
        </p:txBody>
      </p:sp>
    </p:spTree>
    <p:extLst>
      <p:ext uri="{BB962C8B-B14F-4D97-AF65-F5344CB8AC3E}">
        <p14:creationId xmlns:p14="http://schemas.microsoft.com/office/powerpoint/2010/main" val="446267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 Hywel Dda, the word ‘retention’ is probably uttered in almost every management meeting.  Since the pandemic, it has become a key focus for all NHS leaders</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(Roberts, 2023) </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Retention is multifaceted and complex, but there are some key strategies you can employ to ensure that retention is paramount.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23</a:t>
            </a:fld>
            <a:endParaRPr lang="en-GB"/>
          </a:p>
        </p:txBody>
      </p:sp>
    </p:spTree>
    <p:extLst>
      <p:ext uri="{BB962C8B-B14F-4D97-AF65-F5344CB8AC3E}">
        <p14:creationId xmlns:p14="http://schemas.microsoft.com/office/powerpoint/2010/main" val="23255502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b="1" u="sng"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Push and Pull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Ask group if they can name any push and/or pull factors?  After discussion, show list on screen:</a:t>
            </a:r>
            <a:b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b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Weyman</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u="sng"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Push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Workload –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NHS Workload levels are still excessively high, despite many efforts by NHS leaders (House of Commons,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Poor workplace culture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It is estimated that the cost of non-patient-facing, work-related stress cost the NHS over £14million in the last decade alone (NHS Resolution,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Lack of recognition –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 one study, surveyed nurses left the NHS due to not feeling valued at work (Purvis &amp;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Cropley</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2003)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Unsafe work environment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Analysis of the NHS Staff Survey undertaken by Serra-</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Sastre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(2024) shows how 15% of NHS staff are victims of violence.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u="sng"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Pull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Work-life balance –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Last year, a record number of staff left the NHS in search of a greater work-life balance (Engage Britain,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Better pay and/or benefits –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 recent poll by the Royal College of Midwives found that 80% would leave the NHS because of pay (RCM,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 desire for change –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Sometimes, a change is as good as a rest!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24</a:t>
            </a:fld>
            <a:endParaRPr lang="en-GB"/>
          </a:p>
        </p:txBody>
      </p:sp>
    </p:spTree>
    <p:extLst>
      <p:ext uri="{BB962C8B-B14F-4D97-AF65-F5344CB8AC3E}">
        <p14:creationId xmlns:p14="http://schemas.microsoft.com/office/powerpoint/2010/main" val="8158304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 Hywel Dda, we’ve transformed our process.  You can find more information on the intranet or from the OD Team.</a:t>
            </a:r>
          </a:p>
          <a:p>
            <a:pPr>
              <a:lnSpc>
                <a:spcPct val="105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 general, exit interviews can provide deep insight and analysis into staff retention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Mokibelo</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2020</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However, it is crucial that the feedback is used appropriately.  Through listening to concerns of leavers, leaders can make positive changes for the future.  Research suggests that exit interviews are most effective when they form part of a strategic exit interview programme (Spain and Groysberg, 2016).  The key question is, do exit interviews improve retention? In truth, the opinion is mixed.  </a:t>
            </a:r>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25</a:t>
            </a:fld>
            <a:endParaRPr lang="en-GB"/>
          </a:p>
        </p:txBody>
      </p:sp>
    </p:spTree>
    <p:extLst>
      <p:ext uri="{BB962C8B-B14F-4D97-AF65-F5344CB8AC3E}">
        <p14:creationId xmlns:p14="http://schemas.microsoft.com/office/powerpoint/2010/main" val="35574502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People management in the NHS is awash with data.  The key to using data effectively comes from choosing the appropriate data to use.  Research suggests that the organisations that use predictive analytics are much more effective at improving retention (Singh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 2022).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Predictive analytics is where organisations can use data to predict trends (Cote, 2021).  This could be used, for example, to predict when an employee is a ‘flight-risk’ and enable managers to intervene.  Bell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(2022, p.12) theorise that predictive analysis will have an impact on employee retention.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26</a:t>
            </a:fld>
            <a:endParaRPr lang="en-GB"/>
          </a:p>
        </p:txBody>
      </p:sp>
    </p:spTree>
    <p:extLst>
      <p:ext uri="{BB962C8B-B14F-4D97-AF65-F5344CB8AC3E}">
        <p14:creationId xmlns:p14="http://schemas.microsoft.com/office/powerpoint/2010/main" val="34968100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 case study of Medway NHS Trust successfully used data analytics to tackle retention.  From the case study, their model was able to predict leavers with 95% accuracy (NHS Shared Business Services, 2022).  Whilst this is impressive, the key to retention was that managers leveraged data and intervened appropriately.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27</a:t>
            </a:fld>
            <a:endParaRPr lang="en-GB"/>
          </a:p>
        </p:txBody>
      </p:sp>
    </p:spTree>
    <p:extLst>
      <p:ext uri="{BB962C8B-B14F-4D97-AF65-F5344CB8AC3E}">
        <p14:creationId xmlns:p14="http://schemas.microsoft.com/office/powerpoint/2010/main" val="12501348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For the rest of the session, we’ll go through some of the tools you need to retain employees.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28</a:t>
            </a:fld>
            <a:endParaRPr lang="en-GB"/>
          </a:p>
        </p:txBody>
      </p:sp>
    </p:spTree>
    <p:extLst>
      <p:ext uri="{BB962C8B-B14F-4D97-AF65-F5344CB8AC3E}">
        <p14:creationId xmlns:p14="http://schemas.microsoft.com/office/powerpoint/2010/main" val="26280596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b="1"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Strategise</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Talk to your OD Relationship Manager about how the OD Team can support you to create a bespoke, data-backed strategy for your team or department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Avoid ‘Analysis Paralysis’ –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Don’t get caught in the quagmire of data, it’s more common than you think (Goetz, 2018).  Identify what works and familiarise yourself with that.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Cultivate honesty and openness</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 Employees who feel valued will stay (Turner, 2023) so make sure you nurture relationships with each employee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29</a:t>
            </a:fld>
            <a:endParaRPr lang="en-GB"/>
          </a:p>
        </p:txBody>
      </p:sp>
    </p:spTree>
    <p:extLst>
      <p:ext uri="{BB962C8B-B14F-4D97-AF65-F5344CB8AC3E}">
        <p14:creationId xmlns:p14="http://schemas.microsoft.com/office/powerpoint/2010/main" val="42219492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questions, comments and remind attendees to complete feedback questionnaire.</a:t>
            </a: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30</a:t>
            </a:fld>
            <a:endParaRPr lang="en-GB"/>
          </a:p>
        </p:txBody>
      </p:sp>
    </p:spTree>
    <p:extLst>
      <p:ext uri="{BB962C8B-B14F-4D97-AF65-F5344CB8AC3E}">
        <p14:creationId xmlns:p14="http://schemas.microsoft.com/office/powerpoint/2010/main" val="39847602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Welcome attendees</a:t>
            </a:r>
          </a:p>
          <a:p>
            <a:pPr marL="171450" indent="-171450">
              <a:buFont typeface="Arial" panose="020B0604020202020204" pitchFamily="34" charset="0"/>
              <a:buChar char="•"/>
            </a:pPr>
            <a:r>
              <a:rPr lang="en-GB" dirty="0"/>
              <a:t>Facilitator introduction</a:t>
            </a:r>
          </a:p>
          <a:p>
            <a:pPr marL="171450" indent="-171450">
              <a:buFont typeface="Arial" panose="020B0604020202020204" pitchFamily="34" charset="0"/>
              <a:buChar char="•"/>
            </a:pPr>
            <a:r>
              <a:rPr lang="en-GB" dirty="0"/>
              <a:t>Ask attendees to introduce themselves if appropriate (If under 20 attendees)</a:t>
            </a:r>
          </a:p>
        </p:txBody>
      </p:sp>
      <p:sp>
        <p:nvSpPr>
          <p:cNvPr id="4" name="Slide Number Placeholder 3"/>
          <p:cNvSpPr>
            <a:spLocks noGrp="1"/>
          </p:cNvSpPr>
          <p:nvPr>
            <p:ph type="sldNum" sz="quarter" idx="5"/>
          </p:nvPr>
        </p:nvSpPr>
        <p:spPr/>
        <p:txBody>
          <a:bodyPr/>
          <a:lstStyle/>
          <a:p>
            <a:fld id="{3182C6C2-8AA6-0A48-A09C-8F2AB1268512}" type="slidenum">
              <a:rPr lang="en-GB" smtClean="0"/>
              <a:t>31</a:t>
            </a:fld>
            <a:endParaRPr lang="en-GB"/>
          </a:p>
        </p:txBody>
      </p:sp>
    </p:spTree>
    <p:extLst>
      <p:ext uri="{BB962C8B-B14F-4D97-AF65-F5344CB8AC3E}">
        <p14:creationId xmlns:p14="http://schemas.microsoft.com/office/powerpoint/2010/main" val="39695871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learning objectives and pause for questions</a:t>
            </a:r>
          </a:p>
        </p:txBody>
      </p:sp>
      <p:sp>
        <p:nvSpPr>
          <p:cNvPr id="4" name="Slide Number Placeholder 3"/>
          <p:cNvSpPr>
            <a:spLocks noGrp="1"/>
          </p:cNvSpPr>
          <p:nvPr>
            <p:ph type="sldNum" sz="quarter" idx="5"/>
          </p:nvPr>
        </p:nvSpPr>
        <p:spPr/>
        <p:txBody>
          <a:bodyPr/>
          <a:lstStyle/>
          <a:p>
            <a:fld id="{3182C6C2-8AA6-0A48-A09C-8F2AB1268512}" type="slidenum">
              <a:rPr lang="en-GB" smtClean="0"/>
              <a:t>32</a:t>
            </a:fld>
            <a:endParaRPr lang="en-GB"/>
          </a:p>
        </p:txBody>
      </p:sp>
    </p:spTree>
    <p:extLst>
      <p:ext uri="{BB962C8B-B14F-4D97-AF65-F5344CB8AC3E}">
        <p14:creationId xmlns:p14="http://schemas.microsoft.com/office/powerpoint/2010/main" val="292731306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 order to deliver the best care to our patients, our organisation needs to perform well.  This means that we need robust capability management systems to do succeed.  Capability is defined by ACAS (2022a) as ‘an employee’s ability to do their job’.  Capability issues are distinct from ‘conduct’ issues, which concerns an employee’s behaviour at work (ACAS, 2022a).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This workshop will evaluate some of the common capability issues and provide you with examples of approaches to effectively manage these.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33</a:t>
            </a:fld>
            <a:endParaRPr lang="en-GB"/>
          </a:p>
        </p:txBody>
      </p:sp>
    </p:spTree>
    <p:extLst>
      <p:ext uri="{BB962C8B-B14F-4D97-AF65-F5344CB8AC3E}">
        <p14:creationId xmlns:p14="http://schemas.microsoft.com/office/powerpoint/2010/main" val="220235877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Arial" panose="020B0604020202020204" pitchFamily="34" charset="0"/>
                <a:ea typeface="Calibri" panose="020F0502020204030204" pitchFamily="34" charset="0"/>
              </a:rPr>
              <a:t>STOP – THINK. </a:t>
            </a:r>
            <a:br>
              <a:rPr lang="en-GB" sz="1800" dirty="0">
                <a:solidFill>
                  <a:srgbClr val="222222"/>
                </a:solidFill>
                <a:effectLst/>
                <a:latin typeface="Arial" panose="020B0604020202020204" pitchFamily="34" charset="0"/>
                <a:ea typeface="Calibri" panose="020F0502020204030204" pitchFamily="34" charset="0"/>
              </a:rPr>
            </a:br>
            <a:r>
              <a:rPr lang="en-GB" sz="1800" dirty="0">
                <a:solidFill>
                  <a:srgbClr val="222222"/>
                </a:solidFill>
                <a:effectLst/>
                <a:latin typeface="Arial" panose="020B0604020202020204" pitchFamily="34" charset="0"/>
                <a:ea typeface="Calibri" panose="020F0502020204030204" pitchFamily="34" charset="0"/>
              </a:rPr>
              <a:t>Capability procedures are complex and unique to individuals. Capability is also one of the five fair reasons for dismissal (ACAS, 2022b).  Before commencing any procedures, please reach out to your local Workforce team.  </a:t>
            </a:r>
            <a:r>
              <a:rPr lang="en-GB" sz="1800" dirty="0" err="1">
                <a:solidFill>
                  <a:srgbClr val="222222"/>
                </a:solidFill>
                <a:effectLst/>
                <a:latin typeface="Arial" panose="020B0604020202020204" pitchFamily="34" charset="0"/>
                <a:ea typeface="Calibri" panose="020F0502020204030204" pitchFamily="34" charset="0"/>
              </a:rPr>
              <a:t>Workforce.HDd@wales.nhs.uk</a:t>
            </a:r>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34</a:t>
            </a:fld>
            <a:endParaRPr lang="en-GB"/>
          </a:p>
        </p:txBody>
      </p:sp>
    </p:spTree>
    <p:extLst>
      <p:ext uri="{BB962C8B-B14F-4D97-AF65-F5344CB8AC3E}">
        <p14:creationId xmlns:p14="http://schemas.microsoft.com/office/powerpoint/2010/main" val="3461989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Absence from work through sickness can happen at any time.  As managers, you have a huge impact on how an absent colleague feels about returning to work (NHS Employers, 2024).   Some research suggests that poor leadership style and communication have a direct correlation with absence rates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Elshout</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35</a:t>
            </a:fld>
            <a:endParaRPr lang="en-GB"/>
          </a:p>
        </p:txBody>
      </p:sp>
    </p:spTree>
    <p:extLst>
      <p:ext uri="{BB962C8B-B14F-4D97-AF65-F5344CB8AC3E}">
        <p14:creationId xmlns:p14="http://schemas.microsoft.com/office/powerpoint/2010/main" val="204759949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Leavism</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occurs when employees use time off (e.g. annual leave or non-working hours) to undertake work or when employees use time-off when they are not well enough to work (Richards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2020).  Whilst not a new phenomenon, the rise of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leavism</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could be attributed to the increase in flexible and remote working and increased connectivity (Deloitte, 2020).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Leavism</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can have a detrimental impact on performance and on an employee’s wellbeing.  Managers should be attuned to employee’s behaviours through genuine relationships (Cooper,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36</a:t>
            </a:fld>
            <a:endParaRPr lang="en-GB"/>
          </a:p>
        </p:txBody>
      </p:sp>
    </p:spTree>
    <p:extLst>
      <p:ext uri="{BB962C8B-B14F-4D97-AF65-F5344CB8AC3E}">
        <p14:creationId xmlns:p14="http://schemas.microsoft.com/office/powerpoint/2010/main" val="28025009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Presenteeism is the act of working (being present) while unwell (CIPD, 2021).  Coupled with post-pandemic rising sickness rates (Nuffield Trust, 2023), presenteeism is a huge issue across the entire NHS system (Ireland, 2023).  Managers should be aware of the symptoms of presenteeism and focus on output over input (Robertson Cooper, 2022). Presenteeism has been shown to actually increase the severity and reoccurrence of some illnesses (Schultz &amp; Edington, 2007).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37</a:t>
            </a:fld>
            <a:endParaRPr lang="en-GB"/>
          </a:p>
        </p:txBody>
      </p:sp>
    </p:spTree>
    <p:extLst>
      <p:ext uri="{BB962C8B-B14F-4D97-AF65-F5344CB8AC3E}">
        <p14:creationId xmlns:p14="http://schemas.microsoft.com/office/powerpoint/2010/main" val="9166451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reasons for underperformance in a role are complex.  In this context, underperformance refers to chronic (or sustained) underperformance, rather than simply making one mistake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Pindek</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2020).  In order to prevent underperformance, it’s vital that managers set clear, achievable objectives coupled with frequent feedback and support (Horne,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38</a:t>
            </a:fld>
            <a:endParaRPr lang="en-GB"/>
          </a:p>
        </p:txBody>
      </p:sp>
    </p:spTree>
    <p:extLst>
      <p:ext uri="{BB962C8B-B14F-4D97-AF65-F5344CB8AC3E}">
        <p14:creationId xmlns:p14="http://schemas.microsoft.com/office/powerpoint/2010/main" val="26480880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u="sng"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Wellbeing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Capability and wellbeing are inexplicably linked.  In a general sense, employees who are well are more likely to succeed and successful employees are less likely to suffer detrimental impacts to their wellbeing (Sen, 1993).  Good work has a positive impact on general health and wellbeing (Public Health England, 2019) so line managers have a key role as the standard-bearers for good work.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br>
              <a:rPr lang="en-GB" dirty="0"/>
            </a:br>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39</a:t>
            </a:fld>
            <a:endParaRPr lang="en-GB"/>
          </a:p>
        </p:txBody>
      </p:sp>
    </p:spTree>
    <p:extLst>
      <p:ext uri="{BB962C8B-B14F-4D97-AF65-F5344CB8AC3E}">
        <p14:creationId xmlns:p14="http://schemas.microsoft.com/office/powerpoint/2010/main" val="7063949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questions, comments and remind attendees to complete feedback questionnaire.</a:t>
            </a: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40</a:t>
            </a:fld>
            <a:endParaRPr lang="en-GB"/>
          </a:p>
        </p:txBody>
      </p:sp>
    </p:spTree>
    <p:extLst>
      <p:ext uri="{BB962C8B-B14F-4D97-AF65-F5344CB8AC3E}">
        <p14:creationId xmlns:p14="http://schemas.microsoft.com/office/powerpoint/2010/main" val="291202425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Welcome attendees</a:t>
            </a:r>
          </a:p>
          <a:p>
            <a:pPr marL="171450" indent="-171450">
              <a:buFont typeface="Arial" panose="020B0604020202020204" pitchFamily="34" charset="0"/>
              <a:buChar char="•"/>
            </a:pPr>
            <a:r>
              <a:rPr lang="en-GB" dirty="0"/>
              <a:t>Facilitator introduction</a:t>
            </a:r>
          </a:p>
          <a:p>
            <a:pPr marL="171450" indent="-171450">
              <a:buFont typeface="Arial" panose="020B0604020202020204" pitchFamily="34" charset="0"/>
              <a:buChar char="•"/>
            </a:pPr>
            <a:r>
              <a:rPr lang="en-GB" dirty="0"/>
              <a:t>Ask attendees to introduce themselves if appropriate (If under 20 attendees)</a:t>
            </a:r>
          </a:p>
        </p:txBody>
      </p:sp>
      <p:sp>
        <p:nvSpPr>
          <p:cNvPr id="4" name="Slide Number Placeholder 3"/>
          <p:cNvSpPr>
            <a:spLocks noGrp="1"/>
          </p:cNvSpPr>
          <p:nvPr>
            <p:ph type="sldNum" sz="quarter" idx="5"/>
          </p:nvPr>
        </p:nvSpPr>
        <p:spPr/>
        <p:txBody>
          <a:bodyPr/>
          <a:lstStyle/>
          <a:p>
            <a:fld id="{3182C6C2-8AA6-0A48-A09C-8F2AB1268512}" type="slidenum">
              <a:rPr lang="en-GB" smtClean="0"/>
              <a:t>41</a:t>
            </a:fld>
            <a:endParaRPr lang="en-GB"/>
          </a:p>
        </p:txBody>
      </p:sp>
    </p:spTree>
    <p:extLst>
      <p:ext uri="{BB962C8B-B14F-4D97-AF65-F5344CB8AC3E}">
        <p14:creationId xmlns:p14="http://schemas.microsoft.com/office/powerpoint/2010/main" val="247009605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learning objectives and pause for questions</a:t>
            </a:r>
          </a:p>
        </p:txBody>
      </p:sp>
      <p:sp>
        <p:nvSpPr>
          <p:cNvPr id="4" name="Slide Number Placeholder 3"/>
          <p:cNvSpPr>
            <a:spLocks noGrp="1"/>
          </p:cNvSpPr>
          <p:nvPr>
            <p:ph type="sldNum" sz="quarter" idx="5"/>
          </p:nvPr>
        </p:nvSpPr>
        <p:spPr/>
        <p:txBody>
          <a:bodyPr/>
          <a:lstStyle/>
          <a:p>
            <a:fld id="{3182C6C2-8AA6-0A48-A09C-8F2AB1268512}" type="slidenum">
              <a:rPr lang="en-GB" smtClean="0"/>
              <a:t>42</a:t>
            </a:fld>
            <a:endParaRPr lang="en-GB"/>
          </a:p>
        </p:txBody>
      </p:sp>
    </p:spTree>
    <p:extLst>
      <p:ext uri="{BB962C8B-B14F-4D97-AF65-F5344CB8AC3E}">
        <p14:creationId xmlns:p14="http://schemas.microsoft.com/office/powerpoint/2010/main" val="421095413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Most writers agree that coaching and mentoring are both used for the same purpose, namely using conversations to enhance someone’s skills or knowledge (Hayden, 2023).  Whilst often used interchangeably, the two terms are distinct from each other.</a:t>
            </a:r>
          </a:p>
          <a:p>
            <a:pPr>
              <a:lnSpc>
                <a:spcPct val="105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Coaching is usually future focused on a specific goal.  Individuals can improve their own performance through feedback from a coach (Mundey, 2023).  Whitmore (2002) eloquently defines coaching as ‘the art of facilitating the performance and development of another’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Mentoring, on the other hand, is where someone with greater experience (the mentor) provides advice, support and guidance to someone with less experience (the mentee) (Skills for Health, 2023).</a:t>
            </a:r>
            <a:b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br>
            <a:b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b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There are, of course, times when coaching and mentoring overlap.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82C6C2-8AA6-0A48-A09C-8F2AB1268512}" type="slidenum">
              <a:rPr lang="en-GB" smtClean="0"/>
              <a:t>43</a:t>
            </a:fld>
            <a:endParaRPr lang="en-GB"/>
          </a:p>
        </p:txBody>
      </p:sp>
    </p:spTree>
    <p:extLst>
      <p:ext uri="{BB962C8B-B14F-4D97-AF65-F5344CB8AC3E}">
        <p14:creationId xmlns:p14="http://schemas.microsoft.com/office/powerpoint/2010/main" val="384933835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It is well researched that coaching and mentoring are key tools in driving performance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Pousa</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&amp; Mathieu, 2014).  In this respect, coaching and mentoring can:</a:t>
            </a:r>
          </a:p>
          <a:p>
            <a:pPr>
              <a:lnSpc>
                <a:spcPct val="105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Boost skills and knowledge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Increase levels of self-awareness –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Studies have found that coaches involved in group coaching had significantly increased levels of self-awareness (Sutton &amp;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Crobach</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Heighten an employee’s engagement and/or motivation –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 instances where managers act as coaches, employees reported higher levels of engagement in their organisation (Lyons &amp; Bandura,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solidFill>
                  <a:srgbClr val="222222"/>
                </a:solidFill>
                <a:effectLst/>
                <a:latin typeface="Arial" panose="020B0604020202020204" pitchFamily="34" charset="0"/>
                <a:ea typeface="Calibri" panose="020F0502020204030204" pitchFamily="34" charset="0"/>
              </a:rPr>
              <a:t>Improve problem-solving skills – </a:t>
            </a:r>
            <a:r>
              <a:rPr lang="en-GB" sz="1800" dirty="0">
                <a:solidFill>
                  <a:srgbClr val="222222"/>
                </a:solidFill>
                <a:effectLst/>
                <a:latin typeface="Arial" panose="020B0604020202020204" pitchFamily="34" charset="0"/>
                <a:ea typeface="Calibri" panose="020F0502020204030204" pitchFamily="34" charset="0"/>
              </a:rPr>
              <a:t>One case study found that, in a school setting, one-to-one coaching contributed to a coaching culture, which in turn led to an increase in problem-solving ability across the board.</a:t>
            </a:r>
            <a:r>
              <a:rPr lang="en-GB" dirty="0">
                <a:effectLst/>
              </a:rPr>
              <a:t> </a:t>
            </a:r>
            <a:r>
              <a:rPr lang="en-GB" sz="1800" dirty="0" err="1">
                <a:solidFill>
                  <a:srgbClr val="1C1D1E"/>
                </a:solidFill>
                <a:effectLst/>
                <a:latin typeface="Open Sans" panose="020B0606030504020204" pitchFamily="34" charset="0"/>
                <a:ea typeface="Calibri" panose="020F0502020204030204" pitchFamily="34" charset="0"/>
                <a:cs typeface="Times New Roman" panose="02020603050405020304" pitchFamily="18" charset="0"/>
              </a:rPr>
              <a:t>Pousa</a:t>
            </a:r>
            <a:r>
              <a:rPr lang="en-GB" sz="1800" dirty="0">
                <a:solidFill>
                  <a:srgbClr val="1C1D1E"/>
                </a:solidFill>
                <a:effectLst/>
                <a:latin typeface="Open Sans" panose="020B0606030504020204" pitchFamily="34" charset="0"/>
                <a:ea typeface="Calibri" panose="020F0502020204030204" pitchFamily="34" charset="0"/>
                <a:cs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44</a:t>
            </a:fld>
            <a:endParaRPr lang="en-GB"/>
          </a:p>
        </p:txBody>
      </p:sp>
    </p:spTree>
    <p:extLst>
      <p:ext uri="{BB962C8B-B14F-4D97-AF65-F5344CB8AC3E}">
        <p14:creationId xmlns:p14="http://schemas.microsoft.com/office/powerpoint/2010/main" val="284988500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However</a:t>
            </a:r>
          </a:p>
          <a:p>
            <a:pPr>
              <a:lnSpc>
                <a:spcPct val="105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*Ask attendees to think about some of the barriers to effective coaching and mentoring? – Discuss*</a:t>
            </a:r>
          </a:p>
          <a:p>
            <a:pPr>
              <a:lnSpc>
                <a:spcPct val="105000"/>
              </a:lnSpc>
              <a:spcAft>
                <a:spcPts val="800"/>
              </a:spcAft>
            </a:pPr>
            <a:b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b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Ideas may include time and capacity or quality of coaches.  Facilitator should be led by the attendees’ discussion.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45</a:t>
            </a:fld>
            <a:endParaRPr lang="en-GB"/>
          </a:p>
        </p:txBody>
      </p:sp>
    </p:spTree>
    <p:extLst>
      <p:ext uri="{BB962C8B-B14F-4D97-AF65-F5344CB8AC3E}">
        <p14:creationId xmlns:p14="http://schemas.microsoft.com/office/powerpoint/2010/main" val="150291648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 Hywel Dda, the coaching culture is underpinned by the Coaching Network.  This network is accessible to any member of staff at any point.  The network also promotes ‘coaching conversations’ and has developed a two-day workshop called The Coach Approach.  More details can be found on the intranet.  These efforts are to ensure that there is a coaching culture embedded across the organisation.  There is strong evidence that demonstrates that a coaching culture improves performance(</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Xie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2018), aids retention (Clutterbuck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2016) and deepens relationships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Mansor</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46</a:t>
            </a:fld>
            <a:endParaRPr lang="en-GB"/>
          </a:p>
        </p:txBody>
      </p:sp>
    </p:spTree>
    <p:extLst>
      <p:ext uri="{BB962C8B-B14F-4D97-AF65-F5344CB8AC3E}">
        <p14:creationId xmlns:p14="http://schemas.microsoft.com/office/powerpoint/2010/main" val="40504762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There is no requirement for all managers to become qualified coaches.  Interestingly, one of the principles of coaching is that the coach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coachee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are equals, so managers who coach their direct reports will have to navigate the shift in power balance (Rogers, 2016). Managers should adopt a coaching style where they can. This could be through regular, supportive feedback or ensuring that regular appraisals happen (NHS England, 2023).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47</a:t>
            </a:fld>
            <a:endParaRPr lang="en-GB"/>
          </a:p>
        </p:txBody>
      </p:sp>
    </p:spTree>
    <p:extLst>
      <p:ext uri="{BB962C8B-B14F-4D97-AF65-F5344CB8AC3E}">
        <p14:creationId xmlns:p14="http://schemas.microsoft.com/office/powerpoint/2010/main" val="83469034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There are various coaching models available. One of the most well-known is the OSCAR model (Sutton, 2020).  This model lends itself well to increasing levels of autonomy by being solutions-focussed and led by the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coachee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(Pearce,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Pearce, A.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Everyone Can Learn to Coach! Coaching with the OSCAR Model.</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000FF"/>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hlinkClick r:id="rId3"/>
              </a:rPr>
              <a:t>https://www.open.edu/openlearn/health-sports-psychology/psychology/everyone-can-learn-coach-coaching-the-oscar-model</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4</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May 2024).</a:t>
            </a: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48</a:t>
            </a:fld>
            <a:endParaRPr lang="en-GB"/>
          </a:p>
        </p:txBody>
      </p:sp>
    </p:spTree>
    <p:extLst>
      <p:ext uri="{BB962C8B-B14F-4D97-AF65-F5344CB8AC3E}">
        <p14:creationId xmlns:p14="http://schemas.microsoft.com/office/powerpoint/2010/main" val="191664904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For the rest of the session, we’ll go through some of the tools you need to embed coaching to drive performance: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Network</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 Whether it’s through the Coaching Network or by getting in touch with the OD team, ensure you reach out and connect!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Develop a coaching mindset</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 Be open, curious and flexible in your approach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Role-model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 To embody a coaching culture, remember that your team will look to you to role-model curiosity and compassion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49</a:t>
            </a:fld>
            <a:endParaRPr lang="en-GB"/>
          </a:p>
        </p:txBody>
      </p:sp>
    </p:spTree>
    <p:extLst>
      <p:ext uri="{BB962C8B-B14F-4D97-AF65-F5344CB8AC3E}">
        <p14:creationId xmlns:p14="http://schemas.microsoft.com/office/powerpoint/2010/main" val="346731157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questions, comments and remind attendees to complete feedback questionnaire.</a:t>
            </a:r>
          </a:p>
          <a:p>
            <a:endParaRPr lang="en-GB" dirty="0"/>
          </a:p>
        </p:txBody>
      </p:sp>
      <p:sp>
        <p:nvSpPr>
          <p:cNvPr id="4" name="Slide Number Placeholder 3"/>
          <p:cNvSpPr>
            <a:spLocks noGrp="1"/>
          </p:cNvSpPr>
          <p:nvPr>
            <p:ph type="sldNum" sz="quarter" idx="5"/>
          </p:nvPr>
        </p:nvSpPr>
        <p:spPr/>
        <p:txBody>
          <a:bodyPr/>
          <a:lstStyle/>
          <a:p>
            <a:fld id="{3182C6C2-8AA6-0A48-A09C-8F2AB1268512}" type="slidenum">
              <a:rPr lang="en-GB" smtClean="0"/>
              <a:t>50</a:t>
            </a:fld>
            <a:endParaRPr lang="en-GB"/>
          </a:p>
        </p:txBody>
      </p:sp>
    </p:spTree>
    <p:extLst>
      <p:ext uri="{BB962C8B-B14F-4D97-AF65-F5344CB8AC3E}">
        <p14:creationId xmlns:p14="http://schemas.microsoft.com/office/powerpoint/2010/main" val="33805226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4EAC2-C867-E983-FF96-1EA295FC595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3F120D4-34FD-D23B-24B9-7A27714A0A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834A87F-147A-85C8-57D9-C6C6840E4351}"/>
              </a:ext>
            </a:extLst>
          </p:cNvPr>
          <p:cNvSpPr>
            <a:spLocks noGrp="1"/>
          </p:cNvSpPr>
          <p:nvPr>
            <p:ph type="dt" sz="half" idx="10"/>
          </p:nvPr>
        </p:nvSpPr>
        <p:spPr/>
        <p:txBody>
          <a:bodyPr/>
          <a:lstStyle/>
          <a:p>
            <a:fld id="{EEBDED03-19E7-7A42-AA31-695C8F55375E}" type="datetimeFigureOut">
              <a:rPr lang="en-GB" smtClean="0"/>
              <a:t>06/05/2024</a:t>
            </a:fld>
            <a:endParaRPr lang="en-GB"/>
          </a:p>
        </p:txBody>
      </p:sp>
      <p:sp>
        <p:nvSpPr>
          <p:cNvPr id="5" name="Footer Placeholder 4">
            <a:extLst>
              <a:ext uri="{FF2B5EF4-FFF2-40B4-BE49-F238E27FC236}">
                <a16:creationId xmlns:a16="http://schemas.microsoft.com/office/drawing/2014/main" id="{D09D36CD-4A74-DFB2-9CD7-72084A6230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4E371E-8550-5FBB-FD4A-A8B19D331AD9}"/>
              </a:ext>
            </a:extLst>
          </p:cNvPr>
          <p:cNvSpPr>
            <a:spLocks noGrp="1"/>
          </p:cNvSpPr>
          <p:nvPr>
            <p:ph type="sldNum" sz="quarter" idx="12"/>
          </p:nvPr>
        </p:nvSpPr>
        <p:spPr/>
        <p:txBody>
          <a:bodyPr/>
          <a:lstStyle/>
          <a:p>
            <a:fld id="{01AA91E0-B7F6-A941-9798-34180513F432}" type="slidenum">
              <a:rPr lang="en-GB" smtClean="0"/>
              <a:t>‹#›</a:t>
            </a:fld>
            <a:endParaRPr lang="en-GB"/>
          </a:p>
        </p:txBody>
      </p:sp>
    </p:spTree>
    <p:extLst>
      <p:ext uri="{BB962C8B-B14F-4D97-AF65-F5344CB8AC3E}">
        <p14:creationId xmlns:p14="http://schemas.microsoft.com/office/powerpoint/2010/main" val="557532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2F5AE-7990-C18D-E8E4-7BC236E899B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0B47164-D5E9-DE5D-70A6-991AE8A767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F64D8E-639C-7485-42BD-B8558A7B9046}"/>
              </a:ext>
            </a:extLst>
          </p:cNvPr>
          <p:cNvSpPr>
            <a:spLocks noGrp="1"/>
          </p:cNvSpPr>
          <p:nvPr>
            <p:ph type="dt" sz="half" idx="10"/>
          </p:nvPr>
        </p:nvSpPr>
        <p:spPr/>
        <p:txBody>
          <a:bodyPr/>
          <a:lstStyle/>
          <a:p>
            <a:fld id="{EEBDED03-19E7-7A42-AA31-695C8F55375E}" type="datetimeFigureOut">
              <a:rPr lang="en-GB" smtClean="0"/>
              <a:t>06/05/2024</a:t>
            </a:fld>
            <a:endParaRPr lang="en-GB"/>
          </a:p>
        </p:txBody>
      </p:sp>
      <p:sp>
        <p:nvSpPr>
          <p:cNvPr id="5" name="Footer Placeholder 4">
            <a:extLst>
              <a:ext uri="{FF2B5EF4-FFF2-40B4-BE49-F238E27FC236}">
                <a16:creationId xmlns:a16="http://schemas.microsoft.com/office/drawing/2014/main" id="{15582B69-BE78-8E91-B647-92A33E7EC0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1FDED7-3FDC-A2FC-353A-3CD8D3F60BF5}"/>
              </a:ext>
            </a:extLst>
          </p:cNvPr>
          <p:cNvSpPr>
            <a:spLocks noGrp="1"/>
          </p:cNvSpPr>
          <p:nvPr>
            <p:ph type="sldNum" sz="quarter" idx="12"/>
          </p:nvPr>
        </p:nvSpPr>
        <p:spPr/>
        <p:txBody>
          <a:bodyPr/>
          <a:lstStyle/>
          <a:p>
            <a:fld id="{01AA91E0-B7F6-A941-9798-34180513F432}" type="slidenum">
              <a:rPr lang="en-GB" smtClean="0"/>
              <a:t>‹#›</a:t>
            </a:fld>
            <a:endParaRPr lang="en-GB"/>
          </a:p>
        </p:txBody>
      </p:sp>
    </p:spTree>
    <p:extLst>
      <p:ext uri="{BB962C8B-B14F-4D97-AF65-F5344CB8AC3E}">
        <p14:creationId xmlns:p14="http://schemas.microsoft.com/office/powerpoint/2010/main" val="198063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22635-3DC9-FE75-60CE-2E6ED744E8D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B4C1286-393A-10DF-517B-CF0B6A29879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274C8F4-5D2A-B9AA-8B1F-1C6029A0C3F5}"/>
              </a:ext>
            </a:extLst>
          </p:cNvPr>
          <p:cNvSpPr>
            <a:spLocks noGrp="1"/>
          </p:cNvSpPr>
          <p:nvPr>
            <p:ph type="dt" sz="half" idx="10"/>
          </p:nvPr>
        </p:nvSpPr>
        <p:spPr/>
        <p:txBody>
          <a:bodyPr/>
          <a:lstStyle/>
          <a:p>
            <a:fld id="{EEBDED03-19E7-7A42-AA31-695C8F55375E}" type="datetimeFigureOut">
              <a:rPr lang="en-GB" smtClean="0"/>
              <a:t>06/05/2024</a:t>
            </a:fld>
            <a:endParaRPr lang="en-GB"/>
          </a:p>
        </p:txBody>
      </p:sp>
      <p:sp>
        <p:nvSpPr>
          <p:cNvPr id="5" name="Footer Placeholder 4">
            <a:extLst>
              <a:ext uri="{FF2B5EF4-FFF2-40B4-BE49-F238E27FC236}">
                <a16:creationId xmlns:a16="http://schemas.microsoft.com/office/drawing/2014/main" id="{AD24D4C4-A576-A62D-93AA-581B0202C5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85E53-211F-199A-6926-9EFD30083CD0}"/>
              </a:ext>
            </a:extLst>
          </p:cNvPr>
          <p:cNvSpPr>
            <a:spLocks noGrp="1"/>
          </p:cNvSpPr>
          <p:nvPr>
            <p:ph type="sldNum" sz="quarter" idx="12"/>
          </p:nvPr>
        </p:nvSpPr>
        <p:spPr/>
        <p:txBody>
          <a:bodyPr/>
          <a:lstStyle/>
          <a:p>
            <a:fld id="{01AA91E0-B7F6-A941-9798-34180513F432}" type="slidenum">
              <a:rPr lang="en-GB" smtClean="0"/>
              <a:t>‹#›</a:t>
            </a:fld>
            <a:endParaRPr lang="en-GB"/>
          </a:p>
        </p:txBody>
      </p:sp>
    </p:spTree>
    <p:extLst>
      <p:ext uri="{BB962C8B-B14F-4D97-AF65-F5344CB8AC3E}">
        <p14:creationId xmlns:p14="http://schemas.microsoft.com/office/powerpoint/2010/main" val="434087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D4C99-16EE-8D60-E5DB-6278B22C332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8D44870-5FA3-B796-58A2-5C6BA895666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98660B3-D806-AF84-882A-68C1A681F7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1A0B069-A943-388D-3064-A8F385D61415}"/>
              </a:ext>
            </a:extLst>
          </p:cNvPr>
          <p:cNvSpPr>
            <a:spLocks noGrp="1"/>
          </p:cNvSpPr>
          <p:nvPr>
            <p:ph type="dt" sz="half" idx="10"/>
          </p:nvPr>
        </p:nvSpPr>
        <p:spPr/>
        <p:txBody>
          <a:bodyPr/>
          <a:lstStyle/>
          <a:p>
            <a:fld id="{EEBDED03-19E7-7A42-AA31-695C8F55375E}" type="datetimeFigureOut">
              <a:rPr lang="en-GB" smtClean="0"/>
              <a:t>06/05/2024</a:t>
            </a:fld>
            <a:endParaRPr lang="en-GB"/>
          </a:p>
        </p:txBody>
      </p:sp>
      <p:sp>
        <p:nvSpPr>
          <p:cNvPr id="6" name="Footer Placeholder 5">
            <a:extLst>
              <a:ext uri="{FF2B5EF4-FFF2-40B4-BE49-F238E27FC236}">
                <a16:creationId xmlns:a16="http://schemas.microsoft.com/office/drawing/2014/main" id="{AE79FD4F-5091-61F8-8500-2FF79FED5B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FD7D14-0A71-9578-FB7D-87F2EB4BE7F6}"/>
              </a:ext>
            </a:extLst>
          </p:cNvPr>
          <p:cNvSpPr>
            <a:spLocks noGrp="1"/>
          </p:cNvSpPr>
          <p:nvPr>
            <p:ph type="sldNum" sz="quarter" idx="12"/>
          </p:nvPr>
        </p:nvSpPr>
        <p:spPr/>
        <p:txBody>
          <a:bodyPr/>
          <a:lstStyle/>
          <a:p>
            <a:fld id="{01AA91E0-B7F6-A941-9798-34180513F432}" type="slidenum">
              <a:rPr lang="en-GB" smtClean="0"/>
              <a:t>‹#›</a:t>
            </a:fld>
            <a:endParaRPr lang="en-GB"/>
          </a:p>
        </p:txBody>
      </p:sp>
    </p:spTree>
    <p:extLst>
      <p:ext uri="{BB962C8B-B14F-4D97-AF65-F5344CB8AC3E}">
        <p14:creationId xmlns:p14="http://schemas.microsoft.com/office/powerpoint/2010/main" val="3665728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5F4AF-AD53-ECB8-DACA-0281A645F6B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5C1D642-43EC-6075-831D-EF90B621D7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E796B94-3547-97A6-4615-414A261F0B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BE64F89-DA90-880B-32FA-69AF4E2A92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2673752-CDD5-BF2A-E17B-2EF49368F86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E1F3FF8-F330-ED8D-1D78-4F35060F879D}"/>
              </a:ext>
            </a:extLst>
          </p:cNvPr>
          <p:cNvSpPr>
            <a:spLocks noGrp="1"/>
          </p:cNvSpPr>
          <p:nvPr>
            <p:ph type="dt" sz="half" idx="10"/>
          </p:nvPr>
        </p:nvSpPr>
        <p:spPr/>
        <p:txBody>
          <a:bodyPr/>
          <a:lstStyle/>
          <a:p>
            <a:fld id="{EEBDED03-19E7-7A42-AA31-695C8F55375E}" type="datetimeFigureOut">
              <a:rPr lang="en-GB" smtClean="0"/>
              <a:t>06/05/2024</a:t>
            </a:fld>
            <a:endParaRPr lang="en-GB"/>
          </a:p>
        </p:txBody>
      </p:sp>
      <p:sp>
        <p:nvSpPr>
          <p:cNvPr id="8" name="Footer Placeholder 7">
            <a:extLst>
              <a:ext uri="{FF2B5EF4-FFF2-40B4-BE49-F238E27FC236}">
                <a16:creationId xmlns:a16="http://schemas.microsoft.com/office/drawing/2014/main" id="{85A2BD75-FAB9-0680-5080-6DADDECAA5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7BA5AE-1F62-5469-822A-A6136F9BBDF7}"/>
              </a:ext>
            </a:extLst>
          </p:cNvPr>
          <p:cNvSpPr>
            <a:spLocks noGrp="1"/>
          </p:cNvSpPr>
          <p:nvPr>
            <p:ph type="sldNum" sz="quarter" idx="12"/>
          </p:nvPr>
        </p:nvSpPr>
        <p:spPr/>
        <p:txBody>
          <a:bodyPr/>
          <a:lstStyle/>
          <a:p>
            <a:fld id="{01AA91E0-B7F6-A941-9798-34180513F432}" type="slidenum">
              <a:rPr lang="en-GB" smtClean="0"/>
              <a:t>‹#›</a:t>
            </a:fld>
            <a:endParaRPr lang="en-GB"/>
          </a:p>
        </p:txBody>
      </p:sp>
    </p:spTree>
    <p:extLst>
      <p:ext uri="{BB962C8B-B14F-4D97-AF65-F5344CB8AC3E}">
        <p14:creationId xmlns:p14="http://schemas.microsoft.com/office/powerpoint/2010/main" val="1112751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B9652-AE07-1553-4965-283075D0AD0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8368AC7-D205-04A5-A23A-637806F0706D}"/>
              </a:ext>
            </a:extLst>
          </p:cNvPr>
          <p:cNvSpPr>
            <a:spLocks noGrp="1"/>
          </p:cNvSpPr>
          <p:nvPr>
            <p:ph type="dt" sz="half" idx="10"/>
          </p:nvPr>
        </p:nvSpPr>
        <p:spPr/>
        <p:txBody>
          <a:bodyPr/>
          <a:lstStyle/>
          <a:p>
            <a:fld id="{EEBDED03-19E7-7A42-AA31-695C8F55375E}" type="datetimeFigureOut">
              <a:rPr lang="en-GB" smtClean="0"/>
              <a:t>06/05/2024</a:t>
            </a:fld>
            <a:endParaRPr lang="en-GB"/>
          </a:p>
        </p:txBody>
      </p:sp>
      <p:sp>
        <p:nvSpPr>
          <p:cNvPr id="4" name="Footer Placeholder 3">
            <a:extLst>
              <a:ext uri="{FF2B5EF4-FFF2-40B4-BE49-F238E27FC236}">
                <a16:creationId xmlns:a16="http://schemas.microsoft.com/office/drawing/2014/main" id="{5DDD15A9-7BFA-105E-D103-3C410C7A86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E8AB38-B710-B671-9F46-B0DBC1DF940F}"/>
              </a:ext>
            </a:extLst>
          </p:cNvPr>
          <p:cNvSpPr>
            <a:spLocks noGrp="1"/>
          </p:cNvSpPr>
          <p:nvPr>
            <p:ph type="sldNum" sz="quarter" idx="12"/>
          </p:nvPr>
        </p:nvSpPr>
        <p:spPr/>
        <p:txBody>
          <a:bodyPr/>
          <a:lstStyle/>
          <a:p>
            <a:fld id="{01AA91E0-B7F6-A941-9798-34180513F432}" type="slidenum">
              <a:rPr lang="en-GB" smtClean="0"/>
              <a:t>‹#›</a:t>
            </a:fld>
            <a:endParaRPr lang="en-GB"/>
          </a:p>
        </p:txBody>
      </p:sp>
    </p:spTree>
    <p:extLst>
      <p:ext uri="{BB962C8B-B14F-4D97-AF65-F5344CB8AC3E}">
        <p14:creationId xmlns:p14="http://schemas.microsoft.com/office/powerpoint/2010/main" val="2385833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04BEF6-54C0-BE88-14B7-39340B62E5A7}"/>
              </a:ext>
            </a:extLst>
          </p:cNvPr>
          <p:cNvSpPr>
            <a:spLocks noGrp="1"/>
          </p:cNvSpPr>
          <p:nvPr>
            <p:ph type="dt" sz="half" idx="10"/>
          </p:nvPr>
        </p:nvSpPr>
        <p:spPr/>
        <p:txBody>
          <a:bodyPr/>
          <a:lstStyle/>
          <a:p>
            <a:fld id="{EEBDED03-19E7-7A42-AA31-695C8F55375E}" type="datetimeFigureOut">
              <a:rPr lang="en-GB" smtClean="0"/>
              <a:t>06/05/2024</a:t>
            </a:fld>
            <a:endParaRPr lang="en-GB"/>
          </a:p>
        </p:txBody>
      </p:sp>
      <p:sp>
        <p:nvSpPr>
          <p:cNvPr id="3" name="Footer Placeholder 2">
            <a:extLst>
              <a:ext uri="{FF2B5EF4-FFF2-40B4-BE49-F238E27FC236}">
                <a16:creationId xmlns:a16="http://schemas.microsoft.com/office/drawing/2014/main" id="{BD04BEA6-A072-416D-ECA9-4AF8F924C2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056720D-6065-B559-0793-E9B836CC19F2}"/>
              </a:ext>
            </a:extLst>
          </p:cNvPr>
          <p:cNvSpPr>
            <a:spLocks noGrp="1"/>
          </p:cNvSpPr>
          <p:nvPr>
            <p:ph type="sldNum" sz="quarter" idx="12"/>
          </p:nvPr>
        </p:nvSpPr>
        <p:spPr/>
        <p:txBody>
          <a:bodyPr/>
          <a:lstStyle/>
          <a:p>
            <a:fld id="{01AA91E0-B7F6-A941-9798-34180513F432}" type="slidenum">
              <a:rPr lang="en-GB" smtClean="0"/>
              <a:t>‹#›</a:t>
            </a:fld>
            <a:endParaRPr lang="en-GB"/>
          </a:p>
        </p:txBody>
      </p:sp>
    </p:spTree>
    <p:extLst>
      <p:ext uri="{BB962C8B-B14F-4D97-AF65-F5344CB8AC3E}">
        <p14:creationId xmlns:p14="http://schemas.microsoft.com/office/powerpoint/2010/main" val="993953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36340-E366-3E41-4401-F86E59BBEC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208CC3A-0018-8BEE-853F-832B8A8707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2FBA19B-5E29-AC1C-3B64-39CBD23090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0AD9C2-8DC3-8875-9148-8B469CFA4778}"/>
              </a:ext>
            </a:extLst>
          </p:cNvPr>
          <p:cNvSpPr>
            <a:spLocks noGrp="1"/>
          </p:cNvSpPr>
          <p:nvPr>
            <p:ph type="dt" sz="half" idx="10"/>
          </p:nvPr>
        </p:nvSpPr>
        <p:spPr/>
        <p:txBody>
          <a:bodyPr/>
          <a:lstStyle/>
          <a:p>
            <a:fld id="{EEBDED03-19E7-7A42-AA31-695C8F55375E}" type="datetimeFigureOut">
              <a:rPr lang="en-GB" smtClean="0"/>
              <a:t>06/05/2024</a:t>
            </a:fld>
            <a:endParaRPr lang="en-GB"/>
          </a:p>
        </p:txBody>
      </p:sp>
      <p:sp>
        <p:nvSpPr>
          <p:cNvPr id="6" name="Footer Placeholder 5">
            <a:extLst>
              <a:ext uri="{FF2B5EF4-FFF2-40B4-BE49-F238E27FC236}">
                <a16:creationId xmlns:a16="http://schemas.microsoft.com/office/drawing/2014/main" id="{27DFD5D9-7CFF-A739-989F-20EE7CFF37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830CD1-1CA5-33B9-8C3E-58C1E95A4F17}"/>
              </a:ext>
            </a:extLst>
          </p:cNvPr>
          <p:cNvSpPr>
            <a:spLocks noGrp="1"/>
          </p:cNvSpPr>
          <p:nvPr>
            <p:ph type="sldNum" sz="quarter" idx="12"/>
          </p:nvPr>
        </p:nvSpPr>
        <p:spPr/>
        <p:txBody>
          <a:bodyPr/>
          <a:lstStyle/>
          <a:p>
            <a:fld id="{01AA91E0-B7F6-A941-9798-34180513F432}" type="slidenum">
              <a:rPr lang="en-GB" smtClean="0"/>
              <a:t>‹#›</a:t>
            </a:fld>
            <a:endParaRPr lang="en-GB"/>
          </a:p>
        </p:txBody>
      </p:sp>
    </p:spTree>
    <p:extLst>
      <p:ext uri="{BB962C8B-B14F-4D97-AF65-F5344CB8AC3E}">
        <p14:creationId xmlns:p14="http://schemas.microsoft.com/office/powerpoint/2010/main" val="1859045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95F9F-45E1-6016-1FE6-4CBE57E3A29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406760C-CD60-8C4D-F7AA-2BF53AE401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9E9258-5CA2-2116-C906-D4318A5279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889ACB-1CD5-A600-D6D9-558B7F695612}"/>
              </a:ext>
            </a:extLst>
          </p:cNvPr>
          <p:cNvSpPr>
            <a:spLocks noGrp="1"/>
          </p:cNvSpPr>
          <p:nvPr>
            <p:ph type="dt" sz="half" idx="10"/>
          </p:nvPr>
        </p:nvSpPr>
        <p:spPr/>
        <p:txBody>
          <a:bodyPr/>
          <a:lstStyle/>
          <a:p>
            <a:fld id="{EEBDED03-19E7-7A42-AA31-695C8F55375E}" type="datetimeFigureOut">
              <a:rPr lang="en-GB" smtClean="0"/>
              <a:t>06/05/2024</a:t>
            </a:fld>
            <a:endParaRPr lang="en-GB"/>
          </a:p>
        </p:txBody>
      </p:sp>
      <p:sp>
        <p:nvSpPr>
          <p:cNvPr id="6" name="Footer Placeholder 5">
            <a:extLst>
              <a:ext uri="{FF2B5EF4-FFF2-40B4-BE49-F238E27FC236}">
                <a16:creationId xmlns:a16="http://schemas.microsoft.com/office/drawing/2014/main" id="{3DEE8674-835A-DAAA-1A83-D1BF1375B7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31071C-309A-EE2D-DD90-44ABC2621955}"/>
              </a:ext>
            </a:extLst>
          </p:cNvPr>
          <p:cNvSpPr>
            <a:spLocks noGrp="1"/>
          </p:cNvSpPr>
          <p:nvPr>
            <p:ph type="sldNum" sz="quarter" idx="12"/>
          </p:nvPr>
        </p:nvSpPr>
        <p:spPr/>
        <p:txBody>
          <a:bodyPr/>
          <a:lstStyle/>
          <a:p>
            <a:fld id="{01AA91E0-B7F6-A941-9798-34180513F432}" type="slidenum">
              <a:rPr lang="en-GB" smtClean="0"/>
              <a:t>‹#›</a:t>
            </a:fld>
            <a:endParaRPr lang="en-GB"/>
          </a:p>
        </p:txBody>
      </p:sp>
    </p:spTree>
    <p:extLst>
      <p:ext uri="{BB962C8B-B14F-4D97-AF65-F5344CB8AC3E}">
        <p14:creationId xmlns:p14="http://schemas.microsoft.com/office/powerpoint/2010/main" val="2704721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27619-5AD2-0EF3-43B3-5ADA258D660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309D614-F744-004F-C953-31D55011692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398960-5DEB-012E-1F88-07291FF4D99A}"/>
              </a:ext>
            </a:extLst>
          </p:cNvPr>
          <p:cNvSpPr>
            <a:spLocks noGrp="1"/>
          </p:cNvSpPr>
          <p:nvPr>
            <p:ph type="dt" sz="half" idx="10"/>
          </p:nvPr>
        </p:nvSpPr>
        <p:spPr/>
        <p:txBody>
          <a:bodyPr/>
          <a:lstStyle/>
          <a:p>
            <a:fld id="{EEBDED03-19E7-7A42-AA31-695C8F55375E}" type="datetimeFigureOut">
              <a:rPr lang="en-GB" smtClean="0"/>
              <a:t>06/05/2024</a:t>
            </a:fld>
            <a:endParaRPr lang="en-GB"/>
          </a:p>
        </p:txBody>
      </p:sp>
      <p:sp>
        <p:nvSpPr>
          <p:cNvPr id="5" name="Footer Placeholder 4">
            <a:extLst>
              <a:ext uri="{FF2B5EF4-FFF2-40B4-BE49-F238E27FC236}">
                <a16:creationId xmlns:a16="http://schemas.microsoft.com/office/drawing/2014/main" id="{20EED600-9DCE-7499-1FC7-78AEAA3577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F4B6F1-E9DF-32D7-CEF0-5796977F5A35}"/>
              </a:ext>
            </a:extLst>
          </p:cNvPr>
          <p:cNvSpPr>
            <a:spLocks noGrp="1"/>
          </p:cNvSpPr>
          <p:nvPr>
            <p:ph type="sldNum" sz="quarter" idx="12"/>
          </p:nvPr>
        </p:nvSpPr>
        <p:spPr/>
        <p:txBody>
          <a:bodyPr/>
          <a:lstStyle/>
          <a:p>
            <a:fld id="{01AA91E0-B7F6-A941-9798-34180513F432}" type="slidenum">
              <a:rPr lang="en-GB" smtClean="0"/>
              <a:t>‹#›</a:t>
            </a:fld>
            <a:endParaRPr lang="en-GB"/>
          </a:p>
        </p:txBody>
      </p:sp>
    </p:spTree>
    <p:extLst>
      <p:ext uri="{BB962C8B-B14F-4D97-AF65-F5344CB8AC3E}">
        <p14:creationId xmlns:p14="http://schemas.microsoft.com/office/powerpoint/2010/main" val="1312464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B31DE6-4782-C7B3-12C6-31D97C8D1C3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555E702-4D31-54B1-E390-C982C765E6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CF1DCE-C9D4-A058-3050-A3E2E11291FB}"/>
              </a:ext>
            </a:extLst>
          </p:cNvPr>
          <p:cNvSpPr>
            <a:spLocks noGrp="1"/>
          </p:cNvSpPr>
          <p:nvPr>
            <p:ph type="dt" sz="half" idx="10"/>
          </p:nvPr>
        </p:nvSpPr>
        <p:spPr/>
        <p:txBody>
          <a:bodyPr/>
          <a:lstStyle/>
          <a:p>
            <a:fld id="{EEBDED03-19E7-7A42-AA31-695C8F55375E}" type="datetimeFigureOut">
              <a:rPr lang="en-GB" smtClean="0"/>
              <a:t>06/05/2024</a:t>
            </a:fld>
            <a:endParaRPr lang="en-GB"/>
          </a:p>
        </p:txBody>
      </p:sp>
      <p:sp>
        <p:nvSpPr>
          <p:cNvPr id="5" name="Footer Placeholder 4">
            <a:extLst>
              <a:ext uri="{FF2B5EF4-FFF2-40B4-BE49-F238E27FC236}">
                <a16:creationId xmlns:a16="http://schemas.microsoft.com/office/drawing/2014/main" id="{F5C137AC-2E92-3383-C86E-A3786025DC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EC662F-0CAA-A477-02BC-5E7E1676CA24}"/>
              </a:ext>
            </a:extLst>
          </p:cNvPr>
          <p:cNvSpPr>
            <a:spLocks noGrp="1"/>
          </p:cNvSpPr>
          <p:nvPr>
            <p:ph type="sldNum" sz="quarter" idx="12"/>
          </p:nvPr>
        </p:nvSpPr>
        <p:spPr/>
        <p:txBody>
          <a:bodyPr/>
          <a:lstStyle/>
          <a:p>
            <a:fld id="{01AA91E0-B7F6-A941-9798-34180513F432}" type="slidenum">
              <a:rPr lang="en-GB" smtClean="0"/>
              <a:t>‹#›</a:t>
            </a:fld>
            <a:endParaRPr lang="en-GB"/>
          </a:p>
        </p:txBody>
      </p:sp>
    </p:spTree>
    <p:extLst>
      <p:ext uri="{BB962C8B-B14F-4D97-AF65-F5344CB8AC3E}">
        <p14:creationId xmlns:p14="http://schemas.microsoft.com/office/powerpoint/2010/main" val="31499091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8E911-5193-9217-108B-1750CAAC653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0AB7C2C-F481-FE70-600F-1D30755E1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BE767EA-D077-2D26-91C9-850858DA4E3E}"/>
              </a:ext>
            </a:extLst>
          </p:cNvPr>
          <p:cNvSpPr>
            <a:spLocks noGrp="1"/>
          </p:cNvSpPr>
          <p:nvPr>
            <p:ph type="dt" sz="half" idx="10"/>
          </p:nvPr>
        </p:nvSpPr>
        <p:spPr/>
        <p:txBody>
          <a:bodyPr/>
          <a:lstStyle/>
          <a:p>
            <a:fld id="{E5B5B42B-FCC1-0642-BFE0-7F6C40CDC74F}" type="datetimeFigureOut">
              <a:rPr lang="en-GB" smtClean="0"/>
              <a:t>06/05/2024</a:t>
            </a:fld>
            <a:endParaRPr lang="en-GB"/>
          </a:p>
        </p:txBody>
      </p:sp>
      <p:sp>
        <p:nvSpPr>
          <p:cNvPr id="5" name="Footer Placeholder 4">
            <a:extLst>
              <a:ext uri="{FF2B5EF4-FFF2-40B4-BE49-F238E27FC236}">
                <a16:creationId xmlns:a16="http://schemas.microsoft.com/office/drawing/2014/main" id="{DF713E0C-CA70-2D17-CBE4-BAF35ABB64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DBFF6A-0A9C-673A-2F5C-9C4AE2077821}"/>
              </a:ext>
            </a:extLst>
          </p:cNvPr>
          <p:cNvSpPr>
            <a:spLocks noGrp="1"/>
          </p:cNvSpPr>
          <p:nvPr>
            <p:ph type="sldNum" sz="quarter" idx="12"/>
          </p:nvPr>
        </p:nvSpPr>
        <p:spPr/>
        <p:txBody>
          <a:bodyPr/>
          <a:lstStyle/>
          <a:p>
            <a:fld id="{4B9F4AEB-8E7A-EC4E-A171-0D03D67A4648}" type="slidenum">
              <a:rPr lang="en-GB" smtClean="0"/>
              <a:t>‹#›</a:t>
            </a:fld>
            <a:endParaRPr lang="en-GB"/>
          </a:p>
        </p:txBody>
      </p:sp>
    </p:spTree>
    <p:extLst>
      <p:ext uri="{BB962C8B-B14F-4D97-AF65-F5344CB8AC3E}">
        <p14:creationId xmlns:p14="http://schemas.microsoft.com/office/powerpoint/2010/main" val="1044324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12D74-991C-B5CF-3990-8D2977A59A2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2AAE984-C0BD-5F90-F8A4-13B53DA2C13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22DD804-D961-4324-AD9C-13D4F2BF93FE}"/>
              </a:ext>
            </a:extLst>
          </p:cNvPr>
          <p:cNvSpPr>
            <a:spLocks noGrp="1"/>
          </p:cNvSpPr>
          <p:nvPr>
            <p:ph type="dt" sz="half" idx="10"/>
          </p:nvPr>
        </p:nvSpPr>
        <p:spPr/>
        <p:txBody>
          <a:bodyPr/>
          <a:lstStyle/>
          <a:p>
            <a:fld id="{E5B5B42B-FCC1-0642-BFE0-7F6C40CDC74F}" type="datetimeFigureOut">
              <a:rPr lang="en-GB" smtClean="0"/>
              <a:t>06/05/2024</a:t>
            </a:fld>
            <a:endParaRPr lang="en-GB"/>
          </a:p>
        </p:txBody>
      </p:sp>
      <p:sp>
        <p:nvSpPr>
          <p:cNvPr id="5" name="Footer Placeholder 4">
            <a:extLst>
              <a:ext uri="{FF2B5EF4-FFF2-40B4-BE49-F238E27FC236}">
                <a16:creationId xmlns:a16="http://schemas.microsoft.com/office/drawing/2014/main" id="{14F86DD7-23D1-1B0E-9FAC-13B4614056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95A5D6-286A-F87D-C737-6584C345EDAE}"/>
              </a:ext>
            </a:extLst>
          </p:cNvPr>
          <p:cNvSpPr>
            <a:spLocks noGrp="1"/>
          </p:cNvSpPr>
          <p:nvPr>
            <p:ph type="sldNum" sz="quarter" idx="12"/>
          </p:nvPr>
        </p:nvSpPr>
        <p:spPr/>
        <p:txBody>
          <a:bodyPr/>
          <a:lstStyle/>
          <a:p>
            <a:fld id="{4B9F4AEB-8E7A-EC4E-A171-0D03D67A4648}" type="slidenum">
              <a:rPr lang="en-GB" smtClean="0"/>
              <a:t>‹#›</a:t>
            </a:fld>
            <a:endParaRPr lang="en-GB"/>
          </a:p>
        </p:txBody>
      </p:sp>
    </p:spTree>
    <p:extLst>
      <p:ext uri="{BB962C8B-B14F-4D97-AF65-F5344CB8AC3E}">
        <p14:creationId xmlns:p14="http://schemas.microsoft.com/office/powerpoint/2010/main" val="3092705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521E4-22FA-918E-67A2-1C494E58405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A7EBD34-A152-7BF7-F33E-3F7397CA24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146BE2D-64CA-506B-CC74-E79C137D807A}"/>
              </a:ext>
            </a:extLst>
          </p:cNvPr>
          <p:cNvSpPr>
            <a:spLocks noGrp="1"/>
          </p:cNvSpPr>
          <p:nvPr>
            <p:ph type="dt" sz="half" idx="10"/>
          </p:nvPr>
        </p:nvSpPr>
        <p:spPr/>
        <p:txBody>
          <a:bodyPr/>
          <a:lstStyle/>
          <a:p>
            <a:fld id="{E5B5B42B-FCC1-0642-BFE0-7F6C40CDC74F}" type="datetimeFigureOut">
              <a:rPr lang="en-GB" smtClean="0"/>
              <a:t>06/05/2024</a:t>
            </a:fld>
            <a:endParaRPr lang="en-GB"/>
          </a:p>
        </p:txBody>
      </p:sp>
      <p:sp>
        <p:nvSpPr>
          <p:cNvPr id="5" name="Footer Placeholder 4">
            <a:extLst>
              <a:ext uri="{FF2B5EF4-FFF2-40B4-BE49-F238E27FC236}">
                <a16:creationId xmlns:a16="http://schemas.microsoft.com/office/drawing/2014/main" id="{08F872CB-1A88-8105-6668-C7B8938D1B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1045E1-51C6-EAC6-9167-CE68EA68008D}"/>
              </a:ext>
            </a:extLst>
          </p:cNvPr>
          <p:cNvSpPr>
            <a:spLocks noGrp="1"/>
          </p:cNvSpPr>
          <p:nvPr>
            <p:ph type="sldNum" sz="quarter" idx="12"/>
          </p:nvPr>
        </p:nvSpPr>
        <p:spPr/>
        <p:txBody>
          <a:bodyPr/>
          <a:lstStyle/>
          <a:p>
            <a:fld id="{4B9F4AEB-8E7A-EC4E-A171-0D03D67A4648}" type="slidenum">
              <a:rPr lang="en-GB" smtClean="0"/>
              <a:t>‹#›</a:t>
            </a:fld>
            <a:endParaRPr lang="en-GB"/>
          </a:p>
        </p:txBody>
      </p:sp>
    </p:spTree>
    <p:extLst>
      <p:ext uri="{BB962C8B-B14F-4D97-AF65-F5344CB8AC3E}">
        <p14:creationId xmlns:p14="http://schemas.microsoft.com/office/powerpoint/2010/main" val="38394502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A28DD-5A56-757E-797A-8A3FA16FC51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35416F6-FA2C-3569-9604-30FA5F70CF3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B07E238-202B-77F3-BD60-0C2255C687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63516A0-D3CB-100E-22DB-51E5EB71DC1C}"/>
              </a:ext>
            </a:extLst>
          </p:cNvPr>
          <p:cNvSpPr>
            <a:spLocks noGrp="1"/>
          </p:cNvSpPr>
          <p:nvPr>
            <p:ph type="dt" sz="half" idx="10"/>
          </p:nvPr>
        </p:nvSpPr>
        <p:spPr/>
        <p:txBody>
          <a:bodyPr/>
          <a:lstStyle/>
          <a:p>
            <a:fld id="{E5B5B42B-FCC1-0642-BFE0-7F6C40CDC74F}" type="datetimeFigureOut">
              <a:rPr lang="en-GB" smtClean="0"/>
              <a:t>06/05/2024</a:t>
            </a:fld>
            <a:endParaRPr lang="en-GB"/>
          </a:p>
        </p:txBody>
      </p:sp>
      <p:sp>
        <p:nvSpPr>
          <p:cNvPr id="6" name="Footer Placeholder 5">
            <a:extLst>
              <a:ext uri="{FF2B5EF4-FFF2-40B4-BE49-F238E27FC236}">
                <a16:creationId xmlns:a16="http://schemas.microsoft.com/office/drawing/2014/main" id="{5DF4A57D-F8EA-FC69-45CF-78DE730A53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82D8C2-7716-4386-FA6A-B40963EFF534}"/>
              </a:ext>
            </a:extLst>
          </p:cNvPr>
          <p:cNvSpPr>
            <a:spLocks noGrp="1"/>
          </p:cNvSpPr>
          <p:nvPr>
            <p:ph type="sldNum" sz="quarter" idx="12"/>
          </p:nvPr>
        </p:nvSpPr>
        <p:spPr/>
        <p:txBody>
          <a:bodyPr/>
          <a:lstStyle/>
          <a:p>
            <a:fld id="{4B9F4AEB-8E7A-EC4E-A171-0D03D67A4648}" type="slidenum">
              <a:rPr lang="en-GB" smtClean="0"/>
              <a:t>‹#›</a:t>
            </a:fld>
            <a:endParaRPr lang="en-GB"/>
          </a:p>
        </p:txBody>
      </p:sp>
    </p:spTree>
    <p:extLst>
      <p:ext uri="{BB962C8B-B14F-4D97-AF65-F5344CB8AC3E}">
        <p14:creationId xmlns:p14="http://schemas.microsoft.com/office/powerpoint/2010/main" val="14108509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D343B-AA6E-0734-4D52-A937732A03C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DA1D80F-69A0-A08F-3D78-97F12CFC79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095724-8456-D871-C00E-7B59C1A2A2F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A57864D-93BC-D17D-1036-51B1FFAE2D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84ED42E-0289-0FDB-18B7-519945ACA6F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538B25E-C5DE-5639-91E6-8B44314D4C7F}"/>
              </a:ext>
            </a:extLst>
          </p:cNvPr>
          <p:cNvSpPr>
            <a:spLocks noGrp="1"/>
          </p:cNvSpPr>
          <p:nvPr>
            <p:ph type="dt" sz="half" idx="10"/>
          </p:nvPr>
        </p:nvSpPr>
        <p:spPr/>
        <p:txBody>
          <a:bodyPr/>
          <a:lstStyle/>
          <a:p>
            <a:fld id="{E5B5B42B-FCC1-0642-BFE0-7F6C40CDC74F}" type="datetimeFigureOut">
              <a:rPr lang="en-GB" smtClean="0"/>
              <a:t>06/05/2024</a:t>
            </a:fld>
            <a:endParaRPr lang="en-GB"/>
          </a:p>
        </p:txBody>
      </p:sp>
      <p:sp>
        <p:nvSpPr>
          <p:cNvPr id="8" name="Footer Placeholder 7">
            <a:extLst>
              <a:ext uri="{FF2B5EF4-FFF2-40B4-BE49-F238E27FC236}">
                <a16:creationId xmlns:a16="http://schemas.microsoft.com/office/drawing/2014/main" id="{B002D8E1-9C6C-519E-4715-6E28838C52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6454E6-43F8-9C79-1C22-1F49CAF088E5}"/>
              </a:ext>
            </a:extLst>
          </p:cNvPr>
          <p:cNvSpPr>
            <a:spLocks noGrp="1"/>
          </p:cNvSpPr>
          <p:nvPr>
            <p:ph type="sldNum" sz="quarter" idx="12"/>
          </p:nvPr>
        </p:nvSpPr>
        <p:spPr/>
        <p:txBody>
          <a:bodyPr/>
          <a:lstStyle/>
          <a:p>
            <a:fld id="{4B9F4AEB-8E7A-EC4E-A171-0D03D67A4648}" type="slidenum">
              <a:rPr lang="en-GB" smtClean="0"/>
              <a:t>‹#›</a:t>
            </a:fld>
            <a:endParaRPr lang="en-GB"/>
          </a:p>
        </p:txBody>
      </p:sp>
    </p:spTree>
    <p:extLst>
      <p:ext uri="{BB962C8B-B14F-4D97-AF65-F5344CB8AC3E}">
        <p14:creationId xmlns:p14="http://schemas.microsoft.com/office/powerpoint/2010/main" val="6993204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68BBF-ED1A-4790-9EF2-06BB359F712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0F75162-078A-D32F-9459-BFC9BBF6F708}"/>
              </a:ext>
            </a:extLst>
          </p:cNvPr>
          <p:cNvSpPr>
            <a:spLocks noGrp="1"/>
          </p:cNvSpPr>
          <p:nvPr>
            <p:ph type="dt" sz="half" idx="10"/>
          </p:nvPr>
        </p:nvSpPr>
        <p:spPr/>
        <p:txBody>
          <a:bodyPr/>
          <a:lstStyle/>
          <a:p>
            <a:fld id="{E5B5B42B-FCC1-0642-BFE0-7F6C40CDC74F}" type="datetimeFigureOut">
              <a:rPr lang="en-GB" smtClean="0"/>
              <a:t>06/05/2024</a:t>
            </a:fld>
            <a:endParaRPr lang="en-GB"/>
          </a:p>
        </p:txBody>
      </p:sp>
      <p:sp>
        <p:nvSpPr>
          <p:cNvPr id="4" name="Footer Placeholder 3">
            <a:extLst>
              <a:ext uri="{FF2B5EF4-FFF2-40B4-BE49-F238E27FC236}">
                <a16:creationId xmlns:a16="http://schemas.microsoft.com/office/drawing/2014/main" id="{4DF246D9-6541-7838-AAA6-A1A376A1BC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C23D63-86B1-3F48-6F92-7BD72718661F}"/>
              </a:ext>
            </a:extLst>
          </p:cNvPr>
          <p:cNvSpPr>
            <a:spLocks noGrp="1"/>
          </p:cNvSpPr>
          <p:nvPr>
            <p:ph type="sldNum" sz="quarter" idx="12"/>
          </p:nvPr>
        </p:nvSpPr>
        <p:spPr/>
        <p:txBody>
          <a:bodyPr/>
          <a:lstStyle/>
          <a:p>
            <a:fld id="{4B9F4AEB-8E7A-EC4E-A171-0D03D67A4648}" type="slidenum">
              <a:rPr lang="en-GB" smtClean="0"/>
              <a:t>‹#›</a:t>
            </a:fld>
            <a:endParaRPr lang="en-GB"/>
          </a:p>
        </p:txBody>
      </p:sp>
    </p:spTree>
    <p:extLst>
      <p:ext uri="{BB962C8B-B14F-4D97-AF65-F5344CB8AC3E}">
        <p14:creationId xmlns:p14="http://schemas.microsoft.com/office/powerpoint/2010/main" val="35495411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0A8BAD-FFF5-BC94-1D49-E9904A57270D}"/>
              </a:ext>
            </a:extLst>
          </p:cNvPr>
          <p:cNvSpPr>
            <a:spLocks noGrp="1"/>
          </p:cNvSpPr>
          <p:nvPr>
            <p:ph type="dt" sz="half" idx="10"/>
          </p:nvPr>
        </p:nvSpPr>
        <p:spPr/>
        <p:txBody>
          <a:bodyPr/>
          <a:lstStyle/>
          <a:p>
            <a:fld id="{E5B5B42B-FCC1-0642-BFE0-7F6C40CDC74F}" type="datetimeFigureOut">
              <a:rPr lang="en-GB" smtClean="0"/>
              <a:t>06/05/2024</a:t>
            </a:fld>
            <a:endParaRPr lang="en-GB"/>
          </a:p>
        </p:txBody>
      </p:sp>
      <p:sp>
        <p:nvSpPr>
          <p:cNvPr id="3" name="Footer Placeholder 2">
            <a:extLst>
              <a:ext uri="{FF2B5EF4-FFF2-40B4-BE49-F238E27FC236}">
                <a16:creationId xmlns:a16="http://schemas.microsoft.com/office/drawing/2014/main" id="{7032C453-5E39-120D-7D3C-4A289BCD82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BDD9C2-B5E4-56C7-11BE-8382E85D02A7}"/>
              </a:ext>
            </a:extLst>
          </p:cNvPr>
          <p:cNvSpPr>
            <a:spLocks noGrp="1"/>
          </p:cNvSpPr>
          <p:nvPr>
            <p:ph type="sldNum" sz="quarter" idx="12"/>
          </p:nvPr>
        </p:nvSpPr>
        <p:spPr/>
        <p:txBody>
          <a:bodyPr/>
          <a:lstStyle/>
          <a:p>
            <a:fld id="{4B9F4AEB-8E7A-EC4E-A171-0D03D67A4648}" type="slidenum">
              <a:rPr lang="en-GB" smtClean="0"/>
              <a:t>‹#›</a:t>
            </a:fld>
            <a:endParaRPr lang="en-GB"/>
          </a:p>
        </p:txBody>
      </p:sp>
    </p:spTree>
    <p:extLst>
      <p:ext uri="{BB962C8B-B14F-4D97-AF65-F5344CB8AC3E}">
        <p14:creationId xmlns:p14="http://schemas.microsoft.com/office/powerpoint/2010/main" val="13244055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02F33-B4D8-9595-0005-4AD188461E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4755820-0634-950B-368D-18F7E4ED66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E8731A6-D013-A036-0077-6F1AFF8A28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A2A29BE-34B6-FC62-F738-899DF6733043}"/>
              </a:ext>
            </a:extLst>
          </p:cNvPr>
          <p:cNvSpPr>
            <a:spLocks noGrp="1"/>
          </p:cNvSpPr>
          <p:nvPr>
            <p:ph type="dt" sz="half" idx="10"/>
          </p:nvPr>
        </p:nvSpPr>
        <p:spPr/>
        <p:txBody>
          <a:bodyPr/>
          <a:lstStyle/>
          <a:p>
            <a:fld id="{E5B5B42B-FCC1-0642-BFE0-7F6C40CDC74F}" type="datetimeFigureOut">
              <a:rPr lang="en-GB" smtClean="0"/>
              <a:t>06/05/2024</a:t>
            </a:fld>
            <a:endParaRPr lang="en-GB"/>
          </a:p>
        </p:txBody>
      </p:sp>
      <p:sp>
        <p:nvSpPr>
          <p:cNvPr id="6" name="Footer Placeholder 5">
            <a:extLst>
              <a:ext uri="{FF2B5EF4-FFF2-40B4-BE49-F238E27FC236}">
                <a16:creationId xmlns:a16="http://schemas.microsoft.com/office/drawing/2014/main" id="{1774DB23-00F5-47A8-DA34-D0D398E4A1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B8937A-728C-02A8-1D47-90586B00B5DA}"/>
              </a:ext>
            </a:extLst>
          </p:cNvPr>
          <p:cNvSpPr>
            <a:spLocks noGrp="1"/>
          </p:cNvSpPr>
          <p:nvPr>
            <p:ph type="sldNum" sz="quarter" idx="12"/>
          </p:nvPr>
        </p:nvSpPr>
        <p:spPr/>
        <p:txBody>
          <a:bodyPr/>
          <a:lstStyle/>
          <a:p>
            <a:fld id="{4B9F4AEB-8E7A-EC4E-A171-0D03D67A4648}" type="slidenum">
              <a:rPr lang="en-GB" smtClean="0"/>
              <a:t>‹#›</a:t>
            </a:fld>
            <a:endParaRPr lang="en-GB"/>
          </a:p>
        </p:txBody>
      </p:sp>
    </p:spTree>
    <p:extLst>
      <p:ext uri="{BB962C8B-B14F-4D97-AF65-F5344CB8AC3E}">
        <p14:creationId xmlns:p14="http://schemas.microsoft.com/office/powerpoint/2010/main" val="26830190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03722-9B25-00DB-1A0A-7DFCD3E759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C863AB4-3B41-FC13-8CC9-1C022DA6EE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820B64-8B34-2CA3-B823-59A326661B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11071DC-E436-6647-2008-0A18FA1BD135}"/>
              </a:ext>
            </a:extLst>
          </p:cNvPr>
          <p:cNvSpPr>
            <a:spLocks noGrp="1"/>
          </p:cNvSpPr>
          <p:nvPr>
            <p:ph type="dt" sz="half" idx="10"/>
          </p:nvPr>
        </p:nvSpPr>
        <p:spPr/>
        <p:txBody>
          <a:bodyPr/>
          <a:lstStyle/>
          <a:p>
            <a:fld id="{E5B5B42B-FCC1-0642-BFE0-7F6C40CDC74F}" type="datetimeFigureOut">
              <a:rPr lang="en-GB" smtClean="0"/>
              <a:t>06/05/2024</a:t>
            </a:fld>
            <a:endParaRPr lang="en-GB"/>
          </a:p>
        </p:txBody>
      </p:sp>
      <p:sp>
        <p:nvSpPr>
          <p:cNvPr id="6" name="Footer Placeholder 5">
            <a:extLst>
              <a:ext uri="{FF2B5EF4-FFF2-40B4-BE49-F238E27FC236}">
                <a16:creationId xmlns:a16="http://schemas.microsoft.com/office/drawing/2014/main" id="{F4256BB8-C8CB-32BC-D465-4F7567554A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34C164-D737-CF75-5EC7-14BE66CE8652}"/>
              </a:ext>
            </a:extLst>
          </p:cNvPr>
          <p:cNvSpPr>
            <a:spLocks noGrp="1"/>
          </p:cNvSpPr>
          <p:nvPr>
            <p:ph type="sldNum" sz="quarter" idx="12"/>
          </p:nvPr>
        </p:nvSpPr>
        <p:spPr/>
        <p:txBody>
          <a:bodyPr/>
          <a:lstStyle/>
          <a:p>
            <a:fld id="{4B9F4AEB-8E7A-EC4E-A171-0D03D67A4648}" type="slidenum">
              <a:rPr lang="en-GB" smtClean="0"/>
              <a:t>‹#›</a:t>
            </a:fld>
            <a:endParaRPr lang="en-GB"/>
          </a:p>
        </p:txBody>
      </p:sp>
    </p:spTree>
    <p:extLst>
      <p:ext uri="{BB962C8B-B14F-4D97-AF65-F5344CB8AC3E}">
        <p14:creationId xmlns:p14="http://schemas.microsoft.com/office/powerpoint/2010/main" val="37966251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F38A5-744D-AEB5-D219-9DAFFA605E5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2B5F587-4FD4-2BBF-0A98-D1DF5D6CE6E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B163E16-54C2-09E5-42C4-CBAAA4695D11}"/>
              </a:ext>
            </a:extLst>
          </p:cNvPr>
          <p:cNvSpPr>
            <a:spLocks noGrp="1"/>
          </p:cNvSpPr>
          <p:nvPr>
            <p:ph type="dt" sz="half" idx="10"/>
          </p:nvPr>
        </p:nvSpPr>
        <p:spPr/>
        <p:txBody>
          <a:bodyPr/>
          <a:lstStyle/>
          <a:p>
            <a:fld id="{E5B5B42B-FCC1-0642-BFE0-7F6C40CDC74F}" type="datetimeFigureOut">
              <a:rPr lang="en-GB" smtClean="0"/>
              <a:t>06/05/2024</a:t>
            </a:fld>
            <a:endParaRPr lang="en-GB"/>
          </a:p>
        </p:txBody>
      </p:sp>
      <p:sp>
        <p:nvSpPr>
          <p:cNvPr id="5" name="Footer Placeholder 4">
            <a:extLst>
              <a:ext uri="{FF2B5EF4-FFF2-40B4-BE49-F238E27FC236}">
                <a16:creationId xmlns:a16="http://schemas.microsoft.com/office/drawing/2014/main" id="{ACC3AD83-9B44-1424-46CD-5B40AEC0DE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6C15AE-B038-C52F-9426-BA157F02F78A}"/>
              </a:ext>
            </a:extLst>
          </p:cNvPr>
          <p:cNvSpPr>
            <a:spLocks noGrp="1"/>
          </p:cNvSpPr>
          <p:nvPr>
            <p:ph type="sldNum" sz="quarter" idx="12"/>
          </p:nvPr>
        </p:nvSpPr>
        <p:spPr/>
        <p:txBody>
          <a:bodyPr/>
          <a:lstStyle/>
          <a:p>
            <a:fld id="{4B9F4AEB-8E7A-EC4E-A171-0D03D67A4648}" type="slidenum">
              <a:rPr lang="en-GB" smtClean="0"/>
              <a:t>‹#›</a:t>
            </a:fld>
            <a:endParaRPr lang="en-GB"/>
          </a:p>
        </p:txBody>
      </p:sp>
    </p:spTree>
    <p:extLst>
      <p:ext uri="{BB962C8B-B14F-4D97-AF65-F5344CB8AC3E}">
        <p14:creationId xmlns:p14="http://schemas.microsoft.com/office/powerpoint/2010/main" val="28423057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AD81E0-B1E2-ADCB-1D5C-7A1C3AEA1C3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43CB6EA-546F-E1D3-2619-9E68FB37280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F023A3C-C15C-A8C3-0F33-5DF0F17413F9}"/>
              </a:ext>
            </a:extLst>
          </p:cNvPr>
          <p:cNvSpPr>
            <a:spLocks noGrp="1"/>
          </p:cNvSpPr>
          <p:nvPr>
            <p:ph type="dt" sz="half" idx="10"/>
          </p:nvPr>
        </p:nvSpPr>
        <p:spPr/>
        <p:txBody>
          <a:bodyPr/>
          <a:lstStyle/>
          <a:p>
            <a:fld id="{E5B5B42B-FCC1-0642-BFE0-7F6C40CDC74F}" type="datetimeFigureOut">
              <a:rPr lang="en-GB" smtClean="0"/>
              <a:t>06/05/2024</a:t>
            </a:fld>
            <a:endParaRPr lang="en-GB"/>
          </a:p>
        </p:txBody>
      </p:sp>
      <p:sp>
        <p:nvSpPr>
          <p:cNvPr id="5" name="Footer Placeholder 4">
            <a:extLst>
              <a:ext uri="{FF2B5EF4-FFF2-40B4-BE49-F238E27FC236}">
                <a16:creationId xmlns:a16="http://schemas.microsoft.com/office/drawing/2014/main" id="{AA2761F1-2E2A-021D-0C18-3EDD458946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DEE89B-A2EC-270E-EA76-A6EBDCDD07B0}"/>
              </a:ext>
            </a:extLst>
          </p:cNvPr>
          <p:cNvSpPr>
            <a:spLocks noGrp="1"/>
          </p:cNvSpPr>
          <p:nvPr>
            <p:ph type="sldNum" sz="quarter" idx="12"/>
          </p:nvPr>
        </p:nvSpPr>
        <p:spPr/>
        <p:txBody>
          <a:bodyPr/>
          <a:lstStyle/>
          <a:p>
            <a:fld id="{4B9F4AEB-8E7A-EC4E-A171-0D03D67A4648}" type="slidenum">
              <a:rPr lang="en-GB" smtClean="0"/>
              <a:t>‹#›</a:t>
            </a:fld>
            <a:endParaRPr lang="en-GB"/>
          </a:p>
        </p:txBody>
      </p:sp>
    </p:spTree>
    <p:extLst>
      <p:ext uri="{BB962C8B-B14F-4D97-AF65-F5344CB8AC3E}">
        <p14:creationId xmlns:p14="http://schemas.microsoft.com/office/powerpoint/2010/main" val="1500823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80C9CF-2A0C-8DC5-1B43-9A5AF62886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944783D-6053-92EB-51BB-999E6261FA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B0A75E8-4924-F387-25A8-B7EAA411C1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BDED03-19E7-7A42-AA31-695C8F55375E}" type="datetimeFigureOut">
              <a:rPr lang="en-GB" smtClean="0"/>
              <a:t>06/05/2024</a:t>
            </a:fld>
            <a:endParaRPr lang="en-GB"/>
          </a:p>
        </p:txBody>
      </p:sp>
      <p:sp>
        <p:nvSpPr>
          <p:cNvPr id="5" name="Footer Placeholder 4">
            <a:extLst>
              <a:ext uri="{FF2B5EF4-FFF2-40B4-BE49-F238E27FC236}">
                <a16:creationId xmlns:a16="http://schemas.microsoft.com/office/drawing/2014/main" id="{651AEDC8-0BC1-2BBE-0115-D1B6251877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6228B58-D5D0-FDA3-F392-FE6B744D78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AA91E0-B7F6-A941-9798-34180513F432}" type="slidenum">
              <a:rPr lang="en-GB" smtClean="0"/>
              <a:t>‹#›</a:t>
            </a:fld>
            <a:endParaRPr lang="en-GB"/>
          </a:p>
        </p:txBody>
      </p:sp>
    </p:spTree>
    <p:extLst>
      <p:ext uri="{BB962C8B-B14F-4D97-AF65-F5344CB8AC3E}">
        <p14:creationId xmlns:p14="http://schemas.microsoft.com/office/powerpoint/2010/main" val="3346324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C271FC-D112-53CE-1714-38A72D6434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0BA1C4B-6A18-AFD1-E26C-7BE9BF1B88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B2BEB4-AE0D-ED83-9EF5-FB948DA116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B5B42B-FCC1-0642-BFE0-7F6C40CDC74F}" type="datetimeFigureOut">
              <a:rPr lang="en-GB" smtClean="0"/>
              <a:t>06/05/2024</a:t>
            </a:fld>
            <a:endParaRPr lang="en-GB"/>
          </a:p>
        </p:txBody>
      </p:sp>
      <p:sp>
        <p:nvSpPr>
          <p:cNvPr id="5" name="Footer Placeholder 4">
            <a:extLst>
              <a:ext uri="{FF2B5EF4-FFF2-40B4-BE49-F238E27FC236}">
                <a16:creationId xmlns:a16="http://schemas.microsoft.com/office/drawing/2014/main" id="{759F92DB-3FDD-21C3-4692-FC3DBC09E6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AA022DF-770C-67E3-91C1-D472B90243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9F4AEB-8E7A-EC4E-A171-0D03D67A4648}" type="slidenum">
              <a:rPr lang="en-GB" smtClean="0"/>
              <a:t>‹#›</a:t>
            </a:fld>
            <a:endParaRPr lang="en-GB"/>
          </a:p>
        </p:txBody>
      </p:sp>
    </p:spTree>
    <p:extLst>
      <p:ext uri="{BB962C8B-B14F-4D97-AF65-F5344CB8AC3E}">
        <p14:creationId xmlns:p14="http://schemas.microsoft.com/office/powerpoint/2010/main" val="386464373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zP9jpxitfb4?feature=oembed" TargetMode="External"/><Relationship Id="rId5" Type="http://schemas.openxmlformats.org/officeDocument/2006/relationships/image" Target="../media/image8.jpe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5.sv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6.png"/></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19.svg"/><Relationship Id="rId4" Type="http://schemas.openxmlformats.org/officeDocument/2006/relationships/image" Target="../media/image18.png"/></Relationships>
</file>

<file path=ppt/slides/_rels/slide2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3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21.svg"/><Relationship Id="rId4" Type="http://schemas.openxmlformats.org/officeDocument/2006/relationships/image" Target="../media/image20.png"/></Relationships>
</file>

<file path=ppt/slides/_rels/slide3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image" Target="../media/image23.svg"/><Relationship Id="rId4" Type="http://schemas.openxmlformats.org/officeDocument/2006/relationships/image" Target="../media/image22.png"/></Relationships>
</file>

<file path=ppt/slides/_rels/slide4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4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image" Target="../media/image25.svg"/><Relationship Id="rId4" Type="http://schemas.openxmlformats.org/officeDocument/2006/relationships/image" Target="../media/image24.png"/></Relationships>
</file>

<file path=ppt/slides/_rels/slide4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7EE0A02-625C-28FC-A47D-62B55E7B8356}"/>
              </a:ext>
            </a:extLst>
          </p:cNvPr>
          <p:cNvSpPr txBox="1"/>
          <p:nvPr/>
        </p:nvSpPr>
        <p:spPr>
          <a:xfrm>
            <a:off x="0" y="2315110"/>
            <a:ext cx="12192000" cy="1866447"/>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9310" y="367950"/>
            <a:ext cx="3973380" cy="99334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3">
            <a:extLst>
              <a:ext uri="{FF2B5EF4-FFF2-40B4-BE49-F238E27FC236}">
                <a16:creationId xmlns:a16="http://schemas.microsoft.com/office/drawing/2014/main" id="{F2A83BE5-C306-55AB-7746-7397EF8ECB34}"/>
              </a:ext>
            </a:extLst>
          </p:cNvPr>
          <p:cNvSpPr>
            <a:spLocks noGrp="1"/>
          </p:cNvSpPr>
          <p:nvPr>
            <p:ph type="title"/>
          </p:nvPr>
        </p:nvSpPr>
        <p:spPr>
          <a:xfrm>
            <a:off x="0" y="2315110"/>
            <a:ext cx="9120507" cy="1325563"/>
          </a:xfrm>
        </p:spPr>
        <p:txBody>
          <a:bodyPr>
            <a:noAutofit/>
          </a:bodyPr>
          <a:lstStyle/>
          <a:p>
            <a:r>
              <a:rPr lang="en-GB" sz="7000" b="1" dirty="0">
                <a:solidFill>
                  <a:srgbClr val="2C3E72"/>
                </a:solidFill>
                <a:latin typeface="Arial" panose="020B0604020202020204" pitchFamily="34" charset="0"/>
                <a:cs typeface="Arial" panose="020B0604020202020204" pitchFamily="34" charset="0"/>
              </a:rPr>
              <a:t>Driving Performance</a:t>
            </a:r>
          </a:p>
        </p:txBody>
      </p:sp>
      <p:sp>
        <p:nvSpPr>
          <p:cNvPr id="9" name="Title 3">
            <a:extLst>
              <a:ext uri="{FF2B5EF4-FFF2-40B4-BE49-F238E27FC236}">
                <a16:creationId xmlns:a16="http://schemas.microsoft.com/office/drawing/2014/main" id="{4E606998-EC3C-FC0B-8688-1869CF27FA4D}"/>
              </a:ext>
            </a:extLst>
          </p:cNvPr>
          <p:cNvSpPr txBox="1">
            <a:spLocks/>
          </p:cNvSpPr>
          <p:nvPr/>
        </p:nvSpPr>
        <p:spPr>
          <a:xfrm>
            <a:off x="4410530" y="3111333"/>
            <a:ext cx="778147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CEB484"/>
                </a:solidFill>
                <a:latin typeface="+mn-lt"/>
                <a:cs typeface="Arial" panose="020B0604020202020204" pitchFamily="34" charset="0"/>
              </a:rPr>
              <a:t>The role of the Line Manager</a:t>
            </a:r>
          </a:p>
        </p:txBody>
      </p:sp>
      <p:pic>
        <p:nvPicPr>
          <p:cNvPr id="13" name="Graphic 12" descr="Circle with left arrow with solid fill">
            <a:extLst>
              <a:ext uri="{FF2B5EF4-FFF2-40B4-BE49-F238E27FC236}">
                <a16:creationId xmlns:a16="http://schemas.microsoft.com/office/drawing/2014/main" id="{4B8261F8-7119-AAC9-4716-4BA5B219183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5400000">
            <a:off x="10219658" y="-150327"/>
            <a:ext cx="2041684" cy="2041684"/>
          </a:xfrm>
          <a:prstGeom prst="rect">
            <a:avLst/>
          </a:prstGeom>
        </p:spPr>
      </p:pic>
      <p:sp>
        <p:nvSpPr>
          <p:cNvPr id="14" name="TextBox 13">
            <a:extLst>
              <a:ext uri="{FF2B5EF4-FFF2-40B4-BE49-F238E27FC236}">
                <a16:creationId xmlns:a16="http://schemas.microsoft.com/office/drawing/2014/main" id="{85607B8D-02BE-3C77-F88E-07D84B0B2435}"/>
              </a:ext>
            </a:extLst>
          </p:cNvPr>
          <p:cNvSpPr txBox="1"/>
          <p:nvPr/>
        </p:nvSpPr>
        <p:spPr>
          <a:xfrm>
            <a:off x="-3825291" y="6334780"/>
            <a:ext cx="8385544" cy="523220"/>
          </a:xfrm>
          <a:prstGeom prst="rect">
            <a:avLst/>
          </a:prstGeom>
          <a:noFill/>
        </p:spPr>
        <p:txBody>
          <a:bodyPr wrap="square" lIns="91440" tIns="45720" rIns="91440" bIns="45720" rtlCol="0" anchor="ctr">
            <a:spAutoFit/>
          </a:bodyPr>
          <a:lstStyle/>
          <a:p>
            <a:pPr algn="r"/>
            <a:r>
              <a:rPr lang="en-GB" sz="2800" dirty="0">
                <a:solidFill>
                  <a:srgbClr val="2C3E72"/>
                </a:solidFill>
                <a:latin typeface="Helvetica"/>
                <a:cs typeface="Helvetica"/>
                <a:sym typeface="Wingdings" panose="05000000000000000000" pitchFamily="2" charset="2"/>
              </a:rPr>
              <a:t></a:t>
            </a:r>
            <a:r>
              <a:rPr lang="en-GB" sz="2800" b="0" i="0" dirty="0">
                <a:solidFill>
                  <a:srgbClr val="2C3E72"/>
                </a:solidFill>
                <a:effectLst/>
                <a:latin typeface="Helvetica"/>
                <a:cs typeface="Helvetica"/>
              </a:rPr>
              <a:t> </a:t>
            </a:r>
            <a:r>
              <a:rPr lang="en-GB" sz="2800" dirty="0" err="1">
                <a:solidFill>
                  <a:srgbClr val="2C3E72"/>
                </a:solidFill>
                <a:latin typeface="Helvetica"/>
                <a:cs typeface="Helvetica"/>
              </a:rPr>
              <a:t>dan.blyth@wales.nhs.uk</a:t>
            </a:r>
            <a:endParaRPr lang="en-GB" sz="2800" dirty="0">
              <a:solidFill>
                <a:srgbClr val="2C3E72"/>
              </a:solidFill>
              <a:latin typeface="Helvetica"/>
              <a:cs typeface="Helvetica"/>
            </a:endParaRPr>
          </a:p>
        </p:txBody>
      </p:sp>
    </p:spTree>
    <p:extLst>
      <p:ext uri="{BB962C8B-B14F-4D97-AF65-F5344CB8AC3E}">
        <p14:creationId xmlns:p14="http://schemas.microsoft.com/office/powerpoint/2010/main" val="4024345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3525909-D073-9E43-8329-86E57B9377BF}"/>
              </a:ext>
            </a:extLst>
          </p:cNvPr>
          <p:cNvGrpSpPr/>
          <p:nvPr/>
        </p:nvGrpSpPr>
        <p:grpSpPr>
          <a:xfrm>
            <a:off x="0" y="-99219"/>
            <a:ext cx="12192000" cy="1325563"/>
            <a:chOff x="0" y="-99219"/>
            <a:chExt cx="12192000" cy="1325563"/>
          </a:xfrm>
        </p:grpSpPr>
        <p:sp>
          <p:nvSpPr>
            <p:cNvPr id="6" name="TextBox 5">
              <a:extLst>
                <a:ext uri="{FF2B5EF4-FFF2-40B4-BE49-F238E27FC236}">
                  <a16:creationId xmlns:a16="http://schemas.microsoft.com/office/drawing/2014/main" id="{C2FF2702-D19D-E559-01E9-F26BA21F372D}"/>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4" name="Title 3">
              <a:extLst>
                <a:ext uri="{FF2B5EF4-FFF2-40B4-BE49-F238E27FC236}">
                  <a16:creationId xmlns:a16="http://schemas.microsoft.com/office/drawing/2014/main" id="{B13106EA-FDFD-A2CC-D6F2-AC62D4D2EA4F}"/>
                </a:ext>
              </a:extLst>
            </p:cNvPr>
            <p:cNvSpPr txBox="1">
              <a:spLocks/>
            </p:cNvSpPr>
            <p:nvPr/>
          </p:nvSpPr>
          <p:spPr>
            <a:xfrm>
              <a:off x="121464" y="-99219"/>
              <a:ext cx="789042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Learning Objectives</a:t>
              </a:r>
            </a:p>
          </p:txBody>
        </p:sp>
      </p:grpSp>
      <p:sp>
        <p:nvSpPr>
          <p:cNvPr id="5" name="Title 3">
            <a:extLst>
              <a:ext uri="{FF2B5EF4-FFF2-40B4-BE49-F238E27FC236}">
                <a16:creationId xmlns:a16="http://schemas.microsoft.com/office/drawing/2014/main" id="{C2E16B35-3EC7-35DC-80DE-1B688045C3F3}"/>
              </a:ext>
            </a:extLst>
          </p:cNvPr>
          <p:cNvSpPr txBox="1">
            <a:spLocks/>
          </p:cNvSpPr>
          <p:nvPr/>
        </p:nvSpPr>
        <p:spPr>
          <a:xfrm>
            <a:off x="121464" y="1650505"/>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3000" b="0" dirty="0">
                <a:solidFill>
                  <a:schemeClr val="tx1"/>
                </a:solidFill>
              </a:rPr>
              <a:t>By the end of the session, you will:</a:t>
            </a:r>
          </a:p>
        </p:txBody>
      </p:sp>
      <p:sp>
        <p:nvSpPr>
          <p:cNvPr id="7" name="Title 3">
            <a:extLst>
              <a:ext uri="{FF2B5EF4-FFF2-40B4-BE49-F238E27FC236}">
                <a16:creationId xmlns:a16="http://schemas.microsoft.com/office/drawing/2014/main" id="{109570C6-5DCB-0454-5F34-B8BBDD4E4A7B}"/>
              </a:ext>
            </a:extLst>
          </p:cNvPr>
          <p:cNvSpPr txBox="1">
            <a:spLocks/>
          </p:cNvSpPr>
          <p:nvPr/>
        </p:nvSpPr>
        <p:spPr>
          <a:xfrm>
            <a:off x="742566" y="3099757"/>
            <a:ext cx="11112592"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marL="457200" indent="-457200">
              <a:lnSpc>
                <a:spcPct val="170000"/>
              </a:lnSpc>
              <a:buFont typeface="Arial" panose="020B0604020202020204" pitchFamily="34" charset="0"/>
              <a:buChar char="•"/>
            </a:pPr>
            <a:r>
              <a:rPr lang="en-GB" sz="2000" b="0" dirty="0">
                <a:solidFill>
                  <a:schemeClr val="tx1"/>
                </a:solidFill>
              </a:rPr>
              <a:t>Have an understanding of the crucial role that line managers have in influencing performance</a:t>
            </a:r>
          </a:p>
          <a:p>
            <a:pPr marL="457200" indent="-457200">
              <a:lnSpc>
                <a:spcPct val="170000"/>
              </a:lnSpc>
              <a:buFont typeface="Arial" panose="020B0604020202020204" pitchFamily="34" charset="0"/>
              <a:buChar char="•"/>
            </a:pPr>
            <a:endParaRPr lang="en-GB" sz="2000" b="0" dirty="0">
              <a:solidFill>
                <a:schemeClr val="tx1"/>
              </a:solidFill>
            </a:endParaRPr>
          </a:p>
          <a:p>
            <a:pPr marL="457200" indent="-457200">
              <a:lnSpc>
                <a:spcPct val="170000"/>
              </a:lnSpc>
              <a:buFont typeface="Arial" panose="020B0604020202020204" pitchFamily="34" charset="0"/>
              <a:buChar char="•"/>
            </a:pPr>
            <a:r>
              <a:rPr lang="en-GB" sz="2000" b="0" dirty="0">
                <a:solidFill>
                  <a:schemeClr val="tx1"/>
                </a:solidFill>
              </a:rPr>
              <a:t>Have an awareness of a line manager’s role in creating high-performing teams</a:t>
            </a:r>
          </a:p>
        </p:txBody>
      </p:sp>
      <p:sp>
        <p:nvSpPr>
          <p:cNvPr id="8" name="TextBox 7">
            <a:extLst>
              <a:ext uri="{FF2B5EF4-FFF2-40B4-BE49-F238E27FC236}">
                <a16:creationId xmlns:a16="http://schemas.microsoft.com/office/drawing/2014/main" id="{53FE210D-A408-4BD3-EA54-DC2A7FE6DF0C}"/>
              </a:ext>
            </a:extLst>
          </p:cNvPr>
          <p:cNvSpPr txBox="1"/>
          <p:nvPr/>
        </p:nvSpPr>
        <p:spPr>
          <a:xfrm>
            <a:off x="2130725" y="3165894"/>
            <a:ext cx="184731" cy="369332"/>
          </a:xfrm>
          <a:prstGeom prst="rect">
            <a:avLst/>
          </a:prstGeom>
          <a:noFill/>
        </p:spPr>
        <p:txBody>
          <a:bodyPr wrap="none" rtlCol="0">
            <a:spAutoFit/>
          </a:bodyPr>
          <a:lstStyle/>
          <a:p>
            <a:endParaRPr lang="en-GB" dirty="0"/>
          </a:p>
        </p:txBody>
      </p:sp>
      <p:pic>
        <p:nvPicPr>
          <p:cNvPr id="10" name="Picture 2" descr="Graphical user interface, text, application&#10;&#10;Description automatically generated with medium confidence">
            <a:extLst>
              <a:ext uri="{FF2B5EF4-FFF2-40B4-BE49-F238E27FC236}">
                <a16:creationId xmlns:a16="http://schemas.microsoft.com/office/drawing/2014/main" id="{7EBAE793-5012-4345-3854-B571A72A92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5510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What is high-performance?</a:t>
              </a:r>
            </a:p>
          </p:txBody>
        </p:sp>
      </p:grpSp>
      <p:sp>
        <p:nvSpPr>
          <p:cNvPr id="2" name="Title 3">
            <a:extLst>
              <a:ext uri="{FF2B5EF4-FFF2-40B4-BE49-F238E27FC236}">
                <a16:creationId xmlns:a16="http://schemas.microsoft.com/office/drawing/2014/main" id="{7CC3D6CD-2B84-F0F8-A58A-ACD3FC3345C9}"/>
              </a:ext>
            </a:extLst>
          </p:cNvPr>
          <p:cNvSpPr txBox="1">
            <a:spLocks/>
          </p:cNvSpPr>
          <p:nvPr/>
        </p:nvSpPr>
        <p:spPr>
          <a:xfrm>
            <a:off x="679042" y="3219151"/>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algn="ctr"/>
            <a:r>
              <a:rPr lang="en-GB" sz="3000" b="0" dirty="0">
                <a:solidFill>
                  <a:schemeClr val="tx1"/>
                </a:solidFill>
              </a:rPr>
              <a:t>“A high-performance team is one that </a:t>
            </a:r>
            <a:r>
              <a:rPr lang="en-GB" sz="3000" dirty="0">
                <a:solidFill>
                  <a:schemeClr val="tx1"/>
                </a:solidFill>
              </a:rPr>
              <a:t>exceeds</a:t>
            </a:r>
            <a:r>
              <a:rPr lang="en-GB" sz="3000" b="0" dirty="0">
                <a:solidFill>
                  <a:schemeClr val="tx1"/>
                </a:solidFill>
              </a:rPr>
              <a:t> all reasonable expectations and produces </a:t>
            </a:r>
            <a:r>
              <a:rPr lang="en-GB" sz="3000" dirty="0">
                <a:solidFill>
                  <a:schemeClr val="tx1"/>
                </a:solidFill>
              </a:rPr>
              <a:t>extraordinary</a:t>
            </a:r>
            <a:r>
              <a:rPr lang="en-GB" sz="3000" b="0" dirty="0">
                <a:solidFill>
                  <a:schemeClr val="tx1"/>
                </a:solidFill>
              </a:rPr>
              <a:t> results”</a:t>
            </a:r>
          </a:p>
        </p:txBody>
      </p:sp>
      <p:sp>
        <p:nvSpPr>
          <p:cNvPr id="3" name="Title 3">
            <a:extLst>
              <a:ext uri="{FF2B5EF4-FFF2-40B4-BE49-F238E27FC236}">
                <a16:creationId xmlns:a16="http://schemas.microsoft.com/office/drawing/2014/main" id="{5D65A91C-A54C-7FE8-1121-0E65468A7E3C}"/>
              </a:ext>
            </a:extLst>
          </p:cNvPr>
          <p:cNvSpPr txBox="1">
            <a:spLocks/>
          </p:cNvSpPr>
          <p:nvPr/>
        </p:nvSpPr>
        <p:spPr>
          <a:xfrm>
            <a:off x="9805851" y="3881932"/>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1500" b="0" dirty="0">
                <a:solidFill>
                  <a:schemeClr val="tx1"/>
                </a:solidFill>
              </a:rPr>
              <a:t>(Wilkinson, 2019)</a:t>
            </a:r>
          </a:p>
        </p:txBody>
      </p:sp>
    </p:spTree>
    <p:extLst>
      <p:ext uri="{BB962C8B-B14F-4D97-AF65-F5344CB8AC3E}">
        <p14:creationId xmlns:p14="http://schemas.microsoft.com/office/powerpoint/2010/main" val="3764617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Efficiency vs. Performance</a:t>
              </a:r>
            </a:p>
          </p:txBody>
        </p:sp>
      </p:grpSp>
      <p:sp>
        <p:nvSpPr>
          <p:cNvPr id="3" name="TextBox 2">
            <a:extLst>
              <a:ext uri="{FF2B5EF4-FFF2-40B4-BE49-F238E27FC236}">
                <a16:creationId xmlns:a16="http://schemas.microsoft.com/office/drawing/2014/main" id="{5FAEB87A-9A9F-4531-5E0B-92BDA29D84DC}"/>
              </a:ext>
            </a:extLst>
          </p:cNvPr>
          <p:cNvSpPr txBox="1"/>
          <p:nvPr/>
        </p:nvSpPr>
        <p:spPr>
          <a:xfrm>
            <a:off x="1719322" y="2089799"/>
            <a:ext cx="8753355" cy="2949525"/>
          </a:xfrm>
          <a:prstGeom prst="rect">
            <a:avLst/>
          </a:prstGeom>
          <a:noFill/>
        </p:spPr>
        <p:txBody>
          <a:bodyPr wrap="square">
            <a:spAutoFit/>
          </a:bodyPr>
          <a:lstStyle/>
          <a:p>
            <a:pPr marL="285750" indent="-285750">
              <a:lnSpc>
                <a:spcPct val="150000"/>
              </a:lnSpc>
              <a:buFont typeface="Wingdings" panose="05000000000000000000" pitchFamily="2" charset="2"/>
              <a:buChar char="Ø"/>
            </a:pPr>
            <a:r>
              <a:rPr lang="en-GB" b="1" dirty="0">
                <a:latin typeface="Helvetica" panose="020B0604020202020204" pitchFamily="34" charset="0"/>
                <a:cs typeface="Helvetica" panose="020B0604020202020204" pitchFamily="34" charset="0"/>
              </a:rPr>
              <a:t>Task</a:t>
            </a:r>
            <a:r>
              <a:rPr lang="en-GB" dirty="0">
                <a:latin typeface="Helvetica" panose="020B0604020202020204" pitchFamily="34" charset="0"/>
                <a:cs typeface="Helvetica" panose="020B0604020202020204" pitchFamily="34" charset="0"/>
              </a:rPr>
              <a:t> performance: effectiveness in the core responsibilities of the team</a:t>
            </a:r>
          </a:p>
          <a:p>
            <a:pPr marL="285750" indent="-285750">
              <a:lnSpc>
                <a:spcPct val="150000"/>
              </a:lnSpc>
              <a:buFont typeface="Wingdings" panose="05000000000000000000" pitchFamily="2" charset="2"/>
              <a:buChar char="Ø"/>
            </a:pPr>
            <a:endParaRPr lang="en-GB" dirty="0">
              <a:latin typeface="Helvetica" panose="020B0604020202020204" pitchFamily="34" charset="0"/>
              <a:cs typeface="Helvetica" panose="020B0604020202020204" pitchFamily="34" charset="0"/>
            </a:endParaRPr>
          </a:p>
          <a:p>
            <a:pPr marL="285750" indent="-285750">
              <a:lnSpc>
                <a:spcPct val="150000"/>
              </a:lnSpc>
              <a:buFont typeface="Wingdings" panose="05000000000000000000" pitchFamily="2" charset="2"/>
              <a:buChar char="Ø"/>
            </a:pPr>
            <a:r>
              <a:rPr lang="en-GB" b="1" dirty="0">
                <a:latin typeface="Helvetica" panose="020B0604020202020204" pitchFamily="34" charset="0"/>
                <a:cs typeface="Helvetica" panose="020B0604020202020204" pitchFamily="34" charset="0"/>
              </a:rPr>
              <a:t>Contextual</a:t>
            </a:r>
            <a:r>
              <a:rPr lang="en-GB" dirty="0">
                <a:latin typeface="Helvetica" panose="020B0604020202020204" pitchFamily="34" charset="0"/>
                <a:cs typeface="Helvetica" panose="020B0604020202020204" pitchFamily="34" charset="0"/>
              </a:rPr>
              <a:t> performance (or </a:t>
            </a:r>
            <a:r>
              <a:rPr lang="en-GB" b="1" dirty="0">
                <a:latin typeface="Helvetica" panose="020B0604020202020204" pitchFamily="34" charset="0"/>
                <a:cs typeface="Helvetica" panose="020B0604020202020204" pitchFamily="34" charset="0"/>
              </a:rPr>
              <a:t>citizenship behaviour</a:t>
            </a:r>
            <a:r>
              <a:rPr lang="en-GB" dirty="0">
                <a:latin typeface="Helvetica" panose="020B0604020202020204" pitchFamily="34" charset="0"/>
                <a:cs typeface="Helvetica" panose="020B0604020202020204" pitchFamily="34" charset="0"/>
              </a:rPr>
              <a:t>): helping the organisation’s goals or other teams in ways that go beyond the core responsibilities </a:t>
            </a:r>
          </a:p>
          <a:p>
            <a:pPr marL="285750" indent="-285750">
              <a:lnSpc>
                <a:spcPct val="150000"/>
              </a:lnSpc>
              <a:buFont typeface="Wingdings" panose="05000000000000000000" pitchFamily="2" charset="2"/>
              <a:buChar char="Ø"/>
            </a:pPr>
            <a:endParaRPr lang="en-GB" b="1" dirty="0">
              <a:latin typeface="Helvetica" panose="020B0604020202020204" pitchFamily="34" charset="0"/>
              <a:cs typeface="Helvetica" panose="020B0604020202020204" pitchFamily="34" charset="0"/>
            </a:endParaRPr>
          </a:p>
          <a:p>
            <a:pPr marL="285750" indent="-285750">
              <a:lnSpc>
                <a:spcPct val="150000"/>
              </a:lnSpc>
              <a:buFont typeface="Wingdings" panose="05000000000000000000" pitchFamily="2" charset="2"/>
              <a:buChar char="Ø"/>
            </a:pPr>
            <a:r>
              <a:rPr lang="en-GB" b="1" dirty="0">
                <a:latin typeface="Helvetica" panose="020B0604020202020204" pitchFamily="34" charset="0"/>
                <a:cs typeface="Helvetica" panose="020B0604020202020204" pitchFamily="34" charset="0"/>
              </a:rPr>
              <a:t>Adaptive</a:t>
            </a:r>
            <a:r>
              <a:rPr lang="en-GB" dirty="0">
                <a:latin typeface="Helvetica" panose="020B0604020202020204" pitchFamily="34" charset="0"/>
                <a:cs typeface="Helvetica" panose="020B0604020202020204" pitchFamily="34" charset="0"/>
              </a:rPr>
              <a:t> performance: for example, learning, innovation and responding to changing demands.</a:t>
            </a:r>
          </a:p>
        </p:txBody>
      </p:sp>
      <p:sp>
        <p:nvSpPr>
          <p:cNvPr id="2" name="TextBox 1">
            <a:extLst>
              <a:ext uri="{FF2B5EF4-FFF2-40B4-BE49-F238E27FC236}">
                <a16:creationId xmlns:a16="http://schemas.microsoft.com/office/drawing/2014/main" id="{38CEEB4A-7F50-49B0-55DE-2A7E22E33AF7}"/>
              </a:ext>
            </a:extLst>
          </p:cNvPr>
          <p:cNvSpPr txBox="1"/>
          <p:nvPr/>
        </p:nvSpPr>
        <p:spPr>
          <a:xfrm>
            <a:off x="8258748" y="4907724"/>
            <a:ext cx="8753355" cy="375552"/>
          </a:xfrm>
          <a:prstGeom prst="rect">
            <a:avLst/>
          </a:prstGeom>
          <a:noFill/>
        </p:spPr>
        <p:txBody>
          <a:bodyPr wrap="square">
            <a:spAutoFit/>
          </a:bodyPr>
          <a:lstStyle/>
          <a:p>
            <a:pPr>
              <a:lnSpc>
                <a:spcPct val="150000"/>
              </a:lnSpc>
            </a:pPr>
            <a:r>
              <a:rPr lang="en-GB" sz="1400" dirty="0">
                <a:solidFill>
                  <a:schemeClr val="bg1">
                    <a:lumMod val="75000"/>
                  </a:schemeClr>
                </a:solidFill>
                <a:latin typeface="Helvetica" panose="020B0604020202020204" pitchFamily="34" charset="0"/>
                <a:cs typeface="Helvetica" panose="020B0604020202020204" pitchFamily="34" charset="0"/>
              </a:rPr>
              <a:t>(CIPD, 2023, p.3)</a:t>
            </a:r>
          </a:p>
        </p:txBody>
      </p:sp>
    </p:spTree>
    <p:extLst>
      <p:ext uri="{BB962C8B-B14F-4D97-AF65-F5344CB8AC3E}">
        <p14:creationId xmlns:p14="http://schemas.microsoft.com/office/powerpoint/2010/main" val="538582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Your role as a Line Manager</a:t>
              </a:r>
            </a:p>
          </p:txBody>
        </p:sp>
      </p:grpSp>
      <p:pic>
        <p:nvPicPr>
          <p:cNvPr id="3" name="Graphic 2" descr="Cycle with people outline">
            <a:extLst>
              <a:ext uri="{FF2B5EF4-FFF2-40B4-BE49-F238E27FC236}">
                <a16:creationId xmlns:a16="http://schemas.microsoft.com/office/drawing/2014/main" id="{F63C5808-A0E1-A114-B744-094AFBFCF0F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545932" y="972000"/>
            <a:ext cx="5078605" cy="5078605"/>
          </a:xfrm>
          <a:prstGeom prst="rect">
            <a:avLst/>
          </a:prstGeom>
        </p:spPr>
      </p:pic>
    </p:spTree>
    <p:extLst>
      <p:ext uri="{BB962C8B-B14F-4D97-AF65-F5344CB8AC3E}">
        <p14:creationId xmlns:p14="http://schemas.microsoft.com/office/powerpoint/2010/main" val="2804017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0"/>
            <a:ext cx="12192000" cy="4100171"/>
            <a:chOff x="0" y="0"/>
            <a:chExt cx="12192000" cy="4100171"/>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729206" y="2774608"/>
              <a:ext cx="1114642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algn="ctr">
                <a:lnSpc>
                  <a:spcPct val="160000"/>
                </a:lnSpc>
              </a:pPr>
              <a:r>
                <a:rPr lang="en-GB" sz="4000" dirty="0">
                  <a:solidFill>
                    <a:srgbClr val="2C3E72"/>
                  </a:solidFill>
                </a:rPr>
                <a:t>Your manager has </a:t>
              </a:r>
              <a:r>
                <a:rPr lang="en-GB" sz="4000" u="sng" dirty="0">
                  <a:solidFill>
                    <a:srgbClr val="2C3E72"/>
                  </a:solidFill>
                </a:rPr>
                <a:t>more</a:t>
              </a:r>
              <a:r>
                <a:rPr lang="en-GB" sz="4000" dirty="0">
                  <a:solidFill>
                    <a:srgbClr val="2C3E72"/>
                  </a:solidFill>
                </a:rPr>
                <a:t> impact on your mental health than your doctor or therapist.</a:t>
              </a:r>
            </a:p>
          </p:txBody>
        </p:sp>
      </p:grpSp>
      <p:sp>
        <p:nvSpPr>
          <p:cNvPr id="2" name="Title 3">
            <a:extLst>
              <a:ext uri="{FF2B5EF4-FFF2-40B4-BE49-F238E27FC236}">
                <a16:creationId xmlns:a16="http://schemas.microsoft.com/office/drawing/2014/main" id="{7E2E77F8-76CE-BD98-3733-D60117AFA304}"/>
              </a:ext>
            </a:extLst>
          </p:cNvPr>
          <p:cNvSpPr txBox="1">
            <a:spLocks/>
          </p:cNvSpPr>
          <p:nvPr/>
        </p:nvSpPr>
        <p:spPr>
          <a:xfrm>
            <a:off x="522790" y="3852672"/>
            <a:ext cx="1114642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algn="r">
              <a:lnSpc>
                <a:spcPct val="160000"/>
              </a:lnSpc>
            </a:pPr>
            <a:r>
              <a:rPr lang="en-GB" sz="1500" b="0" i="1" dirty="0">
                <a:solidFill>
                  <a:schemeClr val="bg1">
                    <a:lumMod val="75000"/>
                  </a:schemeClr>
                </a:solidFill>
              </a:rPr>
              <a:t>(Workforce Institute, 2023)</a:t>
            </a:r>
          </a:p>
        </p:txBody>
      </p:sp>
    </p:spTree>
    <p:extLst>
      <p:ext uri="{BB962C8B-B14F-4D97-AF65-F5344CB8AC3E}">
        <p14:creationId xmlns:p14="http://schemas.microsoft.com/office/powerpoint/2010/main" val="2225468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294300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2" name="Title 3">
            <a:extLst>
              <a:ext uri="{FF2B5EF4-FFF2-40B4-BE49-F238E27FC236}">
                <a16:creationId xmlns:a16="http://schemas.microsoft.com/office/drawing/2014/main" id="{BDAFCBCB-23F5-B0EE-F607-E1F99E0125D5}"/>
              </a:ext>
            </a:extLst>
          </p:cNvPr>
          <p:cNvSpPr txBox="1">
            <a:spLocks/>
          </p:cNvSpPr>
          <p:nvPr/>
        </p:nvSpPr>
        <p:spPr>
          <a:xfrm>
            <a:off x="2101873" y="2766218"/>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Your role as a Line Manager</a:t>
            </a:r>
          </a:p>
        </p:txBody>
      </p:sp>
    </p:spTree>
    <p:extLst>
      <p:ext uri="{BB962C8B-B14F-4D97-AF65-F5344CB8AC3E}">
        <p14:creationId xmlns:p14="http://schemas.microsoft.com/office/powerpoint/2010/main" val="241463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The Importance of Trust</a:t>
              </a:r>
            </a:p>
          </p:txBody>
        </p:sp>
      </p:grpSp>
      <p:pic>
        <p:nvPicPr>
          <p:cNvPr id="3" name="Graphic 2" descr="Badge Heart outline">
            <a:extLst>
              <a:ext uri="{FF2B5EF4-FFF2-40B4-BE49-F238E27FC236}">
                <a16:creationId xmlns:a16="http://schemas.microsoft.com/office/drawing/2014/main" id="{D34A7711-D599-053A-0057-DE2A2BAE03F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927231" y="1524855"/>
            <a:ext cx="4243754" cy="4243754"/>
          </a:xfrm>
          <a:prstGeom prst="rect">
            <a:avLst/>
          </a:prstGeom>
        </p:spPr>
      </p:pic>
    </p:spTree>
    <p:extLst>
      <p:ext uri="{BB962C8B-B14F-4D97-AF65-F5344CB8AC3E}">
        <p14:creationId xmlns:p14="http://schemas.microsoft.com/office/powerpoint/2010/main" val="1730685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pic>
        <p:nvPicPr>
          <p:cNvPr id="2" name="Online Media 1" title="What Makes the Highest Performing Teams in the World | Simon Sinek">
            <a:hlinkClick r:id="" action="ppaction://media"/>
            <a:extLst>
              <a:ext uri="{FF2B5EF4-FFF2-40B4-BE49-F238E27FC236}">
                <a16:creationId xmlns:a16="http://schemas.microsoft.com/office/drawing/2014/main" id="{EE6A92DD-56D9-6F84-4ECD-E11E236F4396}"/>
              </a:ext>
            </a:extLst>
          </p:cNvPr>
          <p:cNvPicPr>
            <a:picLocks noRot="1" noChangeAspect="1"/>
          </p:cNvPicPr>
          <p:nvPr>
            <a:videoFile r:link="rId1"/>
          </p:nvPr>
        </p:nvPicPr>
        <p:blipFill>
          <a:blip r:embed="rId5"/>
          <a:stretch>
            <a:fillRect/>
          </a:stretch>
        </p:blipFill>
        <p:spPr>
          <a:xfrm>
            <a:off x="2146516" y="996790"/>
            <a:ext cx="7898968" cy="4462917"/>
          </a:xfrm>
          <a:prstGeom prst="rect">
            <a:avLst/>
          </a:prstGeom>
        </p:spPr>
      </p:pic>
    </p:spTree>
    <p:extLst>
      <p:ext uri="{BB962C8B-B14F-4D97-AF65-F5344CB8AC3E}">
        <p14:creationId xmlns:p14="http://schemas.microsoft.com/office/powerpoint/2010/main" val="339266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What does this mean for you?</a:t>
              </a:r>
            </a:p>
          </p:txBody>
        </p:sp>
      </p:grpSp>
      <p:sp>
        <p:nvSpPr>
          <p:cNvPr id="2" name="TextBox 1">
            <a:extLst>
              <a:ext uri="{FF2B5EF4-FFF2-40B4-BE49-F238E27FC236}">
                <a16:creationId xmlns:a16="http://schemas.microsoft.com/office/drawing/2014/main" id="{99711DB2-B8E7-7332-EF8F-9E1578D54AA7}"/>
              </a:ext>
            </a:extLst>
          </p:cNvPr>
          <p:cNvSpPr txBox="1"/>
          <p:nvPr/>
        </p:nvSpPr>
        <p:spPr>
          <a:xfrm>
            <a:off x="3327182" y="2522449"/>
            <a:ext cx="8753355" cy="2084225"/>
          </a:xfrm>
          <a:prstGeom prst="rect">
            <a:avLst/>
          </a:prstGeom>
          <a:noFill/>
        </p:spPr>
        <p:txBody>
          <a:bodyPr wrap="square">
            <a:spAutoFit/>
          </a:bodyPr>
          <a:lstStyle/>
          <a:p>
            <a:pPr marL="285750" indent="-285750">
              <a:lnSpc>
                <a:spcPct val="150000"/>
              </a:lnSpc>
              <a:buFont typeface="Wingdings" panose="05000000000000000000" pitchFamily="2" charset="2"/>
              <a:buChar char="Ø"/>
            </a:pPr>
            <a:r>
              <a:rPr lang="en-GB" sz="3000" b="1" dirty="0">
                <a:latin typeface="Helvetica" panose="020B0604020202020204" pitchFamily="34" charset="0"/>
                <a:cs typeface="Helvetica" panose="020B0604020202020204" pitchFamily="34" charset="0"/>
              </a:rPr>
              <a:t>Retention</a:t>
            </a:r>
          </a:p>
          <a:p>
            <a:pPr marL="285750" indent="-285750">
              <a:lnSpc>
                <a:spcPct val="150000"/>
              </a:lnSpc>
              <a:buFont typeface="Wingdings" panose="05000000000000000000" pitchFamily="2" charset="2"/>
              <a:buChar char="Ø"/>
            </a:pPr>
            <a:r>
              <a:rPr lang="en-GB" sz="3000" b="1" dirty="0">
                <a:latin typeface="Helvetica" panose="020B0604020202020204" pitchFamily="34" charset="0"/>
                <a:cs typeface="Helvetica" panose="020B0604020202020204" pitchFamily="34" charset="0"/>
              </a:rPr>
              <a:t>Less injuries and illnesses</a:t>
            </a:r>
          </a:p>
          <a:p>
            <a:pPr marL="285750" indent="-285750">
              <a:lnSpc>
                <a:spcPct val="150000"/>
              </a:lnSpc>
              <a:buFont typeface="Wingdings" panose="05000000000000000000" pitchFamily="2" charset="2"/>
              <a:buChar char="Ø"/>
            </a:pPr>
            <a:r>
              <a:rPr lang="en-GB" sz="3000" b="1" dirty="0">
                <a:latin typeface="Helvetica" panose="020B0604020202020204" pitchFamily="34" charset="0"/>
                <a:cs typeface="Helvetica" panose="020B0604020202020204" pitchFamily="34" charset="0"/>
              </a:rPr>
              <a:t>Decreased levels of burnout</a:t>
            </a:r>
            <a:endParaRPr lang="en-GB" sz="3000" dirty="0">
              <a:latin typeface="Helvetica" panose="020B0604020202020204" pitchFamily="34" charset="0"/>
              <a:cs typeface="Helvetica" panose="020B0604020202020204" pitchFamily="34" charset="0"/>
            </a:endParaRPr>
          </a:p>
        </p:txBody>
      </p:sp>
    </p:spTree>
    <p:extLst>
      <p:ext uri="{BB962C8B-B14F-4D97-AF65-F5344CB8AC3E}">
        <p14:creationId xmlns:p14="http://schemas.microsoft.com/office/powerpoint/2010/main" val="1831297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1140232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What happens when it goes wrong?</a:t>
              </a:r>
            </a:p>
          </p:txBody>
        </p:sp>
      </p:grpSp>
      <p:pic>
        <p:nvPicPr>
          <p:cNvPr id="3" name="Picture 2" descr="Ockenden Website Image">
            <a:extLst>
              <a:ext uri="{FF2B5EF4-FFF2-40B4-BE49-F238E27FC236}">
                <a16:creationId xmlns:a16="http://schemas.microsoft.com/office/drawing/2014/main" id="{C0D9E64B-0D32-98AC-7E83-91A7948E37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27004" y="1653456"/>
            <a:ext cx="5737991" cy="3822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2776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2786337"/>
            <a:ext cx="12192000" cy="1325563"/>
            <a:chOff x="0" y="-176782"/>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53806" y="-176782"/>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algn="ctr"/>
              <a:r>
                <a:rPr lang="en-GB" dirty="0" err="1">
                  <a:solidFill>
                    <a:srgbClr val="2C3E72"/>
                  </a:solidFill>
                </a:rPr>
                <a:t>Diolch</a:t>
              </a:r>
              <a:endParaRPr lang="en-GB" dirty="0">
                <a:solidFill>
                  <a:srgbClr val="2C3E72"/>
                </a:solidFill>
              </a:endParaRPr>
            </a:p>
          </p:txBody>
        </p:sp>
      </p:grpSp>
    </p:spTree>
    <p:extLst>
      <p:ext uri="{BB962C8B-B14F-4D97-AF65-F5344CB8AC3E}">
        <p14:creationId xmlns:p14="http://schemas.microsoft.com/office/powerpoint/2010/main" val="126934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7EE0A02-625C-28FC-A47D-62B55E7B8356}"/>
              </a:ext>
            </a:extLst>
          </p:cNvPr>
          <p:cNvSpPr txBox="1"/>
          <p:nvPr/>
        </p:nvSpPr>
        <p:spPr>
          <a:xfrm>
            <a:off x="0" y="2315110"/>
            <a:ext cx="12192000" cy="1866447"/>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9310" y="367950"/>
            <a:ext cx="3973380" cy="99334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3">
            <a:extLst>
              <a:ext uri="{FF2B5EF4-FFF2-40B4-BE49-F238E27FC236}">
                <a16:creationId xmlns:a16="http://schemas.microsoft.com/office/drawing/2014/main" id="{F2A83BE5-C306-55AB-7746-7397EF8ECB34}"/>
              </a:ext>
            </a:extLst>
          </p:cNvPr>
          <p:cNvSpPr>
            <a:spLocks noGrp="1"/>
          </p:cNvSpPr>
          <p:nvPr>
            <p:ph type="title"/>
          </p:nvPr>
        </p:nvSpPr>
        <p:spPr>
          <a:xfrm>
            <a:off x="0" y="2315110"/>
            <a:ext cx="9120507" cy="1325563"/>
          </a:xfrm>
        </p:spPr>
        <p:txBody>
          <a:bodyPr>
            <a:noAutofit/>
          </a:bodyPr>
          <a:lstStyle/>
          <a:p>
            <a:r>
              <a:rPr lang="en-GB" sz="7000" b="1" dirty="0">
                <a:solidFill>
                  <a:srgbClr val="2C3E72"/>
                </a:solidFill>
                <a:latin typeface="Arial" panose="020B0604020202020204" pitchFamily="34" charset="0"/>
                <a:cs typeface="Arial" panose="020B0604020202020204" pitchFamily="34" charset="0"/>
              </a:rPr>
              <a:t>Driving Performance</a:t>
            </a:r>
          </a:p>
        </p:txBody>
      </p:sp>
      <p:sp>
        <p:nvSpPr>
          <p:cNvPr id="9" name="Title 3">
            <a:extLst>
              <a:ext uri="{FF2B5EF4-FFF2-40B4-BE49-F238E27FC236}">
                <a16:creationId xmlns:a16="http://schemas.microsoft.com/office/drawing/2014/main" id="{4E606998-EC3C-FC0B-8688-1869CF27FA4D}"/>
              </a:ext>
            </a:extLst>
          </p:cNvPr>
          <p:cNvSpPr txBox="1">
            <a:spLocks/>
          </p:cNvSpPr>
          <p:nvPr/>
        </p:nvSpPr>
        <p:spPr>
          <a:xfrm>
            <a:off x="4410530" y="3111333"/>
            <a:ext cx="778147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CEB484"/>
                </a:solidFill>
                <a:latin typeface="+mn-lt"/>
                <a:cs typeface="Arial" panose="020B0604020202020204" pitchFamily="34" charset="0"/>
              </a:rPr>
              <a:t>Team Effectiveness</a:t>
            </a:r>
          </a:p>
        </p:txBody>
      </p:sp>
      <p:pic>
        <p:nvPicPr>
          <p:cNvPr id="13" name="Graphic 12" descr="Tick with solid fill">
            <a:extLst>
              <a:ext uri="{FF2B5EF4-FFF2-40B4-BE49-F238E27FC236}">
                <a16:creationId xmlns:a16="http://schemas.microsoft.com/office/drawing/2014/main" id="{4B8261F8-7119-AAC9-4716-4BA5B2191834}"/>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10088081" y="-44148"/>
            <a:ext cx="2041684" cy="2041684"/>
          </a:xfrm>
          <a:prstGeom prst="rect">
            <a:avLst/>
          </a:prstGeom>
        </p:spPr>
      </p:pic>
      <p:sp>
        <p:nvSpPr>
          <p:cNvPr id="14" name="TextBox 13">
            <a:extLst>
              <a:ext uri="{FF2B5EF4-FFF2-40B4-BE49-F238E27FC236}">
                <a16:creationId xmlns:a16="http://schemas.microsoft.com/office/drawing/2014/main" id="{85607B8D-02BE-3C77-F88E-07D84B0B2435}"/>
              </a:ext>
            </a:extLst>
          </p:cNvPr>
          <p:cNvSpPr txBox="1"/>
          <p:nvPr/>
        </p:nvSpPr>
        <p:spPr>
          <a:xfrm>
            <a:off x="-3825291" y="6334780"/>
            <a:ext cx="8385544" cy="523220"/>
          </a:xfrm>
          <a:prstGeom prst="rect">
            <a:avLst/>
          </a:prstGeom>
          <a:noFill/>
        </p:spPr>
        <p:txBody>
          <a:bodyPr wrap="square" lIns="91440" tIns="45720" rIns="91440" bIns="45720" rtlCol="0" anchor="ctr">
            <a:spAutoFit/>
          </a:bodyPr>
          <a:lstStyle/>
          <a:p>
            <a:pPr algn="r"/>
            <a:r>
              <a:rPr lang="en-GB" sz="2800" dirty="0">
                <a:solidFill>
                  <a:srgbClr val="2C3E72"/>
                </a:solidFill>
                <a:latin typeface="Helvetica"/>
                <a:cs typeface="Helvetica"/>
                <a:sym typeface="Wingdings" panose="05000000000000000000" pitchFamily="2" charset="2"/>
              </a:rPr>
              <a:t></a:t>
            </a:r>
            <a:r>
              <a:rPr lang="en-GB" sz="2800" b="0" i="0" dirty="0">
                <a:solidFill>
                  <a:srgbClr val="2C3E72"/>
                </a:solidFill>
                <a:effectLst/>
                <a:latin typeface="Helvetica"/>
                <a:cs typeface="Helvetica"/>
              </a:rPr>
              <a:t> </a:t>
            </a:r>
            <a:r>
              <a:rPr lang="en-GB" sz="2800" dirty="0" err="1">
                <a:solidFill>
                  <a:srgbClr val="2C3E72"/>
                </a:solidFill>
                <a:latin typeface="Helvetica"/>
                <a:cs typeface="Helvetica"/>
              </a:rPr>
              <a:t>dan.blyth@wales.nhs.uk</a:t>
            </a:r>
            <a:endParaRPr lang="en-GB" sz="2800" dirty="0">
              <a:solidFill>
                <a:srgbClr val="2C3E72"/>
              </a:solidFill>
              <a:latin typeface="Helvetica"/>
              <a:cs typeface="Helvetica"/>
            </a:endParaRPr>
          </a:p>
        </p:txBody>
      </p:sp>
    </p:spTree>
    <p:extLst>
      <p:ext uri="{BB962C8B-B14F-4D97-AF65-F5344CB8AC3E}">
        <p14:creationId xmlns:p14="http://schemas.microsoft.com/office/powerpoint/2010/main" val="2415417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3525909-D073-9E43-8329-86E57B9377BF}"/>
              </a:ext>
            </a:extLst>
          </p:cNvPr>
          <p:cNvGrpSpPr/>
          <p:nvPr/>
        </p:nvGrpSpPr>
        <p:grpSpPr>
          <a:xfrm>
            <a:off x="0" y="-99219"/>
            <a:ext cx="12192000" cy="1325563"/>
            <a:chOff x="0" y="-99219"/>
            <a:chExt cx="12192000" cy="1325563"/>
          </a:xfrm>
        </p:grpSpPr>
        <p:sp>
          <p:nvSpPr>
            <p:cNvPr id="6" name="TextBox 5">
              <a:extLst>
                <a:ext uri="{FF2B5EF4-FFF2-40B4-BE49-F238E27FC236}">
                  <a16:creationId xmlns:a16="http://schemas.microsoft.com/office/drawing/2014/main" id="{C2FF2702-D19D-E559-01E9-F26BA21F372D}"/>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4" name="Title 3">
              <a:extLst>
                <a:ext uri="{FF2B5EF4-FFF2-40B4-BE49-F238E27FC236}">
                  <a16:creationId xmlns:a16="http://schemas.microsoft.com/office/drawing/2014/main" id="{B13106EA-FDFD-A2CC-D6F2-AC62D4D2EA4F}"/>
                </a:ext>
              </a:extLst>
            </p:cNvPr>
            <p:cNvSpPr txBox="1">
              <a:spLocks/>
            </p:cNvSpPr>
            <p:nvPr/>
          </p:nvSpPr>
          <p:spPr>
            <a:xfrm>
              <a:off x="121464" y="-99219"/>
              <a:ext cx="789042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Learning Objectives</a:t>
              </a:r>
            </a:p>
          </p:txBody>
        </p:sp>
      </p:grpSp>
      <p:sp>
        <p:nvSpPr>
          <p:cNvPr id="5" name="Title 3">
            <a:extLst>
              <a:ext uri="{FF2B5EF4-FFF2-40B4-BE49-F238E27FC236}">
                <a16:creationId xmlns:a16="http://schemas.microsoft.com/office/drawing/2014/main" id="{C2E16B35-3EC7-35DC-80DE-1B688045C3F3}"/>
              </a:ext>
            </a:extLst>
          </p:cNvPr>
          <p:cNvSpPr txBox="1">
            <a:spLocks/>
          </p:cNvSpPr>
          <p:nvPr/>
        </p:nvSpPr>
        <p:spPr>
          <a:xfrm>
            <a:off x="121464" y="1650505"/>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3000" b="0" dirty="0">
                <a:solidFill>
                  <a:schemeClr val="tx1"/>
                </a:solidFill>
              </a:rPr>
              <a:t>By the end of the session, you will:</a:t>
            </a:r>
          </a:p>
        </p:txBody>
      </p:sp>
      <p:sp>
        <p:nvSpPr>
          <p:cNvPr id="7" name="Title 3">
            <a:extLst>
              <a:ext uri="{FF2B5EF4-FFF2-40B4-BE49-F238E27FC236}">
                <a16:creationId xmlns:a16="http://schemas.microsoft.com/office/drawing/2014/main" id="{109570C6-5DCB-0454-5F34-B8BBDD4E4A7B}"/>
              </a:ext>
            </a:extLst>
          </p:cNvPr>
          <p:cNvSpPr txBox="1">
            <a:spLocks/>
          </p:cNvSpPr>
          <p:nvPr/>
        </p:nvSpPr>
        <p:spPr>
          <a:xfrm>
            <a:off x="742566" y="3099757"/>
            <a:ext cx="11112592"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marL="457200" indent="-457200">
              <a:lnSpc>
                <a:spcPct val="170000"/>
              </a:lnSpc>
              <a:buFont typeface="Arial" panose="020B0604020202020204" pitchFamily="34" charset="0"/>
              <a:buChar char="•"/>
            </a:pPr>
            <a:r>
              <a:rPr lang="en-GB" sz="2000" b="0" dirty="0">
                <a:solidFill>
                  <a:schemeClr val="tx1"/>
                </a:solidFill>
              </a:rPr>
              <a:t>Understand the concept of team effectiveness</a:t>
            </a:r>
          </a:p>
          <a:p>
            <a:pPr marL="457200" indent="-457200">
              <a:lnSpc>
                <a:spcPct val="170000"/>
              </a:lnSpc>
              <a:buFont typeface="Arial" panose="020B0604020202020204" pitchFamily="34" charset="0"/>
              <a:buChar char="•"/>
            </a:pPr>
            <a:endParaRPr lang="en-GB" sz="2000" b="0" dirty="0">
              <a:solidFill>
                <a:schemeClr val="tx1"/>
              </a:solidFill>
            </a:endParaRPr>
          </a:p>
          <a:p>
            <a:pPr marL="457200" indent="-457200">
              <a:lnSpc>
                <a:spcPct val="170000"/>
              </a:lnSpc>
              <a:buFont typeface="Arial" panose="020B0604020202020204" pitchFamily="34" charset="0"/>
              <a:buChar char="•"/>
            </a:pPr>
            <a:r>
              <a:rPr lang="en-GB" sz="2000" b="0" dirty="0">
                <a:solidFill>
                  <a:schemeClr val="tx1"/>
                </a:solidFill>
              </a:rPr>
              <a:t>Be able to list three ways in which team effectiveness can be measured in Hywel Dda</a:t>
            </a:r>
          </a:p>
        </p:txBody>
      </p:sp>
      <p:sp>
        <p:nvSpPr>
          <p:cNvPr id="8" name="TextBox 7">
            <a:extLst>
              <a:ext uri="{FF2B5EF4-FFF2-40B4-BE49-F238E27FC236}">
                <a16:creationId xmlns:a16="http://schemas.microsoft.com/office/drawing/2014/main" id="{53FE210D-A408-4BD3-EA54-DC2A7FE6DF0C}"/>
              </a:ext>
            </a:extLst>
          </p:cNvPr>
          <p:cNvSpPr txBox="1"/>
          <p:nvPr/>
        </p:nvSpPr>
        <p:spPr>
          <a:xfrm>
            <a:off x="2130725" y="3165894"/>
            <a:ext cx="184731" cy="369332"/>
          </a:xfrm>
          <a:prstGeom prst="rect">
            <a:avLst/>
          </a:prstGeom>
          <a:noFill/>
        </p:spPr>
        <p:txBody>
          <a:bodyPr wrap="none" rtlCol="0">
            <a:spAutoFit/>
          </a:bodyPr>
          <a:lstStyle/>
          <a:p>
            <a:endParaRPr lang="en-GB" dirty="0"/>
          </a:p>
        </p:txBody>
      </p:sp>
      <p:pic>
        <p:nvPicPr>
          <p:cNvPr id="10" name="Picture 2" descr="Graphical user interface, text, application&#10;&#10;Description automatically generated with medium confidence">
            <a:extLst>
              <a:ext uri="{FF2B5EF4-FFF2-40B4-BE49-F238E27FC236}">
                <a16:creationId xmlns:a16="http://schemas.microsoft.com/office/drawing/2014/main" id="{7EBAE793-5012-4345-3854-B571A72A92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4263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What is team effectiveness?</a:t>
              </a:r>
            </a:p>
          </p:txBody>
        </p:sp>
      </p:grpSp>
      <p:sp>
        <p:nvSpPr>
          <p:cNvPr id="2" name="Title 3">
            <a:extLst>
              <a:ext uri="{FF2B5EF4-FFF2-40B4-BE49-F238E27FC236}">
                <a16:creationId xmlns:a16="http://schemas.microsoft.com/office/drawing/2014/main" id="{846FC868-87F4-C5CB-4065-E2FB3E93DE31}"/>
              </a:ext>
            </a:extLst>
          </p:cNvPr>
          <p:cNvSpPr txBox="1">
            <a:spLocks/>
          </p:cNvSpPr>
          <p:nvPr/>
        </p:nvSpPr>
        <p:spPr>
          <a:xfrm>
            <a:off x="1079408" y="2620514"/>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3000" b="0" dirty="0">
                <a:solidFill>
                  <a:schemeClr val="tx1"/>
                </a:solidFill>
              </a:rPr>
              <a:t>‘Effectiveness is a team's capacity to achieve its objectives’</a:t>
            </a:r>
          </a:p>
        </p:txBody>
      </p:sp>
      <p:sp>
        <p:nvSpPr>
          <p:cNvPr id="3" name="Title 3">
            <a:extLst>
              <a:ext uri="{FF2B5EF4-FFF2-40B4-BE49-F238E27FC236}">
                <a16:creationId xmlns:a16="http://schemas.microsoft.com/office/drawing/2014/main" id="{2EE9087D-B88F-DA4F-9813-CDC232762228}"/>
              </a:ext>
            </a:extLst>
          </p:cNvPr>
          <p:cNvSpPr txBox="1">
            <a:spLocks/>
          </p:cNvSpPr>
          <p:nvPr/>
        </p:nvSpPr>
        <p:spPr>
          <a:xfrm>
            <a:off x="9066171" y="3082133"/>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1500" b="0" dirty="0">
                <a:solidFill>
                  <a:schemeClr val="tx1">
                    <a:lumMod val="65000"/>
                    <a:lumOff val="35000"/>
                  </a:schemeClr>
                </a:solidFill>
              </a:rPr>
              <a:t>(Cooke &amp; Hilton, 2015)</a:t>
            </a:r>
          </a:p>
        </p:txBody>
      </p:sp>
    </p:spTree>
    <p:extLst>
      <p:ext uri="{BB962C8B-B14F-4D97-AF65-F5344CB8AC3E}">
        <p14:creationId xmlns:p14="http://schemas.microsoft.com/office/powerpoint/2010/main" val="3640099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What makes an effective team?</a:t>
              </a:r>
            </a:p>
          </p:txBody>
        </p:sp>
      </p:grpSp>
      <p:sp>
        <p:nvSpPr>
          <p:cNvPr id="2" name="TextBox 1">
            <a:extLst>
              <a:ext uri="{FF2B5EF4-FFF2-40B4-BE49-F238E27FC236}">
                <a16:creationId xmlns:a16="http://schemas.microsoft.com/office/drawing/2014/main" id="{59945C14-A452-4E37-17AA-A4334AF9EBCC}"/>
              </a:ext>
            </a:extLst>
          </p:cNvPr>
          <p:cNvSpPr txBox="1"/>
          <p:nvPr/>
        </p:nvSpPr>
        <p:spPr>
          <a:xfrm>
            <a:off x="3763107" y="2166903"/>
            <a:ext cx="7408985" cy="2795317"/>
          </a:xfrm>
          <a:prstGeom prst="rect">
            <a:avLst/>
          </a:prstGeom>
          <a:noFill/>
        </p:spPr>
        <p:txBody>
          <a:bodyPr wrap="square" rtlCol="0">
            <a:spAutoFit/>
          </a:bodyPr>
          <a:lstStyle/>
          <a:p>
            <a:pPr marL="342900" indent="-342900">
              <a:lnSpc>
                <a:spcPct val="150000"/>
              </a:lnSpc>
              <a:buFont typeface="Wingdings" pitchFamily="2" charset="2"/>
              <a:buChar char="ü"/>
            </a:pPr>
            <a:r>
              <a:rPr lang="en-GB" sz="3000" dirty="0">
                <a:latin typeface="Helvetica" pitchFamily="2" charset="0"/>
              </a:rPr>
              <a:t>Communication</a:t>
            </a:r>
          </a:p>
          <a:p>
            <a:pPr marL="342900" indent="-342900">
              <a:lnSpc>
                <a:spcPct val="150000"/>
              </a:lnSpc>
              <a:buFont typeface="Wingdings" pitchFamily="2" charset="2"/>
              <a:buChar char="ü"/>
            </a:pPr>
            <a:r>
              <a:rPr lang="en-GB" sz="3000" dirty="0">
                <a:latin typeface="Helvetica" pitchFamily="2" charset="0"/>
              </a:rPr>
              <a:t>Psychological safety</a:t>
            </a:r>
          </a:p>
          <a:p>
            <a:pPr marL="342900" indent="-342900">
              <a:lnSpc>
                <a:spcPct val="150000"/>
              </a:lnSpc>
              <a:buFont typeface="Wingdings" pitchFamily="2" charset="2"/>
              <a:buChar char="ü"/>
            </a:pPr>
            <a:r>
              <a:rPr lang="en-GB" sz="3000" dirty="0">
                <a:latin typeface="Helvetica" pitchFamily="2" charset="0"/>
              </a:rPr>
              <a:t>Individuality &amp; Diversity</a:t>
            </a:r>
          </a:p>
          <a:p>
            <a:pPr marL="342900" indent="-342900">
              <a:lnSpc>
                <a:spcPct val="150000"/>
              </a:lnSpc>
              <a:buFont typeface="Wingdings" pitchFamily="2" charset="2"/>
              <a:buChar char="ü"/>
            </a:pPr>
            <a:r>
              <a:rPr lang="en-GB" sz="3000" dirty="0">
                <a:latin typeface="Helvetica" pitchFamily="2" charset="0"/>
              </a:rPr>
              <a:t>Shared vision and goals</a:t>
            </a:r>
          </a:p>
        </p:txBody>
      </p:sp>
    </p:spTree>
    <p:extLst>
      <p:ext uri="{BB962C8B-B14F-4D97-AF65-F5344CB8AC3E}">
        <p14:creationId xmlns:p14="http://schemas.microsoft.com/office/powerpoint/2010/main" val="18931537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567138" cy="1325563"/>
            <a:chOff x="0" y="-99219"/>
            <a:chExt cx="12567138"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1244567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4000" dirty="0">
                  <a:solidFill>
                    <a:srgbClr val="2C3E72"/>
                  </a:solidFill>
                </a:rPr>
                <a:t>What do effective teams mean for Hywel Dda?</a:t>
              </a:r>
            </a:p>
          </p:txBody>
        </p:sp>
      </p:grpSp>
      <p:grpSp>
        <p:nvGrpSpPr>
          <p:cNvPr id="5" name="Group 4">
            <a:extLst>
              <a:ext uri="{FF2B5EF4-FFF2-40B4-BE49-F238E27FC236}">
                <a16:creationId xmlns:a16="http://schemas.microsoft.com/office/drawing/2014/main" id="{8E2BC5DB-FD3B-BAC6-7FB9-380921D14A4B}"/>
              </a:ext>
            </a:extLst>
          </p:cNvPr>
          <p:cNvGrpSpPr/>
          <p:nvPr/>
        </p:nvGrpSpPr>
        <p:grpSpPr>
          <a:xfrm>
            <a:off x="3153508" y="1408472"/>
            <a:ext cx="5064368" cy="1207477"/>
            <a:chOff x="3153508" y="1408472"/>
            <a:chExt cx="5064368" cy="1207477"/>
          </a:xfrm>
        </p:grpSpPr>
        <p:sp>
          <p:nvSpPr>
            <p:cNvPr id="2" name="TextBox 1">
              <a:extLst>
                <a:ext uri="{FF2B5EF4-FFF2-40B4-BE49-F238E27FC236}">
                  <a16:creationId xmlns:a16="http://schemas.microsoft.com/office/drawing/2014/main" id="{7F890EF6-B64D-ADBE-D3DA-F6624616B711}"/>
                </a:ext>
              </a:extLst>
            </p:cNvPr>
            <p:cNvSpPr txBox="1"/>
            <p:nvPr/>
          </p:nvSpPr>
          <p:spPr>
            <a:xfrm>
              <a:off x="3153508" y="1408472"/>
              <a:ext cx="3985846" cy="1134862"/>
            </a:xfrm>
            <a:prstGeom prst="rect">
              <a:avLst/>
            </a:prstGeom>
            <a:noFill/>
          </p:spPr>
          <p:txBody>
            <a:bodyPr wrap="square" rtlCol="0">
              <a:spAutoFit/>
            </a:bodyPr>
            <a:lstStyle/>
            <a:p>
              <a:pPr>
                <a:lnSpc>
                  <a:spcPct val="150000"/>
                </a:lnSpc>
              </a:pPr>
              <a:r>
                <a:rPr lang="en-GB" sz="5000" dirty="0">
                  <a:solidFill>
                    <a:srgbClr val="00B050"/>
                  </a:solidFill>
                  <a:latin typeface="Helvetica" pitchFamily="2" charset="0"/>
                </a:rPr>
                <a:t>Patient Care</a:t>
              </a:r>
            </a:p>
          </p:txBody>
        </p:sp>
        <p:pic>
          <p:nvPicPr>
            <p:cNvPr id="4" name="Graphic 3" descr="Circle with left arrow with solid fill">
              <a:extLst>
                <a:ext uri="{FF2B5EF4-FFF2-40B4-BE49-F238E27FC236}">
                  <a16:creationId xmlns:a16="http://schemas.microsoft.com/office/drawing/2014/main" id="{FB802761-699F-2185-DDEC-DB888FC5EEC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5400000">
              <a:off x="7010399" y="1408472"/>
              <a:ext cx="1207477" cy="1207477"/>
            </a:xfrm>
            <a:prstGeom prst="rect">
              <a:avLst/>
            </a:prstGeom>
          </p:spPr>
        </p:pic>
      </p:grpSp>
      <p:sp>
        <p:nvSpPr>
          <p:cNvPr id="8" name="TextBox 7">
            <a:extLst>
              <a:ext uri="{FF2B5EF4-FFF2-40B4-BE49-F238E27FC236}">
                <a16:creationId xmlns:a16="http://schemas.microsoft.com/office/drawing/2014/main" id="{E0308E27-746D-B08E-7160-5455DEA3A5DD}"/>
              </a:ext>
            </a:extLst>
          </p:cNvPr>
          <p:cNvSpPr txBox="1"/>
          <p:nvPr/>
        </p:nvSpPr>
        <p:spPr>
          <a:xfrm>
            <a:off x="3153508" y="3638313"/>
            <a:ext cx="3985846" cy="1009764"/>
          </a:xfrm>
          <a:prstGeom prst="rect">
            <a:avLst/>
          </a:prstGeom>
          <a:noFill/>
        </p:spPr>
        <p:txBody>
          <a:bodyPr wrap="square" rtlCol="0">
            <a:spAutoFit/>
          </a:bodyPr>
          <a:lstStyle/>
          <a:p>
            <a:pPr>
              <a:lnSpc>
                <a:spcPct val="150000"/>
              </a:lnSpc>
            </a:pPr>
            <a:r>
              <a:rPr lang="en-GB" sz="4400" dirty="0">
                <a:solidFill>
                  <a:srgbClr val="FF0000"/>
                </a:solidFill>
                <a:latin typeface="Helvetica" pitchFamily="2" charset="0"/>
              </a:rPr>
              <a:t>Mortality Rates</a:t>
            </a:r>
          </a:p>
        </p:txBody>
      </p:sp>
      <p:pic>
        <p:nvPicPr>
          <p:cNvPr id="9" name="Graphic 8" descr="Circle with left arrow with solid fill">
            <a:extLst>
              <a:ext uri="{FF2B5EF4-FFF2-40B4-BE49-F238E27FC236}">
                <a16:creationId xmlns:a16="http://schemas.microsoft.com/office/drawing/2014/main" id="{7BE43450-608C-1AB5-CB87-4A59754B399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16200000">
            <a:off x="7010398" y="3638312"/>
            <a:ext cx="1207477" cy="1207477"/>
          </a:xfrm>
          <a:prstGeom prst="rect">
            <a:avLst/>
          </a:prstGeom>
        </p:spPr>
      </p:pic>
    </p:spTree>
    <p:extLst>
      <p:ext uri="{BB962C8B-B14F-4D97-AF65-F5344CB8AC3E}">
        <p14:creationId xmlns:p14="http://schemas.microsoft.com/office/powerpoint/2010/main" val="24318144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How is effectiveness measured?</a:t>
              </a:r>
            </a:p>
          </p:txBody>
        </p:sp>
      </p:grpSp>
      <p:sp>
        <p:nvSpPr>
          <p:cNvPr id="2" name="TextBox 1">
            <a:extLst>
              <a:ext uri="{FF2B5EF4-FFF2-40B4-BE49-F238E27FC236}">
                <a16:creationId xmlns:a16="http://schemas.microsoft.com/office/drawing/2014/main" id="{0E50525A-F593-654F-AC73-7EEB4990E074}"/>
              </a:ext>
            </a:extLst>
          </p:cNvPr>
          <p:cNvSpPr txBox="1"/>
          <p:nvPr/>
        </p:nvSpPr>
        <p:spPr>
          <a:xfrm>
            <a:off x="4032738" y="2166903"/>
            <a:ext cx="7408985" cy="2795317"/>
          </a:xfrm>
          <a:prstGeom prst="rect">
            <a:avLst/>
          </a:prstGeom>
          <a:noFill/>
        </p:spPr>
        <p:txBody>
          <a:bodyPr wrap="square" rtlCol="0">
            <a:spAutoFit/>
          </a:bodyPr>
          <a:lstStyle/>
          <a:p>
            <a:pPr marL="342900" indent="-342900">
              <a:lnSpc>
                <a:spcPct val="150000"/>
              </a:lnSpc>
              <a:buFont typeface="Wingdings" pitchFamily="2" charset="2"/>
              <a:buChar char="ü"/>
            </a:pPr>
            <a:r>
              <a:rPr lang="en-GB" sz="3000" dirty="0">
                <a:latin typeface="Helvetica" pitchFamily="2" charset="0"/>
              </a:rPr>
              <a:t>KPIs</a:t>
            </a:r>
          </a:p>
          <a:p>
            <a:pPr marL="342900" indent="-342900">
              <a:lnSpc>
                <a:spcPct val="150000"/>
              </a:lnSpc>
              <a:buFont typeface="Wingdings" pitchFamily="2" charset="2"/>
              <a:buChar char="ü"/>
            </a:pPr>
            <a:r>
              <a:rPr lang="en-GB" sz="3000" dirty="0">
                <a:latin typeface="Helvetica" pitchFamily="2" charset="0"/>
              </a:rPr>
              <a:t>Employee voice</a:t>
            </a:r>
          </a:p>
          <a:p>
            <a:pPr marL="342900" indent="-342900">
              <a:lnSpc>
                <a:spcPct val="150000"/>
              </a:lnSpc>
              <a:buFont typeface="Wingdings" pitchFamily="2" charset="2"/>
              <a:buChar char="ü"/>
            </a:pPr>
            <a:r>
              <a:rPr lang="en-GB" sz="3000" dirty="0">
                <a:latin typeface="Helvetica" pitchFamily="2" charset="0"/>
              </a:rPr>
              <a:t>Staff feedback</a:t>
            </a:r>
          </a:p>
          <a:p>
            <a:pPr marL="342900" indent="-342900">
              <a:lnSpc>
                <a:spcPct val="150000"/>
              </a:lnSpc>
              <a:buFont typeface="Wingdings" pitchFamily="2" charset="2"/>
              <a:buChar char="ü"/>
            </a:pPr>
            <a:r>
              <a:rPr lang="en-GB" sz="3000" dirty="0">
                <a:latin typeface="Helvetica" pitchFamily="2" charset="0"/>
              </a:rPr>
              <a:t>Resource tracking</a:t>
            </a:r>
          </a:p>
        </p:txBody>
      </p:sp>
    </p:spTree>
    <p:extLst>
      <p:ext uri="{BB962C8B-B14F-4D97-AF65-F5344CB8AC3E}">
        <p14:creationId xmlns:p14="http://schemas.microsoft.com/office/powerpoint/2010/main" val="941073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Your Toolkit</a:t>
              </a:r>
            </a:p>
          </p:txBody>
        </p:sp>
      </p:grpSp>
      <p:sp>
        <p:nvSpPr>
          <p:cNvPr id="2" name="TextBox 1">
            <a:extLst>
              <a:ext uri="{FF2B5EF4-FFF2-40B4-BE49-F238E27FC236}">
                <a16:creationId xmlns:a16="http://schemas.microsoft.com/office/drawing/2014/main" id="{D332F608-5074-68DC-58A0-08CE8167CA4B}"/>
              </a:ext>
            </a:extLst>
          </p:cNvPr>
          <p:cNvSpPr txBox="1"/>
          <p:nvPr/>
        </p:nvSpPr>
        <p:spPr>
          <a:xfrm>
            <a:off x="4044461" y="2377590"/>
            <a:ext cx="7408985" cy="2102820"/>
          </a:xfrm>
          <a:prstGeom prst="rect">
            <a:avLst/>
          </a:prstGeom>
          <a:noFill/>
        </p:spPr>
        <p:txBody>
          <a:bodyPr wrap="square" rtlCol="0">
            <a:spAutoFit/>
          </a:bodyPr>
          <a:lstStyle/>
          <a:p>
            <a:pPr marL="342900" indent="-342900">
              <a:lnSpc>
                <a:spcPct val="150000"/>
              </a:lnSpc>
              <a:buFont typeface="Wingdings" pitchFamily="2" charset="2"/>
              <a:buChar char="ü"/>
            </a:pPr>
            <a:r>
              <a:rPr lang="en-GB" sz="3000" dirty="0">
                <a:latin typeface="Helvetica" pitchFamily="2" charset="0"/>
              </a:rPr>
              <a:t>Feedback</a:t>
            </a:r>
          </a:p>
          <a:p>
            <a:pPr marL="342900" indent="-342900">
              <a:lnSpc>
                <a:spcPct val="150000"/>
              </a:lnSpc>
              <a:buFont typeface="Wingdings" pitchFamily="2" charset="2"/>
              <a:buChar char="ü"/>
            </a:pPr>
            <a:r>
              <a:rPr lang="en-GB" sz="3000" dirty="0">
                <a:latin typeface="Helvetica" pitchFamily="2" charset="0"/>
              </a:rPr>
              <a:t>Recognition &amp; Rewards</a:t>
            </a:r>
          </a:p>
          <a:p>
            <a:pPr marL="342900" indent="-342900">
              <a:lnSpc>
                <a:spcPct val="150000"/>
              </a:lnSpc>
              <a:buFont typeface="Wingdings" pitchFamily="2" charset="2"/>
              <a:buChar char="ü"/>
            </a:pPr>
            <a:r>
              <a:rPr lang="en-GB" sz="3000" dirty="0">
                <a:latin typeface="Helvetica" pitchFamily="2" charset="0"/>
              </a:rPr>
              <a:t>Conflict Management</a:t>
            </a:r>
          </a:p>
        </p:txBody>
      </p:sp>
    </p:spTree>
    <p:extLst>
      <p:ext uri="{BB962C8B-B14F-4D97-AF65-F5344CB8AC3E}">
        <p14:creationId xmlns:p14="http://schemas.microsoft.com/office/powerpoint/2010/main" val="386988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2786337"/>
            <a:ext cx="12192000" cy="1325563"/>
            <a:chOff x="0" y="-176782"/>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53806" y="-176782"/>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algn="ctr"/>
              <a:r>
                <a:rPr lang="en-GB" dirty="0" err="1">
                  <a:solidFill>
                    <a:srgbClr val="2C3E72"/>
                  </a:solidFill>
                </a:rPr>
                <a:t>Diolch</a:t>
              </a:r>
              <a:endParaRPr lang="en-GB" dirty="0">
                <a:solidFill>
                  <a:srgbClr val="2C3E72"/>
                </a:solidFill>
              </a:endParaRPr>
            </a:p>
          </p:txBody>
        </p:sp>
      </p:grpSp>
    </p:spTree>
    <p:extLst>
      <p:ext uri="{BB962C8B-B14F-4D97-AF65-F5344CB8AC3E}">
        <p14:creationId xmlns:p14="http://schemas.microsoft.com/office/powerpoint/2010/main" val="17048709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7EE0A02-625C-28FC-A47D-62B55E7B8356}"/>
              </a:ext>
            </a:extLst>
          </p:cNvPr>
          <p:cNvSpPr txBox="1"/>
          <p:nvPr/>
        </p:nvSpPr>
        <p:spPr>
          <a:xfrm>
            <a:off x="0" y="2315110"/>
            <a:ext cx="12192000" cy="1866447"/>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9310" y="367950"/>
            <a:ext cx="3973380" cy="99334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3">
            <a:extLst>
              <a:ext uri="{FF2B5EF4-FFF2-40B4-BE49-F238E27FC236}">
                <a16:creationId xmlns:a16="http://schemas.microsoft.com/office/drawing/2014/main" id="{F2A83BE5-C306-55AB-7746-7397EF8ECB34}"/>
              </a:ext>
            </a:extLst>
          </p:cNvPr>
          <p:cNvSpPr>
            <a:spLocks noGrp="1"/>
          </p:cNvSpPr>
          <p:nvPr>
            <p:ph type="title"/>
          </p:nvPr>
        </p:nvSpPr>
        <p:spPr>
          <a:xfrm>
            <a:off x="0" y="2315110"/>
            <a:ext cx="9120507" cy="1325563"/>
          </a:xfrm>
        </p:spPr>
        <p:txBody>
          <a:bodyPr>
            <a:noAutofit/>
          </a:bodyPr>
          <a:lstStyle/>
          <a:p>
            <a:r>
              <a:rPr lang="en-GB" sz="7000" b="1" dirty="0">
                <a:solidFill>
                  <a:srgbClr val="2C3E72"/>
                </a:solidFill>
                <a:latin typeface="Arial" panose="020B0604020202020204" pitchFamily="34" charset="0"/>
                <a:cs typeface="Arial" panose="020B0604020202020204" pitchFamily="34" charset="0"/>
              </a:rPr>
              <a:t>Driving Performance</a:t>
            </a:r>
          </a:p>
        </p:txBody>
      </p:sp>
      <p:sp>
        <p:nvSpPr>
          <p:cNvPr id="9" name="Title 3">
            <a:extLst>
              <a:ext uri="{FF2B5EF4-FFF2-40B4-BE49-F238E27FC236}">
                <a16:creationId xmlns:a16="http://schemas.microsoft.com/office/drawing/2014/main" id="{4E606998-EC3C-FC0B-8688-1869CF27FA4D}"/>
              </a:ext>
            </a:extLst>
          </p:cNvPr>
          <p:cNvSpPr txBox="1">
            <a:spLocks/>
          </p:cNvSpPr>
          <p:nvPr/>
        </p:nvSpPr>
        <p:spPr>
          <a:xfrm>
            <a:off x="6497238" y="3126436"/>
            <a:ext cx="778147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CEB484"/>
                </a:solidFill>
                <a:latin typeface="+mn-lt"/>
                <a:cs typeface="Arial" panose="020B0604020202020204" pitchFamily="34" charset="0"/>
              </a:rPr>
              <a:t>Retention</a:t>
            </a:r>
          </a:p>
        </p:txBody>
      </p:sp>
      <p:pic>
        <p:nvPicPr>
          <p:cNvPr id="13" name="Graphic 12" descr="Tick with solid fill">
            <a:extLst>
              <a:ext uri="{FF2B5EF4-FFF2-40B4-BE49-F238E27FC236}">
                <a16:creationId xmlns:a16="http://schemas.microsoft.com/office/drawing/2014/main" id="{4B8261F8-7119-AAC9-4716-4BA5B2191834}"/>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10088081" y="-44148"/>
            <a:ext cx="2041684" cy="2041684"/>
          </a:xfrm>
          <a:prstGeom prst="rect">
            <a:avLst/>
          </a:prstGeom>
        </p:spPr>
      </p:pic>
      <p:sp>
        <p:nvSpPr>
          <p:cNvPr id="14" name="TextBox 13">
            <a:extLst>
              <a:ext uri="{FF2B5EF4-FFF2-40B4-BE49-F238E27FC236}">
                <a16:creationId xmlns:a16="http://schemas.microsoft.com/office/drawing/2014/main" id="{85607B8D-02BE-3C77-F88E-07D84B0B2435}"/>
              </a:ext>
            </a:extLst>
          </p:cNvPr>
          <p:cNvSpPr txBox="1"/>
          <p:nvPr/>
        </p:nvSpPr>
        <p:spPr>
          <a:xfrm>
            <a:off x="-3825291" y="6334780"/>
            <a:ext cx="8385544" cy="523220"/>
          </a:xfrm>
          <a:prstGeom prst="rect">
            <a:avLst/>
          </a:prstGeom>
          <a:noFill/>
        </p:spPr>
        <p:txBody>
          <a:bodyPr wrap="square" lIns="91440" tIns="45720" rIns="91440" bIns="45720" rtlCol="0" anchor="ctr">
            <a:spAutoFit/>
          </a:bodyPr>
          <a:lstStyle/>
          <a:p>
            <a:pPr algn="r"/>
            <a:r>
              <a:rPr lang="en-GB" sz="2800" dirty="0">
                <a:solidFill>
                  <a:srgbClr val="2C3E72"/>
                </a:solidFill>
                <a:latin typeface="Helvetica"/>
                <a:cs typeface="Helvetica"/>
                <a:sym typeface="Wingdings" panose="05000000000000000000" pitchFamily="2" charset="2"/>
              </a:rPr>
              <a:t></a:t>
            </a:r>
            <a:r>
              <a:rPr lang="en-GB" sz="2800" b="0" i="0" dirty="0">
                <a:solidFill>
                  <a:srgbClr val="2C3E72"/>
                </a:solidFill>
                <a:effectLst/>
                <a:latin typeface="Helvetica"/>
                <a:cs typeface="Helvetica"/>
              </a:rPr>
              <a:t> </a:t>
            </a:r>
            <a:r>
              <a:rPr lang="en-GB" sz="2800" dirty="0" err="1">
                <a:solidFill>
                  <a:srgbClr val="2C3E72"/>
                </a:solidFill>
                <a:latin typeface="Helvetica"/>
                <a:cs typeface="Helvetica"/>
              </a:rPr>
              <a:t>dan.blyth@wales.nhs.uk</a:t>
            </a:r>
            <a:endParaRPr lang="en-GB" sz="2800" dirty="0">
              <a:solidFill>
                <a:srgbClr val="2C3E72"/>
              </a:solidFill>
              <a:latin typeface="Helvetica"/>
              <a:cs typeface="Helvetica"/>
            </a:endParaRPr>
          </a:p>
        </p:txBody>
      </p:sp>
    </p:spTree>
    <p:extLst>
      <p:ext uri="{BB962C8B-B14F-4D97-AF65-F5344CB8AC3E}">
        <p14:creationId xmlns:p14="http://schemas.microsoft.com/office/powerpoint/2010/main" val="1889145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3525909-D073-9E43-8329-86E57B9377BF}"/>
              </a:ext>
            </a:extLst>
          </p:cNvPr>
          <p:cNvGrpSpPr/>
          <p:nvPr/>
        </p:nvGrpSpPr>
        <p:grpSpPr>
          <a:xfrm>
            <a:off x="0" y="-99219"/>
            <a:ext cx="12192000" cy="1325563"/>
            <a:chOff x="0" y="-99219"/>
            <a:chExt cx="12192000" cy="1325563"/>
          </a:xfrm>
        </p:grpSpPr>
        <p:sp>
          <p:nvSpPr>
            <p:cNvPr id="6" name="TextBox 5">
              <a:extLst>
                <a:ext uri="{FF2B5EF4-FFF2-40B4-BE49-F238E27FC236}">
                  <a16:creationId xmlns:a16="http://schemas.microsoft.com/office/drawing/2014/main" id="{C2FF2702-D19D-E559-01E9-F26BA21F372D}"/>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4" name="Title 3">
              <a:extLst>
                <a:ext uri="{FF2B5EF4-FFF2-40B4-BE49-F238E27FC236}">
                  <a16:creationId xmlns:a16="http://schemas.microsoft.com/office/drawing/2014/main" id="{B13106EA-FDFD-A2CC-D6F2-AC62D4D2EA4F}"/>
                </a:ext>
              </a:extLst>
            </p:cNvPr>
            <p:cNvSpPr txBox="1">
              <a:spLocks/>
            </p:cNvSpPr>
            <p:nvPr/>
          </p:nvSpPr>
          <p:spPr>
            <a:xfrm>
              <a:off x="121464" y="-99219"/>
              <a:ext cx="789042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Learning Objectives</a:t>
              </a:r>
            </a:p>
          </p:txBody>
        </p:sp>
      </p:grpSp>
      <p:sp>
        <p:nvSpPr>
          <p:cNvPr id="5" name="Title 3">
            <a:extLst>
              <a:ext uri="{FF2B5EF4-FFF2-40B4-BE49-F238E27FC236}">
                <a16:creationId xmlns:a16="http://schemas.microsoft.com/office/drawing/2014/main" id="{C2E16B35-3EC7-35DC-80DE-1B688045C3F3}"/>
              </a:ext>
            </a:extLst>
          </p:cNvPr>
          <p:cNvSpPr txBox="1">
            <a:spLocks/>
          </p:cNvSpPr>
          <p:nvPr/>
        </p:nvSpPr>
        <p:spPr>
          <a:xfrm>
            <a:off x="121464" y="1650505"/>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3000" b="0" dirty="0">
                <a:solidFill>
                  <a:schemeClr val="tx1"/>
                </a:solidFill>
              </a:rPr>
              <a:t>By the end of the session, you will:</a:t>
            </a:r>
          </a:p>
        </p:txBody>
      </p:sp>
      <p:sp>
        <p:nvSpPr>
          <p:cNvPr id="7" name="Title 3">
            <a:extLst>
              <a:ext uri="{FF2B5EF4-FFF2-40B4-BE49-F238E27FC236}">
                <a16:creationId xmlns:a16="http://schemas.microsoft.com/office/drawing/2014/main" id="{109570C6-5DCB-0454-5F34-B8BBDD4E4A7B}"/>
              </a:ext>
            </a:extLst>
          </p:cNvPr>
          <p:cNvSpPr txBox="1">
            <a:spLocks/>
          </p:cNvSpPr>
          <p:nvPr/>
        </p:nvSpPr>
        <p:spPr>
          <a:xfrm>
            <a:off x="742566" y="3099757"/>
            <a:ext cx="11112592"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marL="457200" indent="-457200">
              <a:lnSpc>
                <a:spcPct val="170000"/>
              </a:lnSpc>
              <a:buFont typeface="Arial" panose="020B0604020202020204" pitchFamily="34" charset="0"/>
              <a:buChar char="•"/>
            </a:pPr>
            <a:r>
              <a:rPr lang="en-GB" sz="2000" b="0" dirty="0">
                <a:solidFill>
                  <a:schemeClr val="tx1"/>
                </a:solidFill>
              </a:rPr>
              <a:t>Have an understanding of two factors that impact retention in Hywel Dda</a:t>
            </a:r>
          </a:p>
        </p:txBody>
      </p:sp>
      <p:sp>
        <p:nvSpPr>
          <p:cNvPr id="8" name="TextBox 7">
            <a:extLst>
              <a:ext uri="{FF2B5EF4-FFF2-40B4-BE49-F238E27FC236}">
                <a16:creationId xmlns:a16="http://schemas.microsoft.com/office/drawing/2014/main" id="{53FE210D-A408-4BD3-EA54-DC2A7FE6DF0C}"/>
              </a:ext>
            </a:extLst>
          </p:cNvPr>
          <p:cNvSpPr txBox="1"/>
          <p:nvPr/>
        </p:nvSpPr>
        <p:spPr>
          <a:xfrm>
            <a:off x="2130725" y="3165894"/>
            <a:ext cx="184731" cy="369332"/>
          </a:xfrm>
          <a:prstGeom prst="rect">
            <a:avLst/>
          </a:prstGeom>
          <a:noFill/>
        </p:spPr>
        <p:txBody>
          <a:bodyPr wrap="none" rtlCol="0">
            <a:spAutoFit/>
          </a:bodyPr>
          <a:lstStyle/>
          <a:p>
            <a:endParaRPr lang="en-GB" dirty="0"/>
          </a:p>
        </p:txBody>
      </p:sp>
      <p:pic>
        <p:nvPicPr>
          <p:cNvPr id="10" name="Picture 2" descr="Graphical user interface, text, application&#10;&#10;Description automatically generated with medium confidence">
            <a:extLst>
              <a:ext uri="{FF2B5EF4-FFF2-40B4-BE49-F238E27FC236}">
                <a16:creationId xmlns:a16="http://schemas.microsoft.com/office/drawing/2014/main" id="{7EBAE793-5012-4345-3854-B571A72A92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08501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82062" y="2972226"/>
            <a:ext cx="14330958" cy="1325563"/>
            <a:chOff x="82062" y="2972226"/>
            <a:chExt cx="14330958"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82062" y="3149008"/>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4728633" y="2972226"/>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Retention</a:t>
              </a:r>
            </a:p>
          </p:txBody>
        </p:sp>
      </p:grpSp>
    </p:spTree>
    <p:extLst>
      <p:ext uri="{BB962C8B-B14F-4D97-AF65-F5344CB8AC3E}">
        <p14:creationId xmlns:p14="http://schemas.microsoft.com/office/powerpoint/2010/main" val="28900161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Push &amp; Pull Factors</a:t>
              </a:r>
            </a:p>
          </p:txBody>
        </p:sp>
      </p:grpSp>
      <p:graphicFrame>
        <p:nvGraphicFramePr>
          <p:cNvPr id="2" name="Table 1">
            <a:extLst>
              <a:ext uri="{FF2B5EF4-FFF2-40B4-BE49-F238E27FC236}">
                <a16:creationId xmlns:a16="http://schemas.microsoft.com/office/drawing/2014/main" id="{148F0E00-38A9-E757-910F-6567BDEEACE9}"/>
              </a:ext>
            </a:extLst>
          </p:cNvPr>
          <p:cNvGraphicFramePr>
            <a:graphicFrameLocks noGrp="1"/>
          </p:cNvGraphicFramePr>
          <p:nvPr>
            <p:extLst>
              <p:ext uri="{D42A27DB-BD31-4B8C-83A1-F6EECF244321}">
                <p14:modId xmlns:p14="http://schemas.microsoft.com/office/powerpoint/2010/main" val="2123424989"/>
              </p:ext>
            </p:extLst>
          </p:nvPr>
        </p:nvGraphicFramePr>
        <p:xfrm>
          <a:off x="2032000" y="2764634"/>
          <a:ext cx="8128000" cy="18542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74473570"/>
                    </a:ext>
                  </a:extLst>
                </a:gridCol>
                <a:gridCol w="4064000">
                  <a:extLst>
                    <a:ext uri="{9D8B030D-6E8A-4147-A177-3AD203B41FA5}">
                      <a16:colId xmlns:a16="http://schemas.microsoft.com/office/drawing/2014/main" val="1715035184"/>
                    </a:ext>
                  </a:extLst>
                </a:gridCol>
              </a:tblGrid>
              <a:tr h="370840">
                <a:tc>
                  <a:txBody>
                    <a:bodyPr/>
                    <a:lstStyle/>
                    <a:p>
                      <a:pPr algn="ctr"/>
                      <a:r>
                        <a:rPr lang="en-GB" dirty="0"/>
                        <a:t>Push</a:t>
                      </a:r>
                    </a:p>
                  </a:txBody>
                  <a:tcPr/>
                </a:tc>
                <a:tc>
                  <a:txBody>
                    <a:bodyPr/>
                    <a:lstStyle/>
                    <a:p>
                      <a:pPr algn="ctr"/>
                      <a:r>
                        <a:rPr lang="en-GB" dirty="0"/>
                        <a:t>Pull</a:t>
                      </a:r>
                    </a:p>
                  </a:txBody>
                  <a:tcPr/>
                </a:tc>
                <a:extLst>
                  <a:ext uri="{0D108BD9-81ED-4DB2-BD59-A6C34878D82A}">
                    <a16:rowId xmlns:a16="http://schemas.microsoft.com/office/drawing/2014/main" val="4290896867"/>
                  </a:ext>
                </a:extLst>
              </a:tr>
              <a:tr h="370840">
                <a:tc>
                  <a:txBody>
                    <a:bodyPr/>
                    <a:lstStyle/>
                    <a:p>
                      <a:pPr algn="ctr"/>
                      <a:r>
                        <a:rPr lang="en-GB" dirty="0"/>
                        <a:t>Workload</a:t>
                      </a:r>
                    </a:p>
                  </a:txBody>
                  <a:tcPr/>
                </a:tc>
                <a:tc>
                  <a:txBody>
                    <a:bodyPr/>
                    <a:lstStyle/>
                    <a:p>
                      <a:pPr algn="ctr"/>
                      <a:r>
                        <a:rPr lang="en-GB" dirty="0"/>
                        <a:t>Work-life balance</a:t>
                      </a:r>
                    </a:p>
                  </a:txBody>
                  <a:tcPr/>
                </a:tc>
                <a:extLst>
                  <a:ext uri="{0D108BD9-81ED-4DB2-BD59-A6C34878D82A}">
                    <a16:rowId xmlns:a16="http://schemas.microsoft.com/office/drawing/2014/main" val="2909745824"/>
                  </a:ext>
                </a:extLst>
              </a:tr>
              <a:tr h="370840">
                <a:tc>
                  <a:txBody>
                    <a:bodyPr/>
                    <a:lstStyle/>
                    <a:p>
                      <a:pPr algn="ctr"/>
                      <a:r>
                        <a:rPr lang="en-GB" dirty="0"/>
                        <a:t>Culture</a:t>
                      </a:r>
                    </a:p>
                  </a:txBody>
                  <a:tcPr/>
                </a:tc>
                <a:tc>
                  <a:txBody>
                    <a:bodyPr/>
                    <a:lstStyle/>
                    <a:p>
                      <a:pPr algn="ctr"/>
                      <a:r>
                        <a:rPr lang="en-GB" dirty="0"/>
                        <a:t>Better pay/benefits</a:t>
                      </a:r>
                    </a:p>
                  </a:txBody>
                  <a:tcPr/>
                </a:tc>
                <a:extLst>
                  <a:ext uri="{0D108BD9-81ED-4DB2-BD59-A6C34878D82A}">
                    <a16:rowId xmlns:a16="http://schemas.microsoft.com/office/drawing/2014/main" val="2869594523"/>
                  </a:ext>
                </a:extLst>
              </a:tr>
              <a:tr h="370840">
                <a:tc>
                  <a:txBody>
                    <a:bodyPr/>
                    <a:lstStyle/>
                    <a:p>
                      <a:pPr algn="ctr"/>
                      <a:r>
                        <a:rPr lang="en-GB" dirty="0"/>
                        <a:t>Lack of recognition</a:t>
                      </a:r>
                    </a:p>
                  </a:txBody>
                  <a:tcPr/>
                </a:tc>
                <a:tc>
                  <a:txBody>
                    <a:bodyPr/>
                    <a:lstStyle/>
                    <a:p>
                      <a:pPr algn="ctr"/>
                      <a:r>
                        <a:rPr lang="en-GB" dirty="0"/>
                        <a:t>A desire for change</a:t>
                      </a:r>
                    </a:p>
                  </a:txBody>
                  <a:tcPr/>
                </a:tc>
                <a:extLst>
                  <a:ext uri="{0D108BD9-81ED-4DB2-BD59-A6C34878D82A}">
                    <a16:rowId xmlns:a16="http://schemas.microsoft.com/office/drawing/2014/main" val="1589592155"/>
                  </a:ext>
                </a:extLst>
              </a:tr>
              <a:tr h="370840">
                <a:tc>
                  <a:txBody>
                    <a:bodyPr/>
                    <a:lstStyle/>
                    <a:p>
                      <a:pPr algn="ctr"/>
                      <a:r>
                        <a:rPr lang="en-GB" dirty="0"/>
                        <a:t>Unsafe environment</a:t>
                      </a:r>
                    </a:p>
                  </a:txBody>
                  <a:tcPr/>
                </a:tc>
                <a:tc>
                  <a:txBody>
                    <a:bodyPr/>
                    <a:lstStyle/>
                    <a:p>
                      <a:pPr algn="ctr"/>
                      <a:endParaRPr lang="en-GB" dirty="0"/>
                    </a:p>
                  </a:txBody>
                  <a:tcPr/>
                </a:tc>
                <a:extLst>
                  <a:ext uri="{0D108BD9-81ED-4DB2-BD59-A6C34878D82A}">
                    <a16:rowId xmlns:a16="http://schemas.microsoft.com/office/drawing/2014/main" val="4199730317"/>
                  </a:ext>
                </a:extLst>
              </a:tr>
            </a:tbl>
          </a:graphicData>
        </a:graphic>
      </p:graphicFrame>
    </p:spTree>
    <p:extLst>
      <p:ext uri="{BB962C8B-B14F-4D97-AF65-F5344CB8AC3E}">
        <p14:creationId xmlns:p14="http://schemas.microsoft.com/office/powerpoint/2010/main" val="41303153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1146093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Exit Interviews – Are they worth it?</a:t>
              </a:r>
            </a:p>
          </p:txBody>
        </p:sp>
      </p:grpSp>
      <p:pic>
        <p:nvPicPr>
          <p:cNvPr id="3" name="Graphic 2" descr="Recycle outline">
            <a:extLst>
              <a:ext uri="{FF2B5EF4-FFF2-40B4-BE49-F238E27FC236}">
                <a16:creationId xmlns:a16="http://schemas.microsoft.com/office/drawing/2014/main" id="{261A974F-01BC-2FF7-F68E-AB644B80B32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026877" y="1622611"/>
            <a:ext cx="4138246" cy="4138246"/>
          </a:xfrm>
          <a:prstGeom prst="rect">
            <a:avLst/>
          </a:prstGeom>
        </p:spPr>
      </p:pic>
    </p:spTree>
    <p:extLst>
      <p:ext uri="{BB962C8B-B14F-4D97-AF65-F5344CB8AC3E}">
        <p14:creationId xmlns:p14="http://schemas.microsoft.com/office/powerpoint/2010/main" val="41665802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The Truth about Data</a:t>
              </a:r>
            </a:p>
          </p:txBody>
        </p:sp>
      </p:grpSp>
      <p:pic>
        <p:nvPicPr>
          <p:cNvPr id="3" name="Graphic 2" descr="Research with solid fill">
            <a:extLst>
              <a:ext uri="{FF2B5EF4-FFF2-40B4-BE49-F238E27FC236}">
                <a16:creationId xmlns:a16="http://schemas.microsoft.com/office/drawing/2014/main" id="{5BA63B74-A76D-B262-1C71-58B68390440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161692" y="1651918"/>
            <a:ext cx="4079631" cy="4079631"/>
          </a:xfrm>
          <a:prstGeom prst="rect">
            <a:avLst/>
          </a:prstGeom>
        </p:spPr>
      </p:pic>
    </p:spTree>
    <p:extLst>
      <p:ext uri="{BB962C8B-B14F-4D97-AF65-F5344CB8AC3E}">
        <p14:creationId xmlns:p14="http://schemas.microsoft.com/office/powerpoint/2010/main" val="39030486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Predictive Analysis in the NHS</a:t>
              </a:r>
            </a:p>
          </p:txBody>
        </p:sp>
      </p:grpSp>
      <p:sp>
        <p:nvSpPr>
          <p:cNvPr id="2" name="Title 3">
            <a:extLst>
              <a:ext uri="{FF2B5EF4-FFF2-40B4-BE49-F238E27FC236}">
                <a16:creationId xmlns:a16="http://schemas.microsoft.com/office/drawing/2014/main" id="{0255F91B-8143-8564-7A23-03B5A1E8254C}"/>
              </a:ext>
            </a:extLst>
          </p:cNvPr>
          <p:cNvSpPr txBox="1">
            <a:spLocks/>
          </p:cNvSpPr>
          <p:nvPr/>
        </p:nvSpPr>
        <p:spPr>
          <a:xfrm>
            <a:off x="4130756" y="2774608"/>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3000" b="0" dirty="0">
                <a:solidFill>
                  <a:schemeClr val="tx1"/>
                </a:solidFill>
              </a:rPr>
              <a:t>Will data aid retention?</a:t>
            </a:r>
          </a:p>
        </p:txBody>
      </p:sp>
    </p:spTree>
    <p:extLst>
      <p:ext uri="{BB962C8B-B14F-4D97-AF65-F5344CB8AC3E}">
        <p14:creationId xmlns:p14="http://schemas.microsoft.com/office/powerpoint/2010/main" val="17824846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2774608"/>
            <a:ext cx="13897205" cy="1325563"/>
            <a:chOff x="0" y="2774608"/>
            <a:chExt cx="13897205"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2951389"/>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4212818" y="2774608"/>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Your Toolkit</a:t>
              </a:r>
            </a:p>
          </p:txBody>
        </p:sp>
      </p:grpSp>
    </p:spTree>
    <p:extLst>
      <p:ext uri="{BB962C8B-B14F-4D97-AF65-F5344CB8AC3E}">
        <p14:creationId xmlns:p14="http://schemas.microsoft.com/office/powerpoint/2010/main" val="30350963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Your Toolkit</a:t>
              </a:r>
            </a:p>
          </p:txBody>
        </p:sp>
      </p:grpSp>
      <p:sp>
        <p:nvSpPr>
          <p:cNvPr id="2" name="TextBox 1">
            <a:extLst>
              <a:ext uri="{FF2B5EF4-FFF2-40B4-BE49-F238E27FC236}">
                <a16:creationId xmlns:a16="http://schemas.microsoft.com/office/drawing/2014/main" id="{435DBFC9-AE52-9C9A-01CE-8D778292E333}"/>
              </a:ext>
            </a:extLst>
          </p:cNvPr>
          <p:cNvSpPr txBox="1"/>
          <p:nvPr/>
        </p:nvSpPr>
        <p:spPr>
          <a:xfrm>
            <a:off x="3662396" y="2640324"/>
            <a:ext cx="7408985" cy="2102820"/>
          </a:xfrm>
          <a:prstGeom prst="rect">
            <a:avLst/>
          </a:prstGeom>
          <a:noFill/>
        </p:spPr>
        <p:txBody>
          <a:bodyPr wrap="square" rtlCol="0">
            <a:spAutoFit/>
          </a:bodyPr>
          <a:lstStyle/>
          <a:p>
            <a:pPr marL="342900" indent="-342900">
              <a:lnSpc>
                <a:spcPct val="150000"/>
              </a:lnSpc>
              <a:buFont typeface="Wingdings" pitchFamily="2" charset="2"/>
              <a:buChar char="ü"/>
            </a:pPr>
            <a:r>
              <a:rPr lang="en-GB" sz="3000" dirty="0" err="1">
                <a:latin typeface="Helvetica" pitchFamily="2" charset="0"/>
              </a:rPr>
              <a:t>Strategise</a:t>
            </a:r>
            <a:r>
              <a:rPr lang="en-GB" sz="3000" dirty="0">
                <a:latin typeface="Helvetica" pitchFamily="2" charset="0"/>
              </a:rPr>
              <a:t>!</a:t>
            </a:r>
          </a:p>
          <a:p>
            <a:pPr marL="342900" indent="-342900">
              <a:lnSpc>
                <a:spcPct val="150000"/>
              </a:lnSpc>
              <a:buFont typeface="Wingdings" pitchFamily="2" charset="2"/>
              <a:buChar char="ü"/>
            </a:pPr>
            <a:r>
              <a:rPr lang="en-GB" sz="3000" dirty="0">
                <a:latin typeface="Helvetica" pitchFamily="2" charset="0"/>
              </a:rPr>
              <a:t>Avoid ’analysis paralysis’</a:t>
            </a:r>
          </a:p>
          <a:p>
            <a:pPr marL="342900" indent="-342900">
              <a:lnSpc>
                <a:spcPct val="150000"/>
              </a:lnSpc>
              <a:buFont typeface="Wingdings" pitchFamily="2" charset="2"/>
              <a:buChar char="ü"/>
            </a:pPr>
            <a:r>
              <a:rPr lang="en-GB" sz="3000" dirty="0">
                <a:latin typeface="Helvetica" pitchFamily="2" charset="0"/>
              </a:rPr>
              <a:t>Cultivate honesty and openness</a:t>
            </a:r>
          </a:p>
        </p:txBody>
      </p:sp>
    </p:spTree>
    <p:extLst>
      <p:ext uri="{BB962C8B-B14F-4D97-AF65-F5344CB8AC3E}">
        <p14:creationId xmlns:p14="http://schemas.microsoft.com/office/powerpoint/2010/main" val="2781002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2786337"/>
            <a:ext cx="12192000" cy="1325563"/>
            <a:chOff x="0" y="-176782"/>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53806" y="-176782"/>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algn="ctr"/>
              <a:r>
                <a:rPr lang="en-GB" dirty="0" err="1">
                  <a:solidFill>
                    <a:srgbClr val="2C3E72"/>
                  </a:solidFill>
                </a:rPr>
                <a:t>Diolch</a:t>
              </a:r>
              <a:endParaRPr lang="en-GB" dirty="0">
                <a:solidFill>
                  <a:srgbClr val="2C3E72"/>
                </a:solidFill>
              </a:endParaRPr>
            </a:p>
          </p:txBody>
        </p:sp>
      </p:grpSp>
    </p:spTree>
    <p:extLst>
      <p:ext uri="{BB962C8B-B14F-4D97-AF65-F5344CB8AC3E}">
        <p14:creationId xmlns:p14="http://schemas.microsoft.com/office/powerpoint/2010/main" val="27215181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7EE0A02-625C-28FC-A47D-62B55E7B8356}"/>
              </a:ext>
            </a:extLst>
          </p:cNvPr>
          <p:cNvSpPr txBox="1"/>
          <p:nvPr/>
        </p:nvSpPr>
        <p:spPr>
          <a:xfrm>
            <a:off x="0" y="2315110"/>
            <a:ext cx="12192000" cy="1866447"/>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9310" y="367950"/>
            <a:ext cx="3973380" cy="99334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3">
            <a:extLst>
              <a:ext uri="{FF2B5EF4-FFF2-40B4-BE49-F238E27FC236}">
                <a16:creationId xmlns:a16="http://schemas.microsoft.com/office/drawing/2014/main" id="{F2A83BE5-C306-55AB-7746-7397EF8ECB34}"/>
              </a:ext>
            </a:extLst>
          </p:cNvPr>
          <p:cNvSpPr>
            <a:spLocks noGrp="1"/>
          </p:cNvSpPr>
          <p:nvPr>
            <p:ph type="title"/>
          </p:nvPr>
        </p:nvSpPr>
        <p:spPr>
          <a:xfrm>
            <a:off x="0" y="2315110"/>
            <a:ext cx="9120507" cy="1325563"/>
          </a:xfrm>
        </p:spPr>
        <p:txBody>
          <a:bodyPr>
            <a:noAutofit/>
          </a:bodyPr>
          <a:lstStyle/>
          <a:p>
            <a:r>
              <a:rPr lang="en-GB" sz="7000" b="1" dirty="0">
                <a:solidFill>
                  <a:srgbClr val="2C3E72"/>
                </a:solidFill>
                <a:latin typeface="Arial" panose="020B0604020202020204" pitchFamily="34" charset="0"/>
                <a:cs typeface="Arial" panose="020B0604020202020204" pitchFamily="34" charset="0"/>
              </a:rPr>
              <a:t>Driving Performance</a:t>
            </a:r>
          </a:p>
        </p:txBody>
      </p:sp>
      <p:sp>
        <p:nvSpPr>
          <p:cNvPr id="9" name="Title 3">
            <a:extLst>
              <a:ext uri="{FF2B5EF4-FFF2-40B4-BE49-F238E27FC236}">
                <a16:creationId xmlns:a16="http://schemas.microsoft.com/office/drawing/2014/main" id="{4E606998-EC3C-FC0B-8688-1869CF27FA4D}"/>
              </a:ext>
            </a:extLst>
          </p:cNvPr>
          <p:cNvSpPr txBox="1">
            <a:spLocks/>
          </p:cNvSpPr>
          <p:nvPr/>
        </p:nvSpPr>
        <p:spPr>
          <a:xfrm>
            <a:off x="4109310" y="3126436"/>
            <a:ext cx="778147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CEB484"/>
                </a:solidFill>
                <a:latin typeface="+mn-lt"/>
                <a:cs typeface="Arial" panose="020B0604020202020204" pitchFamily="34" charset="0"/>
              </a:rPr>
              <a:t>Managing Capability</a:t>
            </a:r>
          </a:p>
        </p:txBody>
      </p:sp>
      <p:pic>
        <p:nvPicPr>
          <p:cNvPr id="13" name="Graphic 12" descr="Tick with solid fill">
            <a:extLst>
              <a:ext uri="{FF2B5EF4-FFF2-40B4-BE49-F238E27FC236}">
                <a16:creationId xmlns:a16="http://schemas.microsoft.com/office/drawing/2014/main" id="{4B8261F8-7119-AAC9-4716-4BA5B2191834}"/>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10088081" y="-44148"/>
            <a:ext cx="2041684" cy="2041684"/>
          </a:xfrm>
          <a:prstGeom prst="rect">
            <a:avLst/>
          </a:prstGeom>
        </p:spPr>
      </p:pic>
      <p:sp>
        <p:nvSpPr>
          <p:cNvPr id="14" name="TextBox 13">
            <a:extLst>
              <a:ext uri="{FF2B5EF4-FFF2-40B4-BE49-F238E27FC236}">
                <a16:creationId xmlns:a16="http://schemas.microsoft.com/office/drawing/2014/main" id="{85607B8D-02BE-3C77-F88E-07D84B0B2435}"/>
              </a:ext>
            </a:extLst>
          </p:cNvPr>
          <p:cNvSpPr txBox="1"/>
          <p:nvPr/>
        </p:nvSpPr>
        <p:spPr>
          <a:xfrm>
            <a:off x="-3825291" y="6334780"/>
            <a:ext cx="8385544" cy="523220"/>
          </a:xfrm>
          <a:prstGeom prst="rect">
            <a:avLst/>
          </a:prstGeom>
          <a:noFill/>
        </p:spPr>
        <p:txBody>
          <a:bodyPr wrap="square" lIns="91440" tIns="45720" rIns="91440" bIns="45720" rtlCol="0" anchor="ctr">
            <a:spAutoFit/>
          </a:bodyPr>
          <a:lstStyle/>
          <a:p>
            <a:pPr algn="r"/>
            <a:r>
              <a:rPr lang="en-GB" sz="2800" dirty="0">
                <a:solidFill>
                  <a:srgbClr val="2C3E72"/>
                </a:solidFill>
                <a:latin typeface="Helvetica"/>
                <a:cs typeface="Helvetica"/>
                <a:sym typeface="Wingdings" panose="05000000000000000000" pitchFamily="2" charset="2"/>
              </a:rPr>
              <a:t></a:t>
            </a:r>
            <a:r>
              <a:rPr lang="en-GB" sz="2800" b="0" i="0" dirty="0">
                <a:solidFill>
                  <a:srgbClr val="2C3E72"/>
                </a:solidFill>
                <a:effectLst/>
                <a:latin typeface="Helvetica"/>
                <a:cs typeface="Helvetica"/>
              </a:rPr>
              <a:t> </a:t>
            </a:r>
            <a:r>
              <a:rPr lang="en-GB" sz="2800" dirty="0" err="1">
                <a:solidFill>
                  <a:srgbClr val="2C3E72"/>
                </a:solidFill>
                <a:latin typeface="Helvetica"/>
                <a:cs typeface="Helvetica"/>
              </a:rPr>
              <a:t>dan.blyth@wales.nhs.uk</a:t>
            </a:r>
            <a:endParaRPr lang="en-GB" sz="2800" dirty="0">
              <a:solidFill>
                <a:srgbClr val="2C3E72"/>
              </a:solidFill>
              <a:latin typeface="Helvetica"/>
              <a:cs typeface="Helvetica"/>
            </a:endParaRPr>
          </a:p>
        </p:txBody>
      </p:sp>
    </p:spTree>
    <p:extLst>
      <p:ext uri="{BB962C8B-B14F-4D97-AF65-F5344CB8AC3E}">
        <p14:creationId xmlns:p14="http://schemas.microsoft.com/office/powerpoint/2010/main" val="37965786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3525909-D073-9E43-8329-86E57B9377BF}"/>
              </a:ext>
            </a:extLst>
          </p:cNvPr>
          <p:cNvGrpSpPr/>
          <p:nvPr/>
        </p:nvGrpSpPr>
        <p:grpSpPr>
          <a:xfrm>
            <a:off x="0" y="-99219"/>
            <a:ext cx="12192000" cy="1325563"/>
            <a:chOff x="0" y="-99219"/>
            <a:chExt cx="12192000" cy="1325563"/>
          </a:xfrm>
        </p:grpSpPr>
        <p:sp>
          <p:nvSpPr>
            <p:cNvPr id="6" name="TextBox 5">
              <a:extLst>
                <a:ext uri="{FF2B5EF4-FFF2-40B4-BE49-F238E27FC236}">
                  <a16:creationId xmlns:a16="http://schemas.microsoft.com/office/drawing/2014/main" id="{C2FF2702-D19D-E559-01E9-F26BA21F372D}"/>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4" name="Title 3">
              <a:extLst>
                <a:ext uri="{FF2B5EF4-FFF2-40B4-BE49-F238E27FC236}">
                  <a16:creationId xmlns:a16="http://schemas.microsoft.com/office/drawing/2014/main" id="{B13106EA-FDFD-A2CC-D6F2-AC62D4D2EA4F}"/>
                </a:ext>
              </a:extLst>
            </p:cNvPr>
            <p:cNvSpPr txBox="1">
              <a:spLocks/>
            </p:cNvSpPr>
            <p:nvPr/>
          </p:nvSpPr>
          <p:spPr>
            <a:xfrm>
              <a:off x="121464" y="-99219"/>
              <a:ext cx="789042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Learning Objectives</a:t>
              </a:r>
            </a:p>
          </p:txBody>
        </p:sp>
      </p:grpSp>
      <p:sp>
        <p:nvSpPr>
          <p:cNvPr id="5" name="Title 3">
            <a:extLst>
              <a:ext uri="{FF2B5EF4-FFF2-40B4-BE49-F238E27FC236}">
                <a16:creationId xmlns:a16="http://schemas.microsoft.com/office/drawing/2014/main" id="{C2E16B35-3EC7-35DC-80DE-1B688045C3F3}"/>
              </a:ext>
            </a:extLst>
          </p:cNvPr>
          <p:cNvSpPr txBox="1">
            <a:spLocks/>
          </p:cNvSpPr>
          <p:nvPr/>
        </p:nvSpPr>
        <p:spPr>
          <a:xfrm>
            <a:off x="121464" y="1650505"/>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3000" b="0" dirty="0">
                <a:solidFill>
                  <a:schemeClr val="tx1"/>
                </a:solidFill>
              </a:rPr>
              <a:t>By the end of the session, you will:</a:t>
            </a:r>
          </a:p>
        </p:txBody>
      </p:sp>
      <p:sp>
        <p:nvSpPr>
          <p:cNvPr id="7" name="Title 3">
            <a:extLst>
              <a:ext uri="{FF2B5EF4-FFF2-40B4-BE49-F238E27FC236}">
                <a16:creationId xmlns:a16="http://schemas.microsoft.com/office/drawing/2014/main" id="{109570C6-5DCB-0454-5F34-B8BBDD4E4A7B}"/>
              </a:ext>
            </a:extLst>
          </p:cNvPr>
          <p:cNvSpPr txBox="1">
            <a:spLocks/>
          </p:cNvSpPr>
          <p:nvPr/>
        </p:nvSpPr>
        <p:spPr>
          <a:xfrm>
            <a:off x="742566" y="3099757"/>
            <a:ext cx="11112592"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marL="457200" indent="-457200">
              <a:lnSpc>
                <a:spcPct val="170000"/>
              </a:lnSpc>
              <a:buFont typeface="Arial" panose="020B0604020202020204" pitchFamily="34" charset="0"/>
              <a:buChar char="•"/>
            </a:pPr>
            <a:r>
              <a:rPr lang="en-GB" sz="2000" b="0" dirty="0">
                <a:solidFill>
                  <a:schemeClr val="tx1"/>
                </a:solidFill>
              </a:rPr>
              <a:t>Understand what is meant by the term ‘capability’</a:t>
            </a:r>
          </a:p>
          <a:p>
            <a:pPr marL="457200" indent="-457200">
              <a:lnSpc>
                <a:spcPct val="170000"/>
              </a:lnSpc>
              <a:buFont typeface="Arial" panose="020B0604020202020204" pitchFamily="34" charset="0"/>
              <a:buChar char="•"/>
            </a:pPr>
            <a:endParaRPr lang="en-GB" sz="2000" b="0" dirty="0">
              <a:solidFill>
                <a:schemeClr val="tx1"/>
              </a:solidFill>
            </a:endParaRPr>
          </a:p>
          <a:p>
            <a:pPr marL="457200" indent="-457200">
              <a:lnSpc>
                <a:spcPct val="170000"/>
              </a:lnSpc>
              <a:buFont typeface="Arial" panose="020B0604020202020204" pitchFamily="34" charset="0"/>
              <a:buChar char="•"/>
            </a:pPr>
            <a:r>
              <a:rPr lang="en-GB" sz="2000" b="0" dirty="0">
                <a:solidFill>
                  <a:schemeClr val="tx1"/>
                </a:solidFill>
              </a:rPr>
              <a:t>Be able to define ‘</a:t>
            </a:r>
            <a:r>
              <a:rPr lang="en-GB" sz="2000" b="0" dirty="0" err="1">
                <a:solidFill>
                  <a:schemeClr val="tx1"/>
                </a:solidFill>
              </a:rPr>
              <a:t>leavism</a:t>
            </a:r>
            <a:r>
              <a:rPr lang="en-GB" sz="2000" b="0" dirty="0">
                <a:solidFill>
                  <a:schemeClr val="tx1"/>
                </a:solidFill>
              </a:rPr>
              <a:t>’ and ‘presenteeism’</a:t>
            </a:r>
          </a:p>
        </p:txBody>
      </p:sp>
      <p:sp>
        <p:nvSpPr>
          <p:cNvPr id="8" name="TextBox 7">
            <a:extLst>
              <a:ext uri="{FF2B5EF4-FFF2-40B4-BE49-F238E27FC236}">
                <a16:creationId xmlns:a16="http://schemas.microsoft.com/office/drawing/2014/main" id="{53FE210D-A408-4BD3-EA54-DC2A7FE6DF0C}"/>
              </a:ext>
            </a:extLst>
          </p:cNvPr>
          <p:cNvSpPr txBox="1"/>
          <p:nvPr/>
        </p:nvSpPr>
        <p:spPr>
          <a:xfrm>
            <a:off x="2130725" y="3165894"/>
            <a:ext cx="184731" cy="369332"/>
          </a:xfrm>
          <a:prstGeom prst="rect">
            <a:avLst/>
          </a:prstGeom>
          <a:noFill/>
        </p:spPr>
        <p:txBody>
          <a:bodyPr wrap="none" rtlCol="0">
            <a:spAutoFit/>
          </a:bodyPr>
          <a:lstStyle/>
          <a:p>
            <a:endParaRPr lang="en-GB" dirty="0"/>
          </a:p>
        </p:txBody>
      </p:sp>
      <p:pic>
        <p:nvPicPr>
          <p:cNvPr id="10" name="Picture 2" descr="Graphical user interface, text, application&#10;&#10;Description automatically generated with medium confidence">
            <a:extLst>
              <a:ext uri="{FF2B5EF4-FFF2-40B4-BE49-F238E27FC236}">
                <a16:creationId xmlns:a16="http://schemas.microsoft.com/office/drawing/2014/main" id="{7EBAE793-5012-4345-3854-B571A72A92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552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What is capability?</a:t>
              </a:r>
            </a:p>
          </p:txBody>
        </p:sp>
      </p:grpSp>
      <p:sp>
        <p:nvSpPr>
          <p:cNvPr id="2" name="Title 3">
            <a:extLst>
              <a:ext uri="{FF2B5EF4-FFF2-40B4-BE49-F238E27FC236}">
                <a16:creationId xmlns:a16="http://schemas.microsoft.com/office/drawing/2014/main" id="{2D46BBD3-982C-52AD-F55C-7998B112F513}"/>
              </a:ext>
            </a:extLst>
          </p:cNvPr>
          <p:cNvSpPr txBox="1">
            <a:spLocks/>
          </p:cNvSpPr>
          <p:nvPr/>
        </p:nvSpPr>
        <p:spPr>
          <a:xfrm>
            <a:off x="1950264" y="2682136"/>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3000" b="0" dirty="0">
                <a:solidFill>
                  <a:schemeClr val="tx1"/>
                </a:solidFill>
              </a:rPr>
              <a:t>Capability is employee’s ability to do their job</a:t>
            </a:r>
          </a:p>
        </p:txBody>
      </p:sp>
      <p:sp>
        <p:nvSpPr>
          <p:cNvPr id="4" name="Title 3">
            <a:extLst>
              <a:ext uri="{FF2B5EF4-FFF2-40B4-BE49-F238E27FC236}">
                <a16:creationId xmlns:a16="http://schemas.microsoft.com/office/drawing/2014/main" id="{48C4B7A4-85F5-E603-9A36-976B77B6F447}"/>
              </a:ext>
            </a:extLst>
          </p:cNvPr>
          <p:cNvSpPr txBox="1">
            <a:spLocks/>
          </p:cNvSpPr>
          <p:nvPr/>
        </p:nvSpPr>
        <p:spPr>
          <a:xfrm>
            <a:off x="8456572" y="3121425"/>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1400" b="0" i="1" dirty="0">
                <a:solidFill>
                  <a:schemeClr val="tx2"/>
                </a:solidFill>
              </a:rPr>
              <a:t>(ACAS, 2022)</a:t>
            </a:r>
          </a:p>
        </p:txBody>
      </p:sp>
    </p:spTree>
    <p:extLst>
      <p:ext uri="{BB962C8B-B14F-4D97-AF65-F5344CB8AC3E}">
        <p14:creationId xmlns:p14="http://schemas.microsoft.com/office/powerpoint/2010/main" val="40726869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err="1">
                  <a:solidFill>
                    <a:srgbClr val="2C3E72"/>
                  </a:solidFill>
                </a:rPr>
                <a:t>V,kjfvn,skjvc</a:t>
              </a:r>
              <a:endParaRPr lang="en-GB" dirty="0">
                <a:solidFill>
                  <a:srgbClr val="2C3E72"/>
                </a:solidFill>
              </a:endParaRPr>
            </a:p>
          </p:txBody>
        </p:sp>
      </p:grpSp>
      <p:pic>
        <p:nvPicPr>
          <p:cNvPr id="3" name="Graphic 2" descr="No sign with solid fill">
            <a:extLst>
              <a:ext uri="{FF2B5EF4-FFF2-40B4-BE49-F238E27FC236}">
                <a16:creationId xmlns:a16="http://schemas.microsoft.com/office/drawing/2014/main" id="{A93480DE-3BAE-9B9D-558A-DD9E604CB1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93336" y="1226344"/>
            <a:ext cx="5345723" cy="5345723"/>
          </a:xfrm>
          <a:prstGeom prst="rect">
            <a:avLst/>
          </a:prstGeom>
        </p:spPr>
      </p:pic>
      <p:sp>
        <p:nvSpPr>
          <p:cNvPr id="4" name="Title 3">
            <a:extLst>
              <a:ext uri="{FF2B5EF4-FFF2-40B4-BE49-F238E27FC236}">
                <a16:creationId xmlns:a16="http://schemas.microsoft.com/office/drawing/2014/main" id="{FDD17E82-F7B0-B5A2-4509-CD3D0CB1D8C9}"/>
              </a:ext>
            </a:extLst>
          </p:cNvPr>
          <p:cNvSpPr txBox="1">
            <a:spLocks/>
          </p:cNvSpPr>
          <p:nvPr/>
        </p:nvSpPr>
        <p:spPr>
          <a:xfrm>
            <a:off x="5783711" y="3236423"/>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3000" dirty="0" err="1">
                <a:solidFill>
                  <a:srgbClr val="00B050"/>
                </a:solidFill>
              </a:rPr>
              <a:t>Workforce.HDd@wales.nhs.uk</a:t>
            </a:r>
            <a:endParaRPr lang="en-GB" sz="3000" dirty="0">
              <a:solidFill>
                <a:srgbClr val="00B050"/>
              </a:solidFill>
            </a:endParaRPr>
          </a:p>
        </p:txBody>
      </p:sp>
    </p:spTree>
    <p:extLst>
      <p:ext uri="{BB962C8B-B14F-4D97-AF65-F5344CB8AC3E}">
        <p14:creationId xmlns:p14="http://schemas.microsoft.com/office/powerpoint/2010/main" val="3222833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111463" y="2766218"/>
            <a:ext cx="13346221" cy="1325563"/>
            <a:chOff x="0" y="-99219"/>
            <a:chExt cx="13346221"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366183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Sickness Absence</a:t>
              </a:r>
            </a:p>
          </p:txBody>
        </p:sp>
      </p:grpSp>
    </p:spTree>
    <p:extLst>
      <p:ext uri="{BB962C8B-B14F-4D97-AF65-F5344CB8AC3E}">
        <p14:creationId xmlns:p14="http://schemas.microsoft.com/office/powerpoint/2010/main" val="16137728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err="1">
                  <a:solidFill>
                    <a:srgbClr val="2C3E72"/>
                  </a:solidFill>
                </a:rPr>
                <a:t>Leavism</a:t>
              </a:r>
              <a:endParaRPr lang="en-GB" dirty="0">
                <a:solidFill>
                  <a:srgbClr val="2C3E72"/>
                </a:solidFill>
              </a:endParaRPr>
            </a:p>
          </p:txBody>
        </p:sp>
      </p:grpSp>
      <p:sp>
        <p:nvSpPr>
          <p:cNvPr id="2" name="Title 3">
            <a:extLst>
              <a:ext uri="{FF2B5EF4-FFF2-40B4-BE49-F238E27FC236}">
                <a16:creationId xmlns:a16="http://schemas.microsoft.com/office/drawing/2014/main" id="{CF750A97-0678-DBD1-321F-BCA8E07A83DA}"/>
              </a:ext>
            </a:extLst>
          </p:cNvPr>
          <p:cNvSpPr txBox="1">
            <a:spLocks/>
          </p:cNvSpPr>
          <p:nvPr/>
        </p:nvSpPr>
        <p:spPr>
          <a:xfrm>
            <a:off x="3068241" y="3028952"/>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3000" dirty="0">
                <a:solidFill>
                  <a:schemeClr val="tx1"/>
                </a:solidFill>
              </a:rPr>
              <a:t>‘Using time off to undertake work’</a:t>
            </a:r>
          </a:p>
        </p:txBody>
      </p:sp>
      <p:sp>
        <p:nvSpPr>
          <p:cNvPr id="3" name="Title 3">
            <a:extLst>
              <a:ext uri="{FF2B5EF4-FFF2-40B4-BE49-F238E27FC236}">
                <a16:creationId xmlns:a16="http://schemas.microsoft.com/office/drawing/2014/main" id="{FBC03AD9-A852-1417-7AFE-E35FFA053A77}"/>
              </a:ext>
            </a:extLst>
          </p:cNvPr>
          <p:cNvSpPr txBox="1">
            <a:spLocks/>
          </p:cNvSpPr>
          <p:nvPr/>
        </p:nvSpPr>
        <p:spPr>
          <a:xfrm>
            <a:off x="7227217" y="3429000"/>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1500" b="0" dirty="0">
                <a:solidFill>
                  <a:schemeClr val="tx1">
                    <a:lumMod val="50000"/>
                    <a:lumOff val="50000"/>
                  </a:schemeClr>
                </a:solidFill>
              </a:rPr>
              <a:t>(Richards </a:t>
            </a:r>
            <a:r>
              <a:rPr lang="en-GB" sz="1500" b="0" i="1" dirty="0">
                <a:solidFill>
                  <a:schemeClr val="tx1">
                    <a:lumMod val="50000"/>
                    <a:lumOff val="50000"/>
                  </a:schemeClr>
                </a:solidFill>
              </a:rPr>
              <a:t>et al</a:t>
            </a:r>
            <a:r>
              <a:rPr lang="en-GB" sz="1500" b="0" dirty="0">
                <a:solidFill>
                  <a:schemeClr val="tx1">
                    <a:lumMod val="50000"/>
                    <a:lumOff val="50000"/>
                  </a:schemeClr>
                </a:solidFill>
              </a:rPr>
              <a:t>, 2020)</a:t>
            </a:r>
          </a:p>
        </p:txBody>
      </p:sp>
    </p:spTree>
    <p:extLst>
      <p:ext uri="{BB962C8B-B14F-4D97-AF65-F5344CB8AC3E}">
        <p14:creationId xmlns:p14="http://schemas.microsoft.com/office/powerpoint/2010/main" val="35794429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Presenteeism</a:t>
              </a:r>
            </a:p>
          </p:txBody>
        </p:sp>
      </p:grpSp>
      <p:sp>
        <p:nvSpPr>
          <p:cNvPr id="2" name="Title 3">
            <a:extLst>
              <a:ext uri="{FF2B5EF4-FFF2-40B4-BE49-F238E27FC236}">
                <a16:creationId xmlns:a16="http://schemas.microsoft.com/office/drawing/2014/main" id="{F11E3557-0AFC-09C0-7E2D-57A88DAC7BC6}"/>
              </a:ext>
            </a:extLst>
          </p:cNvPr>
          <p:cNvSpPr txBox="1">
            <a:spLocks/>
          </p:cNvSpPr>
          <p:nvPr/>
        </p:nvSpPr>
        <p:spPr>
          <a:xfrm>
            <a:off x="3806795" y="3020562"/>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3000" dirty="0">
                <a:solidFill>
                  <a:schemeClr val="tx1"/>
                </a:solidFill>
              </a:rPr>
              <a:t>‘Working while unwell’</a:t>
            </a:r>
          </a:p>
        </p:txBody>
      </p:sp>
      <p:sp>
        <p:nvSpPr>
          <p:cNvPr id="3" name="Title 3">
            <a:extLst>
              <a:ext uri="{FF2B5EF4-FFF2-40B4-BE49-F238E27FC236}">
                <a16:creationId xmlns:a16="http://schemas.microsoft.com/office/drawing/2014/main" id="{3A10CF5A-9C36-937C-45D0-EF0CA65B28E5}"/>
              </a:ext>
            </a:extLst>
          </p:cNvPr>
          <p:cNvSpPr txBox="1">
            <a:spLocks/>
          </p:cNvSpPr>
          <p:nvPr/>
        </p:nvSpPr>
        <p:spPr>
          <a:xfrm>
            <a:off x="6793871" y="3429000"/>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1500" b="0" dirty="0">
                <a:solidFill>
                  <a:schemeClr val="tx1">
                    <a:lumMod val="50000"/>
                    <a:lumOff val="50000"/>
                  </a:schemeClr>
                </a:solidFill>
              </a:rPr>
              <a:t>(CIPD, 2021)</a:t>
            </a:r>
          </a:p>
        </p:txBody>
      </p:sp>
    </p:spTree>
    <p:extLst>
      <p:ext uri="{BB962C8B-B14F-4D97-AF65-F5344CB8AC3E}">
        <p14:creationId xmlns:p14="http://schemas.microsoft.com/office/powerpoint/2010/main" val="27860251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2777434"/>
            <a:ext cx="12192000" cy="1325563"/>
            <a:chOff x="0" y="-176782"/>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53806" y="-176782"/>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algn="ctr"/>
              <a:r>
                <a:rPr lang="en-GB" dirty="0">
                  <a:solidFill>
                    <a:srgbClr val="2C3E72"/>
                  </a:solidFill>
                </a:rPr>
                <a:t>Underperformance</a:t>
              </a:r>
            </a:p>
          </p:txBody>
        </p:sp>
      </p:grpSp>
    </p:spTree>
    <p:extLst>
      <p:ext uri="{BB962C8B-B14F-4D97-AF65-F5344CB8AC3E}">
        <p14:creationId xmlns:p14="http://schemas.microsoft.com/office/powerpoint/2010/main" val="40731797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Wellbeing</a:t>
              </a:r>
            </a:p>
          </p:txBody>
        </p:sp>
      </p:grpSp>
      <p:sp>
        <p:nvSpPr>
          <p:cNvPr id="4" name="Title 3">
            <a:extLst>
              <a:ext uri="{FF2B5EF4-FFF2-40B4-BE49-F238E27FC236}">
                <a16:creationId xmlns:a16="http://schemas.microsoft.com/office/drawing/2014/main" id="{AAF1FD0F-0CEA-D66B-9EF7-A4A5FCEC1813}"/>
              </a:ext>
            </a:extLst>
          </p:cNvPr>
          <p:cNvSpPr txBox="1">
            <a:spLocks/>
          </p:cNvSpPr>
          <p:nvPr/>
        </p:nvSpPr>
        <p:spPr>
          <a:xfrm>
            <a:off x="2575873" y="3026865"/>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3000" dirty="0">
                <a:solidFill>
                  <a:schemeClr val="tx1"/>
                </a:solidFill>
              </a:rPr>
              <a:t>Be the standard-bearer for good work!</a:t>
            </a:r>
          </a:p>
        </p:txBody>
      </p:sp>
      <p:pic>
        <p:nvPicPr>
          <p:cNvPr id="7" name="Graphic 6" descr="Flag outline">
            <a:extLst>
              <a:ext uri="{FF2B5EF4-FFF2-40B4-BE49-F238E27FC236}">
                <a16:creationId xmlns:a16="http://schemas.microsoft.com/office/drawing/2014/main" id="{18299BF2-EB75-F82A-7780-8BD1C979F12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474677" y="1503484"/>
            <a:ext cx="1987062" cy="1987062"/>
          </a:xfrm>
          <a:prstGeom prst="rect">
            <a:avLst/>
          </a:prstGeom>
        </p:spPr>
      </p:pic>
    </p:spTree>
    <p:extLst>
      <p:ext uri="{BB962C8B-B14F-4D97-AF65-F5344CB8AC3E}">
        <p14:creationId xmlns:p14="http://schemas.microsoft.com/office/powerpoint/2010/main" val="34690463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2786337"/>
            <a:ext cx="12192000" cy="1325563"/>
            <a:chOff x="0" y="-176782"/>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53806" y="-176782"/>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algn="ctr"/>
              <a:r>
                <a:rPr lang="en-GB" dirty="0" err="1">
                  <a:solidFill>
                    <a:srgbClr val="2C3E72"/>
                  </a:solidFill>
                </a:rPr>
                <a:t>Diolch</a:t>
              </a:r>
              <a:endParaRPr lang="en-GB" dirty="0">
                <a:solidFill>
                  <a:srgbClr val="2C3E72"/>
                </a:solidFill>
              </a:endParaRPr>
            </a:p>
          </p:txBody>
        </p:sp>
      </p:grpSp>
    </p:spTree>
    <p:extLst>
      <p:ext uri="{BB962C8B-B14F-4D97-AF65-F5344CB8AC3E}">
        <p14:creationId xmlns:p14="http://schemas.microsoft.com/office/powerpoint/2010/main" val="25667027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7EE0A02-625C-28FC-A47D-62B55E7B8356}"/>
              </a:ext>
            </a:extLst>
          </p:cNvPr>
          <p:cNvSpPr txBox="1"/>
          <p:nvPr/>
        </p:nvSpPr>
        <p:spPr>
          <a:xfrm>
            <a:off x="0" y="2315110"/>
            <a:ext cx="12192000" cy="1866447"/>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9310" y="367950"/>
            <a:ext cx="3973380" cy="99334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3">
            <a:extLst>
              <a:ext uri="{FF2B5EF4-FFF2-40B4-BE49-F238E27FC236}">
                <a16:creationId xmlns:a16="http://schemas.microsoft.com/office/drawing/2014/main" id="{F2A83BE5-C306-55AB-7746-7397EF8ECB34}"/>
              </a:ext>
            </a:extLst>
          </p:cNvPr>
          <p:cNvSpPr>
            <a:spLocks noGrp="1"/>
          </p:cNvSpPr>
          <p:nvPr>
            <p:ph type="title"/>
          </p:nvPr>
        </p:nvSpPr>
        <p:spPr>
          <a:xfrm>
            <a:off x="0" y="2315110"/>
            <a:ext cx="9120507" cy="1325563"/>
          </a:xfrm>
        </p:spPr>
        <p:txBody>
          <a:bodyPr>
            <a:noAutofit/>
          </a:bodyPr>
          <a:lstStyle/>
          <a:p>
            <a:r>
              <a:rPr lang="en-GB" sz="7000" b="1" dirty="0">
                <a:solidFill>
                  <a:srgbClr val="2C3E72"/>
                </a:solidFill>
                <a:latin typeface="Arial" panose="020B0604020202020204" pitchFamily="34" charset="0"/>
                <a:cs typeface="Arial" panose="020B0604020202020204" pitchFamily="34" charset="0"/>
              </a:rPr>
              <a:t>Driving Performance</a:t>
            </a:r>
          </a:p>
        </p:txBody>
      </p:sp>
      <p:sp>
        <p:nvSpPr>
          <p:cNvPr id="9" name="Title 3">
            <a:extLst>
              <a:ext uri="{FF2B5EF4-FFF2-40B4-BE49-F238E27FC236}">
                <a16:creationId xmlns:a16="http://schemas.microsoft.com/office/drawing/2014/main" id="{4E606998-EC3C-FC0B-8688-1869CF27FA4D}"/>
              </a:ext>
            </a:extLst>
          </p:cNvPr>
          <p:cNvSpPr txBox="1">
            <a:spLocks/>
          </p:cNvSpPr>
          <p:nvPr/>
        </p:nvSpPr>
        <p:spPr>
          <a:xfrm>
            <a:off x="3546602" y="2999382"/>
            <a:ext cx="778147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CEB484"/>
                </a:solidFill>
                <a:latin typeface="+mn-lt"/>
                <a:cs typeface="Arial" panose="020B0604020202020204" pitchFamily="34" charset="0"/>
              </a:rPr>
              <a:t>Coaching &amp; Mentoring</a:t>
            </a:r>
          </a:p>
        </p:txBody>
      </p:sp>
      <p:pic>
        <p:nvPicPr>
          <p:cNvPr id="13" name="Graphic 12" descr="Tick with solid fill">
            <a:extLst>
              <a:ext uri="{FF2B5EF4-FFF2-40B4-BE49-F238E27FC236}">
                <a16:creationId xmlns:a16="http://schemas.microsoft.com/office/drawing/2014/main" id="{4B8261F8-7119-AAC9-4716-4BA5B2191834}"/>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10088081" y="-44148"/>
            <a:ext cx="2041684" cy="2041684"/>
          </a:xfrm>
          <a:prstGeom prst="rect">
            <a:avLst/>
          </a:prstGeom>
        </p:spPr>
      </p:pic>
      <p:sp>
        <p:nvSpPr>
          <p:cNvPr id="14" name="TextBox 13">
            <a:extLst>
              <a:ext uri="{FF2B5EF4-FFF2-40B4-BE49-F238E27FC236}">
                <a16:creationId xmlns:a16="http://schemas.microsoft.com/office/drawing/2014/main" id="{85607B8D-02BE-3C77-F88E-07D84B0B2435}"/>
              </a:ext>
            </a:extLst>
          </p:cNvPr>
          <p:cNvSpPr txBox="1"/>
          <p:nvPr/>
        </p:nvSpPr>
        <p:spPr>
          <a:xfrm>
            <a:off x="-3825291" y="6334780"/>
            <a:ext cx="8385544" cy="523220"/>
          </a:xfrm>
          <a:prstGeom prst="rect">
            <a:avLst/>
          </a:prstGeom>
          <a:noFill/>
        </p:spPr>
        <p:txBody>
          <a:bodyPr wrap="square" lIns="91440" tIns="45720" rIns="91440" bIns="45720" rtlCol="0" anchor="ctr">
            <a:spAutoFit/>
          </a:bodyPr>
          <a:lstStyle/>
          <a:p>
            <a:pPr algn="r"/>
            <a:r>
              <a:rPr lang="en-GB" sz="2800" dirty="0">
                <a:solidFill>
                  <a:srgbClr val="2C3E72"/>
                </a:solidFill>
                <a:latin typeface="Helvetica"/>
                <a:cs typeface="Helvetica"/>
                <a:sym typeface="Wingdings" panose="05000000000000000000" pitchFamily="2" charset="2"/>
              </a:rPr>
              <a:t></a:t>
            </a:r>
            <a:r>
              <a:rPr lang="en-GB" sz="2800" b="0" i="0" dirty="0">
                <a:solidFill>
                  <a:srgbClr val="2C3E72"/>
                </a:solidFill>
                <a:effectLst/>
                <a:latin typeface="Helvetica"/>
                <a:cs typeface="Helvetica"/>
              </a:rPr>
              <a:t> </a:t>
            </a:r>
            <a:r>
              <a:rPr lang="en-GB" sz="2800" dirty="0" err="1">
                <a:solidFill>
                  <a:srgbClr val="2C3E72"/>
                </a:solidFill>
                <a:latin typeface="Helvetica"/>
                <a:cs typeface="Helvetica"/>
              </a:rPr>
              <a:t>dan.blyth@wales.nhs.uk</a:t>
            </a:r>
            <a:endParaRPr lang="en-GB" sz="2800" dirty="0">
              <a:solidFill>
                <a:srgbClr val="2C3E72"/>
              </a:solidFill>
              <a:latin typeface="Helvetica"/>
              <a:cs typeface="Helvetica"/>
            </a:endParaRPr>
          </a:p>
        </p:txBody>
      </p:sp>
    </p:spTree>
    <p:extLst>
      <p:ext uri="{BB962C8B-B14F-4D97-AF65-F5344CB8AC3E}">
        <p14:creationId xmlns:p14="http://schemas.microsoft.com/office/powerpoint/2010/main" val="9978369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3525909-D073-9E43-8329-86E57B9377BF}"/>
              </a:ext>
            </a:extLst>
          </p:cNvPr>
          <p:cNvGrpSpPr/>
          <p:nvPr/>
        </p:nvGrpSpPr>
        <p:grpSpPr>
          <a:xfrm>
            <a:off x="0" y="-99219"/>
            <a:ext cx="12192000" cy="1325563"/>
            <a:chOff x="0" y="-99219"/>
            <a:chExt cx="12192000" cy="1325563"/>
          </a:xfrm>
        </p:grpSpPr>
        <p:sp>
          <p:nvSpPr>
            <p:cNvPr id="6" name="TextBox 5">
              <a:extLst>
                <a:ext uri="{FF2B5EF4-FFF2-40B4-BE49-F238E27FC236}">
                  <a16:creationId xmlns:a16="http://schemas.microsoft.com/office/drawing/2014/main" id="{C2FF2702-D19D-E559-01E9-F26BA21F372D}"/>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4" name="Title 3">
              <a:extLst>
                <a:ext uri="{FF2B5EF4-FFF2-40B4-BE49-F238E27FC236}">
                  <a16:creationId xmlns:a16="http://schemas.microsoft.com/office/drawing/2014/main" id="{B13106EA-FDFD-A2CC-D6F2-AC62D4D2EA4F}"/>
                </a:ext>
              </a:extLst>
            </p:cNvPr>
            <p:cNvSpPr txBox="1">
              <a:spLocks/>
            </p:cNvSpPr>
            <p:nvPr/>
          </p:nvSpPr>
          <p:spPr>
            <a:xfrm>
              <a:off x="121464" y="-99219"/>
              <a:ext cx="789042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Learning Objectives</a:t>
              </a:r>
            </a:p>
          </p:txBody>
        </p:sp>
      </p:grpSp>
      <p:sp>
        <p:nvSpPr>
          <p:cNvPr id="5" name="Title 3">
            <a:extLst>
              <a:ext uri="{FF2B5EF4-FFF2-40B4-BE49-F238E27FC236}">
                <a16:creationId xmlns:a16="http://schemas.microsoft.com/office/drawing/2014/main" id="{C2E16B35-3EC7-35DC-80DE-1B688045C3F3}"/>
              </a:ext>
            </a:extLst>
          </p:cNvPr>
          <p:cNvSpPr txBox="1">
            <a:spLocks/>
          </p:cNvSpPr>
          <p:nvPr/>
        </p:nvSpPr>
        <p:spPr>
          <a:xfrm>
            <a:off x="121464" y="1650505"/>
            <a:ext cx="1111259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sz="3000" b="0" dirty="0">
                <a:solidFill>
                  <a:schemeClr val="tx1"/>
                </a:solidFill>
              </a:rPr>
              <a:t>By the end of the session, you will:</a:t>
            </a:r>
          </a:p>
        </p:txBody>
      </p:sp>
      <p:sp>
        <p:nvSpPr>
          <p:cNvPr id="7" name="Title 3">
            <a:extLst>
              <a:ext uri="{FF2B5EF4-FFF2-40B4-BE49-F238E27FC236}">
                <a16:creationId xmlns:a16="http://schemas.microsoft.com/office/drawing/2014/main" id="{109570C6-5DCB-0454-5F34-B8BBDD4E4A7B}"/>
              </a:ext>
            </a:extLst>
          </p:cNvPr>
          <p:cNvSpPr txBox="1">
            <a:spLocks/>
          </p:cNvSpPr>
          <p:nvPr/>
        </p:nvSpPr>
        <p:spPr>
          <a:xfrm>
            <a:off x="742566" y="3099757"/>
            <a:ext cx="11112592"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marL="457200" indent="-457200">
              <a:lnSpc>
                <a:spcPct val="170000"/>
              </a:lnSpc>
              <a:buFont typeface="Arial" panose="020B0604020202020204" pitchFamily="34" charset="0"/>
              <a:buChar char="•"/>
            </a:pPr>
            <a:r>
              <a:rPr lang="en-GB" sz="2000" b="0" dirty="0">
                <a:solidFill>
                  <a:schemeClr val="tx1"/>
                </a:solidFill>
              </a:rPr>
              <a:t>Have an awareness of the similarities and differences between coaching and mentoring</a:t>
            </a:r>
          </a:p>
          <a:p>
            <a:pPr marL="457200" indent="-457200">
              <a:lnSpc>
                <a:spcPct val="170000"/>
              </a:lnSpc>
              <a:buFont typeface="Arial" panose="020B0604020202020204" pitchFamily="34" charset="0"/>
              <a:buChar char="•"/>
            </a:pPr>
            <a:endParaRPr lang="en-GB" sz="2000" b="0" dirty="0">
              <a:solidFill>
                <a:schemeClr val="tx1"/>
              </a:solidFill>
            </a:endParaRPr>
          </a:p>
          <a:p>
            <a:pPr marL="457200" indent="-457200">
              <a:lnSpc>
                <a:spcPct val="170000"/>
              </a:lnSpc>
              <a:buFont typeface="Arial" panose="020B0604020202020204" pitchFamily="34" charset="0"/>
              <a:buChar char="•"/>
            </a:pPr>
            <a:r>
              <a:rPr lang="en-GB" sz="2000" b="0" dirty="0">
                <a:solidFill>
                  <a:schemeClr val="tx1"/>
                </a:solidFill>
              </a:rPr>
              <a:t>Gain an understanding of how coaching and mentoring can improve performance</a:t>
            </a:r>
          </a:p>
        </p:txBody>
      </p:sp>
      <p:sp>
        <p:nvSpPr>
          <p:cNvPr id="8" name="TextBox 7">
            <a:extLst>
              <a:ext uri="{FF2B5EF4-FFF2-40B4-BE49-F238E27FC236}">
                <a16:creationId xmlns:a16="http://schemas.microsoft.com/office/drawing/2014/main" id="{53FE210D-A408-4BD3-EA54-DC2A7FE6DF0C}"/>
              </a:ext>
            </a:extLst>
          </p:cNvPr>
          <p:cNvSpPr txBox="1"/>
          <p:nvPr/>
        </p:nvSpPr>
        <p:spPr>
          <a:xfrm>
            <a:off x="2130725" y="3165894"/>
            <a:ext cx="184731" cy="369332"/>
          </a:xfrm>
          <a:prstGeom prst="rect">
            <a:avLst/>
          </a:prstGeom>
          <a:noFill/>
        </p:spPr>
        <p:txBody>
          <a:bodyPr wrap="none" rtlCol="0">
            <a:spAutoFit/>
          </a:bodyPr>
          <a:lstStyle/>
          <a:p>
            <a:endParaRPr lang="en-GB" dirty="0"/>
          </a:p>
        </p:txBody>
      </p:sp>
      <p:pic>
        <p:nvPicPr>
          <p:cNvPr id="10" name="Picture 2" descr="Graphical user interface, text, application&#10;&#10;Description automatically generated with medium confidence">
            <a:extLst>
              <a:ext uri="{FF2B5EF4-FFF2-40B4-BE49-F238E27FC236}">
                <a16:creationId xmlns:a16="http://schemas.microsoft.com/office/drawing/2014/main" id="{7EBAE793-5012-4345-3854-B571A72A92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06512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The Same but Different</a:t>
              </a:r>
            </a:p>
          </p:txBody>
        </p:sp>
      </p:grpSp>
      <p:graphicFrame>
        <p:nvGraphicFramePr>
          <p:cNvPr id="2" name="Diagram 1">
            <a:extLst>
              <a:ext uri="{FF2B5EF4-FFF2-40B4-BE49-F238E27FC236}">
                <a16:creationId xmlns:a16="http://schemas.microsoft.com/office/drawing/2014/main" id="{97311548-763E-C429-6D4C-3D8DB206052F}"/>
              </a:ext>
            </a:extLst>
          </p:cNvPr>
          <p:cNvGraphicFramePr/>
          <p:nvPr>
            <p:extLst>
              <p:ext uri="{D42A27DB-BD31-4B8C-83A1-F6EECF244321}">
                <p14:modId xmlns:p14="http://schemas.microsoft.com/office/powerpoint/2010/main" val="3732126357"/>
              </p:ext>
            </p:extLst>
          </p:nvPr>
        </p:nvGraphicFramePr>
        <p:xfrm>
          <a:off x="2336800" y="1620256"/>
          <a:ext cx="6689969" cy="40281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69088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1024173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Benefits of Coaching &amp; Mentoring</a:t>
              </a:r>
            </a:p>
          </p:txBody>
        </p:sp>
      </p:grpSp>
      <p:sp>
        <p:nvSpPr>
          <p:cNvPr id="4" name="TextBox 3">
            <a:extLst>
              <a:ext uri="{FF2B5EF4-FFF2-40B4-BE49-F238E27FC236}">
                <a16:creationId xmlns:a16="http://schemas.microsoft.com/office/drawing/2014/main" id="{9D393D4D-263A-5F10-7298-2151C2117994}"/>
              </a:ext>
            </a:extLst>
          </p:cNvPr>
          <p:cNvSpPr txBox="1"/>
          <p:nvPr/>
        </p:nvSpPr>
        <p:spPr>
          <a:xfrm>
            <a:off x="3322427" y="2294075"/>
            <a:ext cx="7408985" cy="2795317"/>
          </a:xfrm>
          <a:prstGeom prst="rect">
            <a:avLst/>
          </a:prstGeom>
          <a:noFill/>
        </p:spPr>
        <p:txBody>
          <a:bodyPr wrap="square" rtlCol="0">
            <a:spAutoFit/>
          </a:bodyPr>
          <a:lstStyle/>
          <a:p>
            <a:pPr marL="342900" indent="-342900">
              <a:lnSpc>
                <a:spcPct val="150000"/>
              </a:lnSpc>
              <a:buFont typeface="Wingdings" pitchFamily="2" charset="2"/>
              <a:buChar char="ü"/>
            </a:pPr>
            <a:r>
              <a:rPr lang="en-GB" sz="3000" dirty="0">
                <a:latin typeface="Helvetica" pitchFamily="2" charset="0"/>
              </a:rPr>
              <a:t>Improve skills and knowledge</a:t>
            </a:r>
          </a:p>
          <a:p>
            <a:pPr marL="342900" indent="-342900">
              <a:lnSpc>
                <a:spcPct val="150000"/>
              </a:lnSpc>
              <a:buFont typeface="Wingdings" pitchFamily="2" charset="2"/>
              <a:buChar char="ü"/>
            </a:pPr>
            <a:r>
              <a:rPr lang="en-GB" sz="3000" dirty="0">
                <a:latin typeface="Helvetica" pitchFamily="2" charset="0"/>
              </a:rPr>
              <a:t>Increase self-awareness</a:t>
            </a:r>
          </a:p>
          <a:p>
            <a:pPr marL="342900" indent="-342900">
              <a:lnSpc>
                <a:spcPct val="150000"/>
              </a:lnSpc>
              <a:buFont typeface="Wingdings" pitchFamily="2" charset="2"/>
              <a:buChar char="ü"/>
            </a:pPr>
            <a:r>
              <a:rPr lang="en-GB" sz="3000" dirty="0">
                <a:latin typeface="Helvetica" pitchFamily="2" charset="0"/>
              </a:rPr>
              <a:t>Improve engagement &amp; motivation</a:t>
            </a:r>
          </a:p>
          <a:p>
            <a:pPr marL="342900" indent="-342900">
              <a:lnSpc>
                <a:spcPct val="150000"/>
              </a:lnSpc>
              <a:buFont typeface="Wingdings" pitchFamily="2" charset="2"/>
              <a:buChar char="ü"/>
            </a:pPr>
            <a:r>
              <a:rPr lang="en-GB" sz="3000" dirty="0">
                <a:latin typeface="Helvetica" pitchFamily="2" charset="0"/>
              </a:rPr>
              <a:t>Boost problem-solving skills</a:t>
            </a:r>
          </a:p>
        </p:txBody>
      </p:sp>
    </p:spTree>
    <p:extLst>
      <p:ext uri="{BB962C8B-B14F-4D97-AF65-F5344CB8AC3E}">
        <p14:creationId xmlns:p14="http://schemas.microsoft.com/office/powerpoint/2010/main" val="402671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2719754"/>
            <a:ext cx="12192000" cy="1800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2" name="Title 3">
            <a:extLst>
              <a:ext uri="{FF2B5EF4-FFF2-40B4-BE49-F238E27FC236}">
                <a16:creationId xmlns:a16="http://schemas.microsoft.com/office/drawing/2014/main" id="{7EC50ADD-C6A8-E1E0-D351-0D6717ED870D}"/>
              </a:ext>
            </a:extLst>
          </p:cNvPr>
          <p:cNvSpPr txBox="1">
            <a:spLocks/>
          </p:cNvSpPr>
          <p:nvPr/>
        </p:nvSpPr>
        <p:spPr>
          <a:xfrm>
            <a:off x="1199987" y="2956972"/>
            <a:ext cx="10241736" cy="1325563"/>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algn="ctr"/>
            <a:r>
              <a:rPr lang="en-GB" dirty="0">
                <a:solidFill>
                  <a:srgbClr val="2C3E72"/>
                </a:solidFill>
              </a:rPr>
              <a:t>What are the barriers to effective coaching and mentoring?</a:t>
            </a:r>
          </a:p>
        </p:txBody>
      </p:sp>
      <p:pic>
        <p:nvPicPr>
          <p:cNvPr id="4" name="Graphic 3" descr="Speech outline">
            <a:extLst>
              <a:ext uri="{FF2B5EF4-FFF2-40B4-BE49-F238E27FC236}">
                <a16:creationId xmlns:a16="http://schemas.microsoft.com/office/drawing/2014/main" id="{46392641-DD3E-CD96-73BE-C8DF0B70DD6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859215" y="483403"/>
            <a:ext cx="2473569" cy="2473569"/>
          </a:xfrm>
          <a:prstGeom prst="rect">
            <a:avLst/>
          </a:prstGeom>
        </p:spPr>
      </p:pic>
    </p:spTree>
    <p:extLst>
      <p:ext uri="{BB962C8B-B14F-4D97-AF65-F5344CB8AC3E}">
        <p14:creationId xmlns:p14="http://schemas.microsoft.com/office/powerpoint/2010/main" val="26440408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2766218"/>
            <a:ext cx="12689728" cy="1325563"/>
            <a:chOff x="0" y="2766218"/>
            <a:chExt cx="12689728"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294300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3005341" y="2766218"/>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The Hywel Dda Way</a:t>
              </a:r>
            </a:p>
          </p:txBody>
        </p:sp>
      </p:grpSp>
    </p:spTree>
    <p:extLst>
      <p:ext uri="{BB962C8B-B14F-4D97-AF65-F5344CB8AC3E}">
        <p14:creationId xmlns:p14="http://schemas.microsoft.com/office/powerpoint/2010/main" val="5050108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3024553"/>
            <a:ext cx="12656690" cy="1325563"/>
            <a:chOff x="0" y="3024553"/>
            <a:chExt cx="1265669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3201334"/>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52400" y="3024553"/>
              <a:ext cx="1250429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Line Manager as Coach: The Expectation</a:t>
              </a:r>
            </a:p>
          </p:txBody>
        </p:sp>
      </p:grpSp>
    </p:spTree>
    <p:extLst>
      <p:ext uri="{BB962C8B-B14F-4D97-AF65-F5344CB8AC3E}">
        <p14:creationId xmlns:p14="http://schemas.microsoft.com/office/powerpoint/2010/main" val="3597735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The Theory</a:t>
              </a:r>
            </a:p>
          </p:txBody>
        </p:sp>
      </p:grpSp>
      <p:sp>
        <p:nvSpPr>
          <p:cNvPr id="2" name="TextBox 1">
            <a:extLst>
              <a:ext uri="{FF2B5EF4-FFF2-40B4-BE49-F238E27FC236}">
                <a16:creationId xmlns:a16="http://schemas.microsoft.com/office/drawing/2014/main" id="{BD81EC38-A2FC-22FC-C98B-6350EEBEF1ED}"/>
              </a:ext>
            </a:extLst>
          </p:cNvPr>
          <p:cNvSpPr txBox="1"/>
          <p:nvPr/>
        </p:nvSpPr>
        <p:spPr>
          <a:xfrm>
            <a:off x="4920044" y="1399600"/>
            <a:ext cx="7408985" cy="4584268"/>
          </a:xfrm>
          <a:prstGeom prst="rect">
            <a:avLst/>
          </a:prstGeom>
          <a:noFill/>
        </p:spPr>
        <p:txBody>
          <a:bodyPr wrap="square" rtlCol="0">
            <a:spAutoFit/>
          </a:bodyPr>
          <a:lstStyle/>
          <a:p>
            <a:pPr>
              <a:lnSpc>
                <a:spcPct val="200000"/>
              </a:lnSpc>
            </a:pPr>
            <a:r>
              <a:rPr lang="en-GB" sz="3000" b="1" dirty="0">
                <a:latin typeface="Helvetica" pitchFamily="2" charset="0"/>
              </a:rPr>
              <a:t>O </a:t>
            </a:r>
            <a:r>
              <a:rPr lang="en-GB" sz="3000" dirty="0" err="1">
                <a:latin typeface="Helvetica" pitchFamily="2" charset="0"/>
              </a:rPr>
              <a:t>utcome</a:t>
            </a:r>
            <a:endParaRPr lang="en-GB" sz="3000" dirty="0">
              <a:latin typeface="Helvetica" pitchFamily="2" charset="0"/>
            </a:endParaRPr>
          </a:p>
          <a:p>
            <a:pPr>
              <a:lnSpc>
                <a:spcPct val="200000"/>
              </a:lnSpc>
            </a:pPr>
            <a:r>
              <a:rPr lang="en-GB" sz="3000" b="1" dirty="0">
                <a:latin typeface="Helvetica" pitchFamily="2" charset="0"/>
              </a:rPr>
              <a:t>S </a:t>
            </a:r>
            <a:r>
              <a:rPr lang="en-GB" sz="3000" dirty="0" err="1">
                <a:latin typeface="Helvetica" pitchFamily="2" charset="0"/>
              </a:rPr>
              <a:t>ituation</a:t>
            </a:r>
            <a:endParaRPr lang="en-GB" sz="3000" dirty="0">
              <a:latin typeface="Helvetica" pitchFamily="2" charset="0"/>
            </a:endParaRPr>
          </a:p>
          <a:p>
            <a:pPr>
              <a:lnSpc>
                <a:spcPct val="200000"/>
              </a:lnSpc>
            </a:pPr>
            <a:r>
              <a:rPr lang="en-GB" sz="3000" b="1" dirty="0">
                <a:latin typeface="Helvetica" pitchFamily="2" charset="0"/>
              </a:rPr>
              <a:t>C </a:t>
            </a:r>
            <a:r>
              <a:rPr lang="en-GB" sz="3000" dirty="0" err="1">
                <a:latin typeface="Helvetica" pitchFamily="2" charset="0"/>
              </a:rPr>
              <a:t>hoices</a:t>
            </a:r>
            <a:endParaRPr lang="en-GB" sz="3000" dirty="0">
              <a:latin typeface="Helvetica" pitchFamily="2" charset="0"/>
            </a:endParaRPr>
          </a:p>
          <a:p>
            <a:pPr>
              <a:lnSpc>
                <a:spcPct val="200000"/>
              </a:lnSpc>
            </a:pPr>
            <a:r>
              <a:rPr lang="en-GB" sz="3000" b="1" dirty="0">
                <a:latin typeface="Helvetica" pitchFamily="2" charset="0"/>
              </a:rPr>
              <a:t>A </a:t>
            </a:r>
            <a:r>
              <a:rPr lang="en-GB" sz="3000" dirty="0" err="1">
                <a:latin typeface="Helvetica" pitchFamily="2" charset="0"/>
              </a:rPr>
              <a:t>ctions</a:t>
            </a:r>
            <a:endParaRPr lang="en-GB" sz="3000" dirty="0">
              <a:latin typeface="Helvetica" pitchFamily="2" charset="0"/>
            </a:endParaRPr>
          </a:p>
          <a:p>
            <a:pPr>
              <a:lnSpc>
                <a:spcPct val="200000"/>
              </a:lnSpc>
            </a:pPr>
            <a:r>
              <a:rPr lang="en-GB" sz="3000" b="1" dirty="0">
                <a:latin typeface="Helvetica" pitchFamily="2" charset="0"/>
              </a:rPr>
              <a:t>R </a:t>
            </a:r>
            <a:r>
              <a:rPr lang="en-GB" sz="3000" dirty="0" err="1">
                <a:latin typeface="Helvetica" pitchFamily="2" charset="0"/>
              </a:rPr>
              <a:t>eview</a:t>
            </a:r>
            <a:endParaRPr lang="en-GB" sz="3000" dirty="0">
              <a:latin typeface="Helvetica" pitchFamily="2" charset="0"/>
            </a:endParaRPr>
          </a:p>
        </p:txBody>
      </p:sp>
      <p:sp>
        <p:nvSpPr>
          <p:cNvPr id="3" name="TextBox 2">
            <a:extLst>
              <a:ext uri="{FF2B5EF4-FFF2-40B4-BE49-F238E27FC236}">
                <a16:creationId xmlns:a16="http://schemas.microsoft.com/office/drawing/2014/main" id="{C852319E-19EC-F097-0871-4A4A1C414B02}"/>
              </a:ext>
            </a:extLst>
          </p:cNvPr>
          <p:cNvSpPr txBox="1"/>
          <p:nvPr/>
        </p:nvSpPr>
        <p:spPr>
          <a:xfrm>
            <a:off x="6522826" y="5781344"/>
            <a:ext cx="7408985" cy="405047"/>
          </a:xfrm>
          <a:prstGeom prst="rect">
            <a:avLst/>
          </a:prstGeom>
          <a:noFill/>
        </p:spPr>
        <p:txBody>
          <a:bodyPr wrap="square" rtlCol="0">
            <a:spAutoFit/>
          </a:bodyPr>
          <a:lstStyle/>
          <a:p>
            <a:pPr>
              <a:lnSpc>
                <a:spcPct val="150000"/>
              </a:lnSpc>
            </a:pPr>
            <a:r>
              <a:rPr lang="en-GB" sz="1500" dirty="0">
                <a:solidFill>
                  <a:schemeClr val="tx1">
                    <a:lumMod val="50000"/>
                    <a:lumOff val="50000"/>
                  </a:schemeClr>
                </a:solidFill>
                <a:latin typeface="Helvetica" pitchFamily="2" charset="0"/>
              </a:rPr>
              <a:t>(Sutton, 2020)</a:t>
            </a:r>
          </a:p>
        </p:txBody>
      </p:sp>
    </p:spTree>
    <p:extLst>
      <p:ext uri="{BB962C8B-B14F-4D97-AF65-F5344CB8AC3E}">
        <p14:creationId xmlns:p14="http://schemas.microsoft.com/office/powerpoint/2010/main" val="32267937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99219"/>
            <a:ext cx="12192000" cy="1325563"/>
            <a:chOff x="0" y="-99219"/>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1464" y="-99219"/>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r>
                <a:rPr lang="en-GB" dirty="0">
                  <a:solidFill>
                    <a:srgbClr val="2C3E72"/>
                  </a:solidFill>
                </a:rPr>
                <a:t>Your Toolkit</a:t>
              </a:r>
            </a:p>
          </p:txBody>
        </p:sp>
      </p:grpSp>
      <p:sp>
        <p:nvSpPr>
          <p:cNvPr id="2" name="TextBox 1">
            <a:extLst>
              <a:ext uri="{FF2B5EF4-FFF2-40B4-BE49-F238E27FC236}">
                <a16:creationId xmlns:a16="http://schemas.microsoft.com/office/drawing/2014/main" id="{4B70FC61-C7B1-72A8-CE15-B96D634B0846}"/>
              </a:ext>
            </a:extLst>
          </p:cNvPr>
          <p:cNvSpPr txBox="1"/>
          <p:nvPr/>
        </p:nvSpPr>
        <p:spPr>
          <a:xfrm>
            <a:off x="3662396" y="2640324"/>
            <a:ext cx="7408985" cy="2102820"/>
          </a:xfrm>
          <a:prstGeom prst="rect">
            <a:avLst/>
          </a:prstGeom>
          <a:noFill/>
        </p:spPr>
        <p:txBody>
          <a:bodyPr wrap="square" rtlCol="0">
            <a:spAutoFit/>
          </a:bodyPr>
          <a:lstStyle/>
          <a:p>
            <a:pPr marL="342900" indent="-342900">
              <a:lnSpc>
                <a:spcPct val="150000"/>
              </a:lnSpc>
              <a:buFont typeface="Wingdings" pitchFamily="2" charset="2"/>
              <a:buChar char="ü"/>
            </a:pPr>
            <a:r>
              <a:rPr lang="en-GB" sz="3000" dirty="0">
                <a:latin typeface="Helvetica" pitchFamily="2" charset="0"/>
              </a:rPr>
              <a:t>Network</a:t>
            </a:r>
          </a:p>
          <a:p>
            <a:pPr marL="342900" indent="-342900">
              <a:lnSpc>
                <a:spcPct val="150000"/>
              </a:lnSpc>
              <a:buFont typeface="Wingdings" pitchFamily="2" charset="2"/>
              <a:buChar char="ü"/>
            </a:pPr>
            <a:r>
              <a:rPr lang="en-GB" sz="3000" dirty="0">
                <a:latin typeface="Helvetica" pitchFamily="2" charset="0"/>
              </a:rPr>
              <a:t>Develop a coaching mindset</a:t>
            </a:r>
          </a:p>
          <a:p>
            <a:pPr marL="342900" indent="-342900">
              <a:lnSpc>
                <a:spcPct val="150000"/>
              </a:lnSpc>
              <a:buFont typeface="Wingdings" pitchFamily="2" charset="2"/>
              <a:buChar char="ü"/>
            </a:pPr>
            <a:r>
              <a:rPr lang="en-GB" sz="3000" dirty="0">
                <a:latin typeface="Helvetica" pitchFamily="2" charset="0"/>
              </a:rPr>
              <a:t>Role-model</a:t>
            </a:r>
          </a:p>
        </p:txBody>
      </p:sp>
    </p:spTree>
    <p:extLst>
      <p:ext uri="{BB962C8B-B14F-4D97-AF65-F5344CB8AC3E}">
        <p14:creationId xmlns:p14="http://schemas.microsoft.com/office/powerpoint/2010/main" val="11244046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ical user interface, text, application&#10;&#10;Description automatically generated with medium confidence">
            <a:extLst>
              <a:ext uri="{FF2B5EF4-FFF2-40B4-BE49-F238E27FC236}">
                <a16:creationId xmlns:a16="http://schemas.microsoft.com/office/drawing/2014/main" id="{35681100-AD0F-95D8-60B8-4FF5527B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537" y="5902780"/>
            <a:ext cx="3456000" cy="864000"/>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0C9ABF5B-28FF-19ED-4D74-20B0E3E5BD7E}"/>
              </a:ext>
            </a:extLst>
          </p:cNvPr>
          <p:cNvGrpSpPr/>
          <p:nvPr/>
        </p:nvGrpSpPr>
        <p:grpSpPr>
          <a:xfrm>
            <a:off x="0" y="2786337"/>
            <a:ext cx="12192000" cy="1325563"/>
            <a:chOff x="0" y="-176782"/>
            <a:chExt cx="12192000" cy="1325563"/>
          </a:xfrm>
        </p:grpSpPr>
        <p:sp>
          <p:nvSpPr>
            <p:cNvPr id="16" name="TextBox 15">
              <a:extLst>
                <a:ext uri="{FF2B5EF4-FFF2-40B4-BE49-F238E27FC236}">
                  <a16:creationId xmlns:a16="http://schemas.microsoft.com/office/drawing/2014/main" id="{C7C1719D-E0D8-C056-9A9F-5BD7D6CE2F79}"/>
                </a:ext>
              </a:extLst>
            </p:cNvPr>
            <p:cNvSpPr txBox="1">
              <a:spLocks/>
            </p:cNvSpPr>
            <p:nvPr/>
          </p:nvSpPr>
          <p:spPr>
            <a:xfrm>
              <a:off x="0" y="0"/>
              <a:ext cx="12192000" cy="972000"/>
            </a:xfrm>
            <a:prstGeom prst="rect">
              <a:avLst/>
            </a:prstGeom>
            <a:solidFill>
              <a:srgbClr val="C0C5D5">
                <a:alpha val="35294"/>
              </a:srgbClr>
            </a:solidFill>
          </p:spPr>
          <p:txBody>
            <a:bodyPr wrap="square" rtlCol="0" anchor="ctr">
              <a:spAutoFit/>
            </a:bodyPr>
            <a:lstStyle/>
            <a:p>
              <a:pPr algn="ctr"/>
              <a:endParaRPr lang="en-GB" dirty="0">
                <a:latin typeface="Helvetica" panose="020B0604020202020204" pitchFamily="34" charset="0"/>
                <a:cs typeface="Helvetica" panose="020B0604020202020204" pitchFamily="34" charset="0"/>
              </a:endParaRPr>
            </a:p>
          </p:txBody>
        </p:sp>
        <p:sp>
          <p:nvSpPr>
            <p:cNvPr id="17" name="Title 3">
              <a:extLst>
                <a:ext uri="{FF2B5EF4-FFF2-40B4-BE49-F238E27FC236}">
                  <a16:creationId xmlns:a16="http://schemas.microsoft.com/office/drawing/2014/main" id="{3D240954-0B16-164C-BF69-2BA74B3A278C}"/>
                </a:ext>
              </a:extLst>
            </p:cNvPr>
            <p:cNvSpPr txBox="1">
              <a:spLocks/>
            </p:cNvSpPr>
            <p:nvPr/>
          </p:nvSpPr>
          <p:spPr>
            <a:xfrm>
              <a:off x="1253806" y="-176782"/>
              <a:ext cx="96843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rgbClr val="0D0D0D"/>
                  </a:solidFill>
                  <a:latin typeface="Helvetica" panose="020B0604020202020204" pitchFamily="34" charset="0"/>
                  <a:ea typeface="+mj-ea"/>
                  <a:cs typeface="Helvetica" panose="020B0604020202020204" pitchFamily="34" charset="0"/>
                </a:defRPr>
              </a:lvl1pPr>
            </a:lstStyle>
            <a:p>
              <a:pPr algn="ctr"/>
              <a:r>
                <a:rPr lang="en-GB" dirty="0" err="1">
                  <a:solidFill>
                    <a:srgbClr val="2C3E72"/>
                  </a:solidFill>
                </a:rPr>
                <a:t>Diolch</a:t>
              </a:r>
              <a:endParaRPr lang="en-GB" dirty="0">
                <a:solidFill>
                  <a:srgbClr val="2C3E72"/>
                </a:solidFill>
              </a:endParaRPr>
            </a:p>
          </p:txBody>
        </p:sp>
      </p:grpSp>
    </p:spTree>
    <p:extLst>
      <p:ext uri="{BB962C8B-B14F-4D97-AF65-F5344CB8AC3E}">
        <p14:creationId xmlns:p14="http://schemas.microsoft.com/office/powerpoint/2010/main" val="18673994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6859</TotalTime>
  <Words>3894</Words>
  <Application>Microsoft Macintosh PowerPoint</Application>
  <PresentationFormat>Widescreen</PresentationFormat>
  <Paragraphs>298</Paragraphs>
  <Slides>50</Slides>
  <Notes>50</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50</vt:i4>
      </vt:variant>
    </vt:vector>
  </HeadingPairs>
  <TitlesOfParts>
    <vt:vector size="59" baseType="lpstr">
      <vt:lpstr>Arial</vt:lpstr>
      <vt:lpstr>Calibri</vt:lpstr>
      <vt:lpstr>Calibri Light</vt:lpstr>
      <vt:lpstr>Helvetica</vt:lpstr>
      <vt:lpstr>Open Sans</vt:lpstr>
      <vt:lpstr>Symbol</vt:lpstr>
      <vt:lpstr>Wingdings</vt:lpstr>
      <vt:lpstr>Office Theme</vt:lpstr>
      <vt:lpstr>Custom Design</vt:lpstr>
      <vt:lpstr>Driving Performance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Driving Performance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Driving Performance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Driving Performance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Driving Performance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Driving Performance</dc:title>
  <dc:creator>Microsoft Office User</dc:creator>
  <cp:lastModifiedBy>Dan Blyth (1201313)</cp:lastModifiedBy>
  <cp:revision>8</cp:revision>
  <dcterms:created xsi:type="dcterms:W3CDTF">2024-04-29T18:13:37Z</dcterms:created>
  <dcterms:modified xsi:type="dcterms:W3CDTF">2024-05-06T09:33:08Z</dcterms:modified>
</cp:coreProperties>
</file>