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1" r:id="rId1"/>
  </p:sldMasterIdLst>
  <p:notesMasterIdLst>
    <p:notesMasterId r:id="rId15"/>
  </p:notesMasterIdLst>
  <p:sldIdLst>
    <p:sldId id="256" r:id="rId2"/>
    <p:sldId id="258" r:id="rId3"/>
    <p:sldId id="288" r:id="rId4"/>
    <p:sldId id="290" r:id="rId5"/>
    <p:sldId id="291" r:id="rId6"/>
    <p:sldId id="289" r:id="rId7"/>
    <p:sldId id="276" r:id="rId8"/>
    <p:sldId id="264" r:id="rId9"/>
    <p:sldId id="260" r:id="rId10"/>
    <p:sldId id="261" r:id="rId11"/>
    <p:sldId id="286" r:id="rId12"/>
    <p:sldId id="284" r:id="rId13"/>
    <p:sldId id="26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2782C"/>
    <a:srgbClr val="09430C"/>
    <a:srgbClr val="09432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01" autoAdjust="0"/>
    <p:restoredTop sz="94599"/>
  </p:normalViewPr>
  <p:slideViewPr>
    <p:cSldViewPr snapToGrid="0">
      <p:cViewPr varScale="1">
        <p:scale>
          <a:sx n="70" d="100"/>
          <a:sy n="70" d="100"/>
        </p:scale>
        <p:origin x="72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9A8852-4C1F-48B1-B0D1-FE44D6B8B5AA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CB5556-5ADC-4558-99DA-17393187C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357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Card gives</a:t>
            </a:r>
            <a:r>
              <a:rPr lang="en-GB" baseline="0" dirty="0"/>
              <a:t> </a:t>
            </a:r>
            <a:r>
              <a:rPr lang="en-US" baseline="0" dirty="0" err="1"/>
              <a:t>Personalised</a:t>
            </a:r>
            <a:r>
              <a:rPr lang="en-US" baseline="0" dirty="0"/>
              <a:t> offers - digital coupons with pounds off your next shop replacing points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CB5556-5ADC-4558-99DA-17393187C09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6361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</a:t>
            </a:r>
            <a:r>
              <a:rPr lang="en-GB" baseline="0" dirty="0"/>
              <a:t> the last 5 years, the World and the Great Britain has witnessed many changes, the after-effects of Covid-10 pandemic and recently BREXIT. All the major big supermarkets have lost their market share as shown on the slide.  </a:t>
            </a:r>
            <a:r>
              <a:rPr lang="en-GB" baseline="0" dirty="0" err="1"/>
              <a:t>Morissons</a:t>
            </a:r>
            <a:r>
              <a:rPr lang="en-GB" baseline="0" dirty="0"/>
              <a:t> had better position in 2017 compare to the current year.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CB5556-5ADC-4558-99DA-17393187C09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0472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unique selling proposition (USP) is the one thing that makes the business better than the competition. It</a:t>
            </a:r>
            <a:r>
              <a:rPr lang="en-US" baseline="0" dirty="0"/>
              <a:t> differentiates the products and services to competitors using any unique idea.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CB5556-5ADC-4558-99DA-17393187C09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99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18/11/2022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4840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18/11/2022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930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18/11/2022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8240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18/11/2022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9827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18/11/2022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463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18/11/2022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109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18/11/2022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847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7A32494C-18DE-4DF0-8BA5-B3A02247DC60}" type="datetimeFigureOut">
              <a:rPr lang="en-GB" smtClean="0"/>
              <a:t>18/11/2022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692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18/11/2022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8922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18/11/2022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751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18/11/2022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699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7A32494C-18DE-4DF0-8BA5-B3A02247DC60}" type="datetimeFigureOut">
              <a:rPr lang="en-GB" smtClean="0"/>
              <a:t>18/11/2022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8617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foodmanufacture.co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0050" y="366829"/>
            <a:ext cx="8993861" cy="804049"/>
          </a:xfrm>
        </p:spPr>
        <p:txBody>
          <a:bodyPr>
            <a:normAutofit/>
          </a:bodyPr>
          <a:lstStyle/>
          <a:p>
            <a:r>
              <a:rPr lang="en-US" sz="44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Project on Morrisons</a:t>
            </a:r>
            <a:endParaRPr lang="en-GB" sz="4400" b="1" dirty="0">
              <a:solidFill>
                <a:srgbClr val="2278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1694985"/>
            <a:ext cx="10058400" cy="4017193"/>
          </a:xfrm>
        </p:spPr>
        <p:txBody>
          <a:bodyPr>
            <a:normAutofit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b="1" dirty="0"/>
              <a:t>			</a:t>
            </a:r>
          </a:p>
          <a:p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1057" y="366829"/>
            <a:ext cx="1476375" cy="647700"/>
          </a:xfrm>
          <a:prstGeom prst="rect">
            <a:avLst/>
          </a:prstGeom>
        </p:spPr>
      </p:pic>
      <p:pic>
        <p:nvPicPr>
          <p:cNvPr id="5" name="image1.png" descr="Discover University of Wales Trinity Saint David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03665" y="5289051"/>
            <a:ext cx="1811655" cy="6000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B9D67EE3-8D18-45DA-CAD9-E2BF10AC66DD}"/>
              </a:ext>
            </a:extLst>
          </p:cNvPr>
          <p:cNvSpPr txBox="1"/>
          <p:nvPr/>
        </p:nvSpPr>
        <p:spPr>
          <a:xfrm>
            <a:off x="1033548" y="1851334"/>
            <a:ext cx="5926809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Group Members: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Hamdan Ahmad - 2208436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Deljana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Mance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Kehayov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- 2209792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Rajwinder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Kaur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412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6851" y="754954"/>
            <a:ext cx="8414710" cy="806217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and overview of the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400321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1899 at Bradford England by William Morrison as an egg and butter merchant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company does Retail business and is the fifth largest Supermarket chain in the United Kingdom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of 2021, the company had 497 supermarkets across England, Wales, Scotland and one in Gibraltar (Overseas)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 of employees are 110,000 as of 2021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owner of this organization is Clayton, Dubilier &amp; Rice, an American Private Equity firm</a:t>
            </a:r>
          </a:p>
          <a:p>
            <a:pPr>
              <a:buFont typeface="Wingdings" panose="05000000000000000000" pitchFamily="2" charset="2"/>
              <a:buChar char="ü"/>
            </a:pP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6873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3000">
        <p15:prstTrans prst="fallOver"/>
      </p:transition>
    </mc:Choice>
    <mc:Fallback xmlns=""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men standing in front of a building with signs&#10;&#10;Description automatically generated with low confidence">
            <a:extLst>
              <a:ext uri="{FF2B5EF4-FFF2-40B4-BE49-F238E27FC236}">
                <a16:creationId xmlns:a16="http://schemas.microsoft.com/office/drawing/2014/main" xmlns="" id="{D04E0802-8659-601F-F266-A0A2EC49E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51537"/>
            <a:ext cx="5625483" cy="4188572"/>
          </a:xfrm>
        </p:spPr>
      </p:pic>
      <p:pic>
        <p:nvPicPr>
          <p:cNvPr id="7" name="Picture 6" descr="A picture containing text, sky, outdoor, empty&#10;&#10;Description automatically generated">
            <a:extLst>
              <a:ext uri="{FF2B5EF4-FFF2-40B4-BE49-F238E27FC236}">
                <a16:creationId xmlns:a16="http://schemas.microsoft.com/office/drawing/2014/main" xmlns="" id="{2C819BFC-F757-4E03-54DC-F229E42192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5483" y="1051537"/>
            <a:ext cx="6096000" cy="418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B00D87D9-63CE-DF7B-7963-1B2DA6564360}"/>
              </a:ext>
            </a:extLst>
          </p:cNvPr>
          <p:cNvSpPr txBox="1"/>
          <p:nvPr/>
        </p:nvSpPr>
        <p:spPr>
          <a:xfrm>
            <a:off x="2129554" y="5453367"/>
            <a:ext cx="2649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1899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8D7B4770-2450-4B94-769E-A5AF88AB8A18}"/>
              </a:ext>
            </a:extLst>
          </p:cNvPr>
          <p:cNvSpPr txBox="1"/>
          <p:nvPr/>
        </p:nvSpPr>
        <p:spPr>
          <a:xfrm>
            <a:off x="8576996" y="5489590"/>
            <a:ext cx="142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2022</a:t>
            </a:r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xmlns="" id="{771FF0BC-7C10-AA28-ADCA-214D092BD8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1819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0B0B953-E161-A6C7-2875-811E9752D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642" y="-472462"/>
            <a:ext cx="10058400" cy="1450757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Morrisons’ revenue</a:t>
            </a:r>
            <a:br>
              <a:rPr lang="en-GB" sz="3200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(millions GBP)</a:t>
            </a:r>
          </a:p>
        </p:txBody>
      </p:sp>
      <p:pic>
        <p:nvPicPr>
          <p:cNvPr id="7" name="Content Placeholder 6" descr="Chart, bar chart&#10;&#10;Description automatically generated">
            <a:extLst>
              <a:ext uri="{FF2B5EF4-FFF2-40B4-BE49-F238E27FC236}">
                <a16:creationId xmlns:a16="http://schemas.microsoft.com/office/drawing/2014/main" xmlns="" id="{E2A04A44-A334-1BC0-EBCC-035272D751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529" y="1080857"/>
            <a:ext cx="6111875" cy="4022725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9647B23A-CAF0-B988-8B8C-138362D8BC89}"/>
              </a:ext>
            </a:extLst>
          </p:cNvPr>
          <p:cNvSpPr txBox="1"/>
          <p:nvPr/>
        </p:nvSpPr>
        <p:spPr>
          <a:xfrm>
            <a:off x="383276" y="5274722"/>
            <a:ext cx="8422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As of 2020-21, the revenue generated by the company is £17, 536 billion,  operating income is £513 million and net income is £388 million</a:t>
            </a:r>
          </a:p>
          <a:p>
            <a:endParaRPr lang="en-GB" dirty="0"/>
          </a:p>
        </p:txBody>
      </p:sp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xmlns="" id="{3C448328-D0F4-DA8C-7994-D487708938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0662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B4C4DAFF-EA7A-3264-7E8D-24C8724009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8320" y="3102835"/>
            <a:ext cx="1475360" cy="6523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B725F396-DA4F-2E92-5517-4FE233A2D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676" y="400527"/>
            <a:ext cx="849709" cy="1450757"/>
          </a:xfrm>
        </p:spPr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Chart, line chart&#10;&#10;Description automatically generated">
            <a:extLst>
              <a:ext uri="{FF2B5EF4-FFF2-40B4-BE49-F238E27FC236}">
                <a16:creationId xmlns:a16="http://schemas.microsoft.com/office/drawing/2014/main" xmlns="" id="{8C2814AF-B109-D968-445B-ABD8FE840C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918" y="1125905"/>
            <a:ext cx="9568804" cy="4899546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65F47BBD-CD58-E5CE-00A8-B41FAA3D89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0043" y="473576"/>
            <a:ext cx="1475360" cy="652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4566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wind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11DB396-E879-80D7-ACAA-DD476FA83F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products Morrisons offer are food and drink, clothing, florist, petrol, books, magazines and homeware.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 offer a wide range of services in their stores including dry cleaning, photo processing and Timpson key cutting. Therefore, they offer pharmacy services  prescription collection, unwanted medicines disposal health advice etc.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AD108BBF-71CD-5839-8269-B170CBC7E72F}"/>
              </a:ext>
            </a:extLst>
          </p:cNvPr>
          <p:cNvSpPr txBox="1"/>
          <p:nvPr/>
        </p:nvSpPr>
        <p:spPr>
          <a:xfrm>
            <a:off x="2361461" y="576767"/>
            <a:ext cx="5575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Products and services</a:t>
            </a: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xmlns="" id="{B95311C0-D5BD-0718-E99E-261BA01DBE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xmlns="" id="{27B8848E-4A3B-90BB-0619-DC9D0B392F14}"/>
              </a:ext>
            </a:extLst>
          </p:cNvPr>
          <p:cNvSpPr txBox="1">
            <a:spLocks/>
          </p:cNvSpPr>
          <p:nvPr/>
        </p:nvSpPr>
        <p:spPr>
          <a:xfrm>
            <a:off x="1562469" y="3587928"/>
            <a:ext cx="5489951" cy="285055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pic>
        <p:nvPicPr>
          <p:cNvPr id="8" name="Picture 7" descr="A picture containing text, ceiling, indoor, marketplace&#10;&#10;Description automatically generated">
            <a:extLst>
              <a:ext uri="{FF2B5EF4-FFF2-40B4-BE49-F238E27FC236}">
                <a16:creationId xmlns:a16="http://schemas.microsoft.com/office/drawing/2014/main" xmlns="" id="{7D2769FB-8FD5-6574-BF84-A6037F46C6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608" y="3671904"/>
            <a:ext cx="3293705" cy="2390710"/>
          </a:xfrm>
          <a:prstGeom prst="rect">
            <a:avLst/>
          </a:prstGeom>
        </p:spPr>
      </p:pic>
      <p:pic>
        <p:nvPicPr>
          <p:cNvPr id="10" name="Picture 9" descr="A picture containing text, indoor, stack&#10;&#10;Description automatically generated">
            <a:extLst>
              <a:ext uri="{FF2B5EF4-FFF2-40B4-BE49-F238E27FC236}">
                <a16:creationId xmlns:a16="http://schemas.microsoft.com/office/drawing/2014/main" xmlns="" id="{8F1D13FA-A5B4-7E07-DB4A-8EDE8D1EC5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2584" y="3715236"/>
            <a:ext cx="2887792" cy="2390710"/>
          </a:xfrm>
          <a:prstGeom prst="rect">
            <a:avLst/>
          </a:prstGeom>
        </p:spPr>
      </p:pic>
      <p:pic>
        <p:nvPicPr>
          <p:cNvPr id="12" name="Picture 11" descr="Logo&#10;&#10;Description automatically generated">
            <a:extLst>
              <a:ext uri="{FF2B5EF4-FFF2-40B4-BE49-F238E27FC236}">
                <a16:creationId xmlns:a16="http://schemas.microsoft.com/office/drawing/2014/main" xmlns="" id="{1D4F0EA0-0D3B-4188-2827-E9A7CE2FB4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9082" y="3750906"/>
            <a:ext cx="3963317" cy="174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2459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889" y="-64340"/>
            <a:ext cx="8704642" cy="962334"/>
          </a:xfrm>
        </p:spPr>
        <p:txBody>
          <a:bodyPr>
            <a:noAutofit/>
          </a:bodyPr>
          <a:lstStyle/>
          <a:p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(Strengths)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0931" y="897994"/>
            <a:ext cx="5489951" cy="2850553"/>
          </a:xfrm>
        </p:spPr>
        <p:txBody>
          <a:bodyPr>
            <a:norm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efficient supply chain and distribution network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Offers large product portfolio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retailing and shopping has increase the business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Highly customer oriented with “More Card” Programmer         5</a:t>
            </a:r>
            <a:r>
              <a:rPr lang="en-US" sz="16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largest supermarket in the UK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Established with prominent acquisitions in the past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Listed on London Stock Exchange &amp; FTSE Index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21880" y="0"/>
            <a:ext cx="1140642" cy="50041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0D2BD695-AAC5-739D-65D4-545651698842}"/>
              </a:ext>
            </a:extLst>
          </p:cNvPr>
          <p:cNvSpPr/>
          <p:nvPr/>
        </p:nvSpPr>
        <p:spPr>
          <a:xfrm>
            <a:off x="878889" y="550416"/>
            <a:ext cx="9942991" cy="565926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xmlns="" id="{706750A7-18E3-F169-394C-66D972D696EE}"/>
              </a:ext>
            </a:extLst>
          </p:cNvPr>
          <p:cNvCxnSpPr>
            <a:cxnSpLocks/>
          </p:cNvCxnSpPr>
          <p:nvPr/>
        </p:nvCxnSpPr>
        <p:spPr>
          <a:xfrm>
            <a:off x="6510883" y="479395"/>
            <a:ext cx="0" cy="54597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9A4ECDB8-5A7A-9F0F-88E4-5C847605D24B}"/>
              </a:ext>
            </a:extLst>
          </p:cNvPr>
          <p:cNvSpPr txBox="1"/>
          <p:nvPr/>
        </p:nvSpPr>
        <p:spPr>
          <a:xfrm>
            <a:off x="6505172" y="551765"/>
            <a:ext cx="1542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(Weaknesses)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xmlns="" id="{8F656D12-05CE-77BE-81BD-4E89A1D4B12F}"/>
              </a:ext>
            </a:extLst>
          </p:cNvPr>
          <p:cNvSpPr txBox="1">
            <a:spLocks/>
          </p:cNvSpPr>
          <p:nvPr/>
        </p:nvSpPr>
        <p:spPr>
          <a:xfrm>
            <a:off x="6569271" y="847818"/>
            <a:ext cx="4181587" cy="26854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geographical reach compared to other big brands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Alleged past issues pertaining to food products have affected the brand image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Slow response to customer demand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customer recall of private label Morrison products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 loyalty programs</a:t>
            </a:r>
          </a:p>
          <a:p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8591F967-4D07-D7EE-96A9-61B6FB13E29E}"/>
              </a:ext>
            </a:extLst>
          </p:cNvPr>
          <p:cNvCxnSpPr/>
          <p:nvPr/>
        </p:nvCxnSpPr>
        <p:spPr>
          <a:xfrm>
            <a:off x="878889" y="3429000"/>
            <a:ext cx="10280342" cy="10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4B7B57D3-1DC9-BF55-E5A4-B973911231E7}"/>
              </a:ext>
            </a:extLst>
          </p:cNvPr>
          <p:cNvSpPr txBox="1"/>
          <p:nvPr/>
        </p:nvSpPr>
        <p:spPr>
          <a:xfrm>
            <a:off x="876229" y="3400147"/>
            <a:ext cx="1879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(Opportunities)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F00C2BCA-E4FD-0CAC-4A9E-F0B319214FE3}"/>
              </a:ext>
            </a:extLst>
          </p:cNvPr>
          <p:cNvSpPr txBox="1"/>
          <p:nvPr/>
        </p:nvSpPr>
        <p:spPr>
          <a:xfrm>
            <a:off x="876229" y="3665604"/>
            <a:ext cx="548995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Growing market for organic products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International expansion of stores can boost the business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Acquisition of smaller companies &amp; strategic partnerships can help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 into non-food retailing in the UK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Morrisons can build a partnership with Amazon as sales soar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Convenient, online and discount channels are rapidly growing sectors in the UK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DC8C8524-AB8D-771E-77A8-206325C71F2A}"/>
              </a:ext>
            </a:extLst>
          </p:cNvPr>
          <p:cNvSpPr txBox="1"/>
          <p:nvPr/>
        </p:nvSpPr>
        <p:spPr>
          <a:xfrm>
            <a:off x="6513542" y="3480938"/>
            <a:ext cx="134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(Threats)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xmlns="" id="{291C22B4-5B19-9FFD-1B7A-E6EA9E281777}"/>
              </a:ext>
            </a:extLst>
          </p:cNvPr>
          <p:cNvSpPr txBox="1">
            <a:spLocks/>
          </p:cNvSpPr>
          <p:nvPr/>
        </p:nvSpPr>
        <p:spPr>
          <a:xfrm>
            <a:off x="6591321" y="3799681"/>
            <a:ext cx="4159534" cy="213948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 marketing share of competitors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 of e-commerce business would drop business of physical stores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Changes in rules and regulations by the government</a:t>
            </a:r>
          </a:p>
          <a:p>
            <a:pPr marL="0" indent="0" algn="just">
              <a:buFont typeface="Calibri" panose="020F0502020204030204" pitchFamily="34" charset="0"/>
              <a:buNone/>
            </a:pP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92DC1B6D-6FD1-1FAF-EE09-6A8F84759599}"/>
              </a:ext>
            </a:extLst>
          </p:cNvPr>
          <p:cNvSpPr txBox="1"/>
          <p:nvPr/>
        </p:nvSpPr>
        <p:spPr>
          <a:xfrm>
            <a:off x="4717189" y="7295"/>
            <a:ext cx="3330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2782C"/>
                </a:solidFill>
              </a:rPr>
              <a:t>SWOT</a:t>
            </a:r>
            <a:r>
              <a:rPr lang="en-GB" dirty="0"/>
              <a:t> </a:t>
            </a:r>
            <a:r>
              <a:rPr lang="en-GB" dirty="0">
                <a:solidFill>
                  <a:srgbClr val="22782C"/>
                </a:solidFill>
              </a:rPr>
              <a:t>Analysis</a:t>
            </a:r>
          </a:p>
        </p:txBody>
      </p:sp>
    </p:spTree>
    <p:extLst>
      <p:ext uri="{BB962C8B-B14F-4D97-AF65-F5344CB8AC3E}">
        <p14:creationId xmlns:p14="http://schemas.microsoft.com/office/powerpoint/2010/main" val="20197971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1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5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6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7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  <p:bldP spid="16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4"/>
            <a:ext cx="8080174" cy="928880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Comparison of market progress between last 5 years among major retailers in the UK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69073" y="1294726"/>
            <a:ext cx="11050859" cy="5063177"/>
          </a:xfrm>
          <a:prstGeom prst="rect">
            <a:avLst/>
          </a:prstGeom>
        </p:spPr>
      </p:pic>
      <p:pic>
        <p:nvPicPr>
          <p:cNvPr id="8" name="Content Placeholder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030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0100" y="464055"/>
            <a:ext cx="7310740" cy="873124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Selling Proposition</a:t>
            </a:r>
            <a:endParaRPr lang="en-GB" sz="2800" b="1" dirty="0">
              <a:solidFill>
                <a:srgbClr val="2278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87700" y="1985963"/>
            <a:ext cx="5876925" cy="3743325"/>
          </a:xfrm>
          <a:prstGeom prst="rect">
            <a:avLst/>
          </a:prstGeom>
        </p:spPr>
      </p:pic>
      <p:pic>
        <p:nvPicPr>
          <p:cNvPr id="4" name="Content Placeholder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6390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3000">
        <p15:prstTrans prst="fracture"/>
      </p:transition>
    </mc:Choice>
    <mc:Fallback xmlns="">
      <p:transition spd="slow" advTm="3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55824"/>
            <a:ext cx="6953900" cy="744901"/>
          </a:xfrm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Selling Proposition</a:t>
            </a:r>
            <a:endParaRPr lang="en-GB" sz="2400" dirty="0">
              <a:solidFill>
                <a:srgbClr val="2278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287780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 is known for selling quality fresh food across the UK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manufacture a substantial volume of their own food products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Home delivery service to elderly and vulnerable people within 10 miles of Morrison shops, (Wood, 2016)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to extend the 10% discount that NHS heroes receive on their grocery shop, (</a:t>
            </a: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Overall, for customer satisfaction </a:t>
            </a: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services, reliability, product quality, freshness and efficiency in services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2400" dirty="0"/>
          </a:p>
          <a:p>
            <a:r>
              <a:rPr lang="en-US" sz="2400" dirty="0"/>
              <a:t/>
            </a:r>
            <a:br>
              <a:rPr lang="en-US" sz="2400" dirty="0"/>
            </a:br>
            <a:endParaRPr lang="en-GB" sz="24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627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286603"/>
            <a:ext cx="7968661" cy="1196509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 for competitive advantage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3"/>
            <a:ext cx="9931791" cy="409083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Use of Technology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 and app development, Big data, Cloud Computing, Robots to perform actions, 3D Grid Structures, (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retailthinktank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2022).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Ocado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a good example for groceries business</a:t>
            </a:r>
          </a:p>
          <a:p>
            <a:pPr algn="just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Consolidation and diversification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Merger and acquisition is way to survive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Partnership with Amazon will be helpful to increase sale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cost has decreased margins, it’s better to become fewer and dominate the sector</a:t>
            </a:r>
          </a:p>
          <a:p>
            <a:pPr marL="0" indent="0">
              <a:buNone/>
            </a:pPr>
            <a:r>
              <a:rPr lang="en-GB" sz="2400" dirty="0"/>
              <a:t/>
            </a:r>
            <a:br>
              <a:rPr lang="en-GB" sz="2400" dirty="0"/>
            </a:br>
            <a:endParaRPr lang="en-GB" sz="24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6431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2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2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2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22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22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828519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668314"/>
            <a:ext cx="10058400" cy="4315914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mainly a food products retailer has strong position in the UK market with a good environmental record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SWOT, PESTLE, and Five Forces analysis shown clear picture of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as  Inflation, and cost of production is a big issue for their business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USP of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effective for customer retention, but in the last 5 years the business is reduced and they may lose their 4</a:t>
            </a:r>
            <a:r>
              <a:rPr lang="en-GB" sz="24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position in the market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advancement is necessary and the new model like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Ocado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must be followed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Merger or acquisition with Tech organisations like Amazon is a much needed strategy in the current situation or in future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14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9709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-214834"/>
            <a:ext cx="3404382" cy="935502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800" b="1" dirty="0">
              <a:solidFill>
                <a:srgbClr val="2278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379" y="900617"/>
            <a:ext cx="10697575" cy="5568422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PLC, M. (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US" sz="29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extends 10% discount for NHS heroes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https://www.morrisons-corporate.com/media-centre/corporate-news/morrisons-extends-10-discount-for-nhs-heroes/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16 Nov. 2022].</a:t>
            </a:r>
            <a:endParaRPr lang="en-US" sz="2900" dirty="0"/>
          </a:p>
          <a:p>
            <a:pPr>
              <a:lnSpc>
                <a:spcPct val="12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PLC, M. (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https://www.morrisons-corporate.com/morrisons-sustainability/planet/climate/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16 Nov. 2022].</a:t>
            </a:r>
          </a:p>
          <a:p>
            <a:pPr>
              <a:lnSpc>
                <a:spcPct val="120000"/>
              </a:lnSpc>
            </a:pP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QuestionPro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(2022).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Environmental Analysis? Steps, Benefits &amp; Tools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https://www.questionpro.com/blog/environmental-analysis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16 Nov. 2022]. </a:t>
            </a:r>
          </a:p>
          <a:p>
            <a:pPr>
              <a:lnSpc>
                <a:spcPct val="11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Retail Think Tank. (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does the future hold for the UK grocery sector?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http://www.retailthinktank.co.uk/whitepaper/what-does-the-future-hold-for-the-uk-grocery-sector 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16 Nov. 2022]. </a:t>
            </a:r>
          </a:p>
          <a:p>
            <a:pPr>
              <a:lnSpc>
                <a:spcPct val="12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Wood, J., (2016) </a:t>
            </a:r>
            <a:r>
              <a:rPr lang="en-US" sz="29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 food manufacturing splits analysts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www.foodmanufacture.co.uk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[Accessed on 12-Nov-2022].</a:t>
            </a:r>
          </a:p>
          <a:p>
            <a:pPr>
              <a:lnSpc>
                <a:spcPct val="12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Reuters (2022).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Desperate UK supermarkets search for ways to battle cost of living crisis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Daily Sabah. Available at: 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https://www.dailysabah.com/business/economy/desperate-uk-supermarkets-search-for-ways-to-battle-cost-of-living-crisis 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16 Nov. 2022].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Kantar (2022).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Grocery Market Share - Kantar </a:t>
            </a:r>
            <a:r>
              <a:rPr lang="en-US" sz="29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Worldpanel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Kantarworldpanel.com. Available at: 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https://www.kantarworldpanel.com/en/grocery-market-share/great-britain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986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theme/theme1.xml><?xml version="1.0" encoding="utf-8"?>
<a:theme xmlns:a="http://schemas.openxmlformats.org/drawingml/2006/main" name="Retrospect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3384</TotalTime>
  <Words>907</Words>
  <Application>Microsoft Office PowerPoint</Application>
  <PresentationFormat>Widescreen</PresentationFormat>
  <Paragraphs>94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Retrospect</vt:lpstr>
      <vt:lpstr>Group Project on Morrisons</vt:lpstr>
      <vt:lpstr>History and overview of the organisation</vt:lpstr>
      <vt:lpstr>PowerPoint Presentation</vt:lpstr>
      <vt:lpstr>Morrisons’ revenue (millions GBP)</vt:lpstr>
      <vt:lpstr> </vt:lpstr>
      <vt:lpstr>PowerPoint Presentation</vt:lpstr>
      <vt:lpstr> (Strengths)</vt:lpstr>
      <vt:lpstr>Comparison of market progress between last 5 years among major retailers in the UK</vt:lpstr>
      <vt:lpstr>Unique Selling Proposition</vt:lpstr>
      <vt:lpstr>Unique Selling Proposition</vt:lpstr>
      <vt:lpstr>Recommendation for competitive advantage</vt:lpstr>
      <vt:lpstr>Summary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PROJECT ON MORRISONS</dc:title>
  <dc:creator>DELL</dc:creator>
  <cp:lastModifiedBy>marti.kehaiov1@gmail.com</cp:lastModifiedBy>
  <cp:revision>110</cp:revision>
  <dcterms:created xsi:type="dcterms:W3CDTF">2022-11-12T21:54:21Z</dcterms:created>
  <dcterms:modified xsi:type="dcterms:W3CDTF">2022-11-18T06:28:56Z</dcterms:modified>
</cp:coreProperties>
</file>