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9" r:id="rId2"/>
    <p:sldId id="256" r:id="rId3"/>
    <p:sldId id="258" r:id="rId4"/>
    <p:sldId id="274" r:id="rId5"/>
    <p:sldId id="273" r:id="rId6"/>
    <p:sldId id="275" r:id="rId7"/>
    <p:sldId id="276" r:id="rId8"/>
    <p:sldId id="260" r:id="rId9"/>
    <p:sldId id="261" r:id="rId10"/>
    <p:sldId id="266" r:id="rId11"/>
    <p:sldId id="271" r:id="rId12"/>
    <p:sldId id="270" r:id="rId13"/>
    <p:sldId id="268" r:id="rId14"/>
    <p:sldId id="272" r:id="rId15"/>
    <p:sldId id="277" r:id="rId16"/>
    <p:sldId id="278" r:id="rId17"/>
    <p:sldId id="27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CBF850-2FF5-47DC-B3C7-6C72565A6461}" v="31" dt="2023-07-21T10:07:56.8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18" autoAdjust="0"/>
    <p:restoredTop sz="94660"/>
  </p:normalViewPr>
  <p:slideViewPr>
    <p:cSldViewPr snapToGrid="0">
      <p:cViewPr varScale="1">
        <p:scale>
          <a:sx n="63" d="100"/>
          <a:sy n="63" d="100"/>
        </p:scale>
        <p:origin x="764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mitrichka Dimitrova" userId="684921a98311d62c" providerId="LiveId" clId="{06CBF850-2FF5-47DC-B3C7-6C72565A6461}"/>
    <pc:docChg chg="delSld modSld sldOrd">
      <pc:chgData name="Dimitrichka Dimitrova" userId="684921a98311d62c" providerId="LiveId" clId="{06CBF850-2FF5-47DC-B3C7-6C72565A6461}" dt="2023-07-21T10:19:13.762" v="238" actId="14100"/>
      <pc:docMkLst>
        <pc:docMk/>
      </pc:docMkLst>
      <pc:sldChg chg="modSp mod">
        <pc:chgData name="Dimitrichka Dimitrova" userId="684921a98311d62c" providerId="LiveId" clId="{06CBF850-2FF5-47DC-B3C7-6C72565A6461}" dt="2023-07-21T10:19:13.762" v="238" actId="14100"/>
        <pc:sldMkLst>
          <pc:docMk/>
          <pc:sldMk cId="985394788" sldId="258"/>
        </pc:sldMkLst>
        <pc:spChg chg="mod">
          <ac:chgData name="Dimitrichka Dimitrova" userId="684921a98311d62c" providerId="LiveId" clId="{06CBF850-2FF5-47DC-B3C7-6C72565A6461}" dt="2023-07-21T10:19:13.762" v="238" actId="14100"/>
          <ac:spMkLst>
            <pc:docMk/>
            <pc:sldMk cId="985394788" sldId="258"/>
            <ac:spMk id="3" creationId="{F1E61A12-9CDE-B9EB-F977-36F46F2ACE41}"/>
          </ac:spMkLst>
        </pc:spChg>
      </pc:sldChg>
      <pc:sldChg chg="modSp mod">
        <pc:chgData name="Dimitrichka Dimitrova" userId="684921a98311d62c" providerId="LiveId" clId="{06CBF850-2FF5-47DC-B3C7-6C72565A6461}" dt="2023-07-21T10:17:19.499" v="233" actId="20577"/>
        <pc:sldMkLst>
          <pc:docMk/>
          <pc:sldMk cId="1099880952" sldId="269"/>
        </pc:sldMkLst>
        <pc:spChg chg="mod">
          <ac:chgData name="Dimitrichka Dimitrova" userId="684921a98311d62c" providerId="LiveId" clId="{06CBF850-2FF5-47DC-B3C7-6C72565A6461}" dt="2023-07-21T10:17:19.499" v="233" actId="20577"/>
          <ac:spMkLst>
            <pc:docMk/>
            <pc:sldMk cId="1099880952" sldId="269"/>
            <ac:spMk id="3" creationId="{F9235AFD-486B-62B4-346D-8D618A770542}"/>
          </ac:spMkLst>
        </pc:spChg>
      </pc:sldChg>
      <pc:sldChg chg="modSp del mod ord delDesignElem">
        <pc:chgData name="Dimitrichka Dimitrova" userId="684921a98311d62c" providerId="LiveId" clId="{06CBF850-2FF5-47DC-B3C7-6C72565A6461}" dt="2023-07-20T17:33:24.936" v="23" actId="20577"/>
        <pc:sldMkLst>
          <pc:docMk/>
          <pc:sldMk cId="3775159644" sldId="273"/>
        </pc:sldMkLst>
        <pc:spChg chg="mod">
          <ac:chgData name="Dimitrichka Dimitrova" userId="684921a98311d62c" providerId="LiveId" clId="{06CBF850-2FF5-47DC-B3C7-6C72565A6461}" dt="2023-07-20T17:33:24.936" v="23" actId="20577"/>
          <ac:spMkLst>
            <pc:docMk/>
            <pc:sldMk cId="3775159644" sldId="273"/>
            <ac:spMk id="3" creationId="{6CA91075-6A17-E52C-22D1-BF40BD55822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8A957-F3B5-DCCC-EC3C-221D74A411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538B9E-A494-D319-584F-ACA0D29F47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2DED59-94AD-3B41-950D-03FD1C2560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94365-CEBE-4853-B54C-A4C68A74CBED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B2CFB5-B5A5-47AB-7BE5-630C9AA64C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9B887A-13F2-9C62-108B-ED64B2CDE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7F3BB-EA61-4430-9B2D-2412A5E42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9880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003DE-8753-0BD6-65AB-7FD243A18B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839330-BC9B-7C89-9A2F-AEFFF04706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DFA5B1-18BE-496D-A28F-8DFCE0149A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94365-CEBE-4853-B54C-A4C68A74CBED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A8F75A-ED52-7180-769B-028805936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FC4A67-4E24-D816-8B74-EF1D11F3A7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7F3BB-EA61-4430-9B2D-2412A5E42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738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12AFA-F795-3BA7-6628-5EEE276F9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15C5A2-9CE4-096A-8E1B-8F305ABFF6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5D8136-EA24-DD83-B74E-F1943D8281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94365-CEBE-4853-B54C-A4C68A74CBED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D04F9D-7285-0C99-E017-8F70DE1971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A35F35-90BD-B784-52D4-E91A2CF2C2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7F3BB-EA61-4430-9B2D-2412A5E42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5502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6FEC2D-ED0F-12C4-3E33-3405365DD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98104D-43DA-2408-CEA2-BD23DDC51E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A774C4-AF3D-50C3-20DE-D0A987F877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172552-E6DD-F27C-4EC0-E16A87E462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94365-CEBE-4853-B54C-A4C68A74CBED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48803B-58A4-99D0-211A-6E7FEC4FCB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692490-0B7D-A40C-8028-D70A90A29D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7F3BB-EA61-4430-9B2D-2412A5E42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7321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DA27D0-523C-9E20-B229-FF44DC4788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1C2E44-DC7E-B168-B215-C5FFC0C9AB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3694ED-EB0E-0D84-F514-8F57FE964E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E4A9-395C-631A-7075-6FBA8BA8C09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6573B2-CE18-44AA-8A3F-817FE89649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AB70139-CB97-9BC1-66AF-EBFDDE2BBC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94365-CEBE-4853-B54C-A4C68A74CBED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2C66327-420E-EC46-4709-75F0556C5E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2CB57F8-C17B-4ADA-7469-36D6A9657D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7F3BB-EA61-4430-9B2D-2412A5E42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168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5A42F-EC8F-1DE8-870F-24ADF0FBB4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8D2F46-6758-5A06-36DC-F4995085A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94365-CEBE-4853-B54C-A4C68A74CBED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6B4FA4-3899-34B8-B078-5BD65DB724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C1A5D4-0928-FAED-3783-15203F2CF4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7F3BB-EA61-4430-9B2D-2412A5E42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22729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BAA83E5-FA38-31D7-6A55-9315855C2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94365-CEBE-4853-B54C-A4C68A74CBED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16F488-3D70-CE05-23ED-952BCCD7AA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880212-449F-B5B3-3EEA-DFD1797269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7F3BB-EA61-4430-9B2D-2412A5E42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1783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DF3F0-986F-8A33-7A35-851024CFD1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2FB236-703D-B18E-96FB-19A9F4726F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0A69F8-7636-8DAD-1280-3562E464F1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137680-1DA9-F42D-C64D-4EA409150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94365-CEBE-4853-B54C-A4C68A74CBED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F15E29-D28C-1EDB-DEE9-79050473BD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48708D-9AFE-93E0-57BA-F43BE7E89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7F3BB-EA61-4430-9B2D-2412A5E42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5574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A01BE-F004-2EF6-5AD4-CC4AEDA53B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38963CA-B602-2041-930D-4C6E0394B94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BB595C-C6CF-087D-9C0B-624A83C98E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72E80A-4592-48B6-B605-A78BAA38BB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94365-CEBE-4853-B54C-A4C68A74CBED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379E9E-102E-E0A7-AC79-BA11C12631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027BC6-A13A-1EF3-D6C2-0F9BE05140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7F3BB-EA61-4430-9B2D-2412A5E42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639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7E4A86-C622-DB60-E4E2-34DA6E863E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D2E955-B9E8-B2B6-ED3F-6FDDB9C0BA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A0A645-1780-E8E7-047B-C1702A46B3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94365-CEBE-4853-B54C-A4C68A74CBED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D70AA9-37CA-96E2-E99C-00FBBB8A95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DDF304-8613-BF32-2B9A-13D0AC62D2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7F3BB-EA61-4430-9B2D-2412A5E42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192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ACC8D4-2486-F1A6-7AD1-99756116B1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B24EC7-29B1-F18E-B24B-C7210BE364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E58A02-D358-E8E6-F72A-E5ED23D85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94365-CEBE-4853-B54C-A4C68A74CBED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090B0-7824-799C-DE0A-8FAC988E1A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E3EA4F-F2D4-E6D3-8EFB-CBF1126FBE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7F3BB-EA61-4430-9B2D-2412A5E42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4872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D8DB8B7-11BA-BE53-742F-01CF47924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50DC79-F965-BE8B-C8ED-BFBDBA7620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7BB8E6-AEC3-7C8A-646E-E289BFA17C5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394365-CEBE-4853-B54C-A4C68A74CBED}" type="datetimeFigureOut">
              <a:rPr lang="en-GB" smtClean="0"/>
              <a:t>21/07/2023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4B2E66-5D7F-2E52-0715-40D2C1C47E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153EE7-6317-EA92-74D7-92F033934E7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07F3BB-EA61-4430-9B2D-2412A5E42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669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corporate.asda.com/our-story/company-facts" TargetMode="External"/><Relationship Id="rId2" Type="http://schemas.openxmlformats.org/officeDocument/2006/relationships/hyperlink" Target="https://corporate.asda.com/our-story/our-history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runchbase.com/organization/asda" TargetMode="External"/><Relationship Id="rId4" Type="http://schemas.openxmlformats.org/officeDocument/2006/relationships/hyperlink" Target="https://www.bloomberg.com/profile/company/1313666Z:LN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21168-31D2-D737-5AAD-A07C977EED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000" b="1" dirty="0">
                <a:latin typeface="Aparajita" panose="02020603050405020304" pitchFamily="18" charset="0"/>
                <a:cs typeface="Aparajita" panose="02020603050405020304" pitchFamily="18" charset="0"/>
              </a:rPr>
              <a:t>Cover Page</a:t>
            </a:r>
            <a:endParaRPr lang="en-BG" sz="5000" b="1" dirty="0">
              <a:latin typeface="Aparajita" panose="02020603050405020304" pitchFamily="18" charset="0"/>
              <a:cs typeface="Aparajita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235AFD-486B-62B4-346D-8D618A7705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rtl="0"/>
            <a:r>
              <a:rPr lang="en-GB" sz="2200" b="0" i="0" u="none" strike="noStrike" dirty="0">
                <a:effectLst/>
              </a:rPr>
              <a:t>Full Name: Dimitrichka Dimitrova</a:t>
            </a:r>
            <a:endParaRPr lang="en-GB" sz="2200" dirty="0">
              <a:effectLst/>
            </a:endParaRPr>
          </a:p>
          <a:p>
            <a:pPr rtl="0"/>
            <a:r>
              <a:rPr lang="en-GB" sz="2200" b="0" i="0" u="none" strike="noStrike" dirty="0">
                <a:effectLst/>
              </a:rPr>
              <a:t>Student </a:t>
            </a:r>
            <a:r>
              <a:rPr lang="en-GB" sz="2200" dirty="0"/>
              <a:t>ID</a:t>
            </a:r>
            <a:r>
              <a:rPr lang="en-GB" sz="2200" b="0" i="0" u="none" strike="noStrike" dirty="0">
                <a:effectLst/>
              </a:rPr>
              <a:t>: 2123033</a:t>
            </a:r>
            <a:endParaRPr lang="en-GB" sz="2200" dirty="0">
              <a:effectLst/>
            </a:endParaRPr>
          </a:p>
          <a:p>
            <a:pPr rtl="0"/>
            <a:r>
              <a:rPr lang="en-GB" sz="2200" b="0" i="0" u="none" strike="noStrike" dirty="0">
                <a:effectLst/>
              </a:rPr>
              <a:t>Lecturer Name: Charles </a:t>
            </a:r>
            <a:r>
              <a:rPr lang="en-GB" sz="2200" b="0" i="0" u="none" strike="noStrike" dirty="0" err="1">
                <a:effectLst/>
              </a:rPr>
              <a:t>Nwaogwugwu</a:t>
            </a:r>
            <a:endParaRPr lang="en-GB" sz="2200" dirty="0">
              <a:effectLst/>
            </a:endParaRPr>
          </a:p>
          <a:p>
            <a:pPr rtl="0"/>
            <a:r>
              <a:rPr lang="en-GB" sz="2200" b="0" i="0" u="none" strike="noStrike" dirty="0">
                <a:effectLst/>
              </a:rPr>
              <a:t>Module </a:t>
            </a:r>
            <a:r>
              <a:rPr lang="en-GB" sz="2200" dirty="0"/>
              <a:t>code</a:t>
            </a:r>
            <a:r>
              <a:rPr lang="en-GB" sz="2200" b="0" i="0" u="none" strike="noStrike" dirty="0">
                <a:effectLst/>
              </a:rPr>
              <a:t>: BMSW 5102</a:t>
            </a:r>
            <a:endParaRPr lang="en-GB" sz="22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0998809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008F4-07B2-6379-B500-E5745BC8AD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4419600"/>
            <a:ext cx="10908792" cy="1203960"/>
          </a:xfrm>
        </p:spPr>
        <p:txBody>
          <a:bodyPr anchor="ctr">
            <a:normAutofit/>
          </a:bodyPr>
          <a:lstStyle/>
          <a:p>
            <a:r>
              <a:rPr lang="en-US" sz="7500" b="1" dirty="0">
                <a:latin typeface="Aparajita" panose="020B0604020202020204" pitchFamily="34" charset="0"/>
                <a:cs typeface="Aparajita" panose="020B0604020202020204" pitchFamily="34" charset="0"/>
              </a:rPr>
              <a:t>HR Officer at ASDA</a:t>
            </a:r>
            <a:endParaRPr lang="en-BG" sz="7500" b="1" dirty="0">
              <a:latin typeface="Aparajita" panose="020B0604020202020204" pitchFamily="34" charset="0"/>
              <a:cs typeface="Aparajita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698E0-5BEF-696D-5782-857BC91C05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5669280"/>
            <a:ext cx="10908792" cy="548640"/>
          </a:xfrm>
        </p:spPr>
        <p:txBody>
          <a:bodyPr anchor="ctr">
            <a:normAutofit/>
          </a:bodyPr>
          <a:lstStyle/>
          <a:p>
            <a:pPr rtl="0"/>
            <a:r>
              <a:rPr lang="en-US" sz="600" dirty="0">
                <a:effectLst/>
              </a:rPr>
              <a:t>Ll</a:t>
            </a:r>
            <a:endParaRPr lang="en-GB" sz="600" dirty="0">
              <a:effectLst/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B712D224-9A48-B31E-4134-6D4A2666B06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89" r="13769" b="2"/>
          <a:stretch/>
        </p:blipFill>
        <p:spPr>
          <a:xfrm>
            <a:off x="6" y="-11"/>
            <a:ext cx="6095994" cy="4194796"/>
          </a:xfrm>
          <a:custGeom>
            <a:avLst/>
            <a:gdLst/>
            <a:ahLst/>
            <a:cxnLst/>
            <a:rect l="l" t="t" r="r" b="b"/>
            <a:pathLst>
              <a:path w="6002835" h="4194796">
                <a:moveTo>
                  <a:pt x="0" y="0"/>
                </a:moveTo>
                <a:lnTo>
                  <a:pt x="5999418" y="0"/>
                </a:lnTo>
                <a:lnTo>
                  <a:pt x="5996190" y="32760"/>
                </a:lnTo>
                <a:cubicBezTo>
                  <a:pt x="5998706" y="293110"/>
                  <a:pt x="5983874" y="553460"/>
                  <a:pt x="5997116" y="813682"/>
                </a:cubicBezTo>
                <a:cubicBezTo>
                  <a:pt x="6007314" y="1015047"/>
                  <a:pt x="6000824" y="1216284"/>
                  <a:pt x="5997116" y="1417522"/>
                </a:cubicBezTo>
                <a:cubicBezTo>
                  <a:pt x="5989967" y="1803471"/>
                  <a:pt x="6000824" y="2188911"/>
                  <a:pt x="5996190" y="2574351"/>
                </a:cubicBezTo>
                <a:cubicBezTo>
                  <a:pt x="5994204" y="2745205"/>
                  <a:pt x="5996454" y="2915805"/>
                  <a:pt x="6000824" y="3086660"/>
                </a:cubicBezTo>
                <a:cubicBezTo>
                  <a:pt x="6007180" y="3330611"/>
                  <a:pt x="5997382" y="3574689"/>
                  <a:pt x="5986656" y="3818514"/>
                </a:cubicBezTo>
                <a:cubicBezTo>
                  <a:pt x="5983054" y="3885559"/>
                  <a:pt x="5982107" y="3952684"/>
                  <a:pt x="5983808" y="4019746"/>
                </a:cubicBezTo>
                <a:lnTo>
                  <a:pt x="5993788" y="4173418"/>
                </a:lnTo>
                <a:lnTo>
                  <a:pt x="5955106" y="4175101"/>
                </a:lnTo>
                <a:cubicBezTo>
                  <a:pt x="5890100" y="4175133"/>
                  <a:pt x="5825078" y="4173227"/>
                  <a:pt x="5760087" y="4171956"/>
                </a:cubicBezTo>
                <a:cubicBezTo>
                  <a:pt x="5521345" y="4167509"/>
                  <a:pt x="5282477" y="4171956"/>
                  <a:pt x="5044242" y="4149213"/>
                </a:cubicBezTo>
                <a:cubicBezTo>
                  <a:pt x="4979506" y="4143051"/>
                  <a:pt x="4914326" y="4139111"/>
                  <a:pt x="4849272" y="4139890"/>
                </a:cubicBezTo>
                <a:cubicBezTo>
                  <a:pt x="4784218" y="4140668"/>
                  <a:pt x="4719291" y="4146163"/>
                  <a:pt x="4655063" y="4158869"/>
                </a:cubicBezTo>
                <a:cubicBezTo>
                  <a:pt x="4447578" y="4199146"/>
                  <a:pt x="4239457" y="4201688"/>
                  <a:pt x="4029811" y="4185424"/>
                </a:cubicBezTo>
                <a:cubicBezTo>
                  <a:pt x="3943792" y="4178690"/>
                  <a:pt x="3857774" y="4167509"/>
                  <a:pt x="3771375" y="4169669"/>
                </a:cubicBezTo>
                <a:cubicBezTo>
                  <a:pt x="3623225" y="4173608"/>
                  <a:pt x="3474948" y="4165603"/>
                  <a:pt x="3326672" y="4167636"/>
                </a:cubicBezTo>
                <a:cubicBezTo>
                  <a:pt x="3322669" y="4168208"/>
                  <a:pt x="3318578" y="4167674"/>
                  <a:pt x="3314855" y="4166111"/>
                </a:cubicBezTo>
                <a:cubicBezTo>
                  <a:pt x="3278008" y="4140827"/>
                  <a:pt x="3237604" y="4150610"/>
                  <a:pt x="3199487" y="4157217"/>
                </a:cubicBezTo>
                <a:cubicBezTo>
                  <a:pt x="3072810" y="4179198"/>
                  <a:pt x="2946260" y="4189998"/>
                  <a:pt x="2817550" y="4172972"/>
                </a:cubicBezTo>
                <a:cubicBezTo>
                  <a:pt x="2694647" y="4155146"/>
                  <a:pt x="2569990" y="4152923"/>
                  <a:pt x="2446541" y="4166365"/>
                </a:cubicBezTo>
                <a:cubicBezTo>
                  <a:pt x="2276791" y="4186186"/>
                  <a:pt x="2107677" y="4181993"/>
                  <a:pt x="1938308" y="4166365"/>
                </a:cubicBezTo>
                <a:cubicBezTo>
                  <a:pt x="1869570" y="4160013"/>
                  <a:pt x="1799815" y="4149213"/>
                  <a:pt x="1731712" y="4165095"/>
                </a:cubicBezTo>
                <a:cubicBezTo>
                  <a:pt x="1647854" y="4184535"/>
                  <a:pt x="1564250" y="4178182"/>
                  <a:pt x="1480137" y="4173862"/>
                </a:cubicBezTo>
                <a:cubicBezTo>
                  <a:pt x="1373663" y="4168271"/>
                  <a:pt x="1267442" y="4152135"/>
                  <a:pt x="1160586" y="4164841"/>
                </a:cubicBezTo>
                <a:cubicBezTo>
                  <a:pt x="1111161" y="4170685"/>
                  <a:pt x="1062116" y="4179961"/>
                  <a:pt x="1012055" y="4177547"/>
                </a:cubicBezTo>
                <a:cubicBezTo>
                  <a:pt x="873562" y="4171194"/>
                  <a:pt x="735196" y="4163697"/>
                  <a:pt x="596449" y="4164841"/>
                </a:cubicBezTo>
                <a:cubicBezTo>
                  <a:pt x="538383" y="4165222"/>
                  <a:pt x="480699" y="4167128"/>
                  <a:pt x="422887" y="4171321"/>
                </a:cubicBezTo>
                <a:cubicBezTo>
                  <a:pt x="315015" y="4179198"/>
                  <a:pt x="207524" y="4168525"/>
                  <a:pt x="100033" y="4164714"/>
                </a:cubicBezTo>
                <a:lnTo>
                  <a:pt x="0" y="4169195"/>
                </a:lnTo>
                <a:close/>
              </a:path>
            </a:pathLst>
          </a:cu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41C4CFC5-908D-0222-C657-18B20AB9033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85" b="3"/>
          <a:stretch/>
        </p:blipFill>
        <p:spPr>
          <a:xfrm>
            <a:off x="6019800" y="12"/>
            <a:ext cx="6172195" cy="4186171"/>
          </a:xfrm>
          <a:custGeom>
            <a:avLst/>
            <a:gdLst/>
            <a:ahLst/>
            <a:cxnLst/>
            <a:rect l="l" t="t" r="r" b="b"/>
            <a:pathLst>
              <a:path w="6009490" h="4186171">
                <a:moveTo>
                  <a:pt x="9049" y="0"/>
                </a:moveTo>
                <a:lnTo>
                  <a:pt x="6009490" y="0"/>
                </a:lnTo>
                <a:lnTo>
                  <a:pt x="6009490" y="4168273"/>
                </a:lnTo>
                <a:lnTo>
                  <a:pt x="5803951" y="4172925"/>
                </a:lnTo>
                <a:cubicBezTo>
                  <a:pt x="5729787" y="4171950"/>
                  <a:pt x="5655658" y="4168322"/>
                  <a:pt x="5581704" y="4162045"/>
                </a:cubicBezTo>
                <a:cubicBezTo>
                  <a:pt x="5474340" y="4154041"/>
                  <a:pt x="5366086" y="4142987"/>
                  <a:pt x="5259485" y="4163316"/>
                </a:cubicBezTo>
                <a:cubicBezTo>
                  <a:pt x="5142465" y="4185805"/>
                  <a:pt x="5025571" y="4185932"/>
                  <a:pt x="4907534" y="4180215"/>
                </a:cubicBezTo>
                <a:cubicBezTo>
                  <a:pt x="4806650" y="4175387"/>
                  <a:pt x="4706147" y="4149975"/>
                  <a:pt x="4604501" y="4176784"/>
                </a:cubicBezTo>
                <a:cubicBezTo>
                  <a:pt x="4594387" y="4178258"/>
                  <a:pt x="4584082" y="4177826"/>
                  <a:pt x="4574133" y="4175514"/>
                </a:cubicBezTo>
                <a:cubicBezTo>
                  <a:pt x="4462958" y="4160140"/>
                  <a:pt x="4351020" y="4172718"/>
                  <a:pt x="4239463" y="4168398"/>
                </a:cubicBezTo>
                <a:cubicBezTo>
                  <a:pt x="4188005" y="4166365"/>
                  <a:pt x="4135530" y="4167509"/>
                  <a:pt x="4084706" y="4162045"/>
                </a:cubicBezTo>
                <a:cubicBezTo>
                  <a:pt x="3968067" y="4149594"/>
                  <a:pt x="3851682" y="4142987"/>
                  <a:pt x="3736314" y="4172337"/>
                </a:cubicBezTo>
                <a:cubicBezTo>
                  <a:pt x="3702643" y="4180253"/>
                  <a:pt x="3668235" y="4184509"/>
                  <a:pt x="3633650" y="4185043"/>
                </a:cubicBezTo>
                <a:cubicBezTo>
                  <a:pt x="3520696" y="4189109"/>
                  <a:pt x="3408122" y="4181358"/>
                  <a:pt x="3295549" y="4175005"/>
                </a:cubicBezTo>
                <a:cubicBezTo>
                  <a:pt x="3217408" y="4170558"/>
                  <a:pt x="3139394" y="4160902"/>
                  <a:pt x="3061127" y="4169034"/>
                </a:cubicBezTo>
                <a:cubicBezTo>
                  <a:pt x="3015640" y="4173735"/>
                  <a:pt x="2969772" y="4173735"/>
                  <a:pt x="2924285" y="4169034"/>
                </a:cubicBezTo>
                <a:cubicBezTo>
                  <a:pt x="2840452" y="4159212"/>
                  <a:pt x="2755870" y="4157382"/>
                  <a:pt x="2671694" y="4163570"/>
                </a:cubicBezTo>
                <a:cubicBezTo>
                  <a:pt x="2546033" y="4174370"/>
                  <a:pt x="2420500" y="4183391"/>
                  <a:pt x="2294459" y="4166238"/>
                </a:cubicBezTo>
                <a:cubicBezTo>
                  <a:pt x="2222976" y="4155006"/>
                  <a:pt x="2150298" y="4153685"/>
                  <a:pt x="2078460" y="4162300"/>
                </a:cubicBezTo>
                <a:cubicBezTo>
                  <a:pt x="1907313" y="4186314"/>
                  <a:pt x="1735785" y="4178563"/>
                  <a:pt x="1564257" y="4168653"/>
                </a:cubicBezTo>
                <a:cubicBezTo>
                  <a:pt x="1449650" y="4161918"/>
                  <a:pt x="1334536" y="4149594"/>
                  <a:pt x="1220183" y="4165857"/>
                </a:cubicBezTo>
                <a:cubicBezTo>
                  <a:pt x="1074321" y="4186186"/>
                  <a:pt x="928331" y="4179452"/>
                  <a:pt x="782087" y="4173481"/>
                </a:cubicBezTo>
                <a:cubicBezTo>
                  <a:pt x="674723" y="4169034"/>
                  <a:pt x="567232" y="4155565"/>
                  <a:pt x="459614" y="4172210"/>
                </a:cubicBezTo>
                <a:cubicBezTo>
                  <a:pt x="448535" y="4173722"/>
                  <a:pt x="437265" y="4172591"/>
                  <a:pt x="426706" y="4168907"/>
                </a:cubicBezTo>
                <a:cubicBezTo>
                  <a:pt x="385869" y="4155464"/>
                  <a:pt x="342085" y="4153660"/>
                  <a:pt x="300283" y="4163697"/>
                </a:cubicBezTo>
                <a:cubicBezTo>
                  <a:pt x="223159" y="4180596"/>
                  <a:pt x="146162" y="4187965"/>
                  <a:pt x="67640" y="4172591"/>
                </a:cubicBezTo>
                <a:lnTo>
                  <a:pt x="14015" y="4169393"/>
                </a:lnTo>
                <a:lnTo>
                  <a:pt x="28554" y="3856095"/>
                </a:lnTo>
                <a:cubicBezTo>
                  <a:pt x="30458" y="3735660"/>
                  <a:pt x="27412" y="3615306"/>
                  <a:pt x="15626" y="3495237"/>
                </a:cubicBezTo>
                <a:cubicBezTo>
                  <a:pt x="-847" y="3348740"/>
                  <a:pt x="-4304" y="3201174"/>
                  <a:pt x="5296" y="3054118"/>
                </a:cubicBezTo>
                <a:cubicBezTo>
                  <a:pt x="11786" y="2969961"/>
                  <a:pt x="18539" y="2885804"/>
                  <a:pt x="22776" y="2801522"/>
                </a:cubicBezTo>
                <a:cubicBezTo>
                  <a:pt x="28180" y="2681630"/>
                  <a:pt x="25173" y="2561524"/>
                  <a:pt x="13771" y="2442014"/>
                </a:cubicBezTo>
                <a:cubicBezTo>
                  <a:pt x="4237" y="2350879"/>
                  <a:pt x="3177" y="2259120"/>
                  <a:pt x="10593" y="2167807"/>
                </a:cubicBezTo>
                <a:cubicBezTo>
                  <a:pt x="25690" y="2012336"/>
                  <a:pt x="9931" y="1856863"/>
                  <a:pt x="5032" y="1701516"/>
                </a:cubicBezTo>
                <a:cubicBezTo>
                  <a:pt x="-3577" y="1415742"/>
                  <a:pt x="20393" y="1130095"/>
                  <a:pt x="9666" y="844320"/>
                </a:cubicBezTo>
                <a:cubicBezTo>
                  <a:pt x="3841" y="702958"/>
                  <a:pt x="16420" y="561723"/>
                  <a:pt x="9666" y="420361"/>
                </a:cubicBezTo>
                <a:cubicBezTo>
                  <a:pt x="4105" y="319805"/>
                  <a:pt x="397" y="219250"/>
                  <a:pt x="4105" y="118568"/>
                </a:cubicBezTo>
                <a:cubicBezTo>
                  <a:pt x="5164" y="91109"/>
                  <a:pt x="5826" y="63523"/>
                  <a:pt x="9534" y="36446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689436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C1D385-56A1-DCCF-6733-8823C7B626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615" y="-258706"/>
            <a:ext cx="5589814" cy="2027053"/>
          </a:xfrm>
        </p:spPr>
        <p:txBody>
          <a:bodyPr>
            <a:normAutofit/>
          </a:bodyPr>
          <a:lstStyle/>
          <a:p>
            <a:pPr rtl="0"/>
            <a:r>
              <a:rPr lang="en-GB" sz="4800" b="1" i="0" u="none" strike="noStrike" dirty="0">
                <a:effectLst/>
                <a:latin typeface="Aparajita" panose="02020603050405020304" pitchFamily="18" charset="0"/>
                <a:cs typeface="Aparajita" panose="02020603050405020304" pitchFamily="18" charset="0"/>
              </a:rPr>
              <a:t>ASDA - Company Overview</a:t>
            </a:r>
            <a:endParaRPr lang="en-GB" sz="4800" b="1" dirty="0">
              <a:effectLst/>
              <a:latin typeface="Aparajita" panose="02020603050405020304" pitchFamily="18" charset="0"/>
              <a:cs typeface="Aparajita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61A12-9CDE-B9EB-F977-36F46F2ACE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9429" y="1239520"/>
            <a:ext cx="6491513" cy="5389879"/>
          </a:xfrm>
        </p:spPr>
        <p:txBody>
          <a:bodyPr>
            <a:noAutofit/>
          </a:bodyPr>
          <a:lstStyle/>
          <a:p>
            <a:pPr marL="0" indent="0" fontAlgn="base">
              <a:buNone/>
            </a:pPr>
            <a:endParaRPr lang="en-GB" sz="1600" b="0" i="0" u="none" strike="noStrike" dirty="0">
              <a:effectLst/>
            </a:endParaRPr>
          </a:p>
          <a:p>
            <a:pPr marL="0" indent="0" rtl="0">
              <a:buNone/>
            </a:pPr>
            <a:br>
              <a:rPr lang="en-GB" sz="1600" dirty="0"/>
            </a:br>
            <a:r>
              <a:rPr lang="en-GB" sz="1600" b="1" i="0" u="sng" dirty="0">
                <a:effectLst/>
              </a:rPr>
              <a:t>Founding:</a:t>
            </a:r>
            <a:r>
              <a:rPr lang="en-GB" sz="1600" b="1" i="0" u="none" strike="noStrike" dirty="0">
                <a:effectLst/>
              </a:rPr>
              <a:t> </a:t>
            </a:r>
            <a:r>
              <a:rPr lang="en-GB" sz="1600" b="0" i="0" u="none" strike="noStrike" dirty="0">
                <a:effectLst/>
              </a:rPr>
              <a:t>In 1949 in Leeds, England, with a vision to provide accessible and affordable groceries to the public (ASDA, 2021)</a:t>
            </a:r>
            <a:endParaRPr lang="en-GB" sz="1600" dirty="0">
              <a:effectLst/>
            </a:endParaRPr>
          </a:p>
          <a:p>
            <a:pPr marL="0" indent="0" rtl="0">
              <a:buNone/>
            </a:pPr>
            <a:br>
              <a:rPr lang="en-GB" sz="1600" dirty="0"/>
            </a:br>
            <a:r>
              <a:rPr lang="en-GB" sz="1600" b="1" i="0" u="sng" dirty="0">
                <a:effectLst/>
              </a:rPr>
              <a:t>Multi-Channel Presence:</a:t>
            </a:r>
            <a:r>
              <a:rPr lang="en-GB" sz="1600" b="0" i="0" u="none" strike="noStrike" dirty="0">
                <a:effectLst/>
              </a:rPr>
              <a:t> ASDA operates an extensive network of 634 physical stores</a:t>
            </a:r>
            <a:r>
              <a:rPr lang="en-GB" sz="1600" dirty="0"/>
              <a:t> </a:t>
            </a:r>
            <a:r>
              <a:rPr lang="en-GB" sz="1600" b="0" i="0" u="none" strike="noStrike" dirty="0">
                <a:effectLst/>
              </a:rPr>
              <a:t> (</a:t>
            </a:r>
            <a:r>
              <a:rPr lang="en-GB" sz="1600" b="0" i="0" u="none" strike="noStrike" dirty="0" err="1">
                <a:effectLst/>
              </a:rPr>
              <a:t>ScrapeHero</a:t>
            </a:r>
            <a:r>
              <a:rPr lang="en-GB" sz="1600" b="0" i="0" u="none" strike="noStrike" dirty="0">
                <a:effectLst/>
              </a:rPr>
              <a:t>, 2023). Additionally, it offers a robust online retail platform (ASDA, 2023).</a:t>
            </a:r>
            <a:endParaRPr lang="en-GB" sz="1600" dirty="0">
              <a:effectLst/>
            </a:endParaRPr>
          </a:p>
          <a:p>
            <a:pPr marL="0" indent="0" rtl="0">
              <a:buNone/>
            </a:pPr>
            <a:br>
              <a:rPr lang="en-GB" sz="1600" dirty="0"/>
            </a:br>
            <a:r>
              <a:rPr lang="en-GB" sz="1600" b="1" i="0" u="sng" dirty="0">
                <a:effectLst/>
              </a:rPr>
              <a:t>Diverse Product Offerings:</a:t>
            </a:r>
            <a:r>
              <a:rPr lang="en-GB" sz="1600" b="0" i="0" u="none" strike="noStrike" dirty="0">
                <a:effectLst/>
              </a:rPr>
              <a:t> The company offers a wide selection of products  making it a one-stop-shop for various consumer needs (Crunchbase, 2023).</a:t>
            </a:r>
            <a:endParaRPr lang="en-GB" sz="1600" dirty="0">
              <a:effectLst/>
            </a:endParaRPr>
          </a:p>
          <a:p>
            <a:pPr marL="0" indent="0" rtl="0">
              <a:buNone/>
            </a:pPr>
            <a:br>
              <a:rPr lang="en-GB" sz="1600" dirty="0"/>
            </a:br>
            <a:r>
              <a:rPr lang="en-GB" sz="1600" b="1" i="0" u="sng" dirty="0">
                <a:effectLst/>
              </a:rPr>
              <a:t>Vast Workforce and Thriving Customer Base:</a:t>
            </a:r>
            <a:r>
              <a:rPr lang="en-GB" sz="1600" b="1" i="0" u="none" strike="noStrike" dirty="0">
                <a:effectLst/>
              </a:rPr>
              <a:t> </a:t>
            </a:r>
            <a:r>
              <a:rPr lang="en-GB" sz="1600" b="0" i="0" u="none" strike="noStrike" dirty="0">
                <a:effectLst/>
              </a:rPr>
              <a:t>With a team of 145,000 dedicated Asda colleagues, ASDA serves a customer base of over 18 million individuals who choose to shop at their stores every week (ASDA, 2023).</a:t>
            </a:r>
            <a:endParaRPr lang="en-GB" sz="1600" dirty="0">
              <a:effectLst/>
            </a:endParaRPr>
          </a:p>
          <a:p>
            <a:pPr marL="0" indent="0" rtl="0">
              <a:buNone/>
            </a:pPr>
            <a:br>
              <a:rPr lang="en-GB" sz="1600" dirty="0"/>
            </a:br>
            <a:r>
              <a:rPr lang="en-GB" sz="1600" b="1" i="0" u="sng" dirty="0">
                <a:effectLst/>
              </a:rPr>
              <a:t>Hierarchical Organizational Structure:</a:t>
            </a:r>
            <a:r>
              <a:rPr lang="en-GB" sz="1600" b="0" i="0" u="none" strike="noStrike" dirty="0">
                <a:effectLst/>
              </a:rPr>
              <a:t> ASDA's organizational structure follows a hierarchical model, with clear divisions and departments overseeing various aspects of the company's operations (Zoe, 2017). </a:t>
            </a:r>
            <a:endParaRPr lang="en-GB" sz="1600" dirty="0">
              <a:effectLst/>
            </a:endParaRPr>
          </a:p>
          <a:p>
            <a:pPr marL="0" indent="0" rtl="0">
              <a:buNone/>
            </a:pPr>
            <a:br>
              <a:rPr lang="en-GB" sz="1600" dirty="0"/>
            </a:br>
            <a:r>
              <a:rPr lang="en-GB" sz="1600" b="1" i="0" u="sng" dirty="0">
                <a:effectLst/>
              </a:rPr>
              <a:t>Legal Status</a:t>
            </a:r>
            <a:r>
              <a:rPr lang="en-GB" sz="1600" i="0" dirty="0">
                <a:effectLst/>
              </a:rPr>
              <a:t>: Private Limited Company (</a:t>
            </a:r>
            <a:r>
              <a:rPr lang="en-GB" sz="1600" i="0" strike="noStrike" dirty="0">
                <a:effectLst/>
              </a:rPr>
              <a:t>Bloomberg</a:t>
            </a:r>
            <a:r>
              <a:rPr lang="en-GB" sz="1600" b="0" i="0" u="none" strike="noStrike" dirty="0">
                <a:effectLst/>
              </a:rPr>
              <a:t>, 2022)</a:t>
            </a:r>
            <a:endParaRPr lang="en-GB" sz="1600" dirty="0">
              <a:effectLst/>
            </a:endParaRPr>
          </a:p>
          <a:p>
            <a:pPr marL="0" indent="0">
              <a:buNone/>
            </a:pPr>
            <a:br>
              <a:rPr lang="en-GB" sz="1600" dirty="0"/>
            </a:br>
            <a:endParaRPr lang="en-BG" sz="1600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AD000176-7103-EE18-2770-61F0BA84AD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64538"/>
            <a:ext cx="5372100" cy="2817483"/>
          </a:xfrm>
          <a:custGeom>
            <a:avLst/>
            <a:gdLst/>
            <a:ahLst/>
            <a:cxnLst/>
            <a:rect l="l" t="t" r="r" b="b"/>
            <a:pathLst>
              <a:path w="4555700" h="2733294">
                <a:moveTo>
                  <a:pt x="82217" y="0"/>
                </a:moveTo>
                <a:lnTo>
                  <a:pt x="4473483" y="0"/>
                </a:lnTo>
                <a:cubicBezTo>
                  <a:pt x="4518890" y="0"/>
                  <a:pt x="4555700" y="36810"/>
                  <a:pt x="4555700" y="82217"/>
                </a:cubicBezTo>
                <a:lnTo>
                  <a:pt x="4555700" y="2651077"/>
                </a:lnTo>
                <a:cubicBezTo>
                  <a:pt x="4555700" y="2696484"/>
                  <a:pt x="4518890" y="2733294"/>
                  <a:pt x="4473483" y="2733294"/>
                </a:cubicBezTo>
                <a:lnTo>
                  <a:pt x="82217" y="2733294"/>
                </a:lnTo>
                <a:cubicBezTo>
                  <a:pt x="36810" y="2733294"/>
                  <a:pt x="0" y="2696484"/>
                  <a:pt x="0" y="2651077"/>
                </a:cubicBezTo>
                <a:lnTo>
                  <a:pt x="0" y="82217"/>
                </a:lnTo>
                <a:cubicBezTo>
                  <a:pt x="0" y="36810"/>
                  <a:pt x="36810" y="0"/>
                  <a:pt x="82217" y="0"/>
                </a:cubicBezTo>
                <a:close/>
              </a:path>
            </a:pathLst>
          </a:cu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4F018999-FE87-EB49-605A-A2D755A197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40517"/>
            <a:ext cx="5372100" cy="2817483"/>
          </a:xfrm>
          <a:custGeom>
            <a:avLst/>
            <a:gdLst/>
            <a:ahLst/>
            <a:cxnLst/>
            <a:rect l="l" t="t" r="r" b="b"/>
            <a:pathLst>
              <a:path w="4438338" h="2323972">
                <a:moveTo>
                  <a:pt x="69905" y="0"/>
                </a:moveTo>
                <a:lnTo>
                  <a:pt x="4368433" y="0"/>
                </a:lnTo>
                <a:cubicBezTo>
                  <a:pt x="4407040" y="0"/>
                  <a:pt x="4438338" y="31298"/>
                  <a:pt x="4438338" y="69905"/>
                </a:cubicBezTo>
                <a:lnTo>
                  <a:pt x="4438338" y="2254067"/>
                </a:lnTo>
                <a:cubicBezTo>
                  <a:pt x="4438338" y="2292674"/>
                  <a:pt x="4407040" y="2323972"/>
                  <a:pt x="4368433" y="2323972"/>
                </a:cubicBezTo>
                <a:lnTo>
                  <a:pt x="69905" y="2323972"/>
                </a:lnTo>
                <a:cubicBezTo>
                  <a:pt x="31298" y="2323972"/>
                  <a:pt x="0" y="2292674"/>
                  <a:pt x="0" y="2254067"/>
                </a:cubicBezTo>
                <a:lnTo>
                  <a:pt x="0" y="69905"/>
                </a:lnTo>
                <a:cubicBezTo>
                  <a:pt x="0" y="31298"/>
                  <a:pt x="31298" y="0"/>
                  <a:pt x="69905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853947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28458-1366-375C-023A-84A442318B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13816" y="978408"/>
            <a:ext cx="6003511" cy="1106424"/>
          </a:xfrm>
        </p:spPr>
        <p:txBody>
          <a:bodyPr>
            <a:noAutofit/>
          </a:bodyPr>
          <a:lstStyle/>
          <a:p>
            <a:pPr rtl="0"/>
            <a:r>
              <a:rPr lang="en-GB" sz="5200" b="1" i="0" u="none" strike="noStrike">
                <a:effectLst/>
                <a:latin typeface="Aparajita" panose="02020603050405020304" pitchFamily="18" charset="0"/>
                <a:cs typeface="Aparajita" panose="02020603050405020304" pitchFamily="18" charset="0"/>
              </a:rPr>
              <a:t>Important Knowledge in HR</a:t>
            </a:r>
            <a:endParaRPr lang="en-GB" sz="5200" b="1">
              <a:effectLst/>
              <a:latin typeface="Aparajita" panose="02020603050405020304" pitchFamily="18" charset="0"/>
              <a:cs typeface="Aparajita" panose="02020603050405020304" pitchFamily="18" charset="0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142703A6-1E42-7DFE-1FDB-06289DD820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979" y="633619"/>
            <a:ext cx="3972673" cy="2651760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2DA5C91C-CAD8-A07E-E513-B5795EB3ED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9642" y="3472468"/>
            <a:ext cx="3153792" cy="265176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04718F-427F-F423-44DB-BCAE5436ED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6864" y="2359152"/>
            <a:ext cx="6003511" cy="3429000"/>
          </a:xfrm>
        </p:spPr>
        <p:txBody>
          <a:bodyPr>
            <a:normAutofit/>
          </a:bodyPr>
          <a:lstStyle/>
          <a:p>
            <a:pPr rtl="0"/>
            <a:r>
              <a:rPr lang="en-GB" sz="3300" b="0" i="0" u="none" strike="noStrike" dirty="0">
                <a:effectLst/>
              </a:rPr>
              <a:t>Pay and benefits </a:t>
            </a:r>
            <a:endParaRPr lang="en-GB" sz="3300" dirty="0">
              <a:effectLst/>
            </a:endParaRPr>
          </a:p>
          <a:p>
            <a:pPr rtl="0"/>
            <a:r>
              <a:rPr lang="en-GB" sz="3300" b="0" i="0" u="none" strike="noStrike" dirty="0">
                <a:effectLst/>
              </a:rPr>
              <a:t>Recruitment </a:t>
            </a:r>
            <a:endParaRPr lang="en-GB" sz="3300" dirty="0">
              <a:effectLst/>
            </a:endParaRPr>
          </a:p>
          <a:p>
            <a:pPr rtl="0"/>
            <a:r>
              <a:rPr lang="en-GB" sz="3300" b="0" i="0" u="none" strike="noStrike" dirty="0">
                <a:effectLst/>
              </a:rPr>
              <a:t>Training and development </a:t>
            </a:r>
            <a:endParaRPr lang="en-GB" sz="3300" dirty="0">
              <a:effectLst/>
            </a:endParaRPr>
          </a:p>
          <a:p>
            <a:pPr rtl="0"/>
            <a:r>
              <a:rPr lang="en-GB" sz="3300" b="0" i="0" u="none" strike="noStrike" dirty="0">
                <a:effectLst/>
              </a:rPr>
              <a:t>Public safety and security</a:t>
            </a:r>
            <a:endParaRPr lang="en-GB" sz="33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2090796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8F7D352-619E-8BAF-E0C4-E2EBDF47922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906" r="-2" b="5880"/>
          <a:stretch/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1E866499-9FC8-F37D-0CF0-4D3BD747A2C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269" r="-2" b="-2"/>
          <a:stretch/>
        </p:blipFill>
        <p:spPr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62EED2E-0339-0687-3768-86B8C8BBC4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859536"/>
            <a:ext cx="4832802" cy="1243584"/>
          </a:xfrm>
        </p:spPr>
        <p:txBody>
          <a:bodyPr>
            <a:noAutofit/>
          </a:bodyPr>
          <a:lstStyle/>
          <a:p>
            <a:r>
              <a:rPr lang="en-US" sz="5200" b="1">
                <a:latin typeface="Aparajita" panose="02020603050405020304" pitchFamily="18" charset="0"/>
                <a:cs typeface="Aparajita" panose="02020603050405020304" pitchFamily="18" charset="0"/>
              </a:rPr>
              <a:t>Important Skills in HR</a:t>
            </a:r>
            <a:endParaRPr lang="en-BG" sz="5200" b="1">
              <a:latin typeface="Aparajita" panose="02020603050405020304" pitchFamily="18" charset="0"/>
              <a:cs typeface="Aparajita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A91075-6A17-E52C-22D1-BF40BD5582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2512611"/>
            <a:ext cx="4832803" cy="3664351"/>
          </a:xfrm>
        </p:spPr>
        <p:txBody>
          <a:bodyPr>
            <a:noAutofit/>
          </a:bodyPr>
          <a:lstStyle/>
          <a:p>
            <a:pPr rtl="0"/>
            <a:r>
              <a:rPr lang="en-GB" sz="3300" b="0" i="0" u="none" strike="noStrike" dirty="0">
                <a:effectLst/>
              </a:rPr>
              <a:t>Communication skills: Listening, Speaking,</a:t>
            </a:r>
            <a:r>
              <a:rPr lang="en-US" sz="3300" b="0" i="0" u="none" strike="noStrike" dirty="0">
                <a:effectLst/>
              </a:rPr>
              <a:t> </a:t>
            </a:r>
            <a:r>
              <a:rPr lang="en-GB" sz="3300" b="0" i="0" u="none" strike="noStrike" dirty="0">
                <a:effectLst/>
              </a:rPr>
              <a:t>Writing </a:t>
            </a:r>
            <a:endParaRPr lang="en-GB" sz="3300" dirty="0">
              <a:effectLst/>
            </a:endParaRPr>
          </a:p>
          <a:p>
            <a:pPr rtl="0"/>
            <a:r>
              <a:rPr lang="en-GB" sz="3300" b="0" i="0" u="none" strike="noStrike" dirty="0">
                <a:effectLst/>
              </a:rPr>
              <a:t>Problem-solving skills </a:t>
            </a:r>
            <a:endParaRPr lang="en-GB" sz="3300" dirty="0">
              <a:effectLst/>
            </a:endParaRPr>
          </a:p>
          <a:p>
            <a:pPr rtl="0"/>
            <a:r>
              <a:rPr lang="en-GB" sz="3300" b="0" i="0" u="none" strike="noStrike" dirty="0">
                <a:effectLst/>
              </a:rPr>
              <a:t>Digital skills</a:t>
            </a:r>
            <a:endParaRPr lang="en-GB" sz="3300" dirty="0">
              <a:effectLst/>
            </a:endParaRPr>
          </a:p>
          <a:p>
            <a:pPr marL="0" indent="0">
              <a:buNone/>
            </a:pPr>
            <a:br>
              <a:rPr lang="en-GB" sz="3300" dirty="0"/>
            </a:br>
            <a:endParaRPr lang="en-BG" sz="3300" dirty="0"/>
          </a:p>
        </p:txBody>
      </p:sp>
    </p:spTree>
    <p:extLst>
      <p:ext uri="{BB962C8B-B14F-4D97-AF65-F5344CB8AC3E}">
        <p14:creationId xmlns:p14="http://schemas.microsoft.com/office/powerpoint/2010/main" val="37751596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2A9780-0DD7-6CD8-4796-3E1FD22A28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393360" cy="1325563"/>
          </a:xfrm>
        </p:spPr>
        <p:txBody>
          <a:bodyPr>
            <a:noAutofit/>
          </a:bodyPr>
          <a:lstStyle/>
          <a:p>
            <a:pPr rtl="0"/>
            <a:r>
              <a:rPr lang="en-GB" sz="5200" b="1" i="0" u="none" strike="noStrike">
                <a:effectLst/>
                <a:latin typeface="Aparajita" panose="02020603050405020304" pitchFamily="18" charset="0"/>
                <a:cs typeface="Aparajita" panose="02020603050405020304" pitchFamily="18" charset="0"/>
              </a:rPr>
              <a:t>Important Behaviours in HR</a:t>
            </a:r>
            <a:endParaRPr lang="en-GB" sz="5200" b="1">
              <a:effectLst/>
              <a:latin typeface="Aparajita" panose="02020603050405020304" pitchFamily="18" charset="0"/>
              <a:cs typeface="Aparajita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E9106-3862-9962-7E79-2EF50F7AE2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pPr rtl="0"/>
            <a:r>
              <a:rPr lang="en-GB" sz="3500" b="0" i="0" u="none" strike="noStrike" dirty="0">
                <a:effectLst/>
              </a:rPr>
              <a:t>Collaborating </a:t>
            </a:r>
            <a:endParaRPr lang="en-GB" sz="3500" dirty="0">
              <a:effectLst/>
            </a:endParaRPr>
          </a:p>
          <a:p>
            <a:pPr rtl="0"/>
            <a:r>
              <a:rPr lang="en-GB" sz="3500" b="0" i="0" u="none" strike="noStrike" dirty="0">
                <a:effectLst/>
              </a:rPr>
              <a:t>Flexibility </a:t>
            </a:r>
            <a:endParaRPr lang="en-GB" sz="3500" dirty="0">
              <a:effectLst/>
            </a:endParaRPr>
          </a:p>
          <a:p>
            <a:pPr rtl="0"/>
            <a:r>
              <a:rPr lang="en-GB" sz="3500" b="0" i="0" u="none" strike="noStrike" dirty="0">
                <a:effectLst/>
              </a:rPr>
              <a:t>Confidence</a:t>
            </a:r>
            <a:endParaRPr lang="en-GB" sz="3500" dirty="0">
              <a:effectLst/>
            </a:endParaRPr>
          </a:p>
          <a:p>
            <a:pPr rtl="0"/>
            <a:r>
              <a:rPr lang="en-GB" sz="3500" b="0" i="0" u="none" strike="noStrike" dirty="0">
                <a:effectLst/>
              </a:rPr>
              <a:t>Courage to challenge</a:t>
            </a:r>
            <a:endParaRPr lang="en-GB" sz="3500" dirty="0">
              <a:effectLst/>
            </a:endParaRP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83D0DE11-6219-B486-9055-569BA34678F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219558" y="852372"/>
            <a:ext cx="3096807" cy="3096807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33D79829-B4EF-171C-DB70-005300899F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2" r="8147" b="2"/>
          <a:stretch/>
        </p:blipFill>
        <p:spPr>
          <a:xfrm>
            <a:off x="6723881" y="4685200"/>
            <a:ext cx="2733741" cy="2172801"/>
          </a:xfrm>
          <a:custGeom>
            <a:avLst/>
            <a:gdLst/>
            <a:ahLst/>
            <a:cxnLst/>
            <a:rect l="l" t="t" r="r" b="b"/>
            <a:pathLst>
              <a:path w="2733741" h="2172801">
                <a:moveTo>
                  <a:pt x="1366871" y="0"/>
                </a:moveTo>
                <a:cubicBezTo>
                  <a:pt x="2121772" y="0"/>
                  <a:pt x="2733741" y="595368"/>
                  <a:pt x="2733741" y="1329791"/>
                </a:cubicBezTo>
                <a:cubicBezTo>
                  <a:pt x="2733741" y="1605200"/>
                  <a:pt x="2647683" y="1861054"/>
                  <a:pt x="2500301" y="2073290"/>
                </a:cubicBezTo>
                <a:lnTo>
                  <a:pt x="2423813" y="2172801"/>
                </a:lnTo>
                <a:lnTo>
                  <a:pt x="309928" y="2172801"/>
                </a:lnTo>
                <a:lnTo>
                  <a:pt x="233440" y="2073290"/>
                </a:lnTo>
                <a:cubicBezTo>
                  <a:pt x="86058" y="1861054"/>
                  <a:pt x="0" y="1605200"/>
                  <a:pt x="0" y="1329791"/>
                </a:cubicBezTo>
                <a:cubicBezTo>
                  <a:pt x="0" y="595368"/>
                  <a:pt x="611969" y="0"/>
                  <a:pt x="1366871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535483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B8A1C5-8694-F9E8-F404-3187CD5986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4800" y="590286"/>
            <a:ext cx="3488265" cy="1325563"/>
          </a:xfrm>
        </p:spPr>
        <p:txBody>
          <a:bodyPr>
            <a:noAutofit/>
          </a:bodyPr>
          <a:lstStyle/>
          <a:p>
            <a:r>
              <a:rPr lang="en-BG" sz="4800" b="1" dirty="0">
                <a:latin typeface="Aparajita" panose="02020603050405020304" pitchFamily="18" charset="0"/>
                <a:cs typeface="Aparajita" panose="02020603050405020304" pitchFamily="18" charset="0"/>
              </a:rPr>
              <a:t>Personal SWOT Analysis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51F1A09-08ED-F0F3-D181-7E4341B1257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35467" y="303288"/>
          <a:ext cx="7620000" cy="6251423"/>
        </p:xfrm>
        <a:graphic>
          <a:graphicData uri="http://schemas.openxmlformats.org/drawingml/2006/table">
            <a:tbl>
              <a:tblPr firstRow="1" firstCol="1" bandRow="1">
                <a:tableStyleId>{912C8C85-51F0-491E-9774-3900AFEF0FD7}</a:tableStyleId>
              </a:tblPr>
              <a:tblGrid>
                <a:gridCol w="3810000">
                  <a:extLst>
                    <a:ext uri="{9D8B030D-6E8A-4147-A177-3AD203B41FA5}">
                      <a16:colId xmlns:a16="http://schemas.microsoft.com/office/drawing/2014/main" val="1839910733"/>
                    </a:ext>
                  </a:extLst>
                </a:gridCol>
                <a:gridCol w="3810000">
                  <a:extLst>
                    <a:ext uri="{9D8B030D-6E8A-4147-A177-3AD203B41FA5}">
                      <a16:colId xmlns:a16="http://schemas.microsoft.com/office/drawing/2014/main" val="685632465"/>
                    </a:ext>
                  </a:extLst>
                </a:gridCol>
              </a:tblGrid>
              <a:tr h="40236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800" b="0" kern="100" dirty="0">
                          <a:effectLst/>
                        </a:rPr>
                        <a:t>Strengths</a:t>
                      </a:r>
                      <a:endParaRPr lang="en-BG" sz="1800" b="0" kern="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800" b="0" kern="100" dirty="0">
                          <a:effectLst/>
                        </a:rPr>
                        <a:t>Weaknesses</a:t>
                      </a:r>
                      <a:endParaRPr lang="en-BG" sz="1800" b="0" kern="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89244674"/>
                  </a:ext>
                </a:extLst>
              </a:tr>
              <a:tr h="2197406"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Clr>
                          <a:schemeClr val="tx1"/>
                        </a:buClr>
                        <a:buFont typeface="Arial" panose="020B0604020202020204" pitchFamily="34" charset="0"/>
                        <a:buChar char="•"/>
                      </a:pPr>
                      <a:r>
                        <a:rPr lang="en-US" sz="1800" b="0" kern="100" dirty="0">
                          <a:effectLst/>
                        </a:rPr>
                        <a:t>Motivation </a:t>
                      </a:r>
                      <a:endParaRPr lang="en-BG" sz="1800" b="0" kern="100" dirty="0">
                        <a:effectLst/>
                      </a:endParaRPr>
                    </a:p>
                    <a:p>
                      <a:pPr marL="285750" indent="-285750">
                        <a:lnSpc>
                          <a:spcPct val="150000"/>
                        </a:lnSpc>
                        <a:buClr>
                          <a:schemeClr val="tx1"/>
                        </a:buClr>
                        <a:buFont typeface="Arial" panose="020B0604020202020204" pitchFamily="34" charset="0"/>
                        <a:buChar char="•"/>
                      </a:pPr>
                      <a:r>
                        <a:rPr lang="en-US" sz="1800" b="0" kern="100" dirty="0">
                          <a:effectLst/>
                        </a:rPr>
                        <a:t>Teamwork </a:t>
                      </a:r>
                      <a:endParaRPr lang="en-BG" sz="1800" b="0" kern="100" dirty="0">
                        <a:effectLst/>
                      </a:endParaRPr>
                    </a:p>
                    <a:p>
                      <a:pPr marL="285750" indent="-285750">
                        <a:lnSpc>
                          <a:spcPct val="150000"/>
                        </a:lnSpc>
                        <a:buClr>
                          <a:schemeClr val="tx1"/>
                        </a:buClr>
                        <a:buFont typeface="Arial" panose="020B0604020202020204" pitchFamily="34" charset="0"/>
                        <a:buChar char="•"/>
                      </a:pPr>
                      <a:r>
                        <a:rPr lang="en-US" sz="1800" b="0" kern="100" dirty="0">
                          <a:effectLst/>
                        </a:rPr>
                        <a:t>Responsibility</a:t>
                      </a:r>
                      <a:endParaRPr lang="en-BG" sz="1800" b="0" kern="100" dirty="0">
                        <a:effectLst/>
                      </a:endParaRPr>
                    </a:p>
                    <a:p>
                      <a:pPr marL="285750" indent="-285750">
                        <a:lnSpc>
                          <a:spcPct val="150000"/>
                        </a:lnSpc>
                        <a:buClr>
                          <a:schemeClr val="tx1"/>
                        </a:buClr>
                        <a:buFont typeface="Arial" panose="020B0604020202020204" pitchFamily="34" charset="0"/>
                        <a:buChar char="•"/>
                      </a:pPr>
                      <a:r>
                        <a:rPr lang="en-US" sz="1800" b="0" kern="100" dirty="0">
                          <a:effectLst/>
                        </a:rPr>
                        <a:t>Eagerness to learn</a:t>
                      </a:r>
                      <a:endParaRPr lang="en-BG" sz="1800" b="0" kern="100" dirty="0">
                        <a:effectLst/>
                      </a:endParaRPr>
                    </a:p>
                    <a:p>
                      <a:pPr marL="285750" indent="-285750">
                        <a:lnSpc>
                          <a:spcPct val="150000"/>
                        </a:lnSpc>
                        <a:buClr>
                          <a:schemeClr val="tx1"/>
                        </a:buClr>
                        <a:buFont typeface="Arial" panose="020B0604020202020204" pitchFamily="34" charset="0"/>
                        <a:buChar char="•"/>
                      </a:pPr>
                      <a:r>
                        <a:rPr lang="en-US" sz="1800" b="0" kern="100" dirty="0">
                          <a:effectLst/>
                        </a:rPr>
                        <a:t>Adaptability</a:t>
                      </a:r>
                      <a:endParaRPr lang="en-BG" sz="1800" b="0" kern="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800" b="0" kern="100" dirty="0">
                          <a:effectLst/>
                        </a:rPr>
                        <a:t>Anxiety when presenting in front of audience </a:t>
                      </a:r>
                      <a:endParaRPr lang="en-BG" sz="1800" b="0" kern="100" dirty="0">
                        <a:effectLst/>
                      </a:endParaRP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800" b="0" kern="100" dirty="0">
                          <a:effectLst/>
                        </a:rPr>
                        <a:t>Lack of confidence </a:t>
                      </a:r>
                      <a:endParaRPr lang="en-BG" sz="1800" b="0" kern="100" dirty="0">
                        <a:effectLst/>
                      </a:endParaRP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800" b="0" kern="100" dirty="0">
                          <a:effectLst/>
                        </a:rPr>
                        <a:t>Proneness to stress</a:t>
                      </a:r>
                      <a:endParaRPr lang="en-BG" sz="1800" b="0" kern="100" dirty="0">
                        <a:effectLst/>
                      </a:endParaRP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800" b="0" kern="100" dirty="0">
                          <a:effectLst/>
                        </a:rPr>
                        <a:t>Gaps in technology knowledge</a:t>
                      </a:r>
                      <a:endParaRPr lang="en-BG" sz="1800" b="0" kern="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86694131"/>
                  </a:ext>
                </a:extLst>
              </a:tr>
              <a:tr h="402361">
                <a:tc>
                  <a:txBody>
                    <a:bodyPr/>
                    <a:lstStyle/>
                    <a:p>
                      <a:pPr marL="0" indent="0">
                        <a:lnSpc>
                          <a:spcPct val="150000"/>
                        </a:lnSpc>
                        <a:buClr>
                          <a:schemeClr val="tx1"/>
                        </a:buClr>
                        <a:buFont typeface="Arial" panose="020B0604020202020204" pitchFamily="34" charset="0"/>
                        <a:buNone/>
                      </a:pPr>
                      <a:r>
                        <a:rPr lang="en-US" sz="1800" b="0" kern="100" dirty="0">
                          <a:solidFill>
                            <a:schemeClr val="bg1"/>
                          </a:solidFill>
                          <a:effectLst/>
                        </a:rPr>
                        <a:t>Opportunities</a:t>
                      </a:r>
                      <a:endParaRPr lang="en-BG" sz="1800" b="0" kern="1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ct val="150000"/>
                        </a:lnSpc>
                        <a:buFont typeface="Arial" panose="020B0604020202020204" pitchFamily="34" charset="0"/>
                        <a:buNone/>
                      </a:pPr>
                      <a:r>
                        <a:rPr lang="en-US" sz="1800" b="0" kern="100" dirty="0">
                          <a:solidFill>
                            <a:schemeClr val="bg1"/>
                          </a:solidFill>
                          <a:effectLst/>
                        </a:rPr>
                        <a:t>Threats </a:t>
                      </a:r>
                      <a:endParaRPr lang="en-BG" sz="1800" b="0" kern="1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3674449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Clr>
                          <a:schemeClr val="tx1"/>
                        </a:buClr>
                        <a:buFont typeface="Arial" panose="020B0604020202020204" pitchFamily="34" charset="0"/>
                        <a:buChar char="•"/>
                      </a:pPr>
                      <a:r>
                        <a:rPr lang="en-US" sz="1800" b="0" kern="100" dirty="0">
                          <a:effectLst/>
                        </a:rPr>
                        <a:t>Becoming an expert in the field of HR</a:t>
                      </a:r>
                      <a:endParaRPr lang="en-BG" sz="1800" b="0" kern="100" dirty="0">
                        <a:effectLst/>
                      </a:endParaRPr>
                    </a:p>
                    <a:p>
                      <a:pPr marL="285750" indent="-285750">
                        <a:lnSpc>
                          <a:spcPct val="150000"/>
                        </a:lnSpc>
                        <a:buClr>
                          <a:schemeClr val="tx1"/>
                        </a:buClr>
                        <a:buFont typeface="Arial" panose="020B0604020202020204" pitchFamily="34" charset="0"/>
                        <a:buChar char="•"/>
                      </a:pPr>
                      <a:r>
                        <a:rPr lang="en-US" sz="1800" b="0" kern="100" dirty="0">
                          <a:effectLst/>
                        </a:rPr>
                        <a:t>Continuous development and career growth</a:t>
                      </a:r>
                      <a:endParaRPr lang="en-BG" sz="1800" b="0" kern="100" dirty="0">
                        <a:effectLst/>
                      </a:endParaRPr>
                    </a:p>
                    <a:p>
                      <a:pPr marL="285750" indent="-285750">
                        <a:lnSpc>
                          <a:spcPct val="150000"/>
                        </a:lnSpc>
                        <a:buClr>
                          <a:schemeClr val="tx1"/>
                        </a:buClr>
                        <a:buFont typeface="Arial" panose="020B0604020202020204" pitchFamily="34" charset="0"/>
                        <a:buChar char="•"/>
                      </a:pPr>
                      <a:r>
                        <a:rPr lang="en-US" sz="1800" b="0" kern="100" dirty="0">
                          <a:effectLst/>
                        </a:rPr>
                        <a:t>Forging collaborations with other departments</a:t>
                      </a:r>
                      <a:endParaRPr lang="en-BG" sz="1800" b="0" kern="100" dirty="0">
                        <a:effectLst/>
                      </a:endParaRPr>
                    </a:p>
                    <a:p>
                      <a:pPr marL="285750" indent="-285750">
                        <a:lnSpc>
                          <a:spcPct val="150000"/>
                        </a:lnSpc>
                        <a:buClr>
                          <a:schemeClr val="tx1"/>
                        </a:buClr>
                        <a:buFont typeface="Arial" panose="020B0604020202020204" pitchFamily="34" charset="0"/>
                        <a:buChar char="•"/>
                      </a:pPr>
                      <a:r>
                        <a:rPr lang="en-US" sz="1800" b="0" kern="100" dirty="0">
                          <a:effectLst/>
                        </a:rPr>
                        <a:t>Taking advantage of technology advancements</a:t>
                      </a:r>
                      <a:endParaRPr lang="en-BG" sz="1800" b="0" kern="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800" b="0" kern="100" dirty="0">
                          <a:effectLst/>
                        </a:rPr>
                        <a:t>Lack of technology skills may hamper professional development </a:t>
                      </a:r>
                      <a:endParaRPr lang="en-BG" sz="1800" b="0" kern="100" dirty="0">
                        <a:effectLst/>
                      </a:endParaRP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800" b="0" kern="100" dirty="0">
                          <a:effectLst/>
                        </a:rPr>
                        <a:t>Insufficient communication skills may decrease persuasiveness</a:t>
                      </a:r>
                      <a:endParaRPr lang="en-BG" sz="1800" b="0" kern="100" dirty="0">
                        <a:effectLst/>
                      </a:endParaRP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800" b="0" kern="100" dirty="0">
                          <a:effectLst/>
                        </a:rPr>
                        <a:t>It may be hard to find good HR positions in the highly competitive market</a:t>
                      </a:r>
                      <a:endParaRPr lang="en-BG" sz="1800" b="0" kern="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70574261"/>
                  </a:ext>
                </a:extLst>
              </a:tr>
            </a:tbl>
          </a:graphicData>
        </a:graphic>
      </p:graphicFrame>
      <p:pic>
        <p:nvPicPr>
          <p:cNvPr id="3" name="Picture 4">
            <a:extLst>
              <a:ext uri="{FF2B5EF4-FFF2-40B4-BE49-F238E27FC236}">
                <a16:creationId xmlns:a16="http://schemas.microsoft.com/office/drawing/2014/main" id="{83045B88-0238-6CF9-091F-DC046743F4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5467" y="2434694"/>
            <a:ext cx="4436533" cy="3833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98862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5B3C3-BEFC-FBF6-B2F4-6F1F9ED174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6935" y="507283"/>
            <a:ext cx="7872016" cy="1544062"/>
          </a:xfrm>
        </p:spPr>
        <p:txBody>
          <a:bodyPr>
            <a:noAutofit/>
          </a:bodyPr>
          <a:lstStyle/>
          <a:p>
            <a:pPr rtl="0"/>
            <a:r>
              <a:rPr lang="en-GB" sz="3600" b="1" i="0" u="none" strike="noStrike" dirty="0">
                <a:effectLst/>
                <a:latin typeface="Aparajita" panose="02020603050405020304" pitchFamily="18" charset="0"/>
                <a:cs typeface="Aparajita" panose="02020603050405020304" pitchFamily="18" charset="0"/>
              </a:rPr>
              <a:t>Training Need 1: Strengthening Leadership and Strategic HR Skills</a:t>
            </a:r>
            <a:br>
              <a:rPr lang="en-GB" sz="3600" b="1" dirty="0">
                <a:effectLst/>
                <a:latin typeface="Aparajita" panose="02020603050405020304" pitchFamily="18" charset="0"/>
                <a:cs typeface="Aparajita" panose="02020603050405020304" pitchFamily="18" charset="0"/>
              </a:rPr>
            </a:br>
            <a:br>
              <a:rPr lang="en-GB" sz="3600" b="1" dirty="0">
                <a:latin typeface="Aparajita" panose="02020603050405020304" pitchFamily="18" charset="0"/>
                <a:cs typeface="Aparajita" panose="02020603050405020304" pitchFamily="18" charset="0"/>
              </a:rPr>
            </a:br>
            <a:endParaRPr lang="en-BG" sz="3600" b="1" dirty="0">
              <a:latin typeface="Aparajita" panose="02020603050405020304" pitchFamily="18" charset="0"/>
              <a:cs typeface="Aparajita" panose="02020603050405020304" pitchFamily="18" charset="0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180BCDA-D303-28C6-1525-9BD78F78B5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493" y="177416"/>
            <a:ext cx="3460545" cy="1955208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19F79096-416F-DDFB-CC6C-41BB31665A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493" y="2132624"/>
            <a:ext cx="3460545" cy="2200256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B71D1D3D-FE2B-6298-1BE1-6CC31B1CEEA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493" y="4332879"/>
            <a:ext cx="3460546" cy="220025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1C1D8E-C730-D92E-1854-006A784CC8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7532" y="1455885"/>
            <a:ext cx="7774468" cy="3946229"/>
          </a:xfrm>
        </p:spPr>
        <p:txBody>
          <a:bodyPr>
            <a:noAutofit/>
          </a:bodyPr>
          <a:lstStyle/>
          <a:p>
            <a:pPr marL="0" indent="0" rtl="0">
              <a:buNone/>
            </a:pPr>
            <a:br>
              <a:rPr lang="en-GB" sz="2000" dirty="0">
                <a:cs typeface="Aldhabi" pitchFamily="2" charset="-78"/>
              </a:rPr>
            </a:br>
            <a:r>
              <a:rPr lang="en-GB" sz="2000" b="1" i="0" u="sng" dirty="0">
                <a:effectLst/>
                <a:cs typeface="Aldhabi" pitchFamily="2" charset="-78"/>
              </a:rPr>
              <a:t>Key Training Objectives</a:t>
            </a:r>
            <a:endParaRPr lang="en-GB" sz="2000" u="sng" dirty="0">
              <a:effectLst/>
              <a:cs typeface="Aldhabi" pitchFamily="2" charset="-78"/>
            </a:endParaRPr>
          </a:p>
          <a:p>
            <a:pPr rtl="0"/>
            <a:r>
              <a:rPr lang="en-GB" sz="2000" b="0" i="0" strike="noStrike" dirty="0">
                <a:effectLst/>
                <a:cs typeface="Aldhabi" pitchFamily="2" charset="-78"/>
              </a:rPr>
              <a:t>Develop leadership skills to effectively guide and inspire HR teams.</a:t>
            </a:r>
            <a:endParaRPr lang="en-GB" sz="2000" dirty="0">
              <a:effectLst/>
              <a:cs typeface="Aldhabi" pitchFamily="2" charset="-78"/>
            </a:endParaRPr>
          </a:p>
          <a:p>
            <a:pPr rtl="0"/>
            <a:r>
              <a:rPr lang="en-GB" sz="2000" b="0" i="0" strike="noStrike" dirty="0">
                <a:effectLst/>
                <a:cs typeface="Aldhabi" pitchFamily="2" charset="-78"/>
              </a:rPr>
              <a:t>Enhance strategic thinking and planning abilities to align HR initiatives with organizational goals.</a:t>
            </a:r>
            <a:endParaRPr lang="en-GB" sz="2000" dirty="0">
              <a:effectLst/>
              <a:cs typeface="Aldhabi" pitchFamily="2" charset="-78"/>
            </a:endParaRPr>
          </a:p>
          <a:p>
            <a:pPr rtl="0"/>
            <a:r>
              <a:rPr lang="en-GB" sz="2000" b="0" i="0" strike="noStrike" dirty="0">
                <a:effectLst/>
                <a:cs typeface="Aldhabi" pitchFamily="2" charset="-78"/>
              </a:rPr>
              <a:t>Improve change management skills to navigate and lead HR-related transformations.</a:t>
            </a:r>
            <a:endParaRPr lang="en-GB" sz="2000" dirty="0">
              <a:effectLst/>
              <a:cs typeface="Aldhabi" pitchFamily="2" charset="-78"/>
            </a:endParaRPr>
          </a:p>
          <a:p>
            <a:pPr marL="0" indent="0" rtl="0">
              <a:buNone/>
            </a:pPr>
            <a:endParaRPr lang="en-GB" sz="2000" dirty="0">
              <a:cs typeface="Aldhabi" pitchFamily="2" charset="-78"/>
            </a:endParaRPr>
          </a:p>
          <a:p>
            <a:pPr marL="0" indent="0" rtl="0">
              <a:buNone/>
            </a:pPr>
            <a:br>
              <a:rPr lang="en-GB" sz="2000" dirty="0">
                <a:cs typeface="Aldhabi" pitchFamily="2" charset="-78"/>
              </a:rPr>
            </a:br>
            <a:r>
              <a:rPr lang="en-GB" sz="2000" b="1" i="0" u="sng" dirty="0">
                <a:effectLst/>
                <a:cs typeface="Aldhabi" pitchFamily="2" charset="-78"/>
              </a:rPr>
              <a:t>Training Approaches</a:t>
            </a:r>
            <a:endParaRPr lang="en-GB" sz="2000" u="sng" dirty="0">
              <a:effectLst/>
              <a:cs typeface="Aldhabi" pitchFamily="2" charset="-78"/>
            </a:endParaRPr>
          </a:p>
          <a:p>
            <a:pPr rtl="0"/>
            <a:r>
              <a:rPr lang="en-GB" sz="2000" b="0" i="0" strike="noStrike" dirty="0">
                <a:effectLst/>
                <a:cs typeface="Aldhabi" pitchFamily="2" charset="-78"/>
              </a:rPr>
              <a:t>Leadership Development Programs</a:t>
            </a:r>
            <a:endParaRPr lang="en-GB" sz="2000" dirty="0">
              <a:effectLst/>
              <a:cs typeface="Aldhabi" pitchFamily="2" charset="-78"/>
            </a:endParaRPr>
          </a:p>
          <a:p>
            <a:pPr rtl="0"/>
            <a:r>
              <a:rPr lang="en-GB" sz="2000" b="0" i="0" strike="noStrike" dirty="0">
                <a:effectLst/>
                <a:cs typeface="Aldhabi" pitchFamily="2" charset="-78"/>
              </a:rPr>
              <a:t>Workshops and Seminars</a:t>
            </a:r>
            <a:endParaRPr lang="en-GB" sz="2000" dirty="0">
              <a:effectLst/>
              <a:cs typeface="Aldhabi" pitchFamily="2" charset="-78"/>
            </a:endParaRPr>
          </a:p>
          <a:p>
            <a:pPr rtl="0"/>
            <a:r>
              <a:rPr lang="en-GB" sz="2000" b="0" i="0" strike="noStrike" dirty="0">
                <a:effectLst/>
                <a:cs typeface="Aldhabi" pitchFamily="2" charset="-78"/>
              </a:rPr>
              <a:t>Executive Coaching</a:t>
            </a:r>
            <a:endParaRPr lang="en-GB" sz="2000" dirty="0">
              <a:effectLst/>
              <a:cs typeface="Aldhabi" pitchFamily="2" charset="-78"/>
            </a:endParaRPr>
          </a:p>
          <a:p>
            <a:pPr rtl="0"/>
            <a:r>
              <a:rPr lang="en-GB" sz="2000" b="0" i="0" strike="noStrike" dirty="0">
                <a:effectLst/>
                <a:cs typeface="Aldhabi" pitchFamily="2" charset="-78"/>
              </a:rPr>
              <a:t>Cross-functional Project Participation</a:t>
            </a:r>
            <a:endParaRPr lang="en-GB" sz="2000" dirty="0">
              <a:effectLst/>
              <a:cs typeface="Aldhabi" pitchFamily="2" charset="-78"/>
            </a:endParaRPr>
          </a:p>
          <a:p>
            <a:pPr marL="0" indent="0">
              <a:buNone/>
            </a:pPr>
            <a:endParaRPr lang="en-BG" sz="2000" dirty="0">
              <a:cs typeface="Aldhabi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9447229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FD2E98-11BB-2CD5-7340-E31F03967D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798" y="320999"/>
            <a:ext cx="6195879" cy="1325563"/>
          </a:xfrm>
        </p:spPr>
        <p:txBody>
          <a:bodyPr>
            <a:normAutofit/>
          </a:bodyPr>
          <a:lstStyle/>
          <a:p>
            <a:pPr rtl="0"/>
            <a:r>
              <a:rPr lang="en-GB" sz="3600" b="1" i="0" u="none" strike="noStrike" dirty="0">
                <a:effectLst/>
                <a:latin typeface="Aparajita" panose="02020603050405020304" pitchFamily="18" charset="0"/>
                <a:cs typeface="Aparajita" panose="02020603050405020304" pitchFamily="18" charset="0"/>
              </a:rPr>
              <a:t>Training Need 2: Enhancing Proficiency in Technology</a:t>
            </a:r>
            <a:endParaRPr lang="en-GB" sz="3600" b="1" dirty="0">
              <a:effectLst/>
              <a:latin typeface="Aparajita" panose="02020603050405020304" pitchFamily="18" charset="0"/>
              <a:cs typeface="Aparajita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D42507-8E2C-7E40-B342-65602C1379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735" y="1433499"/>
            <a:ext cx="6182182" cy="4351338"/>
          </a:xfrm>
        </p:spPr>
        <p:txBody>
          <a:bodyPr>
            <a:noAutofit/>
          </a:bodyPr>
          <a:lstStyle/>
          <a:p>
            <a:pPr marL="0" indent="0" rtl="0">
              <a:buNone/>
            </a:pPr>
            <a:br>
              <a:rPr lang="en-GB" sz="1800" dirty="0"/>
            </a:br>
            <a:endParaRPr lang="en-GB" sz="1800" dirty="0">
              <a:effectLst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85D8A50-1C73-23C9-B7EB-678CD022A7C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77" r="21796" b="-1"/>
          <a:stretch/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B8FF0975-E18A-FA82-C5D1-E9DECC7697A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39" r="22549" b="-2"/>
          <a:stretch/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9ED2B5C-AAFE-1FB1-7A52-7CF6046DA55C}"/>
              </a:ext>
            </a:extLst>
          </p:cNvPr>
          <p:cNvSpPr txBox="1"/>
          <p:nvPr/>
        </p:nvSpPr>
        <p:spPr>
          <a:xfrm>
            <a:off x="414264" y="1855629"/>
            <a:ext cx="6077976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rtl="0">
              <a:buNone/>
            </a:pPr>
            <a:r>
              <a:rPr lang="en-GB" sz="2000" b="1" i="0" u="sng" dirty="0">
                <a:effectLst/>
              </a:rPr>
              <a:t>Key Training Objectives</a:t>
            </a:r>
            <a:endParaRPr lang="en-GB" sz="2000" dirty="0">
              <a:effectLst/>
            </a:endParaRPr>
          </a:p>
          <a:p>
            <a:pPr marL="285750" indent="-285750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effectLst/>
              </a:rPr>
              <a:t>Advance proficiency in HR technology tools and systems.</a:t>
            </a:r>
          </a:p>
          <a:p>
            <a:pPr marL="285750" indent="-285750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effectLst/>
              </a:rPr>
              <a:t>Enhance knowledge of HR analytics, to better interpret and utilize HR data.</a:t>
            </a:r>
          </a:p>
          <a:p>
            <a:pPr marL="285750" indent="-285750" rtl="0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effectLst/>
              </a:rPr>
              <a:t>Improve understanding of emerging HR technologies and their potential applications in the HR domain.</a:t>
            </a:r>
            <a:endParaRPr lang="en-GB" sz="2000" dirty="0"/>
          </a:p>
          <a:p>
            <a:pPr rtl="0" fontAlgn="base"/>
            <a:endParaRPr lang="en-GB" sz="2000" b="0" i="0" u="none" strike="noStrike" dirty="0">
              <a:effectLst/>
            </a:endParaRPr>
          </a:p>
          <a:p>
            <a:pPr marL="0" indent="0" rtl="0">
              <a:buNone/>
            </a:pPr>
            <a:br>
              <a:rPr lang="en-GB" sz="2000" dirty="0"/>
            </a:br>
            <a:r>
              <a:rPr lang="en-GB" sz="2000" b="1" i="0" u="sng" dirty="0">
                <a:effectLst/>
              </a:rPr>
              <a:t>Training Approaches</a:t>
            </a:r>
            <a:endParaRPr lang="en-GB" sz="2000" dirty="0">
              <a:effectLst/>
            </a:endParaRP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effectLst/>
              </a:rPr>
              <a:t>Workshops and Webinars</a:t>
            </a:r>
            <a:endParaRPr lang="en-GB" sz="2000" dirty="0">
              <a:effectLst/>
            </a:endParaRP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effectLst/>
              </a:rPr>
              <a:t>Online Courses</a:t>
            </a:r>
            <a:endParaRPr lang="en-GB" sz="2000" dirty="0">
              <a:effectLst/>
            </a:endParaRP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effectLst/>
              </a:rPr>
              <a:t>Self-Study </a:t>
            </a:r>
            <a:endParaRPr lang="en-GB" sz="2000" dirty="0">
              <a:effectLst/>
            </a:endParaRP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effectLst/>
              </a:rPr>
              <a:t>Support from Colleagues</a:t>
            </a:r>
            <a:endParaRPr lang="en-BG" sz="2000" dirty="0"/>
          </a:p>
        </p:txBody>
      </p:sp>
    </p:spTree>
    <p:extLst>
      <p:ext uri="{BB962C8B-B14F-4D97-AF65-F5344CB8AC3E}">
        <p14:creationId xmlns:p14="http://schemas.microsoft.com/office/powerpoint/2010/main" val="18545915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927787-7859-CE71-3FF9-0B41BF9F17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58536" y="365125"/>
            <a:ext cx="6310570" cy="1185867"/>
          </a:xfrm>
        </p:spPr>
        <p:txBody>
          <a:bodyPr>
            <a:noAutofit/>
          </a:bodyPr>
          <a:lstStyle/>
          <a:p>
            <a:pPr rtl="0"/>
            <a:r>
              <a:rPr lang="en-GB" sz="3600" b="1" i="0" u="none" strike="noStrike" dirty="0">
                <a:effectLst/>
                <a:latin typeface="Aparajita" panose="02020603050405020304" pitchFamily="18" charset="0"/>
                <a:cs typeface="Aparajita" panose="02020603050405020304" pitchFamily="18" charset="0"/>
              </a:rPr>
              <a:t>Benefits of Pursuing Training and Development for a HR Officer</a:t>
            </a:r>
            <a:endParaRPr lang="en-GB" sz="3600" b="1" dirty="0">
              <a:effectLst/>
              <a:latin typeface="Aparajita" panose="02020603050405020304" pitchFamily="18" charset="0"/>
              <a:cs typeface="Aparajita" panose="02020603050405020304" pitchFamily="18" charset="0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7A468D3-11F0-0357-B4F6-B5B2137A5A1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0" r="1" b="19701"/>
          <a:stretch/>
        </p:blipFill>
        <p:spPr>
          <a:xfrm>
            <a:off x="956934" y="872427"/>
            <a:ext cx="3096807" cy="3096807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BF1B7F33-4D6F-F107-134B-3951941023E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92" r="14812" b="1"/>
          <a:stretch/>
        </p:blipFill>
        <p:spPr>
          <a:xfrm>
            <a:off x="2930795" y="4685200"/>
            <a:ext cx="2733741" cy="2172801"/>
          </a:xfrm>
          <a:custGeom>
            <a:avLst/>
            <a:gdLst/>
            <a:ahLst/>
            <a:cxnLst/>
            <a:rect l="l" t="t" r="r" b="b"/>
            <a:pathLst>
              <a:path w="2733741" h="2172801">
                <a:moveTo>
                  <a:pt x="1366871" y="0"/>
                </a:moveTo>
                <a:cubicBezTo>
                  <a:pt x="2121772" y="0"/>
                  <a:pt x="2733741" y="595368"/>
                  <a:pt x="2733741" y="1329791"/>
                </a:cubicBezTo>
                <a:cubicBezTo>
                  <a:pt x="2733741" y="1605200"/>
                  <a:pt x="2647683" y="1861054"/>
                  <a:pt x="2500301" y="2073290"/>
                </a:cubicBezTo>
                <a:lnTo>
                  <a:pt x="2423813" y="2172801"/>
                </a:lnTo>
                <a:lnTo>
                  <a:pt x="309928" y="2172801"/>
                </a:lnTo>
                <a:lnTo>
                  <a:pt x="233440" y="2073290"/>
                </a:lnTo>
                <a:cubicBezTo>
                  <a:pt x="86058" y="1861054"/>
                  <a:pt x="0" y="1605200"/>
                  <a:pt x="0" y="1329791"/>
                </a:cubicBezTo>
                <a:cubicBezTo>
                  <a:pt x="0" y="595368"/>
                  <a:pt x="611969" y="0"/>
                  <a:pt x="1366871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5A0785-69DD-42E8-8973-9D1171A333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1051" y="1420262"/>
            <a:ext cx="6320949" cy="4351338"/>
          </a:xfrm>
        </p:spPr>
        <p:txBody>
          <a:bodyPr>
            <a:noAutofit/>
          </a:bodyPr>
          <a:lstStyle/>
          <a:p>
            <a:r>
              <a:rPr lang="en-GB" sz="1800" b="1" i="0" u="sng" dirty="0">
                <a:effectLst/>
              </a:rPr>
              <a:t>Enhanced HR Knowledge and Expertise: </a:t>
            </a:r>
          </a:p>
          <a:p>
            <a:pPr marL="0" indent="0">
              <a:buNone/>
            </a:pPr>
            <a:r>
              <a:rPr lang="en-GB" sz="1800" b="1" i="0" dirty="0">
                <a:effectLst/>
              </a:rPr>
              <a:t>- </a:t>
            </a:r>
            <a:r>
              <a:rPr lang="en-GB" sz="1800" b="0" i="0" u="none" strike="noStrike" dirty="0">
                <a:effectLst/>
              </a:rPr>
              <a:t>enables HR officers to enhance their understanding of HR practices, employment law, and industry trends, ensuring they stay up-to-date and competent in their role</a:t>
            </a:r>
            <a:endParaRPr lang="en-GB" sz="1800" strike="noStrike" dirty="0"/>
          </a:p>
          <a:p>
            <a:r>
              <a:rPr lang="en-GB" sz="1800" b="1" i="0" u="sng" dirty="0">
                <a:effectLst/>
              </a:rPr>
              <a:t>Professional Growth and Career Advancement</a:t>
            </a:r>
            <a:r>
              <a:rPr lang="en-GB" sz="1800" b="1" i="0" u="none" strike="noStrike" dirty="0">
                <a:effectLst/>
              </a:rPr>
              <a:t>: </a:t>
            </a:r>
            <a:endParaRPr lang="en-GB" sz="1800" dirty="0"/>
          </a:p>
          <a:p>
            <a:pPr marL="0" indent="0">
              <a:buNone/>
            </a:pPr>
            <a:r>
              <a:rPr lang="en-GB" sz="1800" b="0" i="0" u="none" strike="noStrike" dirty="0">
                <a:effectLst/>
              </a:rPr>
              <a:t>-  </a:t>
            </a:r>
            <a:r>
              <a:rPr lang="en-GB" sz="1800" dirty="0"/>
              <a:t>a</a:t>
            </a:r>
            <a:r>
              <a:rPr lang="en-GB" sz="1800" b="0" i="0" u="none" strike="noStrike" dirty="0">
                <a:effectLst/>
              </a:rPr>
              <a:t>llows the acquisition of new skills, certifications, and qualifications that can contribute to career progression and can open doors for future opportunities</a:t>
            </a:r>
            <a:endParaRPr lang="en-GB" sz="1800" b="1" i="0" u="sng" dirty="0">
              <a:effectLst/>
            </a:endParaRPr>
          </a:p>
          <a:p>
            <a:r>
              <a:rPr lang="en-GB" sz="1800" b="1" i="0" u="sng" dirty="0">
                <a:effectLst/>
              </a:rPr>
              <a:t>Increased Effectiveness and Efficiency: </a:t>
            </a:r>
          </a:p>
          <a:p>
            <a:pPr marL="0" indent="0">
              <a:buNone/>
            </a:pPr>
            <a:r>
              <a:rPr lang="en-GB" sz="1800" b="1" i="0" dirty="0">
                <a:effectLst/>
              </a:rPr>
              <a:t>-  </a:t>
            </a:r>
            <a:r>
              <a:rPr lang="en-GB" sz="1800" b="0" i="0" u="none" strike="noStrike" dirty="0">
                <a:effectLst/>
              </a:rPr>
              <a:t>can help HR officers fill their knowledge and skills gaps, acquire new competencies and techniques, and enhance their HR capabilities, enabling them to perform their responsibilities more effectively and efficiently</a:t>
            </a:r>
            <a:endParaRPr lang="en-GB" sz="1800" dirty="0">
              <a:effectLst/>
            </a:endParaRPr>
          </a:p>
          <a:p>
            <a:r>
              <a:rPr lang="en-GB" sz="1800" b="1" i="0" u="sng" dirty="0">
                <a:effectLst/>
              </a:rPr>
              <a:t>Confidence and Credibility in HR Roles:</a:t>
            </a:r>
          </a:p>
          <a:p>
            <a:pPr marL="0" indent="0">
              <a:buNone/>
            </a:pPr>
            <a:r>
              <a:rPr lang="en-GB" sz="1800" b="1" strike="noStrike" dirty="0"/>
              <a:t>- </a:t>
            </a:r>
            <a:r>
              <a:rPr lang="en-GB" sz="1800" dirty="0"/>
              <a:t> f</a:t>
            </a:r>
            <a:r>
              <a:rPr lang="en-GB" sz="1800" b="0" i="0" strike="noStrike" dirty="0">
                <a:effectLst/>
              </a:rPr>
              <a:t>osters </a:t>
            </a:r>
            <a:r>
              <a:rPr lang="en-GB" sz="1800" b="0" i="0" u="none" strike="noStrike" dirty="0">
                <a:effectLst/>
              </a:rPr>
              <a:t>HR officers' confidence in their abilities and enhances their credibility, allowing them to establish themselves as trusted HR advisors within the organization</a:t>
            </a:r>
            <a:endParaRPr lang="en-GB" sz="1800" dirty="0">
              <a:effectLst/>
            </a:endParaRPr>
          </a:p>
          <a:p>
            <a:pPr marL="0" indent="0">
              <a:buNone/>
            </a:pPr>
            <a:br>
              <a:rPr lang="en-GB" sz="1800" dirty="0"/>
            </a:br>
            <a:endParaRPr lang="en-BG" sz="1800" dirty="0"/>
          </a:p>
        </p:txBody>
      </p:sp>
    </p:spTree>
    <p:extLst>
      <p:ext uri="{BB962C8B-B14F-4D97-AF65-F5344CB8AC3E}">
        <p14:creationId xmlns:p14="http://schemas.microsoft.com/office/powerpoint/2010/main" val="2241591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id="{80E3AA02-D85B-7463-3549-AE52F1FB083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96" r="19131" b="-1"/>
          <a:stretch/>
        </p:blipFill>
        <p:spPr>
          <a:xfrm>
            <a:off x="21" y="0"/>
            <a:ext cx="5543530" cy="685800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5979C45-C318-D83A-BD4B-98B88D40594C}"/>
              </a:ext>
            </a:extLst>
          </p:cNvPr>
          <p:cNvSpPr txBox="1"/>
          <p:nvPr/>
        </p:nvSpPr>
        <p:spPr>
          <a:xfrm>
            <a:off x="212237" y="149901"/>
            <a:ext cx="5274039" cy="13308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i="0" u="none" strike="noStrike" dirty="0">
                <a:effectLst/>
                <a:latin typeface="Aparajita" panose="02020603050405020304" pitchFamily="18" charset="0"/>
                <a:ea typeface="+mj-ea"/>
                <a:cs typeface="Aparajita" panose="02020603050405020304" pitchFamily="18" charset="0"/>
              </a:rPr>
              <a:t>Benefits of Pursuing Employee Training and Development for ASDA</a:t>
            </a:r>
            <a:endParaRPr lang="en-US" sz="3600" dirty="0">
              <a:latin typeface="Aparajita" panose="02020603050405020304" pitchFamily="18" charset="0"/>
              <a:ea typeface="+mj-ea"/>
              <a:cs typeface="Aparajita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B7EA0B-C330-9A52-E1F0-A1F46638CD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3551" y="-368671"/>
            <a:ext cx="6705724" cy="3429000"/>
          </a:xfrm>
        </p:spPr>
        <p:txBody>
          <a:bodyPr vert="horz" lIns="91440" tIns="45720" rIns="91440" bIns="45720" rtlCol="0">
            <a:noAutofit/>
          </a:bodyPr>
          <a:lstStyle/>
          <a:p>
            <a:endParaRPr lang="en-US" sz="1500" b="1" i="0" u="sng" dirty="0">
              <a:effectLst/>
            </a:endParaRPr>
          </a:p>
          <a:p>
            <a:r>
              <a:rPr lang="en-US" sz="1500" b="1" i="0" u="sng" dirty="0">
                <a:effectLst/>
              </a:rPr>
              <a:t>Staff Development and Morale: </a:t>
            </a:r>
          </a:p>
          <a:p>
            <a:pPr>
              <a:buFontTx/>
              <a:buChar char="-"/>
            </a:pPr>
            <a:r>
              <a:rPr lang="en-US" sz="1500" b="0" i="0" u="none" strike="noStrike" dirty="0">
                <a:effectLst/>
              </a:rPr>
              <a:t>contributes to maximizing staff potential</a:t>
            </a:r>
          </a:p>
          <a:p>
            <a:pPr>
              <a:buFontTx/>
              <a:buChar char="-"/>
            </a:pPr>
            <a:r>
              <a:rPr lang="en-US" sz="1500" b="0" i="0" u="none" strike="noStrike" dirty="0">
                <a:effectLst/>
              </a:rPr>
              <a:t>improves staff morale, job satisfaction, and overall job performance.</a:t>
            </a:r>
          </a:p>
          <a:p>
            <a:pPr marL="0"/>
            <a:endParaRPr lang="en-US" sz="1500" dirty="0">
              <a:effectLst/>
            </a:endParaRPr>
          </a:p>
          <a:p>
            <a:r>
              <a:rPr lang="en-US" sz="1500" b="1" i="0" u="sng" dirty="0">
                <a:effectLst/>
              </a:rPr>
              <a:t>Improved Organizational Efficiency: </a:t>
            </a:r>
            <a:endParaRPr lang="en-US" sz="1500" dirty="0"/>
          </a:p>
          <a:p>
            <a:pPr>
              <a:buFontTx/>
              <a:buChar char="-"/>
            </a:pPr>
            <a:r>
              <a:rPr lang="en-US" sz="1500" b="0" i="0" u="none" strike="noStrike" dirty="0">
                <a:effectLst/>
              </a:rPr>
              <a:t>employees gain updated skills and are able to stay abreast of industry advancements</a:t>
            </a:r>
          </a:p>
          <a:p>
            <a:pPr>
              <a:buFontTx/>
              <a:buChar char="-"/>
            </a:pPr>
            <a:r>
              <a:rPr lang="en-US" sz="1500" dirty="0"/>
              <a:t>c</a:t>
            </a:r>
            <a:r>
              <a:rPr lang="en-US" sz="1500" b="0" i="0" u="none" strike="noStrike" dirty="0">
                <a:effectLst/>
              </a:rPr>
              <a:t>onsequently, the workforce becomes more proficient, adaptable, and capable of implementing new strategies and technologies</a:t>
            </a:r>
          </a:p>
          <a:p>
            <a:pPr marL="0"/>
            <a:endParaRPr lang="en-US" sz="1500" dirty="0"/>
          </a:p>
          <a:p>
            <a:r>
              <a:rPr lang="en-US" sz="1500" b="1" i="0" u="sng" dirty="0">
                <a:effectLst/>
              </a:rPr>
              <a:t>Standardization and Consistency:</a:t>
            </a:r>
            <a:r>
              <a:rPr lang="en-US" sz="1500" b="0" i="0" u="none" strike="noStrike" dirty="0">
                <a:effectLst/>
              </a:rPr>
              <a:t> </a:t>
            </a:r>
            <a:endParaRPr lang="en-US" sz="1500" dirty="0"/>
          </a:p>
          <a:p>
            <a:pPr marL="0" indent="0">
              <a:buNone/>
            </a:pPr>
            <a:r>
              <a:rPr lang="en-US" sz="1500" b="0" i="0" u="none" strike="noStrike" dirty="0">
                <a:effectLst/>
              </a:rPr>
              <a:t>-   helps employers maintain and uphold high standards of performance across the company</a:t>
            </a:r>
            <a:endParaRPr lang="en-US" sz="1500" dirty="0">
              <a:effectLst/>
            </a:endParaRPr>
          </a:p>
          <a:p>
            <a:endParaRPr lang="en-US" sz="1500" b="1" i="0" u="sng" dirty="0">
              <a:effectLst/>
            </a:endParaRPr>
          </a:p>
          <a:p>
            <a:r>
              <a:rPr lang="en-US" sz="1500" b="1" i="0" u="sng" dirty="0">
                <a:effectLst/>
              </a:rPr>
              <a:t>Work Engagement and Commitment: </a:t>
            </a:r>
          </a:p>
          <a:p>
            <a:pPr>
              <a:buFontTx/>
              <a:buChar char="-"/>
            </a:pPr>
            <a:r>
              <a:rPr lang="en-US" sz="1500" b="0" i="0" u="none" strike="noStrike" dirty="0">
                <a:effectLst/>
              </a:rPr>
              <a:t>promotes greater work engagement and commitment among employees</a:t>
            </a:r>
          </a:p>
          <a:p>
            <a:pPr>
              <a:buFontTx/>
              <a:buChar char="-"/>
            </a:pPr>
            <a:r>
              <a:rPr lang="en-US" sz="1500" dirty="0"/>
              <a:t>facilitates</a:t>
            </a:r>
            <a:r>
              <a:rPr lang="en-US" sz="1500" b="0" i="0" u="none" strike="noStrike" dirty="0">
                <a:effectLst/>
              </a:rPr>
              <a:t> increased motivation and job satisfaction</a:t>
            </a:r>
          </a:p>
          <a:p>
            <a:pPr marL="0"/>
            <a:endParaRPr lang="en-US" sz="1500" strike="noStrike" dirty="0"/>
          </a:p>
          <a:p>
            <a:r>
              <a:rPr lang="en-US" sz="1500" b="1" i="0" u="sng" dirty="0">
                <a:effectLst/>
              </a:rPr>
              <a:t>Knowledge Sharing and Support:</a:t>
            </a:r>
            <a:r>
              <a:rPr lang="en-US" sz="1500" dirty="0"/>
              <a:t> </a:t>
            </a:r>
          </a:p>
          <a:p>
            <a:pPr>
              <a:buFontTx/>
              <a:buChar char="-"/>
            </a:pPr>
            <a:r>
              <a:rPr lang="en-US" sz="1500" b="0" i="0" u="none" strike="noStrike" dirty="0">
                <a:effectLst/>
              </a:rPr>
              <a:t>provides opportunities for employees to share best practices, exchange ideas, and support each other</a:t>
            </a:r>
          </a:p>
          <a:p>
            <a:pPr>
              <a:buFontTx/>
              <a:buChar char="-"/>
            </a:pPr>
            <a:r>
              <a:rPr lang="en-US" sz="1500" dirty="0"/>
              <a:t>f</a:t>
            </a:r>
            <a:r>
              <a:rPr lang="en-US" sz="1500" b="0" i="0" u="none" strike="noStrike" dirty="0">
                <a:effectLst/>
              </a:rPr>
              <a:t>osters a collaborative work environment that encourages innovation and continuous improvement.</a:t>
            </a:r>
            <a:endParaRPr lang="en-US" sz="1500" dirty="0">
              <a:effectLst/>
            </a:endParaRPr>
          </a:p>
          <a:p>
            <a:pPr marL="0" indent="0">
              <a:buNone/>
            </a:pPr>
            <a:br>
              <a:rPr lang="en-US" sz="1500" dirty="0"/>
            </a:br>
            <a:br>
              <a:rPr lang="en-US" sz="1500" dirty="0"/>
            </a:b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1821674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3FFA8D-41E5-379D-71EF-03BD0848BA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002" y="625028"/>
            <a:ext cx="6643094" cy="6545486"/>
          </a:xfrm>
        </p:spPr>
        <p:txBody>
          <a:bodyPr>
            <a:noAutofit/>
          </a:bodyPr>
          <a:lstStyle/>
          <a:p>
            <a:r>
              <a:rPr lang="en-GB" sz="2200" i="0" u="none" strike="noStrike" dirty="0">
                <a:effectLst/>
              </a:rPr>
              <a:t>HR professionals play a crucial role in organizational success.</a:t>
            </a:r>
            <a:endParaRPr lang="en-GB" sz="2200" dirty="0">
              <a:effectLst/>
            </a:endParaRPr>
          </a:p>
          <a:p>
            <a:r>
              <a:rPr lang="en-US" sz="2200" dirty="0"/>
              <a:t>To</a:t>
            </a:r>
            <a:r>
              <a:rPr lang="en-GB" sz="2200" i="0" u="none" strike="noStrike" dirty="0">
                <a:effectLst/>
              </a:rPr>
              <a:t> excel in their roles and contribute to an organization's performance, HR professionals should possess a wide array of different skills, knowledge and expertise and </a:t>
            </a:r>
            <a:r>
              <a:rPr lang="en-GB" sz="2200" dirty="0"/>
              <a:t>shows type of</a:t>
            </a:r>
            <a:r>
              <a:rPr lang="en-GB" sz="2200" i="0" u="none" strike="noStrike" dirty="0">
                <a:effectLst/>
              </a:rPr>
              <a:t> behaviours.</a:t>
            </a:r>
            <a:endParaRPr lang="en-US" sz="2200" dirty="0"/>
          </a:p>
          <a:p>
            <a:r>
              <a:rPr lang="en-GB" sz="2200" i="0" u="none" strike="noStrike" dirty="0">
                <a:effectLst/>
              </a:rPr>
              <a:t>Moreover, HR professionals must continuously adapt and embrace self-development to ensure their optimal performance and stay ahead in today's dynamic business landscape.</a:t>
            </a:r>
            <a:endParaRPr lang="en-GB" sz="2200" b="0" i="0" u="none" strike="noStrike" dirty="0">
              <a:effectLst/>
            </a:endParaRPr>
          </a:p>
          <a:p>
            <a:pPr rtl="0"/>
            <a:r>
              <a:rPr lang="en-GB" sz="2200" b="0" i="0" u="none" strike="noStrike" dirty="0">
                <a:effectLst/>
              </a:rPr>
              <a:t>Upon conducting a SWOT and Personal Audit evaluation, 2 training needs for me were identified:</a:t>
            </a:r>
            <a:endParaRPr lang="en-GB" sz="2200" dirty="0">
              <a:effectLst/>
            </a:endParaRPr>
          </a:p>
          <a:p>
            <a:pPr marL="342900" indent="-342900" rtl="0" fontAlgn="base">
              <a:buFont typeface="+mj-lt"/>
              <a:buAutoNum type="arabicPeriod"/>
            </a:pPr>
            <a:r>
              <a:rPr lang="en-GB" sz="2200" b="0" i="0" u="none" strike="noStrike" dirty="0">
                <a:effectLst/>
              </a:rPr>
              <a:t>Strengthening Leadership and Strategic HR Skills</a:t>
            </a:r>
          </a:p>
          <a:p>
            <a:pPr marL="342900" indent="-342900" rtl="0" fontAlgn="base">
              <a:buFont typeface="+mj-lt"/>
              <a:buAutoNum type="arabicPeriod"/>
            </a:pPr>
            <a:r>
              <a:rPr lang="en-GB" sz="2200" b="0" i="0" u="none" strike="noStrike" dirty="0">
                <a:effectLst/>
              </a:rPr>
              <a:t>Enhancing Proficiency in HR Technology</a:t>
            </a:r>
            <a:endParaRPr lang="en-US" sz="2200" dirty="0"/>
          </a:p>
          <a:p>
            <a:r>
              <a:rPr lang="en-GB" sz="2200" b="0" i="0" u="none" strike="noStrike" dirty="0">
                <a:effectLst/>
              </a:rPr>
              <a:t>Pursuing training and development benefits both</a:t>
            </a:r>
            <a:r>
              <a:rPr lang="en-US" sz="2200" b="0" i="0" u="none" strike="noStrike" dirty="0">
                <a:effectLst/>
              </a:rPr>
              <a:t> employees, as well as </a:t>
            </a:r>
            <a:r>
              <a:rPr lang="en-GB" sz="2200" b="0" i="0" u="none" strike="noStrike" dirty="0">
                <a:effectLst/>
              </a:rPr>
              <a:t>the organization that they work for.</a:t>
            </a:r>
            <a:endParaRPr lang="en-GB" sz="2200" dirty="0">
              <a:effectLst/>
            </a:endParaRPr>
          </a:p>
          <a:p>
            <a:pPr marL="0" indent="0">
              <a:buNone/>
            </a:pPr>
            <a:br>
              <a:rPr lang="en-GB" sz="2200" dirty="0"/>
            </a:br>
            <a:endParaRPr lang="en-BG" sz="2200" dirty="0"/>
          </a:p>
        </p:txBody>
      </p:sp>
      <p:pic>
        <p:nvPicPr>
          <p:cNvPr id="4" name="Picture 4" descr="A blue paper with black text&#10;&#10;Description automatically generated">
            <a:extLst>
              <a:ext uri="{FF2B5EF4-FFF2-40B4-BE49-F238E27FC236}">
                <a16:creationId xmlns:a16="http://schemas.microsoft.com/office/drawing/2014/main" id="{F893B4DA-6373-6D4E-3730-A330C0B4EBD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285" r="19267" b="-2"/>
          <a:stretch/>
        </p:blipFill>
        <p:spPr>
          <a:xfrm>
            <a:off x="7751975" y="1075239"/>
            <a:ext cx="4128603" cy="4128603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206981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5278D-2828-2FDF-B482-1EF4E7973B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300" b="1" dirty="0">
                <a:latin typeface="Aparajita" panose="02020603050405020304" pitchFamily="18" charset="0"/>
                <a:cs typeface="Aparajita" panose="02020603050405020304" pitchFamily="18" charset="0"/>
              </a:rPr>
              <a:t>References</a:t>
            </a:r>
            <a:endParaRPr lang="en-BG" sz="4300" b="1" dirty="0">
              <a:latin typeface="Aparajita" panose="02020603050405020304" pitchFamily="18" charset="0"/>
              <a:cs typeface="Aparajita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641ABE-D584-BC57-96EA-8777319665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9550" y="1445759"/>
            <a:ext cx="11772900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BG" sz="16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Aguinis, H. and Kraiger, K. (2009) 'Benefits of training and development for individuals and teams, organizations, and society',</a:t>
            </a:r>
            <a:r>
              <a:rPr lang="en-BG" sz="1600" kern="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BG" sz="1600" i="1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Annual review of psychology,</a:t>
            </a:r>
            <a:r>
              <a:rPr lang="en-BG" sz="1600" kern="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BG" sz="16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60, pp. 451-474.</a:t>
            </a:r>
          </a:p>
          <a:p>
            <a:pPr marL="0" indent="0">
              <a:buNone/>
            </a:pPr>
            <a:r>
              <a:rPr lang="en-BG" sz="1600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ASDA (2021) </a:t>
            </a:r>
            <a:r>
              <a:rPr lang="en-BG" sz="1600" i="1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Our History - ASDA Corporate</a:t>
            </a:r>
            <a:r>
              <a:rPr lang="en-BG" sz="1600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BG" sz="1600" i="1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Asda.com</a:t>
            </a:r>
            <a:r>
              <a:rPr lang="en-BG" sz="1600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Walmart Corporate. Available at: </a:t>
            </a:r>
            <a:r>
              <a:rPr lang="en-BG" sz="1600" u="sng" kern="0" dirty="0">
                <a:solidFill>
                  <a:srgbClr val="0563C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https://corporate.asda.com/our-story/our-history</a:t>
            </a:r>
            <a:r>
              <a:rPr lang="en-BG" sz="1600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BG" sz="1600" kern="1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BG" sz="1600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ASDA (2023) </a:t>
            </a:r>
            <a:r>
              <a:rPr lang="en-BG" sz="1600" i="1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Company Facts - ASDA Corporate</a:t>
            </a:r>
            <a:r>
              <a:rPr lang="en-BG" sz="1600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BG" sz="1600" i="1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Asda.com</a:t>
            </a:r>
            <a:r>
              <a:rPr lang="en-BG" sz="1600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Walmart Corporate. Available at: </a:t>
            </a:r>
            <a:r>
              <a:rPr lang="en-BG" sz="1600" u="sng" kern="0" dirty="0">
                <a:solidFill>
                  <a:srgbClr val="0563C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https://corporate.asda.com/our-story/company-facts</a:t>
            </a:r>
            <a:r>
              <a:rPr lang="en-BG" sz="1600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BG" sz="1600" kern="1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BG" sz="1600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Bloomberg (2022) </a:t>
            </a:r>
            <a:r>
              <a:rPr lang="en-BG" sz="1600" i="1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Asda Stores Ltd - Company Profile and News</a:t>
            </a:r>
            <a:r>
              <a:rPr lang="en-BG" sz="1600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BG" sz="1600" i="1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Bloomberg.com</a:t>
            </a:r>
            <a:r>
              <a:rPr lang="en-BG" sz="1600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BG" sz="1600" u="sng" kern="0" dirty="0">
                <a:solidFill>
                  <a:srgbClr val="0563C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https://www.bloomberg.com/profile/company/1313666Z:LN</a:t>
            </a:r>
            <a:r>
              <a:rPr lang="en-BG" sz="1600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BG" sz="1600" kern="1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BG" sz="1600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Crunchbase (2023) </a:t>
            </a:r>
            <a:r>
              <a:rPr lang="en-BG" sz="1600" i="1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Asda - Crunchbase Company Profile &amp; Funding</a:t>
            </a:r>
            <a:r>
              <a:rPr lang="en-BG" sz="1600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BG" sz="1600" i="1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Crunchbase</a:t>
            </a:r>
            <a:r>
              <a:rPr lang="en-BG" sz="1600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BG" sz="1600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https://www.crunchbase.com/organization/asda</a:t>
            </a:r>
            <a:r>
              <a:rPr lang="en-BG" sz="1600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1600" kern="1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BG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Cunningham, J. B. and Debrah, Y. A. (1995) 'Skills for managing human resources in a complex environment: the perceptions of human resource managers in Singapore', </a:t>
            </a:r>
            <a:r>
              <a:rPr lang="en-BG" sz="16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International Journal of Human Resource Management,</a:t>
            </a:r>
            <a:r>
              <a:rPr lang="en-BG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 6(1), pp. 79-101.</a:t>
            </a:r>
            <a:endParaRPr lang="en-BG" sz="1600" dirty="0">
              <a:effectLst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BG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Garavan, T. N. (1991) 'Strategic human resource development', </a:t>
            </a:r>
            <a:r>
              <a:rPr lang="en-BG" sz="16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Journal of European industrial training,</a:t>
            </a:r>
            <a:r>
              <a:rPr lang="en-BG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 15(1).</a:t>
            </a:r>
            <a:endParaRPr lang="en-BG" sz="1600" dirty="0">
              <a:effectLst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BG" sz="1600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Hecht Group (2022) </a:t>
            </a:r>
            <a:r>
              <a:rPr lang="en-BG" sz="1600" i="1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The Asda Supermarket In The UK</a:t>
            </a:r>
            <a:r>
              <a:rPr lang="en-BG" sz="1600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https://www.hechtgroup.com/asda-the-best-supermarket-in-the-uk/.</a:t>
            </a:r>
            <a:endParaRPr lang="en-BG" sz="1600" kern="1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BG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Losey, M. R. (1999) 'Mastering the competencies of HR management', </a:t>
            </a:r>
            <a:r>
              <a:rPr lang="en-BG" sz="16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Human Resource Management: Published in Cooperation with the School of Business Administration, The University of Michigan and in alliance with the Society of Human Resources Management,</a:t>
            </a:r>
            <a:r>
              <a:rPr lang="en-BG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 38(2), pp. 99-102.</a:t>
            </a:r>
            <a:endParaRPr lang="en-BG" sz="1600" dirty="0">
              <a:effectLst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BG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Mansfield, R. S. (1996) 'Building competency models: Approaches for HR professionals', </a:t>
            </a:r>
            <a:r>
              <a:rPr lang="en-BG" sz="16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Human Resource Management,</a:t>
            </a:r>
            <a:r>
              <a:rPr lang="en-BG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 35(1), pp. 7-18.</a:t>
            </a:r>
            <a:endParaRPr lang="en-BG" sz="1600" dirty="0">
              <a:effectLst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38620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5278D-2828-2FDF-B482-1EF4E7973B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300" b="1">
                <a:latin typeface="Aparajita" panose="02020603050405020304" pitchFamily="18" charset="0"/>
                <a:cs typeface="Aparajita" panose="02020603050405020304" pitchFamily="18" charset="0"/>
              </a:rPr>
              <a:t>References</a:t>
            </a:r>
            <a:endParaRPr lang="en-BG" sz="4300" b="1">
              <a:latin typeface="Aparajita" panose="02020603050405020304" pitchFamily="18" charset="0"/>
              <a:cs typeface="Aparajita" panose="02020603050405020304" pitchFamily="18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DF02C3A-5538-C2DD-9CC8-2B00E92B83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100" y="1690688"/>
            <a:ext cx="113538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BG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ScrapeHero (2023) </a:t>
            </a:r>
            <a:r>
              <a:rPr lang="en-BG" sz="16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Number of ASDA locations in the UK</a:t>
            </a:r>
            <a:r>
              <a:rPr lang="en-BG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, </a:t>
            </a:r>
            <a:r>
              <a:rPr lang="en-BG" sz="16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ScrapeHero</a:t>
            </a:r>
            <a:r>
              <a:rPr lang="en-BG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Available at: https://www.scrapehero.com/location-reports/ASDA-UK/.</a:t>
            </a:r>
            <a:endParaRPr lang="en-BG" sz="1600" dirty="0">
              <a:effectLst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BG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Shafiq, M., Zia-ur-Rehman, D. M. and Rashid, M. (2013) 'Impact of compensation, training and development and supervisory support on organizational commitment', </a:t>
            </a:r>
            <a:r>
              <a:rPr lang="en-BG" sz="16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Compensation &amp; Benefits Review,</a:t>
            </a:r>
            <a:r>
              <a:rPr lang="en-BG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 45(5), pp. 278-285.</a:t>
            </a:r>
            <a:endParaRPr lang="en-BG" sz="1600" dirty="0">
              <a:effectLst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BG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Singh, H. 'Training and development: A prominent determinant for improving HR productivity'. </a:t>
            </a:r>
            <a:r>
              <a:rPr lang="en-BG" sz="16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International Conference on Management and Education Innovation IPEDR</a:t>
            </a:r>
            <a:r>
              <a:rPr lang="en-BG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: Citeseer, 274-278.</a:t>
            </a:r>
            <a:endParaRPr lang="en-BG" sz="1600" dirty="0">
              <a:effectLst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BG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Ulrich, D., Younger, J., Brockbank, W. and Ulrich, M. (2012) </a:t>
            </a:r>
            <a:r>
              <a:rPr lang="en-BG" sz="16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HR from the outside in: Six competencies for the future of human resources.</a:t>
            </a:r>
            <a:r>
              <a:rPr lang="en-BG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 McGraw Hill Professional.</a:t>
            </a:r>
            <a:endParaRPr lang="en-BG" sz="1600" dirty="0">
              <a:effectLst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BG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Wright, P. M., Boudreau, J. W., Pace, D., Sartain, E., McKinnon, P. and Antoine, R. L. (2011) </a:t>
            </a:r>
            <a:r>
              <a:rPr lang="en-BG" sz="16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The chief HR officer: Defining the new role of human resource leaders.</a:t>
            </a:r>
            <a:r>
              <a:rPr lang="en-BG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 John Wiley &amp; Sons.</a:t>
            </a:r>
            <a:endParaRPr lang="en-BG" sz="1600" dirty="0">
              <a:effectLst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BG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Zhukovska, V., Piatnytska, G., Raksha, N., Lukashova, L. and Salimon, O. 'HR-manager: Prospects for Employment in the Labor Markets'. </a:t>
            </a:r>
            <a:r>
              <a:rPr lang="en-BG" sz="16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SHS Web of Conferences</a:t>
            </a:r>
            <a:r>
              <a:rPr lang="en-BG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: EDP Sciences, 01011.</a:t>
            </a:r>
            <a:endParaRPr lang="en-BG" sz="1600" dirty="0">
              <a:effectLst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BG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Zoe, E. (2017) </a:t>
            </a:r>
            <a:r>
              <a:rPr lang="en-BG" sz="16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Business Organisation of ASDA</a:t>
            </a:r>
            <a:r>
              <a:rPr lang="en-BG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, </a:t>
            </a:r>
            <a:r>
              <a:rPr lang="en-BG" sz="16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Medium</a:t>
            </a:r>
            <a:r>
              <a:rPr lang="en-BG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Available at: https://medium.com/@emma24zoe/business-organisation-of-asda-de78b0a2a477.</a:t>
            </a:r>
            <a:endParaRPr lang="en-BG" sz="1600" dirty="0">
              <a:effectLst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50824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CF933-363F-FD34-2079-552D7206D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2779" y="-213758"/>
            <a:ext cx="10515600" cy="1325563"/>
          </a:xfrm>
        </p:spPr>
        <p:txBody>
          <a:bodyPr>
            <a:normAutofit/>
          </a:bodyPr>
          <a:lstStyle/>
          <a:p>
            <a:r>
              <a:rPr lang="en-BG" sz="3200" b="1" dirty="0">
                <a:latin typeface="+mn-lt"/>
              </a:rPr>
              <a:t>APPENDIX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F8D609B-1EA1-BD84-4F0D-0D4D00CFC66E}"/>
              </a:ext>
            </a:extLst>
          </p:cNvPr>
          <p:cNvGraphicFramePr>
            <a:graphicFrameLocks noGrp="1"/>
          </p:cNvGraphicFramePr>
          <p:nvPr/>
        </p:nvGraphicFramePr>
        <p:xfrm>
          <a:off x="304801" y="914763"/>
          <a:ext cx="11616267" cy="5411727"/>
        </p:xfrm>
        <a:graphic>
          <a:graphicData uri="http://schemas.openxmlformats.org/drawingml/2006/table">
            <a:tbl>
              <a:tblPr firstRow="1" firstCol="1" bandRow="1">
                <a:tableStyleId>{8799B23B-EC83-4686-B30A-512413B5E67A}</a:tableStyleId>
              </a:tblPr>
              <a:tblGrid>
                <a:gridCol w="5970867">
                  <a:extLst>
                    <a:ext uri="{9D8B030D-6E8A-4147-A177-3AD203B41FA5}">
                      <a16:colId xmlns:a16="http://schemas.microsoft.com/office/drawing/2014/main" val="2792573700"/>
                    </a:ext>
                  </a:extLst>
                </a:gridCol>
                <a:gridCol w="1464597">
                  <a:extLst>
                    <a:ext uri="{9D8B030D-6E8A-4147-A177-3AD203B41FA5}">
                      <a16:colId xmlns:a16="http://schemas.microsoft.com/office/drawing/2014/main" val="373283208"/>
                    </a:ext>
                  </a:extLst>
                </a:gridCol>
                <a:gridCol w="1392803">
                  <a:extLst>
                    <a:ext uri="{9D8B030D-6E8A-4147-A177-3AD203B41FA5}">
                      <a16:colId xmlns:a16="http://schemas.microsoft.com/office/drawing/2014/main" val="1100000048"/>
                    </a:ext>
                  </a:extLst>
                </a:gridCol>
                <a:gridCol w="1378444">
                  <a:extLst>
                    <a:ext uri="{9D8B030D-6E8A-4147-A177-3AD203B41FA5}">
                      <a16:colId xmlns:a16="http://schemas.microsoft.com/office/drawing/2014/main" val="741404863"/>
                    </a:ext>
                  </a:extLst>
                </a:gridCol>
                <a:gridCol w="1409556">
                  <a:extLst>
                    <a:ext uri="{9D8B030D-6E8A-4147-A177-3AD203B41FA5}">
                      <a16:colId xmlns:a16="http://schemas.microsoft.com/office/drawing/2014/main" val="1233225742"/>
                    </a:ext>
                  </a:extLst>
                </a:gridCol>
              </a:tblGrid>
              <a:tr h="348412">
                <a:tc>
                  <a:txBody>
                    <a:bodyPr/>
                    <a:lstStyle/>
                    <a:p>
                      <a:pPr marL="1524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Personal Skills Audit   </a:t>
                      </a:r>
                      <a:endParaRPr lang="en-BG" sz="1600" kern="100" dirty="0">
                        <a:effectLst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524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endParaRPr lang="en-BG" sz="1600" kern="100" dirty="0">
                        <a:effectLst/>
                      </a:endParaRPr>
                    </a:p>
                  </a:txBody>
                  <a:tcPr marL="72293" marR="72293" marT="36146" marB="36146"/>
                </a:tc>
                <a:tc>
                  <a:txBody>
                    <a:bodyPr/>
                    <a:lstStyle/>
                    <a:p>
                      <a:endParaRPr lang="en-BG" sz="1600"/>
                    </a:p>
                  </a:txBody>
                  <a:tcPr marL="72293" marR="72293" marT="36146" marB="36146"/>
                </a:tc>
                <a:tc>
                  <a:txBody>
                    <a:bodyPr/>
                    <a:lstStyle/>
                    <a:p>
                      <a:endParaRPr lang="en-BG" sz="1600"/>
                    </a:p>
                  </a:txBody>
                  <a:tcPr marL="72293" marR="72293" marT="36146" marB="36146"/>
                </a:tc>
                <a:tc>
                  <a:txBody>
                    <a:bodyPr/>
                    <a:lstStyle/>
                    <a:p>
                      <a:endParaRPr lang="en-BG" sz="1600"/>
                    </a:p>
                  </a:txBody>
                  <a:tcPr marL="72293" marR="72293" marT="36146" marB="36146"/>
                </a:tc>
                <a:extLst>
                  <a:ext uri="{0D108BD9-81ED-4DB2-BD59-A6C34878D82A}">
                    <a16:rowId xmlns:a16="http://schemas.microsoft.com/office/drawing/2014/main" val="2969949349"/>
                  </a:ext>
                </a:extLst>
              </a:tr>
              <a:tr h="292686">
                <a:tc>
                  <a:txBody>
                    <a:bodyPr/>
                    <a:lstStyle/>
                    <a:p>
                      <a:pPr marL="15240" marR="307975" indent="-6350" algn="l">
                        <a:lnSpc>
                          <a:spcPct val="107000"/>
                        </a:lnSpc>
                        <a:spcAft>
                          <a:spcPts val="10"/>
                        </a:spcAft>
                      </a:pPr>
                      <a:endParaRPr lang="en-BG" sz="1600" kern="100" dirty="0">
                        <a:effectLst/>
                      </a:endParaRPr>
                    </a:p>
                    <a:p>
                      <a:pPr marL="15240" marR="307975" lvl="0" indent="-635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5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kern="100" dirty="0">
                          <a:effectLst/>
                        </a:rPr>
                        <a:t>Name   </a:t>
                      </a:r>
                      <a:r>
                        <a:rPr lang="en-GB" sz="1600" dirty="0" err="1"/>
                        <a:t>Dimitrichka</a:t>
                      </a:r>
                      <a:r>
                        <a:rPr lang="en-GB" sz="1600" dirty="0"/>
                        <a:t> Dimitrova</a:t>
                      </a:r>
                    </a:p>
                  </a:txBody>
                  <a:tcPr marL="6526" marR="57734" marT="32632" marB="0"/>
                </a:tc>
                <a:tc>
                  <a:txBody>
                    <a:bodyPr/>
                    <a:lstStyle/>
                    <a:p>
                      <a:pPr marL="15240" marR="307975" lvl="0" indent="-635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5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dirty="0"/>
                    </a:p>
                  </a:txBody>
                  <a:tcPr marL="72293" marR="72293" marT="36146" marB="36146"/>
                </a:tc>
                <a:tc>
                  <a:txBody>
                    <a:bodyPr/>
                    <a:lstStyle/>
                    <a:p>
                      <a:endParaRPr lang="en-BG" sz="1600" dirty="0"/>
                    </a:p>
                  </a:txBody>
                  <a:tcPr marL="72293" marR="72293" marT="36146" marB="36146"/>
                </a:tc>
                <a:tc>
                  <a:txBody>
                    <a:bodyPr/>
                    <a:lstStyle/>
                    <a:p>
                      <a:endParaRPr lang="en-BG" sz="1600"/>
                    </a:p>
                  </a:txBody>
                  <a:tcPr marL="72293" marR="72293" marT="36146" marB="36146"/>
                </a:tc>
                <a:tc>
                  <a:txBody>
                    <a:bodyPr/>
                    <a:lstStyle/>
                    <a:p>
                      <a:endParaRPr lang="en-BG" sz="1600"/>
                    </a:p>
                  </a:txBody>
                  <a:tcPr marL="72293" marR="72293" marT="36146" marB="36146"/>
                </a:tc>
                <a:extLst>
                  <a:ext uri="{0D108BD9-81ED-4DB2-BD59-A6C34878D82A}">
                    <a16:rowId xmlns:a16="http://schemas.microsoft.com/office/drawing/2014/main" val="2744416305"/>
                  </a:ext>
                </a:extLst>
              </a:tr>
              <a:tr h="845342">
                <a:tc>
                  <a:txBody>
                    <a:bodyPr/>
                    <a:lstStyle/>
                    <a:p>
                      <a:pPr marL="15240" marR="307975" indent="-6350" algn="l">
                        <a:lnSpc>
                          <a:spcPct val="107000"/>
                        </a:lnSpc>
                        <a:spcAft>
                          <a:spcPts val="1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Job role: Human Resource  </a:t>
                      </a:r>
                      <a:endParaRPr lang="en-BG" sz="1600" kern="100" dirty="0">
                        <a:effectLst/>
                      </a:endParaRPr>
                    </a:p>
                    <a:p>
                      <a:pPr marL="1524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Officer   </a:t>
                      </a:r>
                      <a:endParaRPr lang="en-BG" sz="1600" kern="100" dirty="0">
                        <a:effectLst/>
                      </a:endParaRPr>
                    </a:p>
                    <a:p>
                      <a:pPr algn="l"/>
                      <a:r>
                        <a:rPr lang="en-BG" sz="1600" dirty="0">
                          <a:effectLst/>
                        </a:rPr>
                        <a:t>   Please  tick as appropriate X to indicate how you would rate your skills in relation to the following work / functional areas.   </a:t>
                      </a:r>
                      <a:endParaRPr lang="en-BG" sz="1600" kern="100" dirty="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26" marR="57734" marT="32632" marB="0"/>
                </a:tc>
                <a:tc>
                  <a:txBody>
                    <a:bodyPr/>
                    <a:lstStyle/>
                    <a:p>
                      <a:pPr algn="l"/>
                      <a:endParaRPr lang="en-BG" sz="1600" kern="100" dirty="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2293" marR="72293" marT="36146" marB="36146"/>
                </a:tc>
                <a:tc>
                  <a:txBody>
                    <a:bodyPr/>
                    <a:lstStyle/>
                    <a:p>
                      <a:endParaRPr lang="en-BG" sz="1600"/>
                    </a:p>
                  </a:txBody>
                  <a:tcPr marL="72293" marR="72293" marT="36146" marB="36146"/>
                </a:tc>
                <a:tc>
                  <a:txBody>
                    <a:bodyPr/>
                    <a:lstStyle/>
                    <a:p>
                      <a:endParaRPr lang="en-BG" sz="1600"/>
                    </a:p>
                  </a:txBody>
                  <a:tcPr marL="72293" marR="72293" marT="36146" marB="36146"/>
                </a:tc>
                <a:tc>
                  <a:txBody>
                    <a:bodyPr/>
                    <a:lstStyle/>
                    <a:p>
                      <a:endParaRPr lang="en-BG" sz="1600"/>
                    </a:p>
                  </a:txBody>
                  <a:tcPr marL="72293" marR="72293" marT="36146" marB="36146"/>
                </a:tc>
                <a:extLst>
                  <a:ext uri="{0D108BD9-81ED-4DB2-BD59-A6C34878D82A}">
                    <a16:rowId xmlns:a16="http://schemas.microsoft.com/office/drawing/2014/main" val="443453056"/>
                  </a:ext>
                </a:extLst>
              </a:tr>
              <a:tr h="536926"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b="1" kern="100" dirty="0">
                          <a:effectLst/>
                        </a:rPr>
                        <a:t>Very good   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tc>
                  <a:txBody>
                    <a:bodyPr/>
                    <a:lstStyle/>
                    <a:p>
                      <a:pPr marL="127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b="1" kern="100" dirty="0">
                          <a:effectLst/>
                        </a:rPr>
                        <a:t>Good   </a:t>
                      </a:r>
                      <a:endParaRPr lang="en-BG" sz="1600" b="1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tc>
                  <a:txBody>
                    <a:bodyPr/>
                    <a:lstStyle/>
                    <a:p>
                      <a:pPr marL="127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b="1" kern="100" dirty="0">
                          <a:effectLst/>
                        </a:rPr>
                        <a:t>Adequate   </a:t>
                      </a:r>
                      <a:endParaRPr lang="en-BG" sz="1600" b="1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tc>
                  <a:txBody>
                    <a:bodyPr/>
                    <a:lstStyle/>
                    <a:p>
                      <a:pPr marL="1270" marR="307975" indent="-6350" algn="just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b="1" kern="100" dirty="0">
                          <a:effectLst/>
                        </a:rPr>
                        <a:t>Little or no experience</a:t>
                      </a:r>
                      <a:endParaRPr lang="en-BG" sz="1600" b="1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extLst>
                  <a:ext uri="{0D108BD9-81ED-4DB2-BD59-A6C34878D82A}">
                    <a16:rowId xmlns:a16="http://schemas.microsoft.com/office/drawing/2014/main" val="3271870727"/>
                  </a:ext>
                </a:extLst>
              </a:tr>
              <a:tr h="266580">
                <a:tc gridSpan="2"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Information Technology   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tc hMerge="1">
                  <a:txBody>
                    <a:bodyPr/>
                    <a:lstStyle/>
                    <a:p>
                      <a:endParaRPr lang="en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27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tc>
                  <a:txBody>
                    <a:bodyPr/>
                    <a:lstStyle/>
                    <a:p>
                      <a:pPr marL="127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x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tc>
                  <a:txBody>
                    <a:bodyPr/>
                    <a:lstStyle/>
                    <a:p>
                      <a:pPr marL="1524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extLst>
                  <a:ext uri="{0D108BD9-81ED-4DB2-BD59-A6C34878D82A}">
                    <a16:rowId xmlns:a16="http://schemas.microsoft.com/office/drawing/2014/main" val="123442004"/>
                  </a:ext>
                </a:extLst>
              </a:tr>
              <a:tr h="329285"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Use Microsoft Office  </a:t>
                      </a:r>
                      <a:endParaRPr lang="en-BG" sz="1600" kern="100" dirty="0">
                        <a:effectLst/>
                      </a:endParaRPr>
                    </a:p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Word   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   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tc>
                  <a:txBody>
                    <a:bodyPr/>
                    <a:lstStyle/>
                    <a:p>
                      <a:pPr marL="127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 x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tc>
                  <a:txBody>
                    <a:bodyPr/>
                    <a:lstStyle/>
                    <a:p>
                      <a:pPr marL="127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 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tc>
                  <a:txBody>
                    <a:bodyPr/>
                    <a:lstStyle/>
                    <a:p>
                      <a:pPr marL="127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extLst>
                  <a:ext uri="{0D108BD9-81ED-4DB2-BD59-A6C34878D82A}">
                    <a16:rowId xmlns:a16="http://schemas.microsoft.com/office/drawing/2014/main" val="400856687"/>
                  </a:ext>
                </a:extLst>
              </a:tr>
              <a:tr h="150159">
                <a:tc>
                  <a:txBody>
                    <a:bodyPr/>
                    <a:lstStyle/>
                    <a:p>
                      <a:pPr marL="3175" marR="307975" indent="-6350" algn="just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Use Excel spreadsheet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tc>
                  <a:txBody>
                    <a:bodyPr/>
                    <a:lstStyle/>
                    <a:p>
                      <a:pPr marL="3175" marR="307975" indent="-6350" algn="just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tc>
                  <a:txBody>
                    <a:bodyPr/>
                    <a:lstStyle/>
                    <a:p>
                      <a:pPr marL="127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tc>
                  <a:txBody>
                    <a:bodyPr/>
                    <a:lstStyle/>
                    <a:p>
                      <a:pPr marL="127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   x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tc>
                  <a:txBody>
                    <a:bodyPr/>
                    <a:lstStyle/>
                    <a:p>
                      <a:pPr marL="127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extLst>
                  <a:ext uri="{0D108BD9-81ED-4DB2-BD59-A6C34878D82A}">
                    <a16:rowId xmlns:a16="http://schemas.microsoft.com/office/drawing/2014/main" val="2791596689"/>
                  </a:ext>
                </a:extLst>
              </a:tr>
              <a:tr h="150159"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Use a Database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tc>
                  <a:txBody>
                    <a:bodyPr/>
                    <a:lstStyle/>
                    <a:p>
                      <a:pPr marL="127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tc>
                  <a:txBody>
                    <a:bodyPr/>
                    <a:lstStyle/>
                    <a:p>
                      <a:pPr marL="127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tc>
                  <a:txBody>
                    <a:bodyPr/>
                    <a:lstStyle/>
                    <a:p>
                      <a:pPr marL="127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   x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extLst>
                  <a:ext uri="{0D108BD9-81ED-4DB2-BD59-A6C34878D82A}">
                    <a16:rowId xmlns:a16="http://schemas.microsoft.com/office/drawing/2014/main" val="4225463879"/>
                  </a:ext>
                </a:extLst>
              </a:tr>
              <a:tr h="329285"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Use specialist </a:t>
                      </a:r>
                      <a:endParaRPr lang="en-BG" sz="1600" kern="100" dirty="0">
                        <a:effectLst/>
                      </a:endParaRPr>
                    </a:p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HR software   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   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tc>
                  <a:txBody>
                    <a:bodyPr/>
                    <a:lstStyle/>
                    <a:p>
                      <a:pPr marL="127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 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tc>
                  <a:txBody>
                    <a:bodyPr/>
                    <a:lstStyle/>
                    <a:p>
                      <a:pPr marL="127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 x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tc>
                  <a:txBody>
                    <a:bodyPr/>
                    <a:lstStyle/>
                    <a:p>
                      <a:pPr marL="127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 x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extLst>
                  <a:ext uri="{0D108BD9-81ED-4DB2-BD59-A6C34878D82A}">
                    <a16:rowId xmlns:a16="http://schemas.microsoft.com/office/drawing/2014/main" val="3660085886"/>
                  </a:ext>
                </a:extLst>
              </a:tr>
              <a:tr h="150159"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Use the internet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 x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tc>
                  <a:txBody>
                    <a:bodyPr/>
                    <a:lstStyle/>
                    <a:p>
                      <a:pPr marL="127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 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tc>
                  <a:txBody>
                    <a:bodyPr/>
                    <a:lstStyle/>
                    <a:p>
                      <a:pPr marL="127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tc>
                  <a:txBody>
                    <a:bodyPr/>
                    <a:lstStyle/>
                    <a:p>
                      <a:pPr marL="127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extLst>
                  <a:ext uri="{0D108BD9-81ED-4DB2-BD59-A6C34878D82A}">
                    <a16:rowId xmlns:a16="http://schemas.microsoft.com/office/drawing/2014/main" val="531525245"/>
                  </a:ext>
                </a:extLst>
              </a:tr>
              <a:tr h="150159"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Use e-mail   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   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tc>
                  <a:txBody>
                    <a:bodyPr/>
                    <a:lstStyle/>
                    <a:p>
                      <a:pPr marL="127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 x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tc>
                  <a:txBody>
                    <a:bodyPr/>
                    <a:lstStyle/>
                    <a:p>
                      <a:pPr marL="127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tc>
                  <a:txBody>
                    <a:bodyPr/>
                    <a:lstStyle/>
                    <a:p>
                      <a:pPr marL="127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extLst>
                  <a:ext uri="{0D108BD9-81ED-4DB2-BD59-A6C34878D82A}">
                    <a16:rowId xmlns:a16="http://schemas.microsoft.com/office/drawing/2014/main" val="740502638"/>
                  </a:ext>
                </a:extLst>
              </a:tr>
              <a:tr h="237485"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Use PowerPoint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tc>
                  <a:txBody>
                    <a:bodyPr/>
                    <a:lstStyle/>
                    <a:p>
                      <a:pPr marL="127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tc>
                  <a:txBody>
                    <a:bodyPr/>
                    <a:lstStyle/>
                    <a:p>
                      <a:pPr marL="127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   x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tc>
                  <a:txBody>
                    <a:bodyPr/>
                    <a:lstStyle/>
                    <a:p>
                      <a:pPr marL="127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 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30624" marB="0"/>
                </a:tc>
                <a:extLst>
                  <a:ext uri="{0D108BD9-81ED-4DB2-BD59-A6C34878D82A}">
                    <a16:rowId xmlns:a16="http://schemas.microsoft.com/office/drawing/2014/main" val="2807926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328938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CF933-363F-FD34-2079-552D7206D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379" y="-332291"/>
            <a:ext cx="10515600" cy="1325563"/>
          </a:xfrm>
        </p:spPr>
        <p:txBody>
          <a:bodyPr>
            <a:normAutofit/>
          </a:bodyPr>
          <a:lstStyle/>
          <a:p>
            <a:r>
              <a:rPr lang="en-BG" sz="3200" b="1" dirty="0">
                <a:latin typeface="+mn-lt"/>
              </a:rPr>
              <a:t>APPENDIX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C1553D3-F439-DE01-B897-5761015717EE}"/>
              </a:ext>
            </a:extLst>
          </p:cNvPr>
          <p:cNvGraphicFramePr>
            <a:graphicFrameLocks noGrp="1"/>
          </p:cNvGraphicFramePr>
          <p:nvPr/>
        </p:nvGraphicFramePr>
        <p:xfrm>
          <a:off x="252135" y="696426"/>
          <a:ext cx="11687730" cy="5229615"/>
        </p:xfrm>
        <a:graphic>
          <a:graphicData uri="http://schemas.openxmlformats.org/drawingml/2006/table">
            <a:tbl>
              <a:tblPr firstRow="1" firstCol="1" bandRow="1">
                <a:tableStyleId>{8799B23B-EC83-4686-B30A-512413B5E67A}</a:tableStyleId>
              </a:tblPr>
              <a:tblGrid>
                <a:gridCol w="2340359">
                  <a:extLst>
                    <a:ext uri="{9D8B030D-6E8A-4147-A177-3AD203B41FA5}">
                      <a16:colId xmlns:a16="http://schemas.microsoft.com/office/drawing/2014/main" val="1563473661"/>
                    </a:ext>
                  </a:extLst>
                </a:gridCol>
                <a:gridCol w="2334950">
                  <a:extLst>
                    <a:ext uri="{9D8B030D-6E8A-4147-A177-3AD203B41FA5}">
                      <a16:colId xmlns:a16="http://schemas.microsoft.com/office/drawing/2014/main" val="214269643"/>
                    </a:ext>
                  </a:extLst>
                </a:gridCol>
                <a:gridCol w="2337113">
                  <a:extLst>
                    <a:ext uri="{9D8B030D-6E8A-4147-A177-3AD203B41FA5}">
                      <a16:colId xmlns:a16="http://schemas.microsoft.com/office/drawing/2014/main" val="3450518247"/>
                    </a:ext>
                  </a:extLst>
                </a:gridCol>
                <a:gridCol w="2338195">
                  <a:extLst>
                    <a:ext uri="{9D8B030D-6E8A-4147-A177-3AD203B41FA5}">
                      <a16:colId xmlns:a16="http://schemas.microsoft.com/office/drawing/2014/main" val="2679112982"/>
                    </a:ext>
                  </a:extLst>
                </a:gridCol>
                <a:gridCol w="2337113">
                  <a:extLst>
                    <a:ext uri="{9D8B030D-6E8A-4147-A177-3AD203B41FA5}">
                      <a16:colId xmlns:a16="http://schemas.microsoft.com/office/drawing/2014/main" val="723599981"/>
                    </a:ext>
                  </a:extLst>
                </a:gridCol>
              </a:tblGrid>
              <a:tr h="349251">
                <a:tc>
                  <a:txBody>
                    <a:bodyPr/>
                    <a:lstStyle/>
                    <a:p>
                      <a:pPr marL="444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Very good   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Good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Adequate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3175" marR="307975" indent="-6350" algn="just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Little or no experience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extLst>
                  <a:ext uri="{0D108BD9-81ED-4DB2-BD59-A6C34878D82A}">
                    <a16:rowId xmlns:a16="http://schemas.microsoft.com/office/drawing/2014/main" val="973379429"/>
                  </a:ext>
                </a:extLst>
              </a:tr>
              <a:tr h="347548">
                <a:tc gridSpan="2">
                  <a:txBody>
                    <a:bodyPr/>
                    <a:lstStyle/>
                    <a:p>
                      <a:pPr marL="444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Communication Skills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 hMerge="1">
                  <a:txBody>
                    <a:bodyPr/>
                    <a:lstStyle/>
                    <a:p>
                      <a:endParaRPr lang="en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27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127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127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extLst>
                  <a:ext uri="{0D108BD9-81ED-4DB2-BD59-A6C34878D82A}">
                    <a16:rowId xmlns:a16="http://schemas.microsoft.com/office/drawing/2014/main" val="384499788"/>
                  </a:ext>
                </a:extLst>
              </a:tr>
              <a:tr h="678566">
                <a:tc>
                  <a:txBody>
                    <a:bodyPr/>
                    <a:lstStyle/>
                    <a:p>
                      <a:pPr marL="444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Drafting contracts of employment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 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 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 x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extLst>
                  <a:ext uri="{0D108BD9-81ED-4DB2-BD59-A6C34878D82A}">
                    <a16:rowId xmlns:a16="http://schemas.microsoft.com/office/drawing/2014/main" val="1738751664"/>
                  </a:ext>
                </a:extLst>
              </a:tr>
              <a:tr h="693646">
                <a:tc>
                  <a:txBody>
                    <a:bodyPr/>
                    <a:lstStyle/>
                    <a:p>
                      <a:pPr marL="15240" marR="307975" indent="-6350" algn="l">
                        <a:lnSpc>
                          <a:spcPct val="107000"/>
                        </a:lnSpc>
                        <a:spcAft>
                          <a:spcPts val="30"/>
                        </a:spcAft>
                        <a:tabLst>
                          <a:tab pos="194310" algn="ctr"/>
                          <a:tab pos="817245" algn="ctr"/>
                          <a:tab pos="1303020" algn="ctr"/>
                        </a:tabLst>
                      </a:pPr>
                      <a:r>
                        <a:rPr lang="en-GB" sz="1600" kern="100">
                          <a:effectLst/>
                        </a:rPr>
                        <a:t>	Taking 	notes 	of</a:t>
                      </a:r>
                      <a:endParaRPr lang="en-BG" sz="1600" kern="100">
                        <a:effectLst/>
                      </a:endParaRPr>
                    </a:p>
                    <a:p>
                      <a:pPr marL="444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disciplinary  hearings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1524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 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 x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 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extLst>
                  <a:ext uri="{0D108BD9-81ED-4DB2-BD59-A6C34878D82A}">
                    <a16:rowId xmlns:a16="http://schemas.microsoft.com/office/drawing/2014/main" val="1492686948"/>
                  </a:ext>
                </a:extLst>
              </a:tr>
              <a:tr h="347548">
                <a:tc>
                  <a:txBody>
                    <a:bodyPr/>
                    <a:lstStyle/>
                    <a:p>
                      <a:pPr marL="127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Write reports   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   x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extLst>
                  <a:ext uri="{0D108BD9-81ED-4DB2-BD59-A6C34878D82A}">
                    <a16:rowId xmlns:a16="http://schemas.microsoft.com/office/drawing/2014/main" val="4042776485"/>
                  </a:ext>
                </a:extLst>
              </a:tr>
              <a:tr h="678566">
                <a:tc>
                  <a:txBody>
                    <a:bodyPr/>
                    <a:lstStyle/>
                    <a:p>
                      <a:pPr marL="4445" marR="307975" indent="-3175" algn="just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Produce  material  to support presentations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1524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  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 x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extLst>
                  <a:ext uri="{0D108BD9-81ED-4DB2-BD59-A6C34878D82A}">
                    <a16:rowId xmlns:a16="http://schemas.microsoft.com/office/drawing/2014/main" val="3525801928"/>
                  </a:ext>
                </a:extLst>
              </a:tr>
              <a:tr h="678566">
                <a:tc>
                  <a:txBody>
                    <a:bodyPr/>
                    <a:lstStyle/>
                    <a:p>
                      <a:pPr marL="444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Delivering a training session   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 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 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 x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extLst>
                  <a:ext uri="{0D108BD9-81ED-4DB2-BD59-A6C34878D82A}">
                    <a16:rowId xmlns:a16="http://schemas.microsoft.com/office/drawing/2014/main" val="4198302503"/>
                  </a:ext>
                </a:extLst>
              </a:tr>
              <a:tr h="759125">
                <a:tc>
                  <a:txBody>
                    <a:bodyPr/>
                    <a:lstStyle/>
                    <a:p>
                      <a:pPr marL="444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Resolving </a:t>
                      </a:r>
                      <a:endParaRPr lang="en-BG" sz="1600" kern="100">
                        <a:effectLst/>
                      </a:endParaRPr>
                    </a:p>
                    <a:p>
                      <a:pPr marL="444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disputes/complaints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 x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 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 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extLst>
                  <a:ext uri="{0D108BD9-81ED-4DB2-BD59-A6C34878D82A}">
                    <a16:rowId xmlns:a16="http://schemas.microsoft.com/office/drawing/2014/main" val="1627636279"/>
                  </a:ext>
                </a:extLst>
              </a:tr>
              <a:tr h="347548">
                <a:tc>
                  <a:txBody>
                    <a:bodyPr/>
                    <a:lstStyle/>
                    <a:p>
                      <a:pPr marL="444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Interviewing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 x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extLst>
                  <a:ext uri="{0D108BD9-81ED-4DB2-BD59-A6C34878D82A}">
                    <a16:rowId xmlns:a16="http://schemas.microsoft.com/office/drawing/2014/main" val="1820880830"/>
                  </a:ext>
                </a:extLst>
              </a:tr>
              <a:tr h="349251">
                <a:tc>
                  <a:txBody>
                    <a:bodyPr/>
                    <a:lstStyle/>
                    <a:p>
                      <a:pPr marL="4445" marR="307975" indent="-6350" algn="just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Advising on HR issues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 x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>
                          <a:effectLst/>
                        </a:rPr>
                        <a:t>   </a:t>
                      </a:r>
                      <a:endParaRPr lang="en-BG" sz="16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 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extLst>
                  <a:ext uri="{0D108BD9-81ED-4DB2-BD59-A6C34878D82A}">
                    <a16:rowId xmlns:a16="http://schemas.microsoft.com/office/drawing/2014/main" val="18458663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047377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6682B2-C1D5-213E-6C5F-6D8B87E093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977" y="-112661"/>
            <a:ext cx="10515600" cy="1325563"/>
          </a:xfrm>
        </p:spPr>
        <p:txBody>
          <a:bodyPr/>
          <a:lstStyle/>
          <a:p>
            <a:r>
              <a:rPr lang="en-BG" sz="4400" b="1" dirty="0">
                <a:latin typeface="+mn-lt"/>
              </a:rPr>
              <a:t>APPENDIX</a:t>
            </a:r>
            <a:endParaRPr lang="en-BG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806E46A-69B3-729F-E988-91C77D0A73D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91318" y="3150785"/>
          <a:ext cx="11556240" cy="810197"/>
        </p:xfrm>
        <a:graphic>
          <a:graphicData uri="http://schemas.openxmlformats.org/drawingml/2006/table">
            <a:tbl>
              <a:tblPr firstRow="1" firstCol="1" bandRow="1">
                <a:tableStyleId>{8799B23B-EC83-4686-B30A-512413B5E67A}</a:tableStyleId>
              </a:tblPr>
              <a:tblGrid>
                <a:gridCol w="2296667">
                  <a:extLst>
                    <a:ext uri="{9D8B030D-6E8A-4147-A177-3AD203B41FA5}">
                      <a16:colId xmlns:a16="http://schemas.microsoft.com/office/drawing/2014/main" val="3534764348"/>
                    </a:ext>
                  </a:extLst>
                </a:gridCol>
                <a:gridCol w="2310531">
                  <a:extLst>
                    <a:ext uri="{9D8B030D-6E8A-4147-A177-3AD203B41FA5}">
                      <a16:colId xmlns:a16="http://schemas.microsoft.com/office/drawing/2014/main" val="2765008252"/>
                    </a:ext>
                  </a:extLst>
                </a:gridCol>
                <a:gridCol w="2347499">
                  <a:extLst>
                    <a:ext uri="{9D8B030D-6E8A-4147-A177-3AD203B41FA5}">
                      <a16:colId xmlns:a16="http://schemas.microsoft.com/office/drawing/2014/main" val="1127631652"/>
                    </a:ext>
                  </a:extLst>
                </a:gridCol>
                <a:gridCol w="2292047">
                  <a:extLst>
                    <a:ext uri="{9D8B030D-6E8A-4147-A177-3AD203B41FA5}">
                      <a16:colId xmlns:a16="http://schemas.microsoft.com/office/drawing/2014/main" val="1223754719"/>
                    </a:ext>
                  </a:extLst>
                </a:gridCol>
                <a:gridCol w="2309496">
                  <a:extLst>
                    <a:ext uri="{9D8B030D-6E8A-4147-A177-3AD203B41FA5}">
                      <a16:colId xmlns:a16="http://schemas.microsoft.com/office/drawing/2014/main" val="3529411352"/>
                    </a:ext>
                  </a:extLst>
                </a:gridCol>
              </a:tblGrid>
              <a:tr h="799998">
                <a:tc>
                  <a:txBody>
                    <a:bodyPr/>
                    <a:lstStyle/>
                    <a:p>
                      <a:pPr marL="1270" marR="158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Explore more than one solution in order to solve a problem   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73025" marT="40640" marB="0"/>
                </a:tc>
                <a:tc>
                  <a:txBody>
                    <a:bodyPr/>
                    <a:lstStyle/>
                    <a:p>
                      <a:pPr marL="1524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 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73025" marT="40640" marB="0"/>
                </a:tc>
                <a:tc>
                  <a:txBody>
                    <a:bodyPr/>
                    <a:lstStyle/>
                    <a:p>
                      <a:pPr marL="1524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 x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73025" marT="40640" marB="0"/>
                </a:tc>
                <a:tc>
                  <a:txBody>
                    <a:bodyPr/>
                    <a:lstStyle/>
                    <a:p>
                      <a:pPr marL="1524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 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73025" marT="40640" marB="0"/>
                </a:tc>
                <a:tc>
                  <a:txBody>
                    <a:bodyPr/>
                    <a:lstStyle/>
                    <a:p>
                      <a:pPr marL="1524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73025" marT="40640" marB="0"/>
                </a:tc>
                <a:extLst>
                  <a:ext uri="{0D108BD9-81ED-4DB2-BD59-A6C34878D82A}">
                    <a16:rowId xmlns:a16="http://schemas.microsoft.com/office/drawing/2014/main" val="749886783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B5E95BD-6184-DB8A-38F8-62D21FB7A12F}"/>
              </a:ext>
            </a:extLst>
          </p:cNvPr>
          <p:cNvGraphicFramePr>
            <a:graphicFrameLocks noGrp="1"/>
          </p:cNvGraphicFramePr>
          <p:nvPr/>
        </p:nvGraphicFramePr>
        <p:xfrm>
          <a:off x="491317" y="3987137"/>
          <a:ext cx="11556239" cy="811467"/>
        </p:xfrm>
        <a:graphic>
          <a:graphicData uri="http://schemas.openxmlformats.org/drawingml/2006/table">
            <a:tbl>
              <a:tblPr firstRow="1" firstCol="1" bandRow="1">
                <a:tableStyleId>{8799B23B-EC83-4686-B30A-512413B5E67A}</a:tableStyleId>
              </a:tblPr>
              <a:tblGrid>
                <a:gridCol w="2314029">
                  <a:extLst>
                    <a:ext uri="{9D8B030D-6E8A-4147-A177-3AD203B41FA5}">
                      <a16:colId xmlns:a16="http://schemas.microsoft.com/office/drawing/2014/main" val="168331965"/>
                    </a:ext>
                  </a:extLst>
                </a:gridCol>
                <a:gridCol w="2308680">
                  <a:extLst>
                    <a:ext uri="{9D8B030D-6E8A-4147-A177-3AD203B41FA5}">
                      <a16:colId xmlns:a16="http://schemas.microsoft.com/office/drawing/2014/main" val="3429674333"/>
                    </a:ext>
                  </a:extLst>
                </a:gridCol>
                <a:gridCol w="2310820">
                  <a:extLst>
                    <a:ext uri="{9D8B030D-6E8A-4147-A177-3AD203B41FA5}">
                      <a16:colId xmlns:a16="http://schemas.microsoft.com/office/drawing/2014/main" val="2324351398"/>
                    </a:ext>
                  </a:extLst>
                </a:gridCol>
                <a:gridCol w="2311890">
                  <a:extLst>
                    <a:ext uri="{9D8B030D-6E8A-4147-A177-3AD203B41FA5}">
                      <a16:colId xmlns:a16="http://schemas.microsoft.com/office/drawing/2014/main" val="464539093"/>
                    </a:ext>
                  </a:extLst>
                </a:gridCol>
                <a:gridCol w="2310820">
                  <a:extLst>
                    <a:ext uri="{9D8B030D-6E8A-4147-A177-3AD203B41FA5}">
                      <a16:colId xmlns:a16="http://schemas.microsoft.com/office/drawing/2014/main" val="4090559580"/>
                    </a:ext>
                  </a:extLst>
                </a:gridCol>
              </a:tblGrid>
              <a:tr h="499745">
                <a:tc>
                  <a:txBody>
                    <a:bodyPr/>
                    <a:lstStyle/>
                    <a:p>
                      <a:pPr marL="1270" marR="9969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Consider the ideas of others to help solve problems   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73025" marT="41910" marB="0"/>
                </a:tc>
                <a:tc>
                  <a:txBody>
                    <a:bodyPr/>
                    <a:lstStyle/>
                    <a:p>
                      <a:pPr marL="1524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 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73025" marT="41910" marB="0"/>
                </a:tc>
                <a:tc>
                  <a:txBody>
                    <a:bodyPr/>
                    <a:lstStyle/>
                    <a:p>
                      <a:pPr marL="1524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 x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73025" marT="41910" marB="0"/>
                </a:tc>
                <a:tc>
                  <a:txBody>
                    <a:bodyPr/>
                    <a:lstStyle/>
                    <a:p>
                      <a:pPr marL="1524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000" kern="100">
                          <a:effectLst/>
                        </a:rPr>
                        <a:t>   </a:t>
                      </a:r>
                      <a:endParaRPr lang="en-BG" sz="1000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73025" marT="41910" marB="0"/>
                </a:tc>
                <a:tc>
                  <a:txBody>
                    <a:bodyPr/>
                    <a:lstStyle/>
                    <a:p>
                      <a:pPr marL="1524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000" kern="100" dirty="0">
                          <a:effectLst/>
                        </a:rPr>
                        <a:t>   </a:t>
                      </a:r>
                      <a:endParaRPr lang="en-BG" sz="10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270" marR="73025" marT="41910" marB="0"/>
                </a:tc>
                <a:extLst>
                  <a:ext uri="{0D108BD9-81ED-4DB2-BD59-A6C34878D82A}">
                    <a16:rowId xmlns:a16="http://schemas.microsoft.com/office/drawing/2014/main" val="3601034183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2809480B-0B17-CA6E-52B9-AB394FC84B21}"/>
              </a:ext>
            </a:extLst>
          </p:cNvPr>
          <p:cNvGraphicFramePr>
            <a:graphicFrameLocks noGrp="1"/>
          </p:cNvGraphicFramePr>
          <p:nvPr/>
        </p:nvGraphicFramePr>
        <p:xfrm>
          <a:off x="491318" y="1502903"/>
          <a:ext cx="11556241" cy="1647819"/>
        </p:xfrm>
        <a:graphic>
          <a:graphicData uri="http://schemas.openxmlformats.org/drawingml/2006/table">
            <a:tbl>
              <a:tblPr firstRow="1" firstCol="1" bandRow="1">
                <a:tableStyleId>{8799B23B-EC83-4686-B30A-512413B5E67A}</a:tableStyleId>
              </a:tblPr>
              <a:tblGrid>
                <a:gridCol w="2314030">
                  <a:extLst>
                    <a:ext uri="{9D8B030D-6E8A-4147-A177-3AD203B41FA5}">
                      <a16:colId xmlns:a16="http://schemas.microsoft.com/office/drawing/2014/main" val="923861125"/>
                    </a:ext>
                  </a:extLst>
                </a:gridCol>
                <a:gridCol w="2308681">
                  <a:extLst>
                    <a:ext uri="{9D8B030D-6E8A-4147-A177-3AD203B41FA5}">
                      <a16:colId xmlns:a16="http://schemas.microsoft.com/office/drawing/2014/main" val="1642361080"/>
                    </a:ext>
                  </a:extLst>
                </a:gridCol>
                <a:gridCol w="2310820">
                  <a:extLst>
                    <a:ext uri="{9D8B030D-6E8A-4147-A177-3AD203B41FA5}">
                      <a16:colId xmlns:a16="http://schemas.microsoft.com/office/drawing/2014/main" val="2295697438"/>
                    </a:ext>
                  </a:extLst>
                </a:gridCol>
                <a:gridCol w="2311890">
                  <a:extLst>
                    <a:ext uri="{9D8B030D-6E8A-4147-A177-3AD203B41FA5}">
                      <a16:colId xmlns:a16="http://schemas.microsoft.com/office/drawing/2014/main" val="314130537"/>
                    </a:ext>
                  </a:extLst>
                </a:gridCol>
                <a:gridCol w="2310820">
                  <a:extLst>
                    <a:ext uri="{9D8B030D-6E8A-4147-A177-3AD203B41FA5}">
                      <a16:colId xmlns:a16="http://schemas.microsoft.com/office/drawing/2014/main" val="1888403025"/>
                    </a:ext>
                  </a:extLst>
                </a:gridCol>
              </a:tblGrid>
              <a:tr h="330244">
                <a:tc gridSpan="2"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Problem solving </a:t>
                      </a:r>
                      <a:r>
                        <a:rPr lang="en-GB" sz="1600" kern="100">
                          <a:effectLst/>
                        </a:rPr>
                        <a:t>skills   </a:t>
                      </a:r>
                      <a:endParaRPr lang="en-GB" sz="1600" kern="100" dirty="0">
                        <a:effectLst/>
                      </a:endParaRPr>
                    </a:p>
                  </a:txBody>
                  <a:tcPr marL="0" marR="0" marT="26175" marB="0"/>
                </a:tc>
                <a:tc hMerge="1">
                  <a:txBody>
                    <a:bodyPr/>
                    <a:lstStyle/>
                    <a:p>
                      <a:endParaRPr lang="en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27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127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1524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extLst>
                  <a:ext uri="{0D108BD9-81ED-4DB2-BD59-A6C34878D82A}">
                    <a16:rowId xmlns:a16="http://schemas.microsoft.com/office/drawing/2014/main" val="309458708"/>
                  </a:ext>
                </a:extLst>
              </a:tr>
              <a:tr h="792355">
                <a:tc>
                  <a:txBody>
                    <a:bodyPr/>
                    <a:lstStyle/>
                    <a:p>
                      <a:pPr marL="3175" marR="666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Make good use of verbal reasoning skills, able to handle complex data and make selective use of information   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127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 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127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b="1" kern="100" dirty="0">
                          <a:effectLst/>
                        </a:rPr>
                        <a:t>   x</a:t>
                      </a:r>
                      <a:endParaRPr lang="en-BG" sz="1600" b="1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127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 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127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 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extLst>
                  <a:ext uri="{0D108BD9-81ED-4DB2-BD59-A6C34878D82A}">
                    <a16:rowId xmlns:a16="http://schemas.microsoft.com/office/drawing/2014/main" val="1536354235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58C50A1-6B99-EF78-D657-42AD91672F65}"/>
              </a:ext>
            </a:extLst>
          </p:cNvPr>
          <p:cNvGraphicFramePr>
            <a:graphicFrameLocks noGrp="1"/>
          </p:cNvGraphicFramePr>
          <p:nvPr/>
        </p:nvGraphicFramePr>
        <p:xfrm>
          <a:off x="491317" y="1127560"/>
          <a:ext cx="11556239" cy="349251"/>
        </p:xfrm>
        <a:graphic>
          <a:graphicData uri="http://schemas.openxmlformats.org/drawingml/2006/table">
            <a:tbl>
              <a:tblPr firstRow="1" firstCol="1" bandRow="1">
                <a:tableStyleId>{8799B23B-EC83-4686-B30A-512413B5E67A}</a:tableStyleId>
              </a:tblPr>
              <a:tblGrid>
                <a:gridCol w="2314029">
                  <a:extLst>
                    <a:ext uri="{9D8B030D-6E8A-4147-A177-3AD203B41FA5}">
                      <a16:colId xmlns:a16="http://schemas.microsoft.com/office/drawing/2014/main" val="3214003891"/>
                    </a:ext>
                  </a:extLst>
                </a:gridCol>
                <a:gridCol w="2308681">
                  <a:extLst>
                    <a:ext uri="{9D8B030D-6E8A-4147-A177-3AD203B41FA5}">
                      <a16:colId xmlns:a16="http://schemas.microsoft.com/office/drawing/2014/main" val="3029268378"/>
                    </a:ext>
                  </a:extLst>
                </a:gridCol>
                <a:gridCol w="2310820">
                  <a:extLst>
                    <a:ext uri="{9D8B030D-6E8A-4147-A177-3AD203B41FA5}">
                      <a16:colId xmlns:a16="http://schemas.microsoft.com/office/drawing/2014/main" val="2912315806"/>
                    </a:ext>
                  </a:extLst>
                </a:gridCol>
                <a:gridCol w="2311889">
                  <a:extLst>
                    <a:ext uri="{9D8B030D-6E8A-4147-A177-3AD203B41FA5}">
                      <a16:colId xmlns:a16="http://schemas.microsoft.com/office/drawing/2014/main" val="2397869470"/>
                    </a:ext>
                  </a:extLst>
                </a:gridCol>
                <a:gridCol w="2310820">
                  <a:extLst>
                    <a:ext uri="{9D8B030D-6E8A-4147-A177-3AD203B41FA5}">
                      <a16:colId xmlns:a16="http://schemas.microsoft.com/office/drawing/2014/main" val="1963290848"/>
                    </a:ext>
                  </a:extLst>
                </a:gridCol>
              </a:tblGrid>
              <a:tr h="349251">
                <a:tc>
                  <a:txBody>
                    <a:bodyPr/>
                    <a:lstStyle/>
                    <a:p>
                      <a:pPr marL="3175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   </a:t>
                      </a:r>
                      <a:endParaRPr lang="en-BG" sz="1600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127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b="1" kern="100" dirty="0">
                          <a:effectLst/>
                        </a:rPr>
                        <a:t>Very good   </a:t>
                      </a:r>
                      <a:endParaRPr lang="en-BG" sz="1600" b="1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127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b="1" kern="100" dirty="0">
                          <a:effectLst/>
                        </a:rPr>
                        <a:t>Good   </a:t>
                      </a:r>
                      <a:endParaRPr lang="en-BG" sz="1600" b="1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1270" marR="307975" indent="-6350" algn="l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b="1" kern="100" dirty="0">
                          <a:effectLst/>
                        </a:rPr>
                        <a:t>Adequate   </a:t>
                      </a:r>
                      <a:endParaRPr lang="en-BG" sz="1600" b="1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tc>
                  <a:txBody>
                    <a:bodyPr/>
                    <a:lstStyle/>
                    <a:p>
                      <a:pPr marL="1270" marR="307975" indent="-6350" algn="just">
                        <a:lnSpc>
                          <a:spcPct val="107000"/>
                        </a:lnSpc>
                        <a:spcAft>
                          <a:spcPts val="500"/>
                        </a:spcAft>
                      </a:pPr>
                      <a:r>
                        <a:rPr lang="en-GB" sz="1600" b="1" kern="100" dirty="0">
                          <a:effectLst/>
                        </a:rPr>
                        <a:t>Little or no experience</a:t>
                      </a:r>
                      <a:endParaRPr lang="en-BG" sz="1600" b="1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26175" marB="0"/>
                </a:tc>
                <a:extLst>
                  <a:ext uri="{0D108BD9-81ED-4DB2-BD59-A6C34878D82A}">
                    <a16:rowId xmlns:a16="http://schemas.microsoft.com/office/drawing/2014/main" val="41186840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651123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5209</TotalTime>
  <Words>1719</Words>
  <Application>Microsoft Office PowerPoint</Application>
  <PresentationFormat>Widescreen</PresentationFormat>
  <Paragraphs>262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Aparajita</vt:lpstr>
      <vt:lpstr>Arial</vt:lpstr>
      <vt:lpstr>Calibri</vt:lpstr>
      <vt:lpstr>Calibri Light</vt:lpstr>
      <vt:lpstr>Office Theme</vt:lpstr>
      <vt:lpstr>Cover Page</vt:lpstr>
      <vt:lpstr>HR Officer at ASDA</vt:lpstr>
      <vt:lpstr>ASDA - Company Overview</vt:lpstr>
      <vt:lpstr>Important Knowledge in HR</vt:lpstr>
      <vt:lpstr>Important Skills in HR</vt:lpstr>
      <vt:lpstr>Important Behaviours in HR</vt:lpstr>
      <vt:lpstr>Personal SWOT Analysis</vt:lpstr>
      <vt:lpstr>Training Need 1: Strengthening Leadership and Strategic HR Skills  </vt:lpstr>
      <vt:lpstr>Training Need 2: Enhancing Proficiency in Technology</vt:lpstr>
      <vt:lpstr>Benefits of Pursuing Training and Development for a HR Officer</vt:lpstr>
      <vt:lpstr>PowerPoint Presentation</vt:lpstr>
      <vt:lpstr>PowerPoint Presentation</vt:lpstr>
      <vt:lpstr>References</vt:lpstr>
      <vt:lpstr>References</vt:lpstr>
      <vt:lpstr>APPENDIX</vt:lpstr>
      <vt:lpstr>APPENDIX</vt:lpstr>
      <vt:lpstr>APPENDIX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Cover Page</dc:title>
  <dc:creator>Dimitrichka Dimitrova</dc:creator>
  <cp:lastModifiedBy>Dimitrichka Dimitrova</cp:lastModifiedBy>
  <cp:revision>1</cp:revision>
  <dcterms:created xsi:type="dcterms:W3CDTF">2023-07-17T19:11:17Z</dcterms:created>
  <dcterms:modified xsi:type="dcterms:W3CDTF">2023-07-21T10:19:24Z</dcterms:modified>
</cp:coreProperties>
</file>