
<file path=[Content_Types].xml><?xml version="1.0" encoding="utf-8"?>
<Types xmlns="http://schemas.openxmlformats.org/package/2006/content-types">
  <Default Extension="jpe"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68" r:id="rId4"/>
    <p:sldId id="269" r:id="rId5"/>
    <p:sldId id="270" r:id="rId6"/>
    <p:sldId id="271" r:id="rId7"/>
    <p:sldId id="258" r:id="rId8"/>
    <p:sldId id="259" r:id="rId9"/>
    <p:sldId id="260" r:id="rId10"/>
    <p:sldId id="264" r:id="rId11"/>
    <p:sldId id="266" r:id="rId12"/>
    <p:sldId id="267" r:id="rId13"/>
  </p:sldIdLst>
  <p:sldSz cx="12192000" cy="6858000"/>
  <p:notesSz cx="6888163"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1" d="100"/>
          <a:sy n="61" d="100"/>
        </p:scale>
        <p:origin x="58" y="1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676"/>
          </a:xfrm>
          <a:prstGeom prst="rect">
            <a:avLst/>
          </a:prstGeom>
        </p:spPr>
        <p:txBody>
          <a:bodyPr vert="horz" lIns="96606" tIns="48303" rIns="96606" bIns="48303" rtlCol="0"/>
          <a:lstStyle>
            <a:lvl1pPr algn="l">
              <a:defRPr sz="1300"/>
            </a:lvl1pPr>
          </a:lstStyle>
          <a:p>
            <a:endParaRPr lang="en-GB"/>
          </a:p>
        </p:txBody>
      </p:sp>
      <p:sp>
        <p:nvSpPr>
          <p:cNvPr id="3" name="Date Placeholder 2"/>
          <p:cNvSpPr>
            <a:spLocks noGrp="1"/>
          </p:cNvSpPr>
          <p:nvPr>
            <p:ph type="dt" idx="1"/>
          </p:nvPr>
        </p:nvSpPr>
        <p:spPr>
          <a:xfrm>
            <a:off x="3901698" y="0"/>
            <a:ext cx="2984871" cy="502676"/>
          </a:xfrm>
          <a:prstGeom prst="rect">
            <a:avLst/>
          </a:prstGeom>
        </p:spPr>
        <p:txBody>
          <a:bodyPr vert="horz" lIns="96606" tIns="48303" rIns="96606" bIns="48303" rtlCol="0"/>
          <a:lstStyle>
            <a:lvl1pPr algn="r">
              <a:defRPr sz="1300"/>
            </a:lvl1pPr>
          </a:lstStyle>
          <a:p>
            <a:fld id="{63B510A0-85C9-468A-B73F-A2D299ACFB41}" type="datetimeFigureOut">
              <a:rPr lang="en-GB" smtClean="0"/>
              <a:t>29/06/2020</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06" tIns="48303" rIns="96606" bIns="48303" rtlCol="0" anchor="ctr"/>
          <a:lstStyle/>
          <a:p>
            <a:endParaRPr lang="en-GB"/>
          </a:p>
        </p:txBody>
      </p:sp>
      <p:sp>
        <p:nvSpPr>
          <p:cNvPr id="5" name="Notes Placeholder 4"/>
          <p:cNvSpPr>
            <a:spLocks noGrp="1"/>
          </p:cNvSpPr>
          <p:nvPr>
            <p:ph type="body" sz="quarter" idx="3"/>
          </p:nvPr>
        </p:nvSpPr>
        <p:spPr>
          <a:xfrm>
            <a:off x="688817" y="4821506"/>
            <a:ext cx="5510530" cy="3944868"/>
          </a:xfrm>
          <a:prstGeom prst="rect">
            <a:avLst/>
          </a:prstGeom>
        </p:spPr>
        <p:txBody>
          <a:bodyPr vert="horz" lIns="96606" tIns="48303" rIns="96606" bIns="483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39"/>
            <a:ext cx="2984871" cy="502674"/>
          </a:xfrm>
          <a:prstGeom prst="rect">
            <a:avLst/>
          </a:prstGeom>
        </p:spPr>
        <p:txBody>
          <a:bodyPr vert="horz" lIns="96606" tIns="48303" rIns="96606" bIns="48303"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6039"/>
            <a:ext cx="2984871" cy="502674"/>
          </a:xfrm>
          <a:prstGeom prst="rect">
            <a:avLst/>
          </a:prstGeom>
        </p:spPr>
        <p:txBody>
          <a:bodyPr vert="horz" lIns="96606" tIns="48303" rIns="96606" bIns="48303" rtlCol="0" anchor="b"/>
          <a:lstStyle>
            <a:lvl1pPr algn="r">
              <a:defRPr sz="1300"/>
            </a:lvl1pPr>
          </a:lstStyle>
          <a:p>
            <a:fld id="{465DACF7-702B-43CC-B806-8C948797B7ED}" type="slidenum">
              <a:rPr lang="en-GB" smtClean="0"/>
              <a:t>‹#›</a:t>
            </a:fld>
            <a:endParaRPr lang="en-GB"/>
          </a:p>
        </p:txBody>
      </p:sp>
    </p:spTree>
    <p:extLst>
      <p:ext uri="{BB962C8B-B14F-4D97-AF65-F5344CB8AC3E}">
        <p14:creationId xmlns:p14="http://schemas.microsoft.com/office/powerpoint/2010/main" val="1262708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3D97CCC9-2F1B-4F67-9C53-051C6E6AF6E0}" type="datetime1">
              <a:rPr lang="en-US" smtClean="0"/>
              <a:t>6/29/2020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C8A522-F6C6-4740-853C-1384AC998768}" type="datetime1">
              <a:rPr lang="en-US" smtClean="0"/>
              <a:t>6/29/2020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1D07A9-A96A-4811-803C-475943DBE705}" type="datetime1">
              <a:rPr lang="en-US" smtClean="0"/>
              <a:t>6/29/2020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D67BC2-080C-42EA-9133-CAE1C9A869AD}" type="datetime1">
              <a:rPr lang="en-US" smtClean="0"/>
              <a:t>6/29/2020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9E664B-B14A-4EF2-8995-90FC07C89E8D}" type="datetime1">
              <a:rPr lang="en-US" smtClean="0"/>
              <a:t>6/29/2020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D22BF65-1104-4709-871F-CDAFF9A72195}" type="datetime1">
              <a:rPr lang="en-US" smtClean="0"/>
              <a:t>6/29/2020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CB5151-7D81-4B3F-8DFE-3503BDE21042}" type="datetime1">
              <a:rPr lang="en-US" smtClean="0"/>
              <a:t>6/29/2020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32C7ED-0444-42A7-9945-31C2AF5D43B7}" type="datetime1">
              <a:rPr lang="en-US" smtClean="0"/>
              <a:t>6/29/2020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A889C67-3A10-439F-A943-4173817B8CA6}" type="datetime1">
              <a:rPr lang="en-US" smtClean="0"/>
              <a:t>6/29/2020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1856A9-01E3-4AAA-BBC8-43F4CA3D884D}" type="datetime1">
              <a:rPr lang="en-US" smtClean="0"/>
              <a:t>6/29/2020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88EBE7-131A-4ED3-A097-C0F94C8D91C5}" type="datetime1">
              <a:rPr lang="en-US" smtClean="0"/>
              <a:t>6/29/2020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F3C072-81EA-4F35-9CF7-894123C653BC}" type="datetime1">
              <a:rPr lang="en-US" smtClean="0"/>
              <a:t>6/29/2020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92B35DF-2CA6-425C-9599-B78C3BEE49BC}" type="datetime1">
              <a:rPr lang="en-US" smtClean="0"/>
              <a:t>6/29/2020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E4DA6C1-B2D9-4403-B606-71183BCCEF5F}" type="datetime1">
              <a:rPr lang="en-US" smtClean="0"/>
              <a:t>6/29/2020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1C309E7-1FF1-4927-9F3C-08D34C09CA89}" type="datetime1">
              <a:rPr lang="en-US" smtClean="0"/>
              <a:t>6/29/2020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1852B2-C52F-435B-BC58-EAC768B47C10}" type="datetime1">
              <a:rPr lang="en-US" smtClean="0"/>
              <a:t>6/29/2020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99ADC9-7916-45E5-B769-B8744AA87125}" type="datetime1">
              <a:rPr lang="en-US" smtClean="0"/>
              <a:t>6/29/2020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FA18A79-99C0-4846-9F52-7287AF55A569}" type="datetime1">
              <a:rPr lang="en-US" smtClean="0"/>
              <a:t>6/29/2020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hd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7.png"/><Relationship Id="rId4" Type="http://schemas.openxmlformats.org/officeDocument/2006/relationships/hyperlink" Target="https://www.sciencedirect.com/science/article/pii/S2444969517300483#!" TargetMode="Externa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hyperlink" Target="https://puzzling.stackexchange.com/questions/55508/my-friends-rope-puzzle" TargetMode="External"/><Relationship Id="rId3" Type="http://schemas.openxmlformats.org/officeDocument/2006/relationships/slideLayout" Target="../slideLayouts/slideLayout2.xml"/><Relationship Id="rId7" Type="http://schemas.openxmlformats.org/officeDocument/2006/relationships/image" Target="../media/image11.jp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hyperlink" Target="https://creativecommons.org/licenses/by/3.0/" TargetMode="External"/><Relationship Id="rId5" Type="http://schemas.openxmlformats.org/officeDocument/2006/relationships/hyperlink" Target="https://chaoticsoulzzz.wordpress.com/2011/09/04/mind-or-heart/" TargetMode="External"/><Relationship Id="rId10" Type="http://schemas.openxmlformats.org/officeDocument/2006/relationships/image" Target="../media/image12.png"/><Relationship Id="rId4" Type="http://schemas.openxmlformats.org/officeDocument/2006/relationships/image" Target="../media/image10.jpg"/><Relationship Id="rId9"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charmbergwilmu.weebly.com/" TargetMode="External"/><Relationship Id="rId3" Type="http://schemas.openxmlformats.org/officeDocument/2006/relationships/slideLayout" Target="../slideLayouts/slideLayout4.xml"/><Relationship Id="rId7" Type="http://schemas.openxmlformats.org/officeDocument/2006/relationships/image" Target="../media/image14.jpg"/><Relationship Id="rId12" Type="http://schemas.openxmlformats.org/officeDocument/2006/relationships/image" Target="../media/image16.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hyperlink" Target="https://creativecommons.org/licenses/by-nc-sa/3.0/" TargetMode="External"/><Relationship Id="rId11" Type="http://schemas.openxmlformats.org/officeDocument/2006/relationships/hyperlink" Target="http://www.alexsarchives.org/tag/housing-strategy/" TargetMode="External"/><Relationship Id="rId5" Type="http://schemas.openxmlformats.org/officeDocument/2006/relationships/hyperlink" Target="https://www.cashmerehighlibrary.com/year-9-environmental-sustainability.html" TargetMode="External"/><Relationship Id="rId10" Type="http://schemas.openxmlformats.org/officeDocument/2006/relationships/image" Target="../media/image15.jpg"/><Relationship Id="rId4" Type="http://schemas.openxmlformats.org/officeDocument/2006/relationships/image" Target="../media/image13.jpg"/><Relationship Id="rId9"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the1709blog.blogspot.com/2014/10/the-copykat-hoping-for-new-public.html" TargetMode="External"/><Relationship Id="rId3" Type="http://schemas.openxmlformats.org/officeDocument/2006/relationships/slideLayout" Target="../slideLayouts/slideLayout2.xml"/><Relationship Id="rId7" Type="http://schemas.openxmlformats.org/officeDocument/2006/relationships/image" Target="../media/image18.jp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hyperlink" Target="https://creativecommons.org/licenses/by-nc-sa/3.0/" TargetMode="External"/><Relationship Id="rId5" Type="http://schemas.openxmlformats.org/officeDocument/2006/relationships/hyperlink" Target="http://www.eoi.es/blogs/imsd/page/15/" TargetMode="External"/><Relationship Id="rId10" Type="http://schemas.openxmlformats.org/officeDocument/2006/relationships/image" Target="../media/image19.png"/><Relationship Id="rId4" Type="http://schemas.openxmlformats.org/officeDocument/2006/relationships/image" Target="../media/image17.jpg"/><Relationship Id="rId9"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www.maxpixel.net/Dream-Job-Online-Application-Job-Job-Application-2860022" TargetMode="External"/><Relationship Id="rId3" Type="http://schemas.openxmlformats.org/officeDocument/2006/relationships/slideLayout" Target="../slideLayouts/slideLayout2.xml"/><Relationship Id="rId7" Type="http://schemas.openxmlformats.org/officeDocument/2006/relationships/image" Target="../media/image21.jp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hyperlink" Target="https://creativecommons.org/licenses/by-sa/3.0/" TargetMode="External"/><Relationship Id="rId5" Type="http://schemas.openxmlformats.org/officeDocument/2006/relationships/hyperlink" Target="https://courses.lumenlearning.com/boundless-marketing/chapter/corporate-social-responsibility/" TargetMode="External"/><Relationship Id="rId4" Type="http://schemas.openxmlformats.org/officeDocument/2006/relationships/image" Target="../media/image20.jpe"/><Relationship Id="rId9"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8" Type="http://schemas.openxmlformats.org/officeDocument/2006/relationships/hyperlink" Target="https://www.sciencedirect.com/science/article/pii/S2444969517300483" TargetMode="External"/><Relationship Id="rId3" Type="http://schemas.openxmlformats.org/officeDocument/2006/relationships/slideLayout" Target="../slideLayouts/slideLayout2.xml"/><Relationship Id="rId7" Type="http://schemas.openxmlformats.org/officeDocument/2006/relationships/hyperlink" Target="https://www.sciencedirect.com/science/article/pii/S2444969517300483#!" TargetMode="Externa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hyperlink" Target="https://www.investopedia.com/ask/answers/042215/why-social-responsibility-important-marketing.asp" TargetMode="External"/><Relationship Id="rId5" Type="http://schemas.openxmlformats.org/officeDocument/2006/relationships/hyperlink" Target="https://www.forbes.com/sites/susanmcpherson/2018/01/12/8-corporate-social-responsibility-csr-trends-to-look-for-in-2018/" TargetMode="External"/><Relationship Id="rId4" Type="http://schemas.openxmlformats.org/officeDocument/2006/relationships/hyperlink" Target="https://doc-10-3k-apps-viewer.googleusercontent.com/viewer/secure/pdf/aaek798lmcoj4lpa7n0qtniprbh3cp4j/mj6p4k473ls8b8lljegsn6rpdi2bhmm6/1592399325000/drive/10728581850073054792/ACFrOgB-GuzgcH3llQINsIerkjuTSYzYaDDrHZm77gbvrZitg94SYwU_hRgYFD58Y6VMudE8s7HQVkUfSlYf8TXqLRDEETlas2DYg4dYOcCL6pASsBxnAzbDEOl3Z7wP70YfZPN5hsqbkKZHqslN?print=true" TargetMode="External"/><Relationship Id="rId9" Type="http://schemas.openxmlformats.org/officeDocument/2006/relationships/image" Target="../media/image24.png"/></Relationships>
</file>

<file path=ppt/slides/_rels/slide12.xml.rels><?xml version="1.0" encoding="UTF-8" standalone="yes"?>
<Relationships xmlns="http://schemas.openxmlformats.org/package/2006/relationships"><Relationship Id="rId8" Type="http://schemas.openxmlformats.org/officeDocument/2006/relationships/hyperlink" Target="https://search-proquest-com.ezproxy.uwtsd.ac.uk/docview/1899629116?OpenUrlRefId=info:xri/sid:primo&amp;accountid=130472" TargetMode="External"/><Relationship Id="rId3" Type="http://schemas.openxmlformats.org/officeDocument/2006/relationships/slideLayout" Target="../slideLayouts/slideLayout2.xml"/><Relationship Id="rId7" Type="http://schemas.openxmlformats.org/officeDocument/2006/relationships/hyperlink" Target="https://search-proquest-com.ezproxy.uwtsd.ac.uk/indexinglinkhandler/sng/au/Stohl,+Cynthia/$N?accountid=130472" TargetMode="Externa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hyperlink" Target="https://www-jstor-org.ezproxy.uwtsd.ac.uk/stable/25763040?seq=1#metadata_info_tab_contents" TargetMode="External"/><Relationship Id="rId5" Type="http://schemas.openxmlformats.org/officeDocument/2006/relationships/hyperlink" Target="https://doc-14-3k-apps-viewer.googleusercontent.com/viewer/secure/pdf/aaek798lmcoj4lpa7n0qtniprbh3cp4j/m9jhlurb7856m93vgq6qa45bvq1f4h78/1592398725000/drive/10728581850073054792/ACFrOgDo_4eVOz4T0xdOCwikJN20ui94alNlA-Q6CXPdJHPR6Meeb3SlEOuFwCZ2PURlvXY2wVsoEypkw037U8AC3PTcVcizrDQZZ9c0Cy-ZNwc40WSm9LOx3NudF6nElwnU7ro3-p9NuVIDgs6f?print=true&amp;nonce=mv9vc8iieil0k&amp;user=10728581850073054792&amp;hash=dp34r5vobduuoftj00mm4pm38m4uktum" TargetMode="External"/><Relationship Id="rId10" Type="http://schemas.openxmlformats.org/officeDocument/2006/relationships/image" Target="../media/image25.png"/><Relationship Id="rId4" Type="http://schemas.openxmlformats.org/officeDocument/2006/relationships/hyperlink" Target="https://www.sciencedirect.com/science/article/pii/S2444969517300483" TargetMode="External"/><Relationship Id="rId9" Type="http://schemas.openxmlformats.org/officeDocument/2006/relationships/hyperlink" Target="https://search-proquest-com.ezproxy.uwtsd.ac.uk/docview/2090919459?OpenUrlRefId=info:xri/sid:primo&amp;accountid=1304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0EBAF-F6E3-4131-9AF8-5E383AB7A2D0}"/>
              </a:ext>
            </a:extLst>
          </p:cNvPr>
          <p:cNvSpPr>
            <a:spLocks noGrp="1"/>
          </p:cNvSpPr>
          <p:nvPr>
            <p:ph type="ctrTitle"/>
          </p:nvPr>
        </p:nvSpPr>
        <p:spPr/>
        <p:txBody>
          <a:bodyPr/>
          <a:lstStyle/>
          <a:p>
            <a:pPr algn="ctr"/>
            <a:r>
              <a:rPr lang="en-GB" dirty="0"/>
              <a:t>A critical analysis of a contemporary issues in marketing: </a:t>
            </a:r>
          </a:p>
        </p:txBody>
      </p:sp>
      <p:sp>
        <p:nvSpPr>
          <p:cNvPr id="3" name="Subtitle 2">
            <a:extLst>
              <a:ext uri="{FF2B5EF4-FFF2-40B4-BE49-F238E27FC236}">
                <a16:creationId xmlns:a16="http://schemas.microsoft.com/office/drawing/2014/main" id="{7BA35C9B-8543-4577-9A4A-2B0584259693}"/>
              </a:ext>
            </a:extLst>
          </p:cNvPr>
          <p:cNvSpPr>
            <a:spLocks noGrp="1"/>
          </p:cNvSpPr>
          <p:nvPr>
            <p:ph type="subTitle" idx="1"/>
          </p:nvPr>
        </p:nvSpPr>
        <p:spPr/>
        <p:txBody>
          <a:bodyPr/>
          <a:lstStyle/>
          <a:p>
            <a:pPr algn="ctr"/>
            <a:r>
              <a:rPr lang="en-GB" dirty="0"/>
              <a:t>Corporate social responsibility (CSR).</a:t>
            </a:r>
          </a:p>
        </p:txBody>
      </p:sp>
      <p:sp>
        <p:nvSpPr>
          <p:cNvPr id="4" name="Footer Placeholder 3">
            <a:extLst>
              <a:ext uri="{FF2B5EF4-FFF2-40B4-BE49-F238E27FC236}">
                <a16:creationId xmlns:a16="http://schemas.microsoft.com/office/drawing/2014/main" id="{6C448D92-EA79-4BED-B20C-66E23E3734F6}"/>
              </a:ext>
            </a:extLst>
          </p:cNvPr>
          <p:cNvSpPr>
            <a:spLocks noGrp="1"/>
          </p:cNvSpPr>
          <p:nvPr>
            <p:ph type="ftr" sz="quarter" idx="11"/>
          </p:nvPr>
        </p:nvSpPr>
        <p:spPr>
          <a:xfrm>
            <a:off x="2316479" y="5513071"/>
            <a:ext cx="5124886" cy="1344929"/>
          </a:xfrm>
        </p:spPr>
        <p:txBody>
          <a:bodyPr/>
          <a:lstStyle/>
          <a:p>
            <a:r>
              <a:rPr lang="en-GB" b="1" i="1" dirty="0"/>
              <a:t>MANJINDER KAUR,</a:t>
            </a:r>
            <a:endParaRPr lang="en-GB" dirty="0"/>
          </a:p>
          <a:p>
            <a:r>
              <a:rPr lang="en-GB" b="1" i="1" dirty="0"/>
              <a:t>Student ID Number: 1812346,</a:t>
            </a:r>
            <a:endParaRPr lang="en-GB" dirty="0"/>
          </a:p>
          <a:p>
            <a:r>
              <a:rPr lang="en-GB" b="1" i="1" dirty="0"/>
              <a:t>Degree Subject: MBA ONLINE,</a:t>
            </a:r>
            <a:endParaRPr lang="en-GB" dirty="0"/>
          </a:p>
          <a:p>
            <a:r>
              <a:rPr lang="en-GB" b="1" i="1" dirty="0"/>
              <a:t>Module 2: Marketing management.</a:t>
            </a:r>
            <a:endParaRPr lang="en-GB" dirty="0"/>
          </a:p>
        </p:txBody>
      </p:sp>
      <p:sp>
        <p:nvSpPr>
          <p:cNvPr id="5" name="Slide Number Placeholder 4">
            <a:extLst>
              <a:ext uri="{FF2B5EF4-FFF2-40B4-BE49-F238E27FC236}">
                <a16:creationId xmlns:a16="http://schemas.microsoft.com/office/drawing/2014/main" id="{DA3B93BE-0489-42A0-A957-A9242A045DFD}"/>
              </a:ext>
            </a:extLst>
          </p:cNvPr>
          <p:cNvSpPr>
            <a:spLocks noGrp="1"/>
          </p:cNvSpPr>
          <p:nvPr>
            <p:ph type="sldNum" sz="quarter" idx="12"/>
          </p:nvPr>
        </p:nvSpPr>
        <p:spPr>
          <a:xfrm>
            <a:off x="6866207" y="5820506"/>
            <a:ext cx="1615440" cy="870586"/>
          </a:xfrm>
        </p:spPr>
        <p:txBody>
          <a:bodyPr/>
          <a:lstStyle/>
          <a:p>
            <a:r>
              <a:rPr lang="en-US" dirty="0"/>
              <a:t>Page </a:t>
            </a:r>
            <a:fld id="{6D22F896-40B5-4ADD-8801-0D06FADFA095}" type="slidenum">
              <a:rPr lang="en-US" smtClean="0"/>
              <a:t>1</a:t>
            </a:fld>
            <a:r>
              <a:rPr lang="en-US" dirty="0"/>
              <a:t> of 12</a:t>
            </a:r>
          </a:p>
        </p:txBody>
      </p:sp>
      <p:pic>
        <p:nvPicPr>
          <p:cNvPr id="7" name="Video 6">
            <a:hlinkClick r:id="" action="ppaction://media"/>
            <a:extLst>
              <a:ext uri="{FF2B5EF4-FFF2-40B4-BE49-F238E27FC236}">
                <a16:creationId xmlns:a16="http://schemas.microsoft.com/office/drawing/2014/main" id="{B8D0532D-6ACB-492F-80CA-059020F951B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995776438"/>
      </p:ext>
    </p:extLst>
  </p:cSld>
  <p:clrMapOvr>
    <a:masterClrMapping/>
  </p:clrMapOvr>
  <mc:AlternateContent xmlns:mc="http://schemas.openxmlformats.org/markup-compatibility/2006">
    <mc:Choice xmlns:p14="http://schemas.microsoft.com/office/powerpoint/2010/main" Requires="p14">
      <p:transition spd="med" p14:dur="700" advTm="11036">
        <p:fade/>
      </p:transition>
    </mc:Choice>
    <mc:Fallback>
      <p:transition spd="med" advTm="1103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4AC0-6FE4-47BD-8408-0595303A6AD5}"/>
              </a:ext>
            </a:extLst>
          </p:cNvPr>
          <p:cNvSpPr>
            <a:spLocks noGrp="1"/>
          </p:cNvSpPr>
          <p:nvPr>
            <p:ph type="title"/>
          </p:nvPr>
        </p:nvSpPr>
        <p:spPr>
          <a:xfrm>
            <a:off x="1141411" y="107786"/>
            <a:ext cx="9905998" cy="582753"/>
          </a:xfrm>
        </p:spPr>
        <p:txBody>
          <a:bodyPr>
            <a:normAutofit fontScale="90000"/>
          </a:bodyPr>
          <a:lstStyle/>
          <a:p>
            <a:pPr algn="ctr"/>
            <a:r>
              <a:rPr lang="en-GB" dirty="0"/>
              <a:t>Definitions:</a:t>
            </a:r>
            <a:endParaRPr lang="en-GB" dirty="0">
              <a:solidFill>
                <a:schemeClr val="bg1"/>
              </a:solidFill>
            </a:endParaRPr>
          </a:p>
        </p:txBody>
      </p:sp>
      <p:sp>
        <p:nvSpPr>
          <p:cNvPr id="4" name="Footer Placeholder 3">
            <a:extLst>
              <a:ext uri="{FF2B5EF4-FFF2-40B4-BE49-F238E27FC236}">
                <a16:creationId xmlns:a16="http://schemas.microsoft.com/office/drawing/2014/main" id="{E7421E7A-BB53-4493-A2D3-8CCEBB788F25}"/>
              </a:ext>
            </a:extLst>
          </p:cNvPr>
          <p:cNvSpPr>
            <a:spLocks noGrp="1"/>
          </p:cNvSpPr>
          <p:nvPr>
            <p:ph type="ftr" sz="quarter" idx="11"/>
          </p:nvPr>
        </p:nvSpPr>
        <p:spPr>
          <a:xfrm>
            <a:off x="1141411" y="6066929"/>
            <a:ext cx="6239309" cy="737871"/>
          </a:xfrm>
        </p:spPr>
        <p:txBody>
          <a:bodyPr/>
          <a:lstStyle/>
          <a:p>
            <a:r>
              <a:rPr lang="en-GB" b="1" i="1" dirty="0"/>
              <a:t>MANJINDER KAUR,</a:t>
            </a:r>
            <a:endParaRPr lang="en-GB" dirty="0"/>
          </a:p>
          <a:p>
            <a:r>
              <a:rPr lang="en-GB" b="1" i="1" dirty="0"/>
              <a:t>Student ID Number: 1812346,</a:t>
            </a:r>
            <a:endParaRPr lang="en-GB" dirty="0"/>
          </a:p>
          <a:p>
            <a:r>
              <a:rPr lang="en-GB" b="1" i="1" dirty="0"/>
              <a:t>Degree Subject: MBA ONLINE,</a:t>
            </a:r>
            <a:endParaRPr lang="en-GB" dirty="0"/>
          </a:p>
          <a:p>
            <a:r>
              <a:rPr lang="en-GB" b="1" i="1" dirty="0"/>
              <a:t>Module 2: Marketing management.</a:t>
            </a:r>
            <a:endParaRPr lang="en-GB" dirty="0"/>
          </a:p>
          <a:p>
            <a:r>
              <a:rPr lang="en-GB" i="1" dirty="0"/>
              <a:t> </a:t>
            </a:r>
            <a:endParaRPr lang="en-GB" dirty="0"/>
          </a:p>
          <a:p>
            <a:endParaRPr lang="en-US" dirty="0"/>
          </a:p>
        </p:txBody>
      </p:sp>
      <p:sp>
        <p:nvSpPr>
          <p:cNvPr id="5" name="Slide Number Placeholder 4">
            <a:extLst>
              <a:ext uri="{FF2B5EF4-FFF2-40B4-BE49-F238E27FC236}">
                <a16:creationId xmlns:a16="http://schemas.microsoft.com/office/drawing/2014/main" id="{A8AD18FD-5300-4110-93F9-0CFA234D1A56}"/>
              </a:ext>
            </a:extLst>
          </p:cNvPr>
          <p:cNvSpPr>
            <a:spLocks noGrp="1"/>
          </p:cNvSpPr>
          <p:nvPr>
            <p:ph type="sldNum" sz="quarter" idx="12"/>
          </p:nvPr>
        </p:nvSpPr>
        <p:spPr>
          <a:xfrm>
            <a:off x="5070818" y="5943600"/>
            <a:ext cx="1469070" cy="677546"/>
          </a:xfrm>
        </p:spPr>
        <p:txBody>
          <a:bodyPr/>
          <a:lstStyle/>
          <a:p>
            <a:r>
              <a:rPr lang="en-US" dirty="0"/>
              <a:t>Page </a:t>
            </a:r>
            <a:fld id="{6D22F896-40B5-4ADD-8801-0D06FADFA095}" type="slidenum">
              <a:rPr lang="en-US" smtClean="0"/>
              <a:t>2</a:t>
            </a:fld>
            <a:r>
              <a:rPr lang="en-US" dirty="0"/>
              <a:t> of 12</a:t>
            </a:r>
          </a:p>
        </p:txBody>
      </p:sp>
      <p:sp>
        <p:nvSpPr>
          <p:cNvPr id="6" name="Content Placeholder 5">
            <a:extLst>
              <a:ext uri="{FF2B5EF4-FFF2-40B4-BE49-F238E27FC236}">
                <a16:creationId xmlns:a16="http://schemas.microsoft.com/office/drawing/2014/main" id="{E6CD96D6-9650-4659-9014-7106C0AE47DC}"/>
              </a:ext>
            </a:extLst>
          </p:cNvPr>
          <p:cNvSpPr>
            <a:spLocks noGrp="1"/>
          </p:cNvSpPr>
          <p:nvPr>
            <p:ph idx="1"/>
          </p:nvPr>
        </p:nvSpPr>
        <p:spPr>
          <a:xfrm>
            <a:off x="1141412" y="1034415"/>
            <a:ext cx="9905999" cy="4756786"/>
          </a:xfrm>
        </p:spPr>
        <p:txBody>
          <a:bodyPr>
            <a:normAutofit fontScale="92500" lnSpcReduction="20000"/>
          </a:bodyPr>
          <a:lstStyle/>
          <a:p>
            <a:r>
              <a:rPr lang="en-GB" dirty="0"/>
              <a:t>According to JC </a:t>
            </a:r>
            <a:r>
              <a:rPr lang="en-GB" dirty="0" err="1"/>
              <a:t>Sanclemente</a:t>
            </a:r>
            <a:r>
              <a:rPr lang="en-GB" dirty="0"/>
              <a:t> </a:t>
            </a:r>
            <a:r>
              <a:rPr lang="en-GB" dirty="0" err="1"/>
              <a:t>tetlez</a:t>
            </a:r>
            <a:r>
              <a:rPr lang="en-GB" dirty="0"/>
              <a:t> (2017), the definition of marketing has changed from 1935 to 2007-2013. The definition of corporate social responsibility is confusing and has gone through several changes over the years. The interrelationships between the concepts and social initiative is related to cause promotion, cause related marketing, corporate social marketing, corporate philanthropy, community volunteering and socially responsible business practices. </a:t>
            </a:r>
          </a:p>
          <a:p>
            <a:pPr marL="0" indent="0">
              <a:buNone/>
            </a:pPr>
            <a:endParaRPr lang="en-GB" dirty="0"/>
          </a:p>
          <a:p>
            <a:r>
              <a:rPr lang="en-GB" cap="all" dirty="0"/>
              <a:t>INVESTOPEDIA (</a:t>
            </a:r>
            <a:r>
              <a:rPr lang="en-GB" dirty="0"/>
              <a:t>2019) states that when it comes to social responsibility, businesses should be good citizens, balancing their money-making operations with activities that benefit society, on a local, national and global scale. In fact, social responsibility in marketing involves focusing efforts on attracting consumers who want to make a positive difference with their purchases. </a:t>
            </a:r>
          </a:p>
          <a:p>
            <a:endParaRPr lang="en-GB" dirty="0"/>
          </a:p>
        </p:txBody>
      </p:sp>
      <p:pic>
        <p:nvPicPr>
          <p:cNvPr id="16" name="Video 15">
            <a:hlinkClick r:id="" action="ppaction://media"/>
            <a:extLst>
              <a:ext uri="{FF2B5EF4-FFF2-40B4-BE49-F238E27FC236}">
                <a16:creationId xmlns:a16="http://schemas.microsoft.com/office/drawing/2014/main" id="{7B021E11-3444-4838-B8EE-43506AEB178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707211016"/>
      </p:ext>
    </p:extLst>
  </p:cSld>
  <p:clrMapOvr>
    <a:masterClrMapping/>
  </p:clrMapOvr>
  <mc:AlternateContent xmlns:mc="http://schemas.openxmlformats.org/markup-compatibility/2006">
    <mc:Choice xmlns:p14="http://schemas.microsoft.com/office/powerpoint/2010/main" Requires="p14">
      <p:transition spd="med" p14:dur="700" advTm="32265">
        <p:fade/>
      </p:transition>
    </mc:Choice>
    <mc:Fallback>
      <p:transition spd="med" advTm="3226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33BA5-36C6-425B-AC7E-4711CE4B37C2}"/>
              </a:ext>
            </a:extLst>
          </p:cNvPr>
          <p:cNvSpPr>
            <a:spLocks noGrp="1"/>
          </p:cNvSpPr>
          <p:nvPr>
            <p:ph type="title"/>
          </p:nvPr>
        </p:nvSpPr>
        <p:spPr>
          <a:xfrm>
            <a:off x="1141413" y="253394"/>
            <a:ext cx="9905998" cy="449552"/>
          </a:xfrm>
        </p:spPr>
        <p:txBody>
          <a:bodyPr>
            <a:normAutofit fontScale="90000"/>
          </a:bodyPr>
          <a:lstStyle/>
          <a:p>
            <a:r>
              <a:rPr lang="en-GB" dirty="0"/>
              <a:t>IDENTIFYING THE ROLE OF THE DEVELOPMENT IN THE ORGANISATIONAL STRUCTURE: </a:t>
            </a:r>
            <a:r>
              <a:rPr lang="en-GB" dirty="0" err="1">
                <a:solidFill>
                  <a:schemeClr val="bg1"/>
                </a:solidFill>
              </a:rPr>
              <a:t>Maignan</a:t>
            </a:r>
            <a:r>
              <a:rPr lang="en-GB" dirty="0">
                <a:solidFill>
                  <a:schemeClr val="bg1"/>
                </a:solidFill>
              </a:rPr>
              <a:t> (2004)</a:t>
            </a:r>
            <a:r>
              <a:rPr lang="en-GB" dirty="0"/>
              <a:t> </a:t>
            </a:r>
          </a:p>
        </p:txBody>
      </p:sp>
      <p:sp>
        <p:nvSpPr>
          <p:cNvPr id="4" name="Footer Placeholder 3">
            <a:extLst>
              <a:ext uri="{FF2B5EF4-FFF2-40B4-BE49-F238E27FC236}">
                <a16:creationId xmlns:a16="http://schemas.microsoft.com/office/drawing/2014/main" id="{C47891DA-FFE0-4F95-A6E4-BE49FB04C25B}"/>
              </a:ext>
            </a:extLst>
          </p:cNvPr>
          <p:cNvSpPr>
            <a:spLocks noGrp="1"/>
          </p:cNvSpPr>
          <p:nvPr>
            <p:ph type="ftr" sz="quarter" idx="11"/>
          </p:nvPr>
        </p:nvSpPr>
        <p:spPr>
          <a:xfrm>
            <a:off x="1141413" y="6239482"/>
            <a:ext cx="6239309" cy="365125"/>
          </a:xfrm>
        </p:spPr>
        <p:txBody>
          <a:bodyPr/>
          <a:lstStyle/>
          <a:p>
            <a:r>
              <a:rPr lang="en-GB" b="1" i="1" dirty="0"/>
              <a:t>MANJINDER KAUR,</a:t>
            </a:r>
            <a:endParaRPr lang="en-GB" dirty="0"/>
          </a:p>
          <a:p>
            <a:r>
              <a:rPr lang="en-GB" b="1" i="1" dirty="0"/>
              <a:t>Student ID Number: 1812346,</a:t>
            </a:r>
            <a:endParaRPr lang="en-GB" dirty="0"/>
          </a:p>
          <a:p>
            <a:r>
              <a:rPr lang="en-GB" b="1" i="1" dirty="0"/>
              <a:t>Degree Subject: MBA ONLINE,</a:t>
            </a:r>
            <a:endParaRPr lang="en-GB" dirty="0"/>
          </a:p>
          <a:p>
            <a:r>
              <a:rPr lang="en-GB" b="1" i="1" dirty="0"/>
              <a:t>Module 2: Marketing management.</a:t>
            </a:r>
            <a:endParaRPr lang="en-GB" dirty="0"/>
          </a:p>
          <a:p>
            <a:endParaRPr lang="en-US" dirty="0"/>
          </a:p>
        </p:txBody>
      </p:sp>
      <p:sp>
        <p:nvSpPr>
          <p:cNvPr id="5" name="Slide Number Placeholder 4">
            <a:extLst>
              <a:ext uri="{FF2B5EF4-FFF2-40B4-BE49-F238E27FC236}">
                <a16:creationId xmlns:a16="http://schemas.microsoft.com/office/drawing/2014/main" id="{D768B27E-0146-4BAB-9866-84563BE4ED2E}"/>
              </a:ext>
            </a:extLst>
          </p:cNvPr>
          <p:cNvSpPr>
            <a:spLocks noGrp="1"/>
          </p:cNvSpPr>
          <p:nvPr>
            <p:ph type="sldNum" sz="quarter" idx="12"/>
          </p:nvPr>
        </p:nvSpPr>
        <p:spPr>
          <a:xfrm>
            <a:off x="5526406" y="6354128"/>
            <a:ext cx="1423350" cy="365125"/>
          </a:xfrm>
        </p:spPr>
        <p:txBody>
          <a:bodyPr/>
          <a:lstStyle/>
          <a:p>
            <a:r>
              <a:rPr lang="en-US" dirty="0"/>
              <a:t>Page </a:t>
            </a:r>
            <a:fld id="{6D22F896-40B5-4ADD-8801-0D06FADFA095}" type="slidenum">
              <a:rPr lang="en-US"/>
              <a:pPr/>
              <a:t>3</a:t>
            </a:fld>
            <a:r>
              <a:rPr lang="en-US" dirty="0"/>
              <a:t> of 12</a:t>
            </a:r>
          </a:p>
          <a:p>
            <a:endParaRPr lang="en-US" dirty="0"/>
          </a:p>
        </p:txBody>
      </p:sp>
      <p:pic>
        <p:nvPicPr>
          <p:cNvPr id="8" name="Content Placeholder 5">
            <a:extLst>
              <a:ext uri="{FF2B5EF4-FFF2-40B4-BE49-F238E27FC236}">
                <a16:creationId xmlns:a16="http://schemas.microsoft.com/office/drawing/2014/main" id="{EB5F7308-5C51-49B9-81E5-AC99E02199DD}"/>
              </a:ext>
            </a:extLst>
          </p:cNvPr>
          <p:cNvPicPr>
            <a:picLocks noGrp="1"/>
          </p:cNvPicPr>
          <p:nvPr>
            <p:ph idx="1"/>
          </p:nvPr>
        </p:nvPicPr>
        <p:blipFill rotWithShape="1">
          <a:blip r:embed="rId4"/>
          <a:srcRect l="22867" t="15246" r="19964" b="4155"/>
          <a:stretch/>
        </p:blipFill>
        <p:spPr bwMode="auto">
          <a:xfrm>
            <a:off x="3335617" y="928554"/>
            <a:ext cx="7940078" cy="4863731"/>
          </a:xfrm>
          <a:prstGeom prst="rect">
            <a:avLst/>
          </a:prstGeom>
          <a:ln>
            <a:noFill/>
          </a:ln>
          <a:extLst>
            <a:ext uri="{53640926-AAD7-44D8-BBD7-CCE9431645EC}">
              <a14:shadowObscured xmlns:a14="http://schemas.microsoft.com/office/drawing/2010/main"/>
            </a:ext>
          </a:extLst>
        </p:spPr>
      </p:pic>
      <p:sp>
        <p:nvSpPr>
          <p:cNvPr id="9" name="TextBox 8">
            <a:extLst>
              <a:ext uri="{FF2B5EF4-FFF2-40B4-BE49-F238E27FC236}">
                <a16:creationId xmlns:a16="http://schemas.microsoft.com/office/drawing/2014/main" id="{1B770487-8625-4B79-896C-77BF6C12B035}"/>
              </a:ext>
            </a:extLst>
          </p:cNvPr>
          <p:cNvSpPr txBox="1"/>
          <p:nvPr/>
        </p:nvSpPr>
        <p:spPr>
          <a:xfrm>
            <a:off x="771525" y="1150143"/>
            <a:ext cx="2400300" cy="4524315"/>
          </a:xfrm>
          <a:prstGeom prst="rect">
            <a:avLst/>
          </a:prstGeom>
          <a:noFill/>
        </p:spPr>
        <p:txBody>
          <a:bodyPr wrap="square" rtlCol="0">
            <a:spAutoFit/>
          </a:bodyPr>
          <a:lstStyle/>
          <a:p>
            <a:pPr marL="285750" indent="-285750">
              <a:buFont typeface="Arial" panose="020B0604020202020204" pitchFamily="34" charset="0"/>
              <a:buChar char="•"/>
            </a:pPr>
            <a:r>
              <a:rPr lang="en-GB" dirty="0"/>
              <a:t>Corporate Social responsibility: issues, safety, social, environment, waste, community and wellbeing.</a:t>
            </a:r>
          </a:p>
          <a:p>
            <a:endParaRPr lang="en-GB" dirty="0"/>
          </a:p>
          <a:p>
            <a:pPr marL="285750" indent="-285750">
              <a:buFont typeface="Arial" panose="020B0604020202020204" pitchFamily="34" charset="0"/>
              <a:buChar char="•"/>
            </a:pPr>
            <a:r>
              <a:rPr lang="en-GB" dirty="0"/>
              <a:t>Strategy: behaviours change</a:t>
            </a:r>
          </a:p>
          <a:p>
            <a:endParaRPr lang="en-GB" dirty="0"/>
          </a:p>
          <a:p>
            <a:pPr marL="285750" indent="-285750">
              <a:buFont typeface="Arial" panose="020B0604020202020204" pitchFamily="34" charset="0"/>
              <a:buChar char="•"/>
            </a:pPr>
            <a:r>
              <a:rPr lang="en-GB" dirty="0"/>
              <a:t>Corporate Philanthropy: donations and grants.</a:t>
            </a:r>
          </a:p>
          <a:p>
            <a:endParaRPr lang="en-GB" dirty="0"/>
          </a:p>
          <a:p>
            <a:endParaRPr lang="en-GB" dirty="0"/>
          </a:p>
        </p:txBody>
      </p:sp>
      <p:pic>
        <p:nvPicPr>
          <p:cNvPr id="14" name="Video 13">
            <a:hlinkClick r:id="" action="ppaction://media"/>
            <a:extLst>
              <a:ext uri="{FF2B5EF4-FFF2-40B4-BE49-F238E27FC236}">
                <a16:creationId xmlns:a16="http://schemas.microsoft.com/office/drawing/2014/main" id="{1D29C45C-A041-4801-A7FF-E7C9EEDA65A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47790954"/>
      </p:ext>
    </p:extLst>
  </p:cSld>
  <p:clrMapOvr>
    <a:masterClrMapping/>
  </p:clrMapOvr>
  <mc:AlternateContent xmlns:mc="http://schemas.openxmlformats.org/markup-compatibility/2006">
    <mc:Choice xmlns:p14="http://schemas.microsoft.com/office/powerpoint/2010/main" Requires="p14">
      <p:transition spd="med" p14:dur="700" advTm="35025">
        <p:fade/>
      </p:transition>
    </mc:Choice>
    <mc:Fallback>
      <p:transition spd="med" advTm="3502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234DB-9B4D-4735-929C-B44C6F009EDB}"/>
              </a:ext>
            </a:extLst>
          </p:cNvPr>
          <p:cNvSpPr>
            <a:spLocks noGrp="1"/>
          </p:cNvSpPr>
          <p:nvPr>
            <p:ph type="title"/>
          </p:nvPr>
        </p:nvSpPr>
        <p:spPr>
          <a:xfrm>
            <a:off x="1410018" y="148519"/>
            <a:ext cx="9905998" cy="457271"/>
          </a:xfrm>
        </p:spPr>
        <p:txBody>
          <a:bodyPr>
            <a:normAutofit fontScale="90000"/>
          </a:bodyPr>
          <a:lstStyle/>
          <a:p>
            <a:pPr algn="ctr"/>
            <a:r>
              <a:rPr lang="en-GB" dirty="0"/>
              <a:t>IDENTIFYING KEY TARGET MARKETS:</a:t>
            </a:r>
            <a:endParaRPr lang="en-GB" dirty="0">
              <a:solidFill>
                <a:schemeClr val="bg1"/>
              </a:solidFill>
            </a:endParaRPr>
          </a:p>
        </p:txBody>
      </p:sp>
      <p:sp>
        <p:nvSpPr>
          <p:cNvPr id="4" name="Footer Placeholder 3">
            <a:extLst>
              <a:ext uri="{FF2B5EF4-FFF2-40B4-BE49-F238E27FC236}">
                <a16:creationId xmlns:a16="http://schemas.microsoft.com/office/drawing/2014/main" id="{EEC44858-4E6C-4037-836C-D4CEF6C81830}"/>
              </a:ext>
            </a:extLst>
          </p:cNvPr>
          <p:cNvSpPr>
            <a:spLocks noGrp="1"/>
          </p:cNvSpPr>
          <p:nvPr>
            <p:ph type="ftr" sz="quarter" idx="11"/>
          </p:nvPr>
        </p:nvSpPr>
        <p:spPr>
          <a:xfrm>
            <a:off x="1207152" y="6152216"/>
            <a:ext cx="6239309" cy="365125"/>
          </a:xfrm>
        </p:spPr>
        <p:txBody>
          <a:bodyPr/>
          <a:lstStyle/>
          <a:p>
            <a:r>
              <a:rPr lang="en-GB" b="1" i="1" dirty="0"/>
              <a:t>MANJINDER KAUR,</a:t>
            </a:r>
            <a:endParaRPr lang="en-GB" dirty="0"/>
          </a:p>
          <a:p>
            <a:r>
              <a:rPr lang="en-GB" b="1" i="1" dirty="0"/>
              <a:t>Student ID Number: 1812346,</a:t>
            </a:r>
            <a:endParaRPr lang="en-GB" dirty="0"/>
          </a:p>
          <a:p>
            <a:r>
              <a:rPr lang="en-GB" b="1" i="1" dirty="0"/>
              <a:t>Degree Subject: MBA ONLINE,</a:t>
            </a:r>
            <a:endParaRPr lang="en-GB" dirty="0"/>
          </a:p>
          <a:p>
            <a:r>
              <a:rPr lang="en-GB" b="1" i="1" dirty="0"/>
              <a:t>Module 2: Marketing management.</a:t>
            </a:r>
            <a:endParaRPr lang="en-GB" dirty="0"/>
          </a:p>
          <a:p>
            <a:endParaRPr lang="en-US" dirty="0"/>
          </a:p>
        </p:txBody>
      </p:sp>
      <p:sp>
        <p:nvSpPr>
          <p:cNvPr id="5" name="Slide Number Placeholder 4">
            <a:extLst>
              <a:ext uri="{FF2B5EF4-FFF2-40B4-BE49-F238E27FC236}">
                <a16:creationId xmlns:a16="http://schemas.microsoft.com/office/drawing/2014/main" id="{E951CC9D-FBCE-4522-A442-C96BD965A656}"/>
              </a:ext>
            </a:extLst>
          </p:cNvPr>
          <p:cNvSpPr>
            <a:spLocks noGrp="1"/>
          </p:cNvSpPr>
          <p:nvPr>
            <p:ph type="sldNum" sz="quarter" idx="12"/>
          </p:nvPr>
        </p:nvSpPr>
        <p:spPr>
          <a:xfrm>
            <a:off x="5679917" y="6152216"/>
            <a:ext cx="1366200" cy="365125"/>
          </a:xfrm>
        </p:spPr>
        <p:txBody>
          <a:bodyPr/>
          <a:lstStyle/>
          <a:p>
            <a:r>
              <a:rPr lang="en-US" dirty="0"/>
              <a:t>Page </a:t>
            </a:r>
            <a:fld id="{6D22F896-40B5-4ADD-8801-0D06FADFA095}" type="slidenum">
              <a:rPr lang="en-US"/>
              <a:pPr/>
              <a:t>4</a:t>
            </a:fld>
            <a:r>
              <a:rPr lang="en-US" dirty="0"/>
              <a:t> of 12</a:t>
            </a:r>
          </a:p>
          <a:p>
            <a:endParaRPr lang="en-US" dirty="0"/>
          </a:p>
        </p:txBody>
      </p:sp>
      <p:graphicFrame>
        <p:nvGraphicFramePr>
          <p:cNvPr id="7" name="Table 6">
            <a:extLst>
              <a:ext uri="{FF2B5EF4-FFF2-40B4-BE49-F238E27FC236}">
                <a16:creationId xmlns:a16="http://schemas.microsoft.com/office/drawing/2014/main" id="{6E7A1F37-2923-486B-86C2-B2F04848FD02}"/>
              </a:ext>
            </a:extLst>
          </p:cNvPr>
          <p:cNvGraphicFramePr>
            <a:graphicFrameLocks/>
          </p:cNvGraphicFramePr>
          <p:nvPr>
            <p:extLst>
              <p:ext uri="{D42A27DB-BD31-4B8C-83A1-F6EECF244321}">
                <p14:modId xmlns:p14="http://schemas.microsoft.com/office/powerpoint/2010/main" val="225494835"/>
              </p:ext>
            </p:extLst>
          </p:nvPr>
        </p:nvGraphicFramePr>
        <p:xfrm>
          <a:off x="862962" y="1455420"/>
          <a:ext cx="10647048" cy="3677920"/>
        </p:xfrm>
        <a:graphic>
          <a:graphicData uri="http://schemas.openxmlformats.org/drawingml/2006/table">
            <a:tbl>
              <a:tblPr firstRow="1" bandRow="1">
                <a:tableStyleId>{5C22544A-7EE6-4342-B048-85BDC9FD1C3A}</a:tableStyleId>
              </a:tblPr>
              <a:tblGrid>
                <a:gridCol w="5323524">
                  <a:extLst>
                    <a:ext uri="{9D8B030D-6E8A-4147-A177-3AD203B41FA5}">
                      <a16:colId xmlns:a16="http://schemas.microsoft.com/office/drawing/2014/main" val="3940917110"/>
                    </a:ext>
                  </a:extLst>
                </a:gridCol>
                <a:gridCol w="5323524">
                  <a:extLst>
                    <a:ext uri="{9D8B030D-6E8A-4147-A177-3AD203B41FA5}">
                      <a16:colId xmlns:a16="http://schemas.microsoft.com/office/drawing/2014/main" val="1645053805"/>
                    </a:ext>
                  </a:extLst>
                </a:gridCol>
              </a:tblGrid>
              <a:tr h="370840">
                <a:tc>
                  <a:txBody>
                    <a:bodyPr/>
                    <a:lstStyle/>
                    <a:p>
                      <a:r>
                        <a:rPr lang="en-GB" dirty="0">
                          <a:solidFill>
                            <a:schemeClr val="bg1"/>
                          </a:solidFill>
                          <a:hlinkClick r:id="rId4">
                            <a:extLst>
                              <a:ext uri="{A12FA001-AC4F-418D-AE19-62706E023703}">
                                <ahyp:hlinkClr xmlns:ahyp="http://schemas.microsoft.com/office/drawing/2018/hyperlinkcolor" val="tx"/>
                              </a:ext>
                            </a:extLst>
                          </a:hlinkClick>
                        </a:rPr>
                        <a:t>JC </a:t>
                      </a:r>
                      <a:r>
                        <a:rPr lang="en-GB" dirty="0" err="1">
                          <a:solidFill>
                            <a:schemeClr val="bg1"/>
                          </a:solidFill>
                          <a:hlinkClick r:id="rId4">
                            <a:extLst>
                              <a:ext uri="{A12FA001-AC4F-418D-AE19-62706E023703}">
                                <ahyp:hlinkClr xmlns:ahyp="http://schemas.microsoft.com/office/drawing/2018/hyperlinkcolor" val="tx"/>
                              </a:ext>
                            </a:extLst>
                          </a:hlinkClick>
                        </a:rPr>
                        <a:t>Sanclemente</a:t>
                      </a:r>
                      <a:r>
                        <a:rPr lang="en-GB" dirty="0">
                          <a:solidFill>
                            <a:schemeClr val="bg1"/>
                          </a:solidFill>
                          <a:hlinkClick r:id="rId4">
                            <a:extLst>
                              <a:ext uri="{A12FA001-AC4F-418D-AE19-62706E023703}">
                                <ahyp:hlinkClr xmlns:ahyp="http://schemas.microsoft.com/office/drawing/2018/hyperlinkcolor" val="tx"/>
                              </a:ext>
                            </a:extLst>
                          </a:hlinkClick>
                        </a:rPr>
                        <a:t>-Tellez</a:t>
                      </a:r>
                      <a:r>
                        <a:rPr lang="en-GB" dirty="0">
                          <a:solidFill>
                            <a:schemeClr val="bg1"/>
                          </a:solidFill>
                        </a:rPr>
                        <a:t>. (2017): </a:t>
                      </a:r>
                      <a:r>
                        <a:rPr lang="en-GB" dirty="0"/>
                        <a:t>PERSPECTIVES APPLIED INCLUDE:</a:t>
                      </a:r>
                    </a:p>
                  </a:txBody>
                  <a:tcPr/>
                </a:tc>
                <a:tc>
                  <a:txBody>
                    <a:bodyPr/>
                    <a:lstStyle/>
                    <a:p>
                      <a:r>
                        <a:rPr lang="en-GB" dirty="0">
                          <a:solidFill>
                            <a:schemeClr val="bg1"/>
                          </a:solidFill>
                          <a:hlinkClick r:id="rId4">
                            <a:extLst>
                              <a:ext uri="{A12FA001-AC4F-418D-AE19-62706E023703}">
                                <ahyp:hlinkClr xmlns:ahyp="http://schemas.microsoft.com/office/drawing/2018/hyperlinkcolor" val="tx"/>
                              </a:ext>
                            </a:extLst>
                          </a:hlinkClick>
                        </a:rPr>
                        <a:t>JC </a:t>
                      </a:r>
                      <a:r>
                        <a:rPr lang="en-GB" dirty="0" err="1">
                          <a:solidFill>
                            <a:schemeClr val="bg1"/>
                          </a:solidFill>
                          <a:hlinkClick r:id="rId4">
                            <a:extLst>
                              <a:ext uri="{A12FA001-AC4F-418D-AE19-62706E023703}">
                                <ahyp:hlinkClr xmlns:ahyp="http://schemas.microsoft.com/office/drawing/2018/hyperlinkcolor" val="tx"/>
                              </a:ext>
                            </a:extLst>
                          </a:hlinkClick>
                        </a:rPr>
                        <a:t>Sanclemente</a:t>
                      </a:r>
                      <a:r>
                        <a:rPr lang="en-GB" dirty="0">
                          <a:solidFill>
                            <a:schemeClr val="bg1"/>
                          </a:solidFill>
                          <a:hlinkClick r:id="rId4">
                            <a:extLst>
                              <a:ext uri="{A12FA001-AC4F-418D-AE19-62706E023703}">
                                <ahyp:hlinkClr xmlns:ahyp="http://schemas.microsoft.com/office/drawing/2018/hyperlinkcolor" val="tx"/>
                              </a:ext>
                            </a:extLst>
                          </a:hlinkClick>
                        </a:rPr>
                        <a:t>-Tellez</a:t>
                      </a:r>
                      <a:r>
                        <a:rPr lang="en-GB" dirty="0">
                          <a:solidFill>
                            <a:schemeClr val="bg1"/>
                          </a:solidFill>
                        </a:rPr>
                        <a:t>. (2017): </a:t>
                      </a:r>
                      <a:r>
                        <a:rPr lang="en-GB" dirty="0"/>
                        <a:t>DIFFERENTIATION BETWEEN SOCIAL INTIATIVES DEVISED IN REFERRING TO:</a:t>
                      </a:r>
                    </a:p>
                  </a:txBody>
                  <a:tcPr/>
                </a:tc>
                <a:extLst>
                  <a:ext uri="{0D108BD9-81ED-4DB2-BD59-A6C34878D82A}">
                    <a16:rowId xmlns:a16="http://schemas.microsoft.com/office/drawing/2014/main" val="182458411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800" b="1" i="1" kern="1200" dirty="0">
                          <a:solidFill>
                            <a:schemeClr val="dk1"/>
                          </a:solidFill>
                          <a:effectLst/>
                          <a:latin typeface="+mn-lt"/>
                          <a:ea typeface="+mn-ea"/>
                          <a:cs typeface="+mn-cs"/>
                        </a:rPr>
                        <a:t>1. Broadening of the concept of marketing. </a:t>
                      </a:r>
                      <a:endParaRPr lang="en-GB" sz="1800" kern="1200" dirty="0">
                        <a:solidFill>
                          <a:schemeClr val="dk1"/>
                        </a:solidFill>
                        <a:effectLst/>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1. Cause Promotion,</a:t>
                      </a:r>
                    </a:p>
                  </a:txBody>
                  <a:tcPr/>
                </a:tc>
                <a:extLst>
                  <a:ext uri="{0D108BD9-81ED-4DB2-BD59-A6C34878D82A}">
                    <a16:rowId xmlns:a16="http://schemas.microsoft.com/office/drawing/2014/main" val="3206544459"/>
                  </a:ext>
                </a:extLst>
              </a:tr>
              <a:tr h="370840">
                <a:tc>
                  <a:txBody>
                    <a:bodyPr/>
                    <a:lstStyle/>
                    <a:p>
                      <a:pPr marL="0" indent="0">
                        <a:buFont typeface="+mj-lt"/>
                        <a:buNone/>
                      </a:pPr>
                      <a:r>
                        <a:rPr lang="en-GB" sz="1800" b="1" i="1" kern="1200" dirty="0">
                          <a:solidFill>
                            <a:schemeClr val="dk1"/>
                          </a:solidFill>
                          <a:effectLst/>
                          <a:latin typeface="+mn-lt"/>
                          <a:ea typeface="+mn-ea"/>
                          <a:cs typeface="+mn-cs"/>
                        </a:rPr>
                        <a:t>2. Marketing and society</a:t>
                      </a:r>
                      <a:r>
                        <a:rPr lang="en-GB" sz="1800" kern="1200" dirty="0">
                          <a:solidFill>
                            <a:schemeClr val="dk1"/>
                          </a:solidFill>
                          <a:effectLst/>
                          <a:latin typeface="+mn-lt"/>
                          <a:ea typeface="+mn-ea"/>
                          <a:cs typeface="+mn-cs"/>
                        </a:rPr>
                        <a:t>.</a:t>
                      </a:r>
                      <a:endParaRPr lang="en-GB" dirty="0"/>
                    </a:p>
                  </a:txBody>
                  <a:tcPr/>
                </a:tc>
                <a:tc>
                  <a:txBody>
                    <a:bodyPr/>
                    <a:lstStyle/>
                    <a:p>
                      <a:r>
                        <a:rPr lang="en-GB" dirty="0"/>
                        <a:t>2. </a:t>
                      </a:r>
                      <a:r>
                        <a:rPr lang="en-GB" sz="1800" kern="1200" dirty="0">
                          <a:solidFill>
                            <a:schemeClr val="dk1"/>
                          </a:solidFill>
                          <a:effectLst/>
                          <a:latin typeface="+mn-lt"/>
                          <a:ea typeface="+mn-ea"/>
                          <a:cs typeface="+mn-cs"/>
                        </a:rPr>
                        <a:t>Cause-Related Marketing,</a:t>
                      </a:r>
                      <a:endParaRPr lang="en-GB" dirty="0"/>
                    </a:p>
                  </a:txBody>
                  <a:tcPr/>
                </a:tc>
                <a:extLst>
                  <a:ext uri="{0D108BD9-81ED-4DB2-BD59-A6C34878D82A}">
                    <a16:rowId xmlns:a16="http://schemas.microsoft.com/office/drawing/2014/main" val="4276931440"/>
                  </a:ext>
                </a:extLst>
              </a:tr>
              <a:tr h="370840">
                <a:tc>
                  <a:txBody>
                    <a:bodyPr/>
                    <a:lstStyle/>
                    <a:p>
                      <a:pPr marL="0" indent="0">
                        <a:buFont typeface="+mj-lt"/>
                        <a:buNone/>
                      </a:pPr>
                      <a:r>
                        <a:rPr lang="en-GB" sz="1800" b="1" i="1" kern="1200" dirty="0">
                          <a:solidFill>
                            <a:schemeClr val="dk1"/>
                          </a:solidFill>
                          <a:effectLst/>
                          <a:latin typeface="+mn-lt"/>
                          <a:ea typeface="+mn-ea"/>
                          <a:cs typeface="+mn-cs"/>
                        </a:rPr>
                        <a:t>3. Specific dimensions of social responsibility in market-</a:t>
                      </a:r>
                      <a:r>
                        <a:rPr lang="en-GB" sz="1800" b="1" i="1" kern="1200" dirty="0" err="1">
                          <a:solidFill>
                            <a:schemeClr val="dk1"/>
                          </a:solidFill>
                          <a:effectLst/>
                          <a:latin typeface="+mn-lt"/>
                          <a:ea typeface="+mn-ea"/>
                          <a:cs typeface="+mn-cs"/>
                        </a:rPr>
                        <a:t>ing</a:t>
                      </a:r>
                      <a:r>
                        <a:rPr lang="en-GB" sz="1800" kern="1200" dirty="0">
                          <a:solidFill>
                            <a:schemeClr val="dk1"/>
                          </a:solidFill>
                          <a:effectLst/>
                          <a:latin typeface="+mn-lt"/>
                          <a:ea typeface="+mn-ea"/>
                          <a:cs typeface="+mn-cs"/>
                        </a:rPr>
                        <a:t>.</a:t>
                      </a:r>
                      <a:endParaRPr lang="en-GB" dirty="0"/>
                    </a:p>
                  </a:txBody>
                  <a:tcPr/>
                </a:tc>
                <a:tc>
                  <a:txBody>
                    <a:bodyPr/>
                    <a:lstStyle/>
                    <a:p>
                      <a:r>
                        <a:rPr lang="en-GB" dirty="0"/>
                        <a:t>3. </a:t>
                      </a:r>
                      <a:r>
                        <a:rPr lang="en-GB" sz="1800" kern="1200" dirty="0">
                          <a:solidFill>
                            <a:schemeClr val="dk1"/>
                          </a:solidFill>
                          <a:effectLst/>
                          <a:latin typeface="+mn-lt"/>
                          <a:ea typeface="+mn-ea"/>
                          <a:cs typeface="+mn-cs"/>
                        </a:rPr>
                        <a:t>Corporate Social Marketing,</a:t>
                      </a:r>
                      <a:endParaRPr lang="en-GB" dirty="0"/>
                    </a:p>
                  </a:txBody>
                  <a:tcPr/>
                </a:tc>
                <a:extLst>
                  <a:ext uri="{0D108BD9-81ED-4DB2-BD59-A6C34878D82A}">
                    <a16:rowId xmlns:a16="http://schemas.microsoft.com/office/drawing/2014/main" val="3114275456"/>
                  </a:ext>
                </a:extLst>
              </a:tr>
              <a:tr h="370840">
                <a:tc>
                  <a:txBody>
                    <a:bodyPr/>
                    <a:lstStyle/>
                    <a:p>
                      <a:pPr marL="0" indent="0">
                        <a:buFont typeface="+mj-lt"/>
                        <a:buNone/>
                      </a:pPr>
                      <a:r>
                        <a:rPr lang="en-GB" sz="1800" b="1" i="1" kern="1200" dirty="0">
                          <a:solidFill>
                            <a:schemeClr val="dk1"/>
                          </a:solidFill>
                          <a:effectLst/>
                          <a:latin typeface="+mn-lt"/>
                          <a:ea typeface="+mn-ea"/>
                          <a:cs typeface="+mn-cs"/>
                        </a:rPr>
                        <a:t>4. CSR, corporate associations, images, reputations and stakeholders</a:t>
                      </a:r>
                      <a:r>
                        <a:rPr lang="en-GB" sz="1800" kern="1200" dirty="0">
                          <a:solidFill>
                            <a:schemeClr val="dk1"/>
                          </a:solidFill>
                          <a:effectLst/>
                          <a:latin typeface="+mn-lt"/>
                          <a:ea typeface="+mn-ea"/>
                          <a:cs typeface="+mn-cs"/>
                        </a:rPr>
                        <a:t>.</a:t>
                      </a:r>
                      <a:endParaRPr lang="en-GB" dirty="0"/>
                    </a:p>
                  </a:txBody>
                  <a:tcPr/>
                </a:tc>
                <a:tc>
                  <a:txBody>
                    <a:bodyPr/>
                    <a:lstStyle/>
                    <a:p>
                      <a:r>
                        <a:rPr lang="en-GB" dirty="0"/>
                        <a:t>4. </a:t>
                      </a:r>
                      <a:r>
                        <a:rPr lang="en-GB" sz="1800" kern="1200" dirty="0">
                          <a:solidFill>
                            <a:schemeClr val="dk1"/>
                          </a:solidFill>
                          <a:effectLst/>
                          <a:latin typeface="+mn-lt"/>
                          <a:ea typeface="+mn-ea"/>
                          <a:cs typeface="+mn-cs"/>
                        </a:rPr>
                        <a:t>Corporate Philanthropy,</a:t>
                      </a:r>
                      <a:endParaRPr lang="en-GB" dirty="0"/>
                    </a:p>
                  </a:txBody>
                  <a:tcPr/>
                </a:tc>
                <a:extLst>
                  <a:ext uri="{0D108BD9-81ED-4DB2-BD59-A6C34878D82A}">
                    <a16:rowId xmlns:a16="http://schemas.microsoft.com/office/drawing/2014/main" val="90525954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800" b="1" i="1" kern="1200" dirty="0">
                          <a:solidFill>
                            <a:schemeClr val="dk1"/>
                          </a:solidFill>
                          <a:effectLst/>
                          <a:latin typeface="+mn-lt"/>
                          <a:ea typeface="+mn-ea"/>
                          <a:cs typeface="+mn-cs"/>
                        </a:rPr>
                        <a:t>5. The relationship between CSR and overall com-</a:t>
                      </a:r>
                      <a:r>
                        <a:rPr lang="en-GB" sz="1800" b="1" i="1" kern="1200" dirty="0" err="1">
                          <a:solidFill>
                            <a:schemeClr val="dk1"/>
                          </a:solidFill>
                          <a:effectLst/>
                          <a:latin typeface="+mn-lt"/>
                          <a:ea typeface="+mn-ea"/>
                          <a:cs typeface="+mn-cs"/>
                        </a:rPr>
                        <a:t>pany</a:t>
                      </a:r>
                      <a:r>
                        <a:rPr lang="en-GB" sz="1800" b="1" i="1" kern="1200" dirty="0">
                          <a:solidFill>
                            <a:schemeClr val="dk1"/>
                          </a:solidFill>
                          <a:effectLst/>
                          <a:latin typeface="+mn-lt"/>
                          <a:ea typeface="+mn-ea"/>
                          <a:cs typeface="+mn-cs"/>
                        </a:rPr>
                        <a:t> performance</a:t>
                      </a:r>
                      <a:r>
                        <a:rPr lang="en-GB" sz="1800" kern="1200" dirty="0">
                          <a:solidFill>
                            <a:schemeClr val="dk1"/>
                          </a:solidFill>
                          <a:effectLst/>
                          <a:latin typeface="+mn-lt"/>
                          <a:ea typeface="+mn-ea"/>
                          <a:cs typeface="+mn-cs"/>
                        </a:rPr>
                        <a:t>.</a:t>
                      </a:r>
                    </a:p>
                  </a:txBody>
                  <a:tcPr/>
                </a:tc>
                <a:tc>
                  <a:txBody>
                    <a:bodyPr/>
                    <a:lstStyle/>
                    <a:p>
                      <a:r>
                        <a:rPr lang="en-GB" dirty="0"/>
                        <a:t>5. </a:t>
                      </a:r>
                      <a:r>
                        <a:rPr lang="en-GB" sz="1800" kern="1200" dirty="0">
                          <a:solidFill>
                            <a:schemeClr val="dk1"/>
                          </a:solidFill>
                          <a:effectLst/>
                          <a:latin typeface="+mn-lt"/>
                          <a:ea typeface="+mn-ea"/>
                          <a:cs typeface="+mn-cs"/>
                        </a:rPr>
                        <a:t>Community Volunteering,</a:t>
                      </a:r>
                      <a:endParaRPr lang="en-GB" dirty="0"/>
                    </a:p>
                  </a:txBody>
                  <a:tcPr/>
                </a:tc>
                <a:extLst>
                  <a:ext uri="{0D108BD9-81ED-4DB2-BD59-A6C34878D82A}">
                    <a16:rowId xmlns:a16="http://schemas.microsoft.com/office/drawing/2014/main" val="561353445"/>
                  </a:ext>
                </a:extLst>
              </a:tr>
              <a:tr h="370840">
                <a:tc>
                  <a:txBody>
                    <a:bodyPr/>
                    <a:lstStyle/>
                    <a:p>
                      <a:pPr marL="342900" indent="-342900">
                        <a:buFont typeface="+mj-lt"/>
                        <a:buAutoNum type="arabicPeriod"/>
                      </a:pPr>
                      <a:endParaRPr lang="en-GB" dirty="0"/>
                    </a:p>
                  </a:txBody>
                  <a:tcPr/>
                </a:tc>
                <a:tc>
                  <a:txBody>
                    <a:bodyPr/>
                    <a:lstStyle/>
                    <a:p>
                      <a:r>
                        <a:rPr lang="en-GB" dirty="0"/>
                        <a:t>6. </a:t>
                      </a:r>
                      <a:r>
                        <a:rPr lang="en-GB" sz="1800" kern="1200" dirty="0">
                          <a:solidFill>
                            <a:schemeClr val="dk1"/>
                          </a:solidFill>
                          <a:effectLst/>
                          <a:latin typeface="+mn-lt"/>
                          <a:ea typeface="+mn-ea"/>
                          <a:cs typeface="+mn-cs"/>
                        </a:rPr>
                        <a:t>Socially Responsible Business Practices.</a:t>
                      </a:r>
                      <a:endParaRPr lang="en-GB" dirty="0"/>
                    </a:p>
                  </a:txBody>
                  <a:tcPr/>
                </a:tc>
                <a:extLst>
                  <a:ext uri="{0D108BD9-81ED-4DB2-BD59-A6C34878D82A}">
                    <a16:rowId xmlns:a16="http://schemas.microsoft.com/office/drawing/2014/main" val="2532972355"/>
                  </a:ext>
                </a:extLst>
              </a:tr>
            </a:tbl>
          </a:graphicData>
        </a:graphic>
      </p:graphicFrame>
      <p:pic>
        <p:nvPicPr>
          <p:cNvPr id="9" name="Video 8">
            <a:hlinkClick r:id="" action="ppaction://media"/>
            <a:extLst>
              <a:ext uri="{FF2B5EF4-FFF2-40B4-BE49-F238E27FC236}">
                <a16:creationId xmlns:a16="http://schemas.microsoft.com/office/drawing/2014/main" id="{A4AD1891-DB94-40EB-922F-B510DDEFCE5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436684239"/>
      </p:ext>
    </p:extLst>
  </p:cSld>
  <p:clrMapOvr>
    <a:masterClrMapping/>
  </p:clrMapOvr>
  <mc:AlternateContent xmlns:mc="http://schemas.openxmlformats.org/markup-compatibility/2006">
    <mc:Choice xmlns:p14="http://schemas.microsoft.com/office/powerpoint/2010/main" Requires="p14">
      <p:transition spd="med" p14:dur="700" advTm="15510">
        <p:fade/>
      </p:transition>
    </mc:Choice>
    <mc:Fallback>
      <p:transition spd="med" advTm="155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BD383-BB7B-4AC4-912C-B7BBA665AFB4}"/>
              </a:ext>
            </a:extLst>
          </p:cNvPr>
          <p:cNvSpPr>
            <a:spLocks noGrp="1"/>
          </p:cNvSpPr>
          <p:nvPr>
            <p:ph type="title"/>
          </p:nvPr>
        </p:nvSpPr>
        <p:spPr>
          <a:xfrm>
            <a:off x="1141413" y="618518"/>
            <a:ext cx="9905998" cy="153007"/>
          </a:xfrm>
        </p:spPr>
        <p:txBody>
          <a:bodyPr>
            <a:normAutofit fontScale="90000"/>
          </a:bodyPr>
          <a:lstStyle/>
          <a:p>
            <a:r>
              <a:rPr lang="en-GB" dirty="0"/>
              <a:t>SELECTION OF APPROPRIATE MEDIA CHANNELS: </a:t>
            </a:r>
            <a:r>
              <a:rPr lang="en-GB" dirty="0" err="1">
                <a:solidFill>
                  <a:schemeClr val="bg1"/>
                </a:solidFill>
              </a:rPr>
              <a:t>Maignan</a:t>
            </a:r>
            <a:r>
              <a:rPr lang="en-GB" dirty="0">
                <a:solidFill>
                  <a:schemeClr val="bg1"/>
                </a:solidFill>
              </a:rPr>
              <a:t> (2004) </a:t>
            </a:r>
          </a:p>
        </p:txBody>
      </p:sp>
      <p:sp>
        <p:nvSpPr>
          <p:cNvPr id="4" name="Footer Placeholder 3">
            <a:extLst>
              <a:ext uri="{FF2B5EF4-FFF2-40B4-BE49-F238E27FC236}">
                <a16:creationId xmlns:a16="http://schemas.microsoft.com/office/drawing/2014/main" id="{79A90D3F-06F4-460B-B040-CD0F2589DC91}"/>
              </a:ext>
            </a:extLst>
          </p:cNvPr>
          <p:cNvSpPr>
            <a:spLocks noGrp="1"/>
          </p:cNvSpPr>
          <p:nvPr>
            <p:ph type="ftr" sz="quarter" idx="11"/>
          </p:nvPr>
        </p:nvSpPr>
        <p:spPr>
          <a:xfrm>
            <a:off x="1141412" y="6122333"/>
            <a:ext cx="6239309" cy="365125"/>
          </a:xfrm>
        </p:spPr>
        <p:txBody>
          <a:bodyPr/>
          <a:lstStyle/>
          <a:p>
            <a:r>
              <a:rPr lang="en-GB" b="1" i="1" dirty="0"/>
              <a:t>MANJINDER KAUR,</a:t>
            </a:r>
            <a:endParaRPr lang="en-GB" dirty="0"/>
          </a:p>
          <a:p>
            <a:r>
              <a:rPr lang="en-GB" b="1" i="1" dirty="0"/>
              <a:t>Student ID Number: 1812346,</a:t>
            </a:r>
            <a:endParaRPr lang="en-GB" dirty="0"/>
          </a:p>
          <a:p>
            <a:r>
              <a:rPr lang="en-GB" b="1" i="1" dirty="0"/>
              <a:t>Degree Subject: MBA ONLINE,</a:t>
            </a:r>
            <a:endParaRPr lang="en-GB" dirty="0"/>
          </a:p>
          <a:p>
            <a:r>
              <a:rPr lang="en-GB" b="1" i="1" dirty="0"/>
              <a:t>Module 2: Marketing management.</a:t>
            </a:r>
            <a:endParaRPr lang="en-GB" dirty="0"/>
          </a:p>
          <a:p>
            <a:endParaRPr lang="en-US" dirty="0"/>
          </a:p>
        </p:txBody>
      </p:sp>
      <p:sp>
        <p:nvSpPr>
          <p:cNvPr id="5" name="Slide Number Placeholder 4">
            <a:extLst>
              <a:ext uri="{FF2B5EF4-FFF2-40B4-BE49-F238E27FC236}">
                <a16:creationId xmlns:a16="http://schemas.microsoft.com/office/drawing/2014/main" id="{11A6C5EC-7457-4D7B-B4A8-FC1DFE6B3883}"/>
              </a:ext>
            </a:extLst>
          </p:cNvPr>
          <p:cNvSpPr>
            <a:spLocks noGrp="1"/>
          </p:cNvSpPr>
          <p:nvPr>
            <p:ph type="sldNum" sz="quarter" idx="12"/>
          </p:nvPr>
        </p:nvSpPr>
        <p:spPr>
          <a:xfrm>
            <a:off x="5440681" y="6122333"/>
            <a:ext cx="1549080" cy="365125"/>
          </a:xfrm>
        </p:spPr>
        <p:txBody>
          <a:bodyPr/>
          <a:lstStyle/>
          <a:p>
            <a:r>
              <a:rPr lang="en-US" dirty="0"/>
              <a:t>Page </a:t>
            </a:r>
            <a:fld id="{6D22F896-40B5-4ADD-8801-0D06FADFA095}" type="slidenum">
              <a:rPr lang="en-US"/>
              <a:pPr/>
              <a:t>5</a:t>
            </a:fld>
            <a:r>
              <a:rPr lang="en-US" dirty="0"/>
              <a:t> of 12</a:t>
            </a:r>
          </a:p>
          <a:p>
            <a:endParaRPr lang="en-US" dirty="0"/>
          </a:p>
        </p:txBody>
      </p:sp>
      <p:pic>
        <p:nvPicPr>
          <p:cNvPr id="6" name="Content Placeholder 5">
            <a:extLst>
              <a:ext uri="{FF2B5EF4-FFF2-40B4-BE49-F238E27FC236}">
                <a16:creationId xmlns:a16="http://schemas.microsoft.com/office/drawing/2014/main" id="{468A1708-5036-49B3-BF7D-C952AB5EA747}"/>
              </a:ext>
            </a:extLst>
          </p:cNvPr>
          <p:cNvPicPr>
            <a:picLocks noGrp="1"/>
          </p:cNvPicPr>
          <p:nvPr>
            <p:ph idx="1"/>
          </p:nvPr>
        </p:nvPicPr>
        <p:blipFill rotWithShape="1">
          <a:blip r:embed="rId4"/>
          <a:srcRect l="22735" t="15364" r="20031" b="4038"/>
          <a:stretch/>
        </p:blipFill>
        <p:spPr bwMode="auto">
          <a:xfrm>
            <a:off x="834391" y="1228724"/>
            <a:ext cx="7720964" cy="4612005"/>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EE34027C-118E-4A39-9D8C-B7637BFF7F66}"/>
              </a:ext>
            </a:extLst>
          </p:cNvPr>
          <p:cNvSpPr txBox="1"/>
          <p:nvPr/>
        </p:nvSpPr>
        <p:spPr>
          <a:xfrm>
            <a:off x="8818245" y="1308735"/>
            <a:ext cx="2811780" cy="3970318"/>
          </a:xfrm>
          <a:prstGeom prst="rect">
            <a:avLst/>
          </a:prstGeom>
          <a:noFill/>
        </p:spPr>
        <p:txBody>
          <a:bodyPr wrap="square" rtlCol="0">
            <a:spAutoFit/>
          </a:bodyPr>
          <a:lstStyle/>
          <a:p>
            <a:r>
              <a:rPr lang="en-GB" dirty="0"/>
              <a:t>corporate social responsibility </a:t>
            </a:r>
          </a:p>
          <a:p>
            <a:endParaRPr lang="en-GB" dirty="0"/>
          </a:p>
          <a:p>
            <a:endParaRPr lang="en-GB" dirty="0"/>
          </a:p>
          <a:p>
            <a:endParaRPr lang="en-GB" dirty="0"/>
          </a:p>
          <a:p>
            <a:endParaRPr lang="en-GB" dirty="0"/>
          </a:p>
          <a:p>
            <a:r>
              <a:rPr lang="en-GB" dirty="0"/>
              <a:t> higher market value </a:t>
            </a:r>
          </a:p>
          <a:p>
            <a:endParaRPr lang="en-GB" dirty="0"/>
          </a:p>
          <a:p>
            <a:endParaRPr lang="en-GB" dirty="0"/>
          </a:p>
          <a:p>
            <a:endParaRPr lang="en-GB" dirty="0"/>
          </a:p>
          <a:p>
            <a:endParaRPr lang="en-GB" dirty="0"/>
          </a:p>
          <a:p>
            <a:endParaRPr lang="en-GB" dirty="0"/>
          </a:p>
          <a:p>
            <a:r>
              <a:rPr lang="en-GB" dirty="0"/>
              <a:t>due to more customer satisfaction</a:t>
            </a:r>
          </a:p>
        </p:txBody>
      </p:sp>
      <p:sp>
        <p:nvSpPr>
          <p:cNvPr id="7" name="Arrow: Down 6">
            <a:extLst>
              <a:ext uri="{FF2B5EF4-FFF2-40B4-BE49-F238E27FC236}">
                <a16:creationId xmlns:a16="http://schemas.microsoft.com/office/drawing/2014/main" id="{EA38CD42-78FC-4FC3-ACC9-EB3E35BA499D}"/>
              </a:ext>
            </a:extLst>
          </p:cNvPr>
          <p:cNvSpPr/>
          <p:nvPr/>
        </p:nvSpPr>
        <p:spPr>
          <a:xfrm>
            <a:off x="9424035" y="2114548"/>
            <a:ext cx="702945" cy="842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320CA1B7-5F3B-47F1-980A-76E3C1E39C0D}"/>
              </a:ext>
            </a:extLst>
          </p:cNvPr>
          <p:cNvSpPr/>
          <p:nvPr/>
        </p:nvSpPr>
        <p:spPr>
          <a:xfrm>
            <a:off x="9521190" y="3534726"/>
            <a:ext cx="702945" cy="842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Video 9">
            <a:hlinkClick r:id="" action="ppaction://media"/>
            <a:extLst>
              <a:ext uri="{FF2B5EF4-FFF2-40B4-BE49-F238E27FC236}">
                <a16:creationId xmlns:a16="http://schemas.microsoft.com/office/drawing/2014/main" id="{C76A02C0-EAC6-45A3-BDCA-FA73C6225D1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170170848"/>
      </p:ext>
    </p:extLst>
  </p:cSld>
  <p:clrMapOvr>
    <a:masterClrMapping/>
  </p:clrMapOvr>
  <mc:AlternateContent xmlns:mc="http://schemas.openxmlformats.org/markup-compatibility/2006">
    <mc:Choice xmlns:p14="http://schemas.microsoft.com/office/powerpoint/2010/main" Requires="p14">
      <p:transition spd="med" p14:dur="700" advTm="14631">
        <p:fade/>
      </p:transition>
    </mc:Choice>
    <mc:Fallback>
      <p:transition spd="med" advTm="1463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753FD-AC1A-46CC-ABDB-4B3CD8BF313D}"/>
              </a:ext>
            </a:extLst>
          </p:cNvPr>
          <p:cNvSpPr>
            <a:spLocks noGrp="1"/>
          </p:cNvSpPr>
          <p:nvPr>
            <p:ph type="title"/>
          </p:nvPr>
        </p:nvSpPr>
        <p:spPr>
          <a:xfrm>
            <a:off x="1141413" y="205740"/>
            <a:ext cx="9905998" cy="617220"/>
          </a:xfrm>
        </p:spPr>
        <p:txBody>
          <a:bodyPr>
            <a:normAutofit/>
          </a:bodyPr>
          <a:lstStyle/>
          <a:p>
            <a:pPr algn="ctr"/>
            <a:r>
              <a:rPr lang="en-GB" dirty="0"/>
              <a:t>MEASURING SUCCESS:</a:t>
            </a:r>
          </a:p>
        </p:txBody>
      </p:sp>
      <p:sp>
        <p:nvSpPr>
          <p:cNvPr id="3" name="Content Placeholder 2">
            <a:extLst>
              <a:ext uri="{FF2B5EF4-FFF2-40B4-BE49-F238E27FC236}">
                <a16:creationId xmlns:a16="http://schemas.microsoft.com/office/drawing/2014/main" id="{4498E19B-D5A2-48E5-83F8-EBC3844CA1D4}"/>
              </a:ext>
            </a:extLst>
          </p:cNvPr>
          <p:cNvSpPr>
            <a:spLocks noGrp="1"/>
          </p:cNvSpPr>
          <p:nvPr>
            <p:ph idx="1"/>
          </p:nvPr>
        </p:nvSpPr>
        <p:spPr>
          <a:xfrm>
            <a:off x="1141412" y="822960"/>
            <a:ext cx="9986149" cy="4551047"/>
          </a:xfrm>
        </p:spPr>
        <p:txBody>
          <a:bodyPr>
            <a:normAutofit fontScale="85000" lnSpcReduction="20000"/>
          </a:bodyPr>
          <a:lstStyle/>
          <a:p>
            <a:r>
              <a:rPr lang="en-GB" dirty="0"/>
              <a:t>LIMITATIONS:</a:t>
            </a:r>
          </a:p>
          <a:p>
            <a:r>
              <a:rPr lang="en-GB" dirty="0"/>
              <a:t>Confuses their interpretation leading to different conclusion,</a:t>
            </a:r>
          </a:p>
          <a:p>
            <a:r>
              <a:rPr lang="en-GB" dirty="0"/>
              <a:t>Prompt problematic consumer behaviours like </a:t>
            </a:r>
            <a:r>
              <a:rPr lang="en-GB" dirty="0" err="1"/>
              <a:t>skepticism</a:t>
            </a:r>
            <a:r>
              <a:rPr lang="en-GB" dirty="0"/>
              <a:t>,</a:t>
            </a:r>
          </a:p>
          <a:p>
            <a:pPr marL="0" indent="0">
              <a:buNone/>
            </a:pPr>
            <a:r>
              <a:rPr lang="en-GB" dirty="0"/>
              <a:t> reduced purchase intentions, more criticism against unethical actions.</a:t>
            </a:r>
          </a:p>
          <a:p>
            <a:endParaRPr lang="en-GB" dirty="0"/>
          </a:p>
          <a:p>
            <a:r>
              <a:rPr lang="en-GB" dirty="0"/>
              <a:t>BENEFITS:</a:t>
            </a:r>
          </a:p>
          <a:p>
            <a:r>
              <a:rPr lang="en-GB" dirty="0"/>
              <a:t>Establish good reputation, enhance brand equity, </a:t>
            </a:r>
          </a:p>
          <a:p>
            <a:pPr marL="0" indent="0">
              <a:buNone/>
            </a:pPr>
            <a:r>
              <a:rPr lang="en-GB" dirty="0"/>
              <a:t>strengthen ties with suppliers and distributors and</a:t>
            </a:r>
          </a:p>
          <a:p>
            <a:pPr marL="0" indent="0">
              <a:buNone/>
            </a:pPr>
            <a:r>
              <a:rPr lang="en-GB" dirty="0"/>
              <a:t>increase employees sense of identification with and </a:t>
            </a:r>
          </a:p>
          <a:p>
            <a:pPr marL="0" indent="0">
              <a:buNone/>
            </a:pPr>
            <a:r>
              <a:rPr lang="en-GB" dirty="0"/>
              <a:t>pride in their firm.</a:t>
            </a:r>
          </a:p>
        </p:txBody>
      </p:sp>
      <p:sp>
        <p:nvSpPr>
          <p:cNvPr id="4" name="Footer Placeholder 3">
            <a:extLst>
              <a:ext uri="{FF2B5EF4-FFF2-40B4-BE49-F238E27FC236}">
                <a16:creationId xmlns:a16="http://schemas.microsoft.com/office/drawing/2014/main" id="{2A2AD29D-DABD-4BAA-A6B4-A0EB69764C40}"/>
              </a:ext>
            </a:extLst>
          </p:cNvPr>
          <p:cNvSpPr>
            <a:spLocks noGrp="1"/>
          </p:cNvSpPr>
          <p:nvPr>
            <p:ph type="ftr" sz="quarter" idx="11"/>
          </p:nvPr>
        </p:nvSpPr>
        <p:spPr>
          <a:xfrm>
            <a:off x="1141412" y="6116357"/>
            <a:ext cx="6239309" cy="365125"/>
          </a:xfrm>
        </p:spPr>
        <p:txBody>
          <a:bodyPr/>
          <a:lstStyle/>
          <a:p>
            <a:r>
              <a:rPr lang="en-GB" b="1" i="1" dirty="0"/>
              <a:t>MANJINDER KAUR,</a:t>
            </a:r>
            <a:endParaRPr lang="en-GB" dirty="0"/>
          </a:p>
          <a:p>
            <a:r>
              <a:rPr lang="en-GB" b="1" i="1" dirty="0"/>
              <a:t>Student ID Number: 1812346,</a:t>
            </a:r>
            <a:endParaRPr lang="en-GB" dirty="0"/>
          </a:p>
          <a:p>
            <a:r>
              <a:rPr lang="en-GB" b="1" i="1" dirty="0"/>
              <a:t>Degree Subject: MBA ONLINE,</a:t>
            </a:r>
            <a:endParaRPr lang="en-GB" dirty="0"/>
          </a:p>
          <a:p>
            <a:r>
              <a:rPr lang="en-GB" b="1" i="1" dirty="0"/>
              <a:t>Module 2: Marketing management.</a:t>
            </a:r>
            <a:endParaRPr lang="en-GB" dirty="0"/>
          </a:p>
          <a:p>
            <a:endParaRPr lang="en-US" dirty="0"/>
          </a:p>
        </p:txBody>
      </p:sp>
      <p:sp>
        <p:nvSpPr>
          <p:cNvPr id="5" name="Slide Number Placeholder 4">
            <a:extLst>
              <a:ext uri="{FF2B5EF4-FFF2-40B4-BE49-F238E27FC236}">
                <a16:creationId xmlns:a16="http://schemas.microsoft.com/office/drawing/2014/main" id="{87961587-C021-477A-9FD3-099BAE2FBE14}"/>
              </a:ext>
            </a:extLst>
          </p:cNvPr>
          <p:cNvSpPr>
            <a:spLocks noGrp="1"/>
          </p:cNvSpPr>
          <p:nvPr>
            <p:ph type="sldNum" sz="quarter" idx="12"/>
          </p:nvPr>
        </p:nvSpPr>
        <p:spPr>
          <a:xfrm>
            <a:off x="5372101" y="5807048"/>
            <a:ext cx="1571940" cy="365125"/>
          </a:xfrm>
        </p:spPr>
        <p:txBody>
          <a:bodyPr/>
          <a:lstStyle/>
          <a:p>
            <a:r>
              <a:rPr lang="en-US" dirty="0"/>
              <a:t>Page </a:t>
            </a:r>
            <a:fld id="{6D22F896-40B5-4ADD-8801-0D06FADFA095}" type="slidenum">
              <a:rPr lang="en-US"/>
              <a:pPr/>
              <a:t>6</a:t>
            </a:fld>
            <a:r>
              <a:rPr lang="en-US" dirty="0"/>
              <a:t> of 12</a:t>
            </a:r>
          </a:p>
        </p:txBody>
      </p:sp>
      <p:pic>
        <p:nvPicPr>
          <p:cNvPr id="7" name="Picture 6" descr="A close up of a logo&#10;&#10;Description automatically generated">
            <a:extLst>
              <a:ext uri="{FF2B5EF4-FFF2-40B4-BE49-F238E27FC236}">
                <a16:creationId xmlns:a16="http://schemas.microsoft.com/office/drawing/2014/main" id="{17AF9E7A-5C75-4C8D-9CC8-8C617915522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010063" y="1070848"/>
            <a:ext cx="1692354" cy="1930442"/>
          </a:xfrm>
          <a:prstGeom prst="rect">
            <a:avLst/>
          </a:prstGeom>
        </p:spPr>
      </p:pic>
      <p:sp>
        <p:nvSpPr>
          <p:cNvPr id="8" name="TextBox 7">
            <a:extLst>
              <a:ext uri="{FF2B5EF4-FFF2-40B4-BE49-F238E27FC236}">
                <a16:creationId xmlns:a16="http://schemas.microsoft.com/office/drawing/2014/main" id="{B78269C0-F04E-4163-95BF-8FD5F6B71E0F}"/>
              </a:ext>
            </a:extLst>
          </p:cNvPr>
          <p:cNvSpPr txBox="1"/>
          <p:nvPr/>
        </p:nvSpPr>
        <p:spPr>
          <a:xfrm>
            <a:off x="8952752" y="3033144"/>
            <a:ext cx="2001491" cy="369332"/>
          </a:xfrm>
          <a:prstGeom prst="rect">
            <a:avLst/>
          </a:prstGeom>
          <a:noFill/>
        </p:spPr>
        <p:txBody>
          <a:bodyPr wrap="square" rtlCol="0">
            <a:spAutoFit/>
          </a:bodyPr>
          <a:lstStyle/>
          <a:p>
            <a:r>
              <a:rPr lang="en-GB" sz="900" dirty="0">
                <a:hlinkClick r:id="rId5" tooltip="https://chaoticsoulzzz.wordpress.com/2011/09/04/mind-or-heart/"/>
              </a:rPr>
              <a:t>This Photo</a:t>
            </a:r>
            <a:r>
              <a:rPr lang="en-GB" sz="900" dirty="0"/>
              <a:t> by Unknown Author is licensed under </a:t>
            </a:r>
            <a:r>
              <a:rPr lang="en-GB" sz="900" dirty="0">
                <a:hlinkClick r:id="rId6" tooltip="https://creativecommons.org/licenses/by/3.0/"/>
              </a:rPr>
              <a:t>CC BY</a:t>
            </a:r>
            <a:endParaRPr lang="en-GB" sz="900" dirty="0"/>
          </a:p>
        </p:txBody>
      </p:sp>
      <p:pic>
        <p:nvPicPr>
          <p:cNvPr id="10" name="Picture 9" descr="A picture containing object, rope, cat, laying&#10;&#10;Description automatically generated">
            <a:extLst>
              <a:ext uri="{FF2B5EF4-FFF2-40B4-BE49-F238E27FC236}">
                <a16:creationId xmlns:a16="http://schemas.microsoft.com/office/drawing/2014/main" id="{B0800B39-96DD-4406-B71D-B2FC49ED3AB3}"/>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044871" y="3673702"/>
            <a:ext cx="2859504" cy="1700305"/>
          </a:xfrm>
          <a:prstGeom prst="rect">
            <a:avLst/>
          </a:prstGeom>
        </p:spPr>
      </p:pic>
      <p:sp>
        <p:nvSpPr>
          <p:cNvPr id="11" name="TextBox 10">
            <a:extLst>
              <a:ext uri="{FF2B5EF4-FFF2-40B4-BE49-F238E27FC236}">
                <a16:creationId xmlns:a16="http://schemas.microsoft.com/office/drawing/2014/main" id="{9C9C0AA9-0611-4324-9087-C6E81C1A3EE2}"/>
              </a:ext>
            </a:extLst>
          </p:cNvPr>
          <p:cNvSpPr txBox="1"/>
          <p:nvPr/>
        </p:nvSpPr>
        <p:spPr>
          <a:xfrm>
            <a:off x="8044871" y="5639124"/>
            <a:ext cx="2581294" cy="369332"/>
          </a:xfrm>
          <a:prstGeom prst="rect">
            <a:avLst/>
          </a:prstGeom>
          <a:noFill/>
        </p:spPr>
        <p:txBody>
          <a:bodyPr wrap="square" rtlCol="0">
            <a:spAutoFit/>
          </a:bodyPr>
          <a:lstStyle/>
          <a:p>
            <a:r>
              <a:rPr lang="en-GB" sz="900">
                <a:hlinkClick r:id="rId8" tooltip="https://puzzling.stackexchange.com/questions/55508/my-friends-rope-puzzle"/>
              </a:rPr>
              <a:t>This Photo</a:t>
            </a:r>
            <a:r>
              <a:rPr lang="en-GB" sz="900"/>
              <a:t> by Unknown Author is licensed under </a:t>
            </a:r>
            <a:r>
              <a:rPr lang="en-GB" sz="900">
                <a:hlinkClick r:id="rId9" tooltip="https://creativecommons.org/licenses/by-sa/3.0/"/>
              </a:rPr>
              <a:t>CC BY-SA</a:t>
            </a:r>
            <a:endParaRPr lang="en-GB" sz="900"/>
          </a:p>
        </p:txBody>
      </p:sp>
      <p:pic>
        <p:nvPicPr>
          <p:cNvPr id="12" name="Video 11">
            <a:hlinkClick r:id="" action="ppaction://media"/>
            <a:extLst>
              <a:ext uri="{FF2B5EF4-FFF2-40B4-BE49-F238E27FC236}">
                <a16:creationId xmlns:a16="http://schemas.microsoft.com/office/drawing/2014/main" id="{01F5DAFE-E6F2-4007-8337-E52CE599598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880802194"/>
      </p:ext>
    </p:extLst>
  </p:cSld>
  <p:clrMapOvr>
    <a:masterClrMapping/>
  </p:clrMapOvr>
  <mc:AlternateContent xmlns:mc="http://schemas.openxmlformats.org/markup-compatibility/2006">
    <mc:Choice xmlns:p14="http://schemas.microsoft.com/office/powerpoint/2010/main" Requires="p14">
      <p:transition spd="med" p14:dur="700" advTm="37422">
        <p:fade/>
      </p:transition>
    </mc:Choice>
    <mc:Fallback>
      <p:transition spd="med" advTm="374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407AB-B092-4004-A1B1-783F5008E034}"/>
              </a:ext>
            </a:extLst>
          </p:cNvPr>
          <p:cNvSpPr>
            <a:spLocks noGrp="1"/>
          </p:cNvSpPr>
          <p:nvPr>
            <p:ph type="title"/>
          </p:nvPr>
        </p:nvSpPr>
        <p:spPr>
          <a:xfrm>
            <a:off x="1141413" y="618518"/>
            <a:ext cx="9905998" cy="301597"/>
          </a:xfrm>
        </p:spPr>
        <p:txBody>
          <a:bodyPr>
            <a:normAutofit fontScale="90000"/>
          </a:bodyPr>
          <a:lstStyle/>
          <a:p>
            <a:pPr algn="ctr"/>
            <a:r>
              <a:rPr lang="en-GB" dirty="0"/>
              <a:t>Ways in which marketers and my organisation need to react </a:t>
            </a:r>
          </a:p>
        </p:txBody>
      </p:sp>
      <p:sp>
        <p:nvSpPr>
          <p:cNvPr id="6" name="Content Placeholder 5">
            <a:extLst>
              <a:ext uri="{FF2B5EF4-FFF2-40B4-BE49-F238E27FC236}">
                <a16:creationId xmlns:a16="http://schemas.microsoft.com/office/drawing/2014/main" id="{1AA53369-5C5E-4FCA-AED2-0935A5CA1181}"/>
              </a:ext>
            </a:extLst>
          </p:cNvPr>
          <p:cNvSpPr>
            <a:spLocks noGrp="1"/>
          </p:cNvSpPr>
          <p:nvPr>
            <p:ph sz="half" idx="1"/>
          </p:nvPr>
        </p:nvSpPr>
        <p:spPr>
          <a:xfrm>
            <a:off x="820564" y="1328420"/>
            <a:ext cx="5199235" cy="4462780"/>
          </a:xfrm>
        </p:spPr>
        <p:txBody>
          <a:bodyPr/>
          <a:lstStyle/>
          <a:p>
            <a:r>
              <a:rPr lang="en-GB" dirty="0"/>
              <a:t>Incorporate Strategy  </a:t>
            </a:r>
          </a:p>
          <a:p>
            <a:r>
              <a:rPr lang="en-GB" dirty="0"/>
              <a:t>Incorporate Citizenship</a:t>
            </a:r>
          </a:p>
          <a:p>
            <a:r>
              <a:rPr lang="en-GB" dirty="0"/>
              <a:t>Incorporate </a:t>
            </a:r>
            <a:r>
              <a:rPr lang="en-GB" dirty="0" err="1"/>
              <a:t>Enviropreneurship</a:t>
            </a:r>
            <a:r>
              <a:rPr lang="en-GB" dirty="0"/>
              <a:t> </a:t>
            </a:r>
          </a:p>
          <a:p>
            <a:r>
              <a:rPr lang="en-GB" dirty="0"/>
              <a:t>Incorporate environmental corporate strategy and environmental marketing strategy</a:t>
            </a:r>
          </a:p>
        </p:txBody>
      </p:sp>
      <p:pic>
        <p:nvPicPr>
          <p:cNvPr id="10" name="Content Placeholder 9" descr="A picture containing nature, grass, large, standing&#10;&#10;Description automatically generated">
            <a:extLst>
              <a:ext uri="{FF2B5EF4-FFF2-40B4-BE49-F238E27FC236}">
                <a16:creationId xmlns:a16="http://schemas.microsoft.com/office/drawing/2014/main" id="{7EBBD502-DE3B-4C92-A85B-8E014E284030}"/>
              </a:ext>
            </a:extLst>
          </p:cNvPr>
          <p:cNvPicPr>
            <a:picLocks noGrp="1" noChangeAspect="1"/>
          </p:cNvPicPr>
          <p:nvPr>
            <p:ph sz="half" idx="2"/>
          </p:nvPr>
        </p:nvPicPr>
        <p:blipFill>
          <a:blip r:embed="rId4">
            <a:extLst>
              <a:ext uri="{837473B0-CC2E-450A-ABE3-18F120FF3D39}">
                <a1611:picAttrSrcUrl xmlns:a1611="http://schemas.microsoft.com/office/drawing/2016/11/main" r:id="rId5"/>
              </a:ext>
            </a:extLst>
          </a:blip>
          <a:stretch>
            <a:fillRect/>
          </a:stretch>
        </p:blipFill>
        <p:spPr>
          <a:xfrm>
            <a:off x="7380720" y="4394704"/>
            <a:ext cx="1781209" cy="1336730"/>
          </a:xfrm>
        </p:spPr>
      </p:pic>
      <p:sp>
        <p:nvSpPr>
          <p:cNvPr id="4" name="Footer Placeholder 3">
            <a:extLst>
              <a:ext uri="{FF2B5EF4-FFF2-40B4-BE49-F238E27FC236}">
                <a16:creationId xmlns:a16="http://schemas.microsoft.com/office/drawing/2014/main" id="{F4A6E52C-4710-4EDB-B26C-AE6B144CBFD6}"/>
              </a:ext>
            </a:extLst>
          </p:cNvPr>
          <p:cNvSpPr>
            <a:spLocks noGrp="1"/>
          </p:cNvSpPr>
          <p:nvPr>
            <p:ph type="ftr" sz="quarter" idx="11"/>
          </p:nvPr>
        </p:nvSpPr>
        <p:spPr/>
        <p:txBody>
          <a:bodyPr/>
          <a:lstStyle/>
          <a:p>
            <a:r>
              <a:rPr lang="en-GB" b="1" i="1" dirty="0"/>
              <a:t>MANJINDER KAUR,</a:t>
            </a:r>
            <a:endParaRPr lang="en-GB" dirty="0"/>
          </a:p>
          <a:p>
            <a:r>
              <a:rPr lang="en-GB" b="1" i="1" dirty="0"/>
              <a:t>Student ID Number: 1812346,</a:t>
            </a:r>
            <a:endParaRPr lang="en-GB" dirty="0"/>
          </a:p>
          <a:p>
            <a:r>
              <a:rPr lang="en-GB" b="1" i="1" dirty="0"/>
              <a:t>Degree Subject: MBA ONLINE,</a:t>
            </a:r>
            <a:endParaRPr lang="en-GB" dirty="0"/>
          </a:p>
          <a:p>
            <a:r>
              <a:rPr lang="en-GB" b="1" i="1" dirty="0"/>
              <a:t>Module 2: Marketing management.</a:t>
            </a:r>
            <a:r>
              <a:rPr lang="en-GB" i="1" dirty="0"/>
              <a:t> </a:t>
            </a:r>
            <a:endParaRPr lang="en-GB" dirty="0"/>
          </a:p>
          <a:p>
            <a:endParaRPr lang="en-US" dirty="0"/>
          </a:p>
        </p:txBody>
      </p:sp>
      <p:sp>
        <p:nvSpPr>
          <p:cNvPr id="5" name="Slide Number Placeholder 4">
            <a:extLst>
              <a:ext uri="{FF2B5EF4-FFF2-40B4-BE49-F238E27FC236}">
                <a16:creationId xmlns:a16="http://schemas.microsoft.com/office/drawing/2014/main" id="{ABDA0CFA-B09F-433C-B22E-B594EB683AF8}"/>
              </a:ext>
            </a:extLst>
          </p:cNvPr>
          <p:cNvSpPr>
            <a:spLocks noGrp="1"/>
          </p:cNvSpPr>
          <p:nvPr>
            <p:ph type="sldNum" sz="quarter" idx="12"/>
          </p:nvPr>
        </p:nvSpPr>
        <p:spPr>
          <a:xfrm>
            <a:off x="6172200" y="5892333"/>
            <a:ext cx="1084634" cy="365125"/>
          </a:xfrm>
        </p:spPr>
        <p:txBody>
          <a:bodyPr/>
          <a:lstStyle/>
          <a:p>
            <a:r>
              <a:rPr lang="en-US" dirty="0"/>
              <a:t>Page </a:t>
            </a:r>
            <a:fld id="{6D22F896-40B5-4ADD-8801-0D06FADFA095}" type="slidenum">
              <a:rPr lang="en-US" smtClean="0"/>
              <a:t>7</a:t>
            </a:fld>
            <a:r>
              <a:rPr lang="en-US" dirty="0"/>
              <a:t> of 12</a:t>
            </a:r>
          </a:p>
        </p:txBody>
      </p:sp>
      <p:sp>
        <p:nvSpPr>
          <p:cNvPr id="9" name="Text Placeholder 6">
            <a:extLst>
              <a:ext uri="{FF2B5EF4-FFF2-40B4-BE49-F238E27FC236}">
                <a16:creationId xmlns:a16="http://schemas.microsoft.com/office/drawing/2014/main" id="{C398AFDA-81E0-4A07-8921-3CFC797F8ACA}"/>
              </a:ext>
            </a:extLst>
          </p:cNvPr>
          <p:cNvSpPr txBox="1">
            <a:spLocks/>
          </p:cNvSpPr>
          <p:nvPr/>
        </p:nvSpPr>
        <p:spPr>
          <a:xfrm>
            <a:off x="820565" y="2045176"/>
            <a:ext cx="4649783" cy="3429794"/>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endParaRPr lang="en-GB" dirty="0"/>
          </a:p>
        </p:txBody>
      </p:sp>
      <p:sp>
        <p:nvSpPr>
          <p:cNvPr id="3" name="Rectangle 2">
            <a:extLst>
              <a:ext uri="{FF2B5EF4-FFF2-40B4-BE49-F238E27FC236}">
                <a16:creationId xmlns:a16="http://schemas.microsoft.com/office/drawing/2014/main" id="{0E99F23A-FE93-47DB-A280-9AAE86D3D384}"/>
              </a:ext>
            </a:extLst>
          </p:cNvPr>
          <p:cNvSpPr/>
          <p:nvPr/>
        </p:nvSpPr>
        <p:spPr>
          <a:xfrm>
            <a:off x="763415" y="842635"/>
            <a:ext cx="11059494" cy="646331"/>
          </a:xfrm>
          <a:prstGeom prst="rect">
            <a:avLst/>
          </a:prstGeom>
        </p:spPr>
        <p:txBody>
          <a:bodyPr wrap="square">
            <a:spAutoFit/>
          </a:bodyPr>
          <a:lstStyle/>
          <a:p>
            <a:pPr marL="285750" indent="-285750">
              <a:buFont typeface="Arial" panose="020B0604020202020204" pitchFamily="34" charset="0"/>
              <a:buChar char="•"/>
            </a:pPr>
            <a:endParaRPr lang="en-GB" dirty="0">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endParaRPr lang="en-GB" dirty="0">
              <a:latin typeface="Times New Roman" panose="02020603050405020304" pitchFamily="18" charset="0"/>
              <a:ea typeface="Times New Roman" panose="02020603050405020304" pitchFamily="18" charset="0"/>
            </a:endParaRPr>
          </a:p>
        </p:txBody>
      </p:sp>
      <p:sp>
        <p:nvSpPr>
          <p:cNvPr id="11" name="TextBox 10">
            <a:extLst>
              <a:ext uri="{FF2B5EF4-FFF2-40B4-BE49-F238E27FC236}">
                <a16:creationId xmlns:a16="http://schemas.microsoft.com/office/drawing/2014/main" id="{A43FE65B-9245-4C5A-B5D3-5B611870A387}"/>
              </a:ext>
            </a:extLst>
          </p:cNvPr>
          <p:cNvSpPr txBox="1"/>
          <p:nvPr/>
        </p:nvSpPr>
        <p:spPr>
          <a:xfrm>
            <a:off x="7433461" y="5823509"/>
            <a:ext cx="2087057" cy="369332"/>
          </a:xfrm>
          <a:prstGeom prst="rect">
            <a:avLst/>
          </a:prstGeom>
          <a:noFill/>
        </p:spPr>
        <p:txBody>
          <a:bodyPr wrap="square" rtlCol="0">
            <a:spAutoFit/>
          </a:bodyPr>
          <a:lstStyle/>
          <a:p>
            <a:r>
              <a:rPr lang="en-GB" sz="900" dirty="0">
                <a:hlinkClick r:id="rId5" tooltip="https://www.cashmerehighlibrary.com/year-9-environmental-sustainability.html"/>
              </a:rPr>
              <a:t>This Photo</a:t>
            </a:r>
            <a:r>
              <a:rPr lang="en-GB" sz="900" dirty="0"/>
              <a:t> by Unknown Author is licensed under </a:t>
            </a:r>
            <a:r>
              <a:rPr lang="en-GB" sz="900" dirty="0">
                <a:hlinkClick r:id="rId6" tooltip="https://creativecommons.org/licenses/by-nc-sa/3.0/"/>
              </a:rPr>
              <a:t>CC BY-SA-NC</a:t>
            </a:r>
            <a:endParaRPr lang="en-GB" sz="900" dirty="0"/>
          </a:p>
        </p:txBody>
      </p:sp>
      <p:pic>
        <p:nvPicPr>
          <p:cNvPr id="13" name="Picture 12" descr="A picture containing food&#10;&#10;Description automatically generated">
            <a:extLst>
              <a:ext uri="{FF2B5EF4-FFF2-40B4-BE49-F238E27FC236}">
                <a16:creationId xmlns:a16="http://schemas.microsoft.com/office/drawing/2014/main" id="{C9132282-ECCD-4E82-84B1-E1D2C781F66C}"/>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296702" y="2588805"/>
            <a:ext cx="1945435" cy="1299248"/>
          </a:xfrm>
          <a:prstGeom prst="rect">
            <a:avLst/>
          </a:prstGeom>
        </p:spPr>
      </p:pic>
      <p:sp>
        <p:nvSpPr>
          <p:cNvPr id="14" name="TextBox 13">
            <a:extLst>
              <a:ext uri="{FF2B5EF4-FFF2-40B4-BE49-F238E27FC236}">
                <a16:creationId xmlns:a16="http://schemas.microsoft.com/office/drawing/2014/main" id="{6F309C0C-D94A-413D-B2DA-71FCA635BF07}"/>
              </a:ext>
            </a:extLst>
          </p:cNvPr>
          <p:cNvSpPr txBox="1"/>
          <p:nvPr/>
        </p:nvSpPr>
        <p:spPr>
          <a:xfrm>
            <a:off x="7294189" y="3883934"/>
            <a:ext cx="2226329" cy="369332"/>
          </a:xfrm>
          <a:prstGeom prst="rect">
            <a:avLst/>
          </a:prstGeom>
          <a:noFill/>
        </p:spPr>
        <p:txBody>
          <a:bodyPr wrap="square" rtlCol="0">
            <a:spAutoFit/>
          </a:bodyPr>
          <a:lstStyle/>
          <a:p>
            <a:r>
              <a:rPr lang="en-GB" sz="900" dirty="0">
                <a:hlinkClick r:id="rId8" tooltip="http://scharmbergwilmu.weebly.com/"/>
              </a:rPr>
              <a:t>This Photo</a:t>
            </a:r>
            <a:r>
              <a:rPr lang="en-GB" sz="900" dirty="0"/>
              <a:t> by Unknown Author is licensed under </a:t>
            </a:r>
            <a:r>
              <a:rPr lang="en-GB" sz="900" dirty="0">
                <a:hlinkClick r:id="rId9" tooltip="https://creativecommons.org/licenses/by-nc-nd/3.0/"/>
              </a:rPr>
              <a:t>CC BY-NC-ND</a:t>
            </a:r>
            <a:endParaRPr lang="en-GB" sz="900" dirty="0"/>
          </a:p>
        </p:txBody>
      </p:sp>
      <p:pic>
        <p:nvPicPr>
          <p:cNvPr id="16" name="Picture 15">
            <a:extLst>
              <a:ext uri="{FF2B5EF4-FFF2-40B4-BE49-F238E27FC236}">
                <a16:creationId xmlns:a16="http://schemas.microsoft.com/office/drawing/2014/main" id="{319CAC46-117E-4F8D-8888-3F8FDDB6A6C4}"/>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7433461" y="1053714"/>
            <a:ext cx="1671918" cy="1016706"/>
          </a:xfrm>
          <a:prstGeom prst="rect">
            <a:avLst/>
          </a:prstGeom>
        </p:spPr>
      </p:pic>
      <p:sp>
        <p:nvSpPr>
          <p:cNvPr id="17" name="TextBox 16">
            <a:extLst>
              <a:ext uri="{FF2B5EF4-FFF2-40B4-BE49-F238E27FC236}">
                <a16:creationId xmlns:a16="http://schemas.microsoft.com/office/drawing/2014/main" id="{3BC9E1A8-A865-49B5-A3D9-FA4066CA3534}"/>
              </a:ext>
            </a:extLst>
          </p:cNvPr>
          <p:cNvSpPr txBox="1"/>
          <p:nvPr/>
        </p:nvSpPr>
        <p:spPr>
          <a:xfrm>
            <a:off x="7256834" y="2058724"/>
            <a:ext cx="2173942" cy="369332"/>
          </a:xfrm>
          <a:prstGeom prst="rect">
            <a:avLst/>
          </a:prstGeom>
          <a:noFill/>
        </p:spPr>
        <p:txBody>
          <a:bodyPr wrap="square" rtlCol="0">
            <a:spAutoFit/>
          </a:bodyPr>
          <a:lstStyle/>
          <a:p>
            <a:r>
              <a:rPr lang="en-GB" sz="900" dirty="0">
                <a:hlinkClick r:id="rId11" tooltip="http://www.alexsarchives.org/tag/housing-strategy/"/>
              </a:rPr>
              <a:t>This Photo</a:t>
            </a:r>
            <a:r>
              <a:rPr lang="en-GB" sz="900" dirty="0"/>
              <a:t> by Unknown Author is licensed under </a:t>
            </a:r>
            <a:r>
              <a:rPr lang="en-GB" sz="900" dirty="0">
                <a:hlinkClick r:id="rId6" tooltip="https://creativecommons.org/licenses/by-nc-sa/3.0/"/>
              </a:rPr>
              <a:t>CC BY-SA-NC</a:t>
            </a:r>
            <a:endParaRPr lang="en-GB" sz="900" dirty="0"/>
          </a:p>
        </p:txBody>
      </p:sp>
      <p:pic>
        <p:nvPicPr>
          <p:cNvPr id="8" name="Video 7">
            <a:hlinkClick r:id="" action="ppaction://media"/>
            <a:extLst>
              <a:ext uri="{FF2B5EF4-FFF2-40B4-BE49-F238E27FC236}">
                <a16:creationId xmlns:a16="http://schemas.microsoft.com/office/drawing/2014/main" id="{1EEA0B38-453D-4F82-B4BB-9BE7D0B1AA3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247997351"/>
      </p:ext>
    </p:extLst>
  </p:cSld>
  <p:clrMapOvr>
    <a:masterClrMapping/>
  </p:clrMapOvr>
  <mc:AlternateContent xmlns:mc="http://schemas.openxmlformats.org/markup-compatibility/2006">
    <mc:Choice xmlns:p14="http://schemas.microsoft.com/office/powerpoint/2010/main" Requires="p14">
      <p:transition spd="med" p14:dur="700" advTm="29923">
        <p:fade/>
      </p:transition>
    </mc:Choice>
    <mc:Fallback>
      <p:transition spd="med" advTm="2992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2122F-B774-4EDD-A303-765E25BDE6DB}"/>
              </a:ext>
            </a:extLst>
          </p:cNvPr>
          <p:cNvSpPr>
            <a:spLocks noGrp="1"/>
          </p:cNvSpPr>
          <p:nvPr>
            <p:ph type="title"/>
          </p:nvPr>
        </p:nvSpPr>
        <p:spPr>
          <a:xfrm>
            <a:off x="1143001" y="710186"/>
            <a:ext cx="9905998" cy="164400"/>
          </a:xfrm>
        </p:spPr>
        <p:txBody>
          <a:bodyPr>
            <a:normAutofit fontScale="90000"/>
          </a:bodyPr>
          <a:lstStyle/>
          <a:p>
            <a:pPr algn="ctr"/>
            <a:r>
              <a:rPr lang="en-GB" dirty="0"/>
              <a:t>Ways in which marketers and my organisation need to develop</a:t>
            </a:r>
            <a:br>
              <a:rPr lang="en-GB" dirty="0"/>
            </a:br>
            <a:endParaRPr lang="en-GB" dirty="0"/>
          </a:p>
        </p:txBody>
      </p:sp>
      <p:sp>
        <p:nvSpPr>
          <p:cNvPr id="4" name="Footer Placeholder 3">
            <a:extLst>
              <a:ext uri="{FF2B5EF4-FFF2-40B4-BE49-F238E27FC236}">
                <a16:creationId xmlns:a16="http://schemas.microsoft.com/office/drawing/2014/main" id="{DB9E3894-E5AD-40CC-B698-A63EED849F0C}"/>
              </a:ext>
            </a:extLst>
          </p:cNvPr>
          <p:cNvSpPr>
            <a:spLocks noGrp="1"/>
          </p:cNvSpPr>
          <p:nvPr>
            <p:ph type="ftr" sz="quarter" idx="11"/>
          </p:nvPr>
        </p:nvSpPr>
        <p:spPr>
          <a:xfrm>
            <a:off x="1141411" y="5883275"/>
            <a:ext cx="6239309" cy="1060450"/>
          </a:xfrm>
        </p:spPr>
        <p:txBody>
          <a:bodyPr/>
          <a:lstStyle/>
          <a:p>
            <a:r>
              <a:rPr lang="en-GB" b="1" i="1" dirty="0"/>
              <a:t>MANJINDER KAUR,</a:t>
            </a:r>
            <a:endParaRPr lang="en-GB" dirty="0"/>
          </a:p>
          <a:p>
            <a:r>
              <a:rPr lang="en-GB" b="1" i="1" dirty="0"/>
              <a:t>Student ID Number: 1812346,</a:t>
            </a:r>
            <a:endParaRPr lang="en-GB" dirty="0"/>
          </a:p>
          <a:p>
            <a:r>
              <a:rPr lang="en-GB" b="1" i="1" dirty="0"/>
              <a:t>Degree Subject: MBA ONLINE,</a:t>
            </a:r>
            <a:endParaRPr lang="en-GB" dirty="0"/>
          </a:p>
          <a:p>
            <a:r>
              <a:rPr lang="en-GB" b="1" i="1" dirty="0"/>
              <a:t>Module 2: Marketing management.</a:t>
            </a:r>
            <a:r>
              <a:rPr lang="en-GB" i="1" dirty="0"/>
              <a:t> </a:t>
            </a:r>
            <a:endParaRPr lang="en-GB" dirty="0"/>
          </a:p>
          <a:p>
            <a:endParaRPr lang="en-US" dirty="0"/>
          </a:p>
        </p:txBody>
      </p:sp>
      <p:sp>
        <p:nvSpPr>
          <p:cNvPr id="5" name="Slide Number Placeholder 4">
            <a:extLst>
              <a:ext uri="{FF2B5EF4-FFF2-40B4-BE49-F238E27FC236}">
                <a16:creationId xmlns:a16="http://schemas.microsoft.com/office/drawing/2014/main" id="{105C523F-D59B-41F4-BF65-81628569082E}"/>
              </a:ext>
            </a:extLst>
          </p:cNvPr>
          <p:cNvSpPr>
            <a:spLocks noGrp="1"/>
          </p:cNvSpPr>
          <p:nvPr>
            <p:ph type="sldNum" sz="quarter" idx="12"/>
          </p:nvPr>
        </p:nvSpPr>
        <p:spPr>
          <a:xfrm>
            <a:off x="5770685" y="6038533"/>
            <a:ext cx="1331910" cy="694691"/>
          </a:xfrm>
        </p:spPr>
        <p:txBody>
          <a:bodyPr/>
          <a:lstStyle/>
          <a:p>
            <a:r>
              <a:rPr lang="en-US" dirty="0"/>
              <a:t>Page </a:t>
            </a:r>
            <a:fld id="{6D22F896-40B5-4ADD-8801-0D06FADFA095}" type="slidenum">
              <a:rPr lang="en-US" smtClean="0"/>
              <a:t>8</a:t>
            </a:fld>
            <a:r>
              <a:rPr lang="en-US" dirty="0"/>
              <a:t> of 12</a:t>
            </a:r>
          </a:p>
        </p:txBody>
      </p:sp>
      <p:sp>
        <p:nvSpPr>
          <p:cNvPr id="3" name="Content Placeholder 2">
            <a:extLst>
              <a:ext uri="{FF2B5EF4-FFF2-40B4-BE49-F238E27FC236}">
                <a16:creationId xmlns:a16="http://schemas.microsoft.com/office/drawing/2014/main" id="{31EA081C-048A-491E-9769-6E8BDC7D8530}"/>
              </a:ext>
            </a:extLst>
          </p:cNvPr>
          <p:cNvSpPr>
            <a:spLocks noGrp="1"/>
          </p:cNvSpPr>
          <p:nvPr>
            <p:ph idx="1"/>
          </p:nvPr>
        </p:nvSpPr>
        <p:spPr>
          <a:xfrm>
            <a:off x="1141412" y="1011555"/>
            <a:ext cx="10808653" cy="4779646"/>
          </a:xfrm>
        </p:spPr>
        <p:txBody>
          <a:bodyPr/>
          <a:lstStyle/>
          <a:p>
            <a:endParaRPr lang="en-GB" dirty="0"/>
          </a:p>
          <a:p>
            <a:r>
              <a:rPr lang="en-GB" dirty="0"/>
              <a:t>corporate responsibility is linked with </a:t>
            </a:r>
          </a:p>
          <a:p>
            <a:pPr marL="0" indent="0">
              <a:buNone/>
            </a:pPr>
            <a:r>
              <a:rPr lang="en-GB" dirty="0"/>
              <a:t>socially responsible practices. </a:t>
            </a:r>
          </a:p>
          <a:p>
            <a:pPr marL="0" indent="0">
              <a:buNone/>
            </a:pPr>
            <a:endParaRPr lang="en-GB" dirty="0"/>
          </a:p>
          <a:p>
            <a:r>
              <a:rPr lang="en-GB" dirty="0"/>
              <a:t>social responsibility           positive company image        profitability + productivity.</a:t>
            </a:r>
          </a:p>
        </p:txBody>
      </p:sp>
      <p:sp>
        <p:nvSpPr>
          <p:cNvPr id="6" name="Arrow: Right 5">
            <a:extLst>
              <a:ext uri="{FF2B5EF4-FFF2-40B4-BE49-F238E27FC236}">
                <a16:creationId xmlns:a16="http://schemas.microsoft.com/office/drawing/2014/main" id="{804733FA-717C-485C-B5D2-E6FAF6601F6B}"/>
              </a:ext>
            </a:extLst>
          </p:cNvPr>
          <p:cNvSpPr/>
          <p:nvPr/>
        </p:nvSpPr>
        <p:spPr>
          <a:xfrm>
            <a:off x="3903877" y="3343275"/>
            <a:ext cx="714375" cy="41719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Equals 6">
            <a:extLst>
              <a:ext uri="{FF2B5EF4-FFF2-40B4-BE49-F238E27FC236}">
                <a16:creationId xmlns:a16="http://schemas.microsoft.com/office/drawing/2014/main" id="{148728FD-8A62-4BCD-B5DC-40597330E852}"/>
              </a:ext>
            </a:extLst>
          </p:cNvPr>
          <p:cNvSpPr/>
          <p:nvPr/>
        </p:nvSpPr>
        <p:spPr>
          <a:xfrm>
            <a:off x="7573750" y="3343275"/>
            <a:ext cx="775865" cy="462915"/>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9" name="Picture 8" descr="A close up of food&#10;&#10;Description automatically generated">
            <a:extLst>
              <a:ext uri="{FF2B5EF4-FFF2-40B4-BE49-F238E27FC236}">
                <a16:creationId xmlns:a16="http://schemas.microsoft.com/office/drawing/2014/main" id="{22ED46A4-BB90-424D-9533-00B764AD500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485463" y="3915728"/>
            <a:ext cx="3601514" cy="1800757"/>
          </a:xfrm>
          <a:prstGeom prst="rect">
            <a:avLst/>
          </a:prstGeom>
        </p:spPr>
      </p:pic>
      <p:sp>
        <p:nvSpPr>
          <p:cNvPr id="10" name="TextBox 9">
            <a:extLst>
              <a:ext uri="{FF2B5EF4-FFF2-40B4-BE49-F238E27FC236}">
                <a16:creationId xmlns:a16="http://schemas.microsoft.com/office/drawing/2014/main" id="{B2DDFC31-235B-4DAC-92D3-758278229C86}"/>
              </a:ext>
            </a:extLst>
          </p:cNvPr>
          <p:cNvSpPr txBox="1"/>
          <p:nvPr/>
        </p:nvSpPr>
        <p:spPr>
          <a:xfrm>
            <a:off x="4485463" y="5790635"/>
            <a:ext cx="6096000" cy="230832"/>
          </a:xfrm>
          <a:prstGeom prst="rect">
            <a:avLst/>
          </a:prstGeom>
          <a:noFill/>
        </p:spPr>
        <p:txBody>
          <a:bodyPr wrap="square" rtlCol="0">
            <a:spAutoFit/>
          </a:bodyPr>
          <a:lstStyle/>
          <a:p>
            <a:r>
              <a:rPr lang="en-GB" sz="900" dirty="0">
                <a:hlinkClick r:id="rId5" tooltip="http://www.eoi.es/blogs/imsd/page/15/"/>
              </a:rPr>
              <a:t>This Photo</a:t>
            </a:r>
            <a:r>
              <a:rPr lang="en-GB" sz="900" dirty="0"/>
              <a:t> by Unknown Author is licensed under </a:t>
            </a:r>
            <a:r>
              <a:rPr lang="en-GB" sz="900" dirty="0">
                <a:hlinkClick r:id="rId6" tooltip="https://creativecommons.org/licenses/by-nc-sa/3.0/"/>
              </a:rPr>
              <a:t>CC BY-SA-NC</a:t>
            </a:r>
            <a:endParaRPr lang="en-GB" sz="900" dirty="0"/>
          </a:p>
        </p:txBody>
      </p:sp>
      <p:pic>
        <p:nvPicPr>
          <p:cNvPr id="18" name="Picture 17" descr="A close up of a sign&#10;&#10;Description automatically generated">
            <a:extLst>
              <a:ext uri="{FF2B5EF4-FFF2-40B4-BE49-F238E27FC236}">
                <a16:creationId xmlns:a16="http://schemas.microsoft.com/office/drawing/2014/main" id="{604434ED-8295-48B6-9445-6249BB7A9D1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369386" y="1300815"/>
            <a:ext cx="1717591" cy="1717591"/>
          </a:xfrm>
          <a:prstGeom prst="rect">
            <a:avLst/>
          </a:prstGeom>
        </p:spPr>
      </p:pic>
      <p:sp>
        <p:nvSpPr>
          <p:cNvPr id="19" name="TextBox 18">
            <a:extLst>
              <a:ext uri="{FF2B5EF4-FFF2-40B4-BE49-F238E27FC236}">
                <a16:creationId xmlns:a16="http://schemas.microsoft.com/office/drawing/2014/main" id="{C972A5AE-2396-4AA1-95CB-3540ABFE2E24}"/>
              </a:ext>
            </a:extLst>
          </p:cNvPr>
          <p:cNvSpPr txBox="1"/>
          <p:nvPr/>
        </p:nvSpPr>
        <p:spPr>
          <a:xfrm>
            <a:off x="6180482" y="3020369"/>
            <a:ext cx="6858000" cy="230832"/>
          </a:xfrm>
          <a:prstGeom prst="rect">
            <a:avLst/>
          </a:prstGeom>
          <a:noFill/>
        </p:spPr>
        <p:txBody>
          <a:bodyPr wrap="square" rtlCol="0">
            <a:spAutoFit/>
          </a:bodyPr>
          <a:lstStyle/>
          <a:p>
            <a:r>
              <a:rPr lang="en-GB" sz="900" dirty="0">
                <a:hlinkClick r:id="rId8" tooltip="http://the1709blog.blogspot.com/2014/10/the-copykat-hoping-for-new-public.html"/>
              </a:rPr>
              <a:t>This Photo</a:t>
            </a:r>
            <a:r>
              <a:rPr lang="en-GB" sz="900" dirty="0"/>
              <a:t> by Unknown Author is licensed under </a:t>
            </a:r>
            <a:r>
              <a:rPr lang="en-GB" sz="900" dirty="0">
                <a:hlinkClick r:id="rId9" tooltip="https://creativecommons.org/licenses/by/3.0/"/>
              </a:rPr>
              <a:t>CC BY</a:t>
            </a:r>
            <a:endParaRPr lang="en-GB" sz="900" dirty="0"/>
          </a:p>
        </p:txBody>
      </p:sp>
      <p:pic>
        <p:nvPicPr>
          <p:cNvPr id="17" name="Video 16">
            <a:hlinkClick r:id="" action="ppaction://media"/>
            <a:extLst>
              <a:ext uri="{FF2B5EF4-FFF2-40B4-BE49-F238E27FC236}">
                <a16:creationId xmlns:a16="http://schemas.microsoft.com/office/drawing/2014/main" id="{3B1EDAEA-9459-4372-AB12-A03046D0068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117432516"/>
      </p:ext>
    </p:extLst>
  </p:cSld>
  <p:clrMapOvr>
    <a:masterClrMapping/>
  </p:clrMapOvr>
  <mc:AlternateContent xmlns:mc="http://schemas.openxmlformats.org/markup-compatibility/2006">
    <mc:Choice xmlns:p14="http://schemas.microsoft.com/office/powerpoint/2010/main" Requires="p14">
      <p:transition spd="med" p14:dur="700" advTm="46070">
        <p:fade/>
      </p:transition>
    </mc:Choice>
    <mc:Fallback>
      <p:transition spd="med" advTm="460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913B7-042B-4BEE-AEC1-186F7D0C6777}"/>
              </a:ext>
            </a:extLst>
          </p:cNvPr>
          <p:cNvSpPr>
            <a:spLocks noGrp="1"/>
          </p:cNvSpPr>
          <p:nvPr>
            <p:ph type="title"/>
          </p:nvPr>
        </p:nvSpPr>
        <p:spPr>
          <a:xfrm>
            <a:off x="1141413" y="507431"/>
            <a:ext cx="9905998" cy="387322"/>
          </a:xfrm>
        </p:spPr>
        <p:txBody>
          <a:bodyPr>
            <a:normAutofit fontScale="90000"/>
          </a:bodyPr>
          <a:lstStyle/>
          <a:p>
            <a:pPr algn="ctr"/>
            <a:r>
              <a:rPr lang="en-GB" dirty="0"/>
              <a:t>Ways in which marketers and my organisation need to change</a:t>
            </a:r>
          </a:p>
        </p:txBody>
      </p:sp>
      <p:sp>
        <p:nvSpPr>
          <p:cNvPr id="4" name="Footer Placeholder 3">
            <a:extLst>
              <a:ext uri="{FF2B5EF4-FFF2-40B4-BE49-F238E27FC236}">
                <a16:creationId xmlns:a16="http://schemas.microsoft.com/office/drawing/2014/main" id="{C2397ADE-CA51-481B-A468-A41D54DEC060}"/>
              </a:ext>
            </a:extLst>
          </p:cNvPr>
          <p:cNvSpPr>
            <a:spLocks noGrp="1"/>
          </p:cNvSpPr>
          <p:nvPr>
            <p:ph type="ftr" sz="quarter" idx="11"/>
          </p:nvPr>
        </p:nvSpPr>
        <p:spPr>
          <a:xfrm>
            <a:off x="1141411" y="5883275"/>
            <a:ext cx="6239309" cy="974725"/>
          </a:xfrm>
        </p:spPr>
        <p:txBody>
          <a:bodyPr/>
          <a:lstStyle/>
          <a:p>
            <a:r>
              <a:rPr lang="en-GB" b="1" i="1" dirty="0"/>
              <a:t>MANJINDER KAUR,</a:t>
            </a:r>
            <a:endParaRPr lang="en-GB" dirty="0"/>
          </a:p>
          <a:p>
            <a:r>
              <a:rPr lang="en-GB" b="1" i="1" dirty="0"/>
              <a:t>Student ID Number: 1812346,</a:t>
            </a:r>
            <a:endParaRPr lang="en-GB" dirty="0"/>
          </a:p>
          <a:p>
            <a:r>
              <a:rPr lang="en-GB" b="1" i="1" dirty="0"/>
              <a:t>Degree Subject: MBA ONLINE,</a:t>
            </a:r>
            <a:endParaRPr lang="en-GB" dirty="0"/>
          </a:p>
          <a:p>
            <a:r>
              <a:rPr lang="en-GB" b="1" i="1" dirty="0"/>
              <a:t>Module 2: Marketing management.</a:t>
            </a:r>
            <a:r>
              <a:rPr lang="en-GB" i="1" dirty="0"/>
              <a:t> </a:t>
            </a:r>
            <a:endParaRPr lang="en-GB" dirty="0"/>
          </a:p>
          <a:p>
            <a:endParaRPr lang="en-US" dirty="0"/>
          </a:p>
        </p:txBody>
      </p:sp>
      <p:sp>
        <p:nvSpPr>
          <p:cNvPr id="5" name="Slide Number Placeholder 4">
            <a:extLst>
              <a:ext uri="{FF2B5EF4-FFF2-40B4-BE49-F238E27FC236}">
                <a16:creationId xmlns:a16="http://schemas.microsoft.com/office/drawing/2014/main" id="{30628C18-D4AA-4C1B-A377-8B8A8911DF58}"/>
              </a:ext>
            </a:extLst>
          </p:cNvPr>
          <p:cNvSpPr>
            <a:spLocks noGrp="1"/>
          </p:cNvSpPr>
          <p:nvPr>
            <p:ph type="sldNum" sz="quarter" idx="12"/>
          </p:nvPr>
        </p:nvSpPr>
        <p:spPr>
          <a:xfrm>
            <a:off x="5875900" y="5991859"/>
            <a:ext cx="1320480" cy="757556"/>
          </a:xfrm>
        </p:spPr>
        <p:txBody>
          <a:bodyPr/>
          <a:lstStyle/>
          <a:p>
            <a:r>
              <a:rPr lang="en-US" dirty="0"/>
              <a:t>Page </a:t>
            </a:r>
            <a:fld id="{6D22F896-40B5-4ADD-8801-0D06FADFA095}" type="slidenum">
              <a:rPr lang="en-US" smtClean="0"/>
              <a:t>9</a:t>
            </a:fld>
            <a:r>
              <a:rPr lang="en-US" dirty="0"/>
              <a:t> of 12</a:t>
            </a:r>
          </a:p>
        </p:txBody>
      </p:sp>
      <p:sp>
        <p:nvSpPr>
          <p:cNvPr id="3" name="Content Placeholder 2">
            <a:extLst>
              <a:ext uri="{FF2B5EF4-FFF2-40B4-BE49-F238E27FC236}">
                <a16:creationId xmlns:a16="http://schemas.microsoft.com/office/drawing/2014/main" id="{33CC21E1-D683-4327-9094-615B9E594800}"/>
              </a:ext>
            </a:extLst>
          </p:cNvPr>
          <p:cNvSpPr>
            <a:spLocks noGrp="1"/>
          </p:cNvSpPr>
          <p:nvPr>
            <p:ph idx="1"/>
          </p:nvPr>
        </p:nvSpPr>
        <p:spPr>
          <a:xfrm>
            <a:off x="1141412" y="1616435"/>
            <a:ext cx="9905999" cy="4174766"/>
          </a:xfrm>
        </p:spPr>
        <p:txBody>
          <a:bodyPr/>
          <a:lstStyle/>
          <a:p>
            <a:r>
              <a:rPr lang="en-GB" dirty="0"/>
              <a:t>BEHAVIOUR CHANGE = Implementing </a:t>
            </a:r>
          </a:p>
          <a:p>
            <a:pPr marL="0" indent="0">
              <a:buNone/>
            </a:pPr>
            <a:r>
              <a:rPr lang="en-GB" dirty="0"/>
              <a:t>CSR Strategy </a:t>
            </a:r>
          </a:p>
          <a:p>
            <a:pPr marL="0" indent="0">
              <a:buNone/>
            </a:pPr>
            <a:endParaRPr lang="en-GB" dirty="0"/>
          </a:p>
          <a:p>
            <a:pPr marL="0" indent="0">
              <a:buNone/>
            </a:pPr>
            <a:endParaRPr lang="en-GB" dirty="0"/>
          </a:p>
          <a:p>
            <a:r>
              <a:rPr lang="en-GB" dirty="0"/>
              <a:t>Talent apply for CSR implemented</a:t>
            </a:r>
          </a:p>
          <a:p>
            <a:pPr marL="0" indent="0">
              <a:buNone/>
            </a:pPr>
            <a:r>
              <a:rPr lang="en-GB" dirty="0"/>
              <a:t> companies</a:t>
            </a:r>
          </a:p>
          <a:p>
            <a:pPr marL="0" indent="0">
              <a:buNone/>
            </a:pPr>
            <a:endParaRPr lang="en-GB" dirty="0"/>
          </a:p>
        </p:txBody>
      </p:sp>
      <p:pic>
        <p:nvPicPr>
          <p:cNvPr id="6" name="Picture 5" descr="A screenshot of a computer&#10;&#10;Description automatically generated">
            <a:extLst>
              <a:ext uri="{FF2B5EF4-FFF2-40B4-BE49-F238E27FC236}">
                <a16:creationId xmlns:a16="http://schemas.microsoft.com/office/drawing/2014/main" id="{DFCA5B05-09EE-40CC-9D63-3647AC5E006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246233" y="1332316"/>
            <a:ext cx="3378825" cy="2365177"/>
          </a:xfrm>
          <a:prstGeom prst="rect">
            <a:avLst/>
          </a:prstGeom>
        </p:spPr>
      </p:pic>
      <p:sp>
        <p:nvSpPr>
          <p:cNvPr id="7" name="TextBox 6">
            <a:extLst>
              <a:ext uri="{FF2B5EF4-FFF2-40B4-BE49-F238E27FC236}">
                <a16:creationId xmlns:a16="http://schemas.microsoft.com/office/drawing/2014/main" id="{C0D4363A-1A79-4D40-B3E6-565C5DB5A80C}"/>
              </a:ext>
            </a:extLst>
          </p:cNvPr>
          <p:cNvSpPr txBox="1"/>
          <p:nvPr/>
        </p:nvSpPr>
        <p:spPr>
          <a:xfrm>
            <a:off x="6477000" y="3743211"/>
            <a:ext cx="5715000" cy="230832"/>
          </a:xfrm>
          <a:prstGeom prst="rect">
            <a:avLst/>
          </a:prstGeom>
          <a:noFill/>
        </p:spPr>
        <p:txBody>
          <a:bodyPr wrap="square" rtlCol="0">
            <a:spAutoFit/>
          </a:bodyPr>
          <a:lstStyle/>
          <a:p>
            <a:r>
              <a:rPr lang="en-GB" sz="900" dirty="0">
                <a:hlinkClick r:id="rId5" tooltip="https://courses.lumenlearning.com/boundless-marketing/chapter/corporate-social-responsibility/"/>
              </a:rPr>
              <a:t>This Photo</a:t>
            </a:r>
            <a:r>
              <a:rPr lang="en-GB" sz="900" dirty="0"/>
              <a:t> by Unknown Author is licensed under </a:t>
            </a:r>
            <a:r>
              <a:rPr lang="en-GB" sz="900" dirty="0">
                <a:hlinkClick r:id="rId6" tooltip="https://creativecommons.org/licenses/by-sa/3.0/"/>
              </a:rPr>
              <a:t>CC BY-SA</a:t>
            </a:r>
            <a:endParaRPr lang="en-GB" sz="900" dirty="0"/>
          </a:p>
        </p:txBody>
      </p:sp>
      <p:pic>
        <p:nvPicPr>
          <p:cNvPr id="9" name="Picture 8" descr="A close up of a computer keyboard&#10;&#10;Description automatically generated">
            <a:extLst>
              <a:ext uri="{FF2B5EF4-FFF2-40B4-BE49-F238E27FC236}">
                <a16:creationId xmlns:a16="http://schemas.microsoft.com/office/drawing/2014/main" id="{5D48030C-76E7-427C-B646-0E2279C4DE13}"/>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246233" y="4124599"/>
            <a:ext cx="2926080" cy="1950720"/>
          </a:xfrm>
          <a:prstGeom prst="rect">
            <a:avLst/>
          </a:prstGeom>
        </p:spPr>
      </p:pic>
      <p:pic>
        <p:nvPicPr>
          <p:cNvPr id="12" name="Video 11">
            <a:hlinkClick r:id="" action="ppaction://media"/>
            <a:extLst>
              <a:ext uri="{FF2B5EF4-FFF2-40B4-BE49-F238E27FC236}">
                <a16:creationId xmlns:a16="http://schemas.microsoft.com/office/drawing/2014/main" id="{B058B574-AA37-4A80-8AE6-D32DAA2B052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817546831"/>
      </p:ext>
    </p:extLst>
  </p:cSld>
  <p:clrMapOvr>
    <a:masterClrMapping/>
  </p:clrMapOvr>
  <mc:AlternateContent xmlns:mc="http://schemas.openxmlformats.org/markup-compatibility/2006">
    <mc:Choice xmlns:p14="http://schemas.microsoft.com/office/powerpoint/2010/main" Requires="p14">
      <p:transition spd="med" p14:dur="700" advTm="35058">
        <p:fade/>
      </p:transition>
    </mc:Choice>
    <mc:Fallback>
      <p:transition spd="med" advTm="3505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7CFBB-58B6-47A7-B1E1-4524165CE255}"/>
              </a:ext>
            </a:extLst>
          </p:cNvPr>
          <p:cNvSpPr>
            <a:spLocks noGrp="1"/>
          </p:cNvSpPr>
          <p:nvPr>
            <p:ph type="title"/>
          </p:nvPr>
        </p:nvSpPr>
        <p:spPr>
          <a:xfrm>
            <a:off x="1141413" y="235613"/>
            <a:ext cx="9905998" cy="524482"/>
          </a:xfrm>
        </p:spPr>
        <p:txBody>
          <a:bodyPr>
            <a:normAutofit fontScale="90000"/>
          </a:bodyPr>
          <a:lstStyle/>
          <a:p>
            <a:pPr algn="ctr"/>
            <a:r>
              <a:rPr lang="en-GB" dirty="0"/>
              <a:t>conclusion</a:t>
            </a:r>
          </a:p>
        </p:txBody>
      </p:sp>
      <p:sp>
        <p:nvSpPr>
          <p:cNvPr id="3" name="Content Placeholder 2">
            <a:extLst>
              <a:ext uri="{FF2B5EF4-FFF2-40B4-BE49-F238E27FC236}">
                <a16:creationId xmlns:a16="http://schemas.microsoft.com/office/drawing/2014/main" id="{4456D65E-ED6F-425F-9EEC-17C379A9F80F}"/>
              </a:ext>
            </a:extLst>
          </p:cNvPr>
          <p:cNvSpPr>
            <a:spLocks noGrp="1"/>
          </p:cNvSpPr>
          <p:nvPr>
            <p:ph idx="1"/>
          </p:nvPr>
        </p:nvSpPr>
        <p:spPr>
          <a:xfrm>
            <a:off x="1141412" y="845820"/>
            <a:ext cx="9905999" cy="4945381"/>
          </a:xfrm>
        </p:spPr>
        <p:txBody>
          <a:bodyPr>
            <a:normAutofit fontScale="85000" lnSpcReduction="10000"/>
          </a:bodyPr>
          <a:lstStyle/>
          <a:p>
            <a:r>
              <a:rPr lang="en-GB" dirty="0"/>
              <a:t>CSR and marketing capabilities + corporate philanthropy + strategy + communication + changing behaviours = organisational performance good leadership practice.</a:t>
            </a:r>
          </a:p>
          <a:p>
            <a:pPr marL="0" indent="0">
              <a:buNone/>
            </a:pPr>
            <a:endParaRPr lang="en-GB" dirty="0"/>
          </a:p>
          <a:p>
            <a:r>
              <a:rPr lang="en-GB" dirty="0"/>
              <a:t>Market value + corporate reputation = customer satisfaction + secure stakeholder support</a:t>
            </a:r>
          </a:p>
          <a:p>
            <a:pPr marL="0" indent="0">
              <a:buNone/>
            </a:pPr>
            <a:endParaRPr lang="en-GB" dirty="0"/>
          </a:p>
          <a:p>
            <a:r>
              <a:rPr lang="en-GB" dirty="0" err="1"/>
              <a:t>Enviropreneurship</a:t>
            </a:r>
            <a:r>
              <a:rPr lang="en-GB" dirty="0"/>
              <a:t>        CSR practice        organisational performance          change organisational behaviours         public expectations. </a:t>
            </a:r>
          </a:p>
          <a:p>
            <a:endParaRPr lang="en-GB" dirty="0"/>
          </a:p>
          <a:p>
            <a:pPr marL="0" indent="0" algn="ctr">
              <a:buNone/>
            </a:pPr>
            <a:r>
              <a:rPr lang="en-GB" sz="2800" dirty="0">
                <a:latin typeface="Times New Roman" panose="02020603050405020304" pitchFamily="18" charset="0"/>
                <a:cs typeface="Times New Roman" panose="02020603050405020304" pitchFamily="18" charset="0"/>
              </a:rPr>
              <a:t>RECOMMENDATION</a:t>
            </a:r>
          </a:p>
          <a:p>
            <a:r>
              <a:rPr lang="en-GB" dirty="0"/>
              <a:t>More long-term gathering information to be transparent and justified to prevent bias into activity, strategy, organisational leadership and reputation</a:t>
            </a:r>
          </a:p>
          <a:p>
            <a:endParaRPr lang="en-GB" dirty="0"/>
          </a:p>
          <a:p>
            <a:endParaRPr lang="en-GB" dirty="0"/>
          </a:p>
          <a:p>
            <a:endParaRPr lang="en-GB" dirty="0"/>
          </a:p>
          <a:p>
            <a:pPr marL="0" indent="0" algn="ctr">
              <a:buNone/>
            </a:pPr>
            <a:endParaRPr lang="en-GB" dirty="0"/>
          </a:p>
        </p:txBody>
      </p:sp>
      <p:sp>
        <p:nvSpPr>
          <p:cNvPr id="4" name="Footer Placeholder 3">
            <a:extLst>
              <a:ext uri="{FF2B5EF4-FFF2-40B4-BE49-F238E27FC236}">
                <a16:creationId xmlns:a16="http://schemas.microsoft.com/office/drawing/2014/main" id="{92508915-DC55-4B73-9950-8DE522FC79F2}"/>
              </a:ext>
            </a:extLst>
          </p:cNvPr>
          <p:cNvSpPr>
            <a:spLocks noGrp="1"/>
          </p:cNvSpPr>
          <p:nvPr>
            <p:ph type="ftr" sz="quarter" idx="11"/>
          </p:nvPr>
        </p:nvSpPr>
        <p:spPr>
          <a:xfrm>
            <a:off x="1141411" y="5883275"/>
            <a:ext cx="6239309" cy="974725"/>
          </a:xfrm>
        </p:spPr>
        <p:txBody>
          <a:bodyPr/>
          <a:lstStyle/>
          <a:p>
            <a:r>
              <a:rPr lang="en-GB" b="1" i="1" dirty="0"/>
              <a:t>MANJINDER KAUR,</a:t>
            </a:r>
            <a:endParaRPr lang="en-GB" dirty="0"/>
          </a:p>
          <a:p>
            <a:r>
              <a:rPr lang="en-GB" b="1" i="1" dirty="0"/>
              <a:t>Student ID Number: 1812346,</a:t>
            </a:r>
            <a:endParaRPr lang="en-GB" dirty="0"/>
          </a:p>
          <a:p>
            <a:r>
              <a:rPr lang="en-GB" b="1" i="1" dirty="0"/>
              <a:t>Degree Subject: MBA ONLINE,</a:t>
            </a:r>
            <a:endParaRPr lang="en-GB" dirty="0"/>
          </a:p>
          <a:p>
            <a:r>
              <a:rPr lang="en-GB" b="1" i="1" dirty="0"/>
              <a:t>Module 2: Marketing management.</a:t>
            </a:r>
            <a:r>
              <a:rPr lang="en-GB" i="1" dirty="0"/>
              <a:t> </a:t>
            </a:r>
            <a:endParaRPr lang="en-GB" dirty="0"/>
          </a:p>
          <a:p>
            <a:endParaRPr lang="en-US" dirty="0"/>
          </a:p>
        </p:txBody>
      </p:sp>
      <p:sp>
        <p:nvSpPr>
          <p:cNvPr id="5" name="Slide Number Placeholder 4">
            <a:extLst>
              <a:ext uri="{FF2B5EF4-FFF2-40B4-BE49-F238E27FC236}">
                <a16:creationId xmlns:a16="http://schemas.microsoft.com/office/drawing/2014/main" id="{D1FCEB23-33A3-4053-A9C9-1FD80BD4FB66}"/>
              </a:ext>
            </a:extLst>
          </p:cNvPr>
          <p:cNvSpPr>
            <a:spLocks noGrp="1"/>
          </p:cNvSpPr>
          <p:nvPr>
            <p:ph type="sldNum" sz="quarter" idx="12"/>
          </p:nvPr>
        </p:nvSpPr>
        <p:spPr>
          <a:xfrm>
            <a:off x="5583195" y="5928996"/>
            <a:ext cx="1549080" cy="780416"/>
          </a:xfrm>
        </p:spPr>
        <p:txBody>
          <a:bodyPr/>
          <a:lstStyle/>
          <a:p>
            <a:r>
              <a:rPr lang="en-US" dirty="0"/>
              <a:t>Page </a:t>
            </a:r>
            <a:fld id="{6D22F896-40B5-4ADD-8801-0D06FADFA095}" type="slidenum">
              <a:rPr lang="en-US" smtClean="0"/>
              <a:t>10</a:t>
            </a:fld>
            <a:r>
              <a:rPr lang="en-US" dirty="0"/>
              <a:t> of 12</a:t>
            </a:r>
          </a:p>
        </p:txBody>
      </p:sp>
      <p:sp>
        <p:nvSpPr>
          <p:cNvPr id="7" name="Arrow: Right 6">
            <a:extLst>
              <a:ext uri="{FF2B5EF4-FFF2-40B4-BE49-F238E27FC236}">
                <a16:creationId xmlns:a16="http://schemas.microsoft.com/office/drawing/2014/main" id="{0804C5BE-821B-4FF0-B6BA-F7748F0F78C3}"/>
              </a:ext>
            </a:extLst>
          </p:cNvPr>
          <p:cNvSpPr/>
          <p:nvPr/>
        </p:nvSpPr>
        <p:spPr>
          <a:xfrm>
            <a:off x="5109600" y="3048317"/>
            <a:ext cx="473595" cy="45148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9A562BBE-7081-4888-A2E2-D28BDE070235}"/>
              </a:ext>
            </a:extLst>
          </p:cNvPr>
          <p:cNvSpPr/>
          <p:nvPr/>
        </p:nvSpPr>
        <p:spPr>
          <a:xfrm>
            <a:off x="3275445" y="3048317"/>
            <a:ext cx="473595" cy="45148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0E3BD1C4-C52D-4C59-BB3A-B9DCC5F5540B}"/>
              </a:ext>
            </a:extLst>
          </p:cNvPr>
          <p:cNvSpPr/>
          <p:nvPr/>
        </p:nvSpPr>
        <p:spPr>
          <a:xfrm>
            <a:off x="4094595" y="3429000"/>
            <a:ext cx="542925" cy="45148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Equals 9">
            <a:extLst>
              <a:ext uri="{FF2B5EF4-FFF2-40B4-BE49-F238E27FC236}">
                <a16:creationId xmlns:a16="http://schemas.microsoft.com/office/drawing/2014/main" id="{DE1FA09D-90B2-45E3-97E3-F5E0CED2195C}"/>
              </a:ext>
            </a:extLst>
          </p:cNvPr>
          <p:cNvSpPr/>
          <p:nvPr/>
        </p:nvSpPr>
        <p:spPr>
          <a:xfrm>
            <a:off x="8525942" y="3085940"/>
            <a:ext cx="542925" cy="3762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6" name="Video 15">
            <a:hlinkClick r:id="" action="ppaction://media"/>
            <a:extLst>
              <a:ext uri="{FF2B5EF4-FFF2-40B4-BE49-F238E27FC236}">
                <a16:creationId xmlns:a16="http://schemas.microsoft.com/office/drawing/2014/main" id="{A0A44224-5A8A-437F-8188-C34CCF0CD42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304066759"/>
      </p:ext>
    </p:extLst>
  </p:cSld>
  <p:clrMapOvr>
    <a:masterClrMapping/>
  </p:clrMapOvr>
  <mc:AlternateContent xmlns:mc="http://schemas.openxmlformats.org/markup-compatibility/2006">
    <mc:Choice xmlns:p14="http://schemas.microsoft.com/office/powerpoint/2010/main" Requires="p14">
      <p:transition spd="med" p14:dur="700" advTm="40402">
        <p:fade/>
      </p:transition>
    </mc:Choice>
    <mc:Fallback>
      <p:transition spd="med" advTm="404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F86CD-318C-41B5-9A6E-B0D9E1517E44}"/>
              </a:ext>
            </a:extLst>
          </p:cNvPr>
          <p:cNvSpPr>
            <a:spLocks noGrp="1"/>
          </p:cNvSpPr>
          <p:nvPr>
            <p:ph type="title"/>
          </p:nvPr>
        </p:nvSpPr>
        <p:spPr>
          <a:xfrm>
            <a:off x="1141411" y="241329"/>
            <a:ext cx="9905998" cy="375891"/>
          </a:xfrm>
        </p:spPr>
        <p:txBody>
          <a:bodyPr>
            <a:noAutofit/>
          </a:bodyPr>
          <a:lstStyle/>
          <a:p>
            <a:pPr algn="ctr"/>
            <a:r>
              <a:rPr lang="en-GB" sz="2800" dirty="0"/>
              <a:t>References </a:t>
            </a:r>
          </a:p>
        </p:txBody>
      </p:sp>
      <p:sp>
        <p:nvSpPr>
          <p:cNvPr id="3" name="Content Placeholder 2">
            <a:extLst>
              <a:ext uri="{FF2B5EF4-FFF2-40B4-BE49-F238E27FC236}">
                <a16:creationId xmlns:a16="http://schemas.microsoft.com/office/drawing/2014/main" id="{3EE8C6D3-D171-4CA8-BB51-EA57CCAFBFB9}"/>
              </a:ext>
            </a:extLst>
          </p:cNvPr>
          <p:cNvSpPr>
            <a:spLocks noGrp="1"/>
          </p:cNvSpPr>
          <p:nvPr>
            <p:ph idx="1"/>
          </p:nvPr>
        </p:nvSpPr>
        <p:spPr>
          <a:xfrm>
            <a:off x="531495" y="693614"/>
            <a:ext cx="11184255" cy="5097587"/>
          </a:xfrm>
        </p:spPr>
        <p:txBody>
          <a:bodyPr>
            <a:normAutofit fontScale="25000" lnSpcReduction="20000"/>
          </a:bodyPr>
          <a:lstStyle/>
          <a:p>
            <a:pPr lvl="0"/>
            <a:r>
              <a:rPr lang="en-GB" sz="5200" dirty="0"/>
              <a:t>Chapter 5. (2020) </a:t>
            </a:r>
            <a:r>
              <a:rPr lang="en-GB" sz="5200" u="sng" dirty="0"/>
              <a:t>‘Summary, implications, future research and conclusion’</a:t>
            </a:r>
            <a:r>
              <a:rPr lang="en-GB" sz="5200" dirty="0"/>
              <a:t>. Available from:  </a:t>
            </a:r>
            <a:r>
              <a:rPr lang="en-GB" sz="5200" u="sng" dirty="0">
                <a:hlinkClick r:id="rId4"/>
              </a:rPr>
              <a:t>https://doc-10-3k-apps-viewer.googleusercontent.com/viewer/secure/pdf/aaek798lmcoj4lpa7n0qtniprbh3cp4j/mj6p4k473ls8b8lljegsn6rpdi2bhmm6/1592399325000/drive/10728581850073054792/ACFrOgB-GuzgcH3llQINsIerkjuTSYzYaDDrHZm77gbvrZitg94SYwU_hRgYFD58Y6VMudE8s7HQVkUfSlYf8TXqLRDEETlas2DYg4dYOcCL6pASsBxnAzbDEOl3Z7wP70YfZPN5hsqbkKZHqslN?print=true</a:t>
            </a:r>
            <a:r>
              <a:rPr lang="en-GB" sz="5200" dirty="0"/>
              <a:t> (Accessed Monday 15</a:t>
            </a:r>
            <a:r>
              <a:rPr lang="en-GB" sz="5200" baseline="30000" dirty="0"/>
              <a:t>th</a:t>
            </a:r>
            <a:r>
              <a:rPr lang="en-GB" sz="5200" dirty="0"/>
              <a:t> June’2020)</a:t>
            </a:r>
          </a:p>
          <a:p>
            <a:pPr marL="0" indent="0">
              <a:buNone/>
            </a:pPr>
            <a:endParaRPr lang="en-GB" sz="5200" b="1" dirty="0"/>
          </a:p>
          <a:p>
            <a:pPr lvl="0"/>
            <a:r>
              <a:rPr lang="en-GB" sz="5200" b="1" dirty="0"/>
              <a:t>Forbes. (2018) </a:t>
            </a:r>
            <a:r>
              <a:rPr lang="en-GB" sz="5200" b="1" u="sng" dirty="0"/>
              <a:t>‘8 Corporate Social Responsibility (CSR) Trends To Look For In 2018’</a:t>
            </a:r>
            <a:r>
              <a:rPr lang="en-GB" sz="5200" b="1" dirty="0"/>
              <a:t>. Available from: </a:t>
            </a:r>
            <a:r>
              <a:rPr lang="en-GB" sz="5200" b="1" u="sng" dirty="0">
                <a:hlinkClick r:id="rId5"/>
              </a:rPr>
              <a:t>https://www.forbes.com/sites/susanmcpherson/2018/01/12/8-corporate-social-responsibility-csr-trends-to-look-for-in-2018/</a:t>
            </a:r>
            <a:r>
              <a:rPr lang="en-GB" sz="5200" b="1" dirty="0"/>
              <a:t> (Accessed Monday 15</a:t>
            </a:r>
            <a:r>
              <a:rPr lang="en-GB" sz="5200" b="1" baseline="30000" dirty="0"/>
              <a:t>th</a:t>
            </a:r>
            <a:r>
              <a:rPr lang="en-GB" sz="5200" b="1" dirty="0"/>
              <a:t> June’2020)</a:t>
            </a:r>
          </a:p>
          <a:p>
            <a:pPr marL="0" indent="0">
              <a:buNone/>
            </a:pPr>
            <a:endParaRPr lang="en-GB" sz="5200" b="1" dirty="0"/>
          </a:p>
          <a:p>
            <a:pPr lvl="0"/>
            <a:r>
              <a:rPr lang="en-GB" sz="5200" b="1" dirty="0"/>
              <a:t>Investopedia. (2019) </a:t>
            </a:r>
            <a:r>
              <a:rPr lang="en-GB" sz="5200" b="1" u="sng" dirty="0"/>
              <a:t>‘Why Is Social Responsibility Important in Marketing?’</a:t>
            </a:r>
            <a:r>
              <a:rPr lang="en-GB" sz="5200" b="1" dirty="0"/>
              <a:t>. Available from: </a:t>
            </a:r>
            <a:r>
              <a:rPr lang="en-GB" sz="5200" b="1" u="sng" dirty="0">
                <a:hlinkClick r:id="rId6"/>
              </a:rPr>
              <a:t>https://www.investopedia.com/ask/answers/042215/why-social-responsibility-important-marketing.asp</a:t>
            </a:r>
            <a:r>
              <a:rPr lang="en-GB" sz="5200" b="1" dirty="0"/>
              <a:t> (Accessed Monday 15</a:t>
            </a:r>
            <a:r>
              <a:rPr lang="en-GB" sz="5200" b="1" baseline="30000" dirty="0"/>
              <a:t>th</a:t>
            </a:r>
            <a:r>
              <a:rPr lang="en-GB" sz="5200" b="1" dirty="0"/>
              <a:t> June’2020)</a:t>
            </a:r>
          </a:p>
          <a:p>
            <a:pPr marL="0" indent="0">
              <a:buNone/>
            </a:pPr>
            <a:endParaRPr lang="en-GB" sz="5200" b="1" dirty="0"/>
          </a:p>
          <a:p>
            <a:pPr lvl="0"/>
            <a:r>
              <a:rPr lang="en-GB" sz="5200" dirty="0">
                <a:hlinkClick r:id="rId7"/>
              </a:rPr>
              <a:t>JC </a:t>
            </a:r>
            <a:r>
              <a:rPr lang="en-GB" sz="5200" dirty="0" err="1">
                <a:hlinkClick r:id="rId7"/>
              </a:rPr>
              <a:t>Sanclemente</a:t>
            </a:r>
            <a:r>
              <a:rPr lang="en-GB" sz="5200" dirty="0">
                <a:hlinkClick r:id="rId7"/>
              </a:rPr>
              <a:t>-Tellez</a:t>
            </a:r>
            <a:r>
              <a:rPr lang="en-GB" sz="5200" dirty="0"/>
              <a:t>. (2017) </a:t>
            </a:r>
            <a:r>
              <a:rPr lang="en-GB" sz="5200" u="sng" dirty="0"/>
              <a:t>‘Marketing and Corporate Social Responsibility (CSR). Moving between broadening the concept of marketing and social factors as a marketing strategy </a:t>
            </a:r>
            <a:r>
              <a:rPr lang="es-ES" sz="5200" u="sng" dirty="0"/>
              <a:t>Marketing and </a:t>
            </a:r>
            <a:r>
              <a:rPr lang="es-ES" sz="5200" u="sng" dirty="0" err="1"/>
              <a:t>Corporate</a:t>
            </a:r>
            <a:r>
              <a:rPr lang="es-ES" sz="5200" u="sng" dirty="0"/>
              <a:t> Social </a:t>
            </a:r>
            <a:r>
              <a:rPr lang="es-ES" sz="5200" u="sng" dirty="0" err="1"/>
              <a:t>Responsibility</a:t>
            </a:r>
            <a:r>
              <a:rPr lang="es-ES" sz="5200" u="sng" dirty="0"/>
              <a:t> (CSR). Between </a:t>
            </a:r>
            <a:r>
              <a:rPr lang="es-ES" sz="5200" u="sng" dirty="0" err="1"/>
              <a:t>expanding</a:t>
            </a:r>
            <a:r>
              <a:rPr lang="es-ES" sz="5200" u="sng" dirty="0"/>
              <a:t> </a:t>
            </a:r>
            <a:r>
              <a:rPr lang="es-ES" sz="5200" u="sng" dirty="0" err="1"/>
              <a:t>the</a:t>
            </a:r>
            <a:r>
              <a:rPr lang="es-ES" sz="5200" u="sng" dirty="0"/>
              <a:t> concept </a:t>
            </a:r>
            <a:r>
              <a:rPr lang="es-ES" sz="5200" u="sng" dirty="0" err="1"/>
              <a:t>of</a:t>
            </a:r>
            <a:r>
              <a:rPr lang="es-ES" sz="5200" u="sng" dirty="0"/>
              <a:t> discipline and social as a marketing </a:t>
            </a:r>
            <a:r>
              <a:rPr lang="es-ES" sz="5200" u="sng" dirty="0" err="1"/>
              <a:t>strategy</a:t>
            </a:r>
            <a:r>
              <a:rPr lang="es-ES" sz="5200" u="sng" dirty="0"/>
              <a:t>’</a:t>
            </a:r>
            <a:r>
              <a:rPr lang="en-GB" sz="5200" dirty="0"/>
              <a:t>. Available from: </a:t>
            </a:r>
            <a:r>
              <a:rPr lang="en-GB" sz="5200" u="sng" dirty="0">
                <a:hlinkClick r:id="rId8"/>
              </a:rPr>
              <a:t>https://www.sciencedirect.com/science/article/pii/S2444969517300483</a:t>
            </a:r>
            <a:r>
              <a:rPr lang="en-GB" sz="5200" dirty="0"/>
              <a:t> (Accessed Monday 15</a:t>
            </a:r>
            <a:r>
              <a:rPr lang="en-GB" sz="5200" baseline="30000" dirty="0"/>
              <a:t>th</a:t>
            </a:r>
            <a:r>
              <a:rPr lang="en-GB" sz="5200" dirty="0"/>
              <a:t> June’2020)</a:t>
            </a:r>
          </a:p>
          <a:p>
            <a:pPr marL="0" indent="0">
              <a:buNone/>
            </a:pPr>
            <a:endParaRPr lang="en-GB" sz="5200" dirty="0"/>
          </a:p>
          <a:p>
            <a:pPr lvl="0"/>
            <a:r>
              <a:rPr lang="en-GB" sz="5200" dirty="0"/>
              <a:t>J. Garcia-</a:t>
            </a:r>
            <a:r>
              <a:rPr lang="en-GB" sz="5200" dirty="0" err="1"/>
              <a:t>Madariaga</a:t>
            </a:r>
            <a:r>
              <a:rPr lang="en-GB" sz="5200" dirty="0"/>
              <a:t> and F. Rodriguez-Rivera (2017) </a:t>
            </a:r>
            <a:r>
              <a:rPr lang="en-GB" sz="5200" u="sng" dirty="0"/>
              <a:t>‘Corporate social responsibility, customer satisfaction, corporate reputation, and firms’ market value: Evidence from the automobile industry’</a:t>
            </a:r>
            <a:r>
              <a:rPr lang="en-GB" sz="5200" dirty="0"/>
              <a:t>. Available from:  </a:t>
            </a:r>
            <a:r>
              <a:rPr lang="en-GB" sz="5200" u="sng" dirty="0">
                <a:hlinkClick r:id="rId8"/>
              </a:rPr>
              <a:t>https://www.sciencedirect.com/science/article/pii/S2444969517300483</a:t>
            </a:r>
            <a:r>
              <a:rPr lang="en-GB" sz="5200" dirty="0"/>
              <a:t> (Accessed Monday 15</a:t>
            </a:r>
            <a:r>
              <a:rPr lang="en-GB" sz="5200" baseline="30000" dirty="0"/>
              <a:t>th</a:t>
            </a:r>
            <a:r>
              <a:rPr lang="en-GB" sz="5200" dirty="0"/>
              <a:t> June’2020)</a:t>
            </a:r>
          </a:p>
          <a:p>
            <a:pPr marL="0" indent="0">
              <a:buNone/>
            </a:pPr>
            <a:endParaRPr lang="en-GB" dirty="0"/>
          </a:p>
        </p:txBody>
      </p:sp>
      <p:sp>
        <p:nvSpPr>
          <p:cNvPr id="4" name="Footer Placeholder 3">
            <a:extLst>
              <a:ext uri="{FF2B5EF4-FFF2-40B4-BE49-F238E27FC236}">
                <a16:creationId xmlns:a16="http://schemas.microsoft.com/office/drawing/2014/main" id="{C3037C18-82B1-4A5F-A20F-090797CEDCDE}"/>
              </a:ext>
            </a:extLst>
          </p:cNvPr>
          <p:cNvSpPr>
            <a:spLocks noGrp="1"/>
          </p:cNvSpPr>
          <p:nvPr>
            <p:ph type="ftr" sz="quarter" idx="11"/>
          </p:nvPr>
        </p:nvSpPr>
        <p:spPr>
          <a:xfrm>
            <a:off x="1141411" y="5959669"/>
            <a:ext cx="6239309" cy="671830"/>
          </a:xfrm>
        </p:spPr>
        <p:txBody>
          <a:bodyPr/>
          <a:lstStyle/>
          <a:p>
            <a:r>
              <a:rPr lang="en-GB" b="1" i="1" dirty="0"/>
              <a:t>MANJINDER KAUR,</a:t>
            </a:r>
            <a:endParaRPr lang="en-GB" dirty="0"/>
          </a:p>
          <a:p>
            <a:r>
              <a:rPr lang="en-GB" b="1" i="1" dirty="0"/>
              <a:t>Student ID Number: 1812346,</a:t>
            </a:r>
            <a:endParaRPr lang="en-GB" dirty="0"/>
          </a:p>
          <a:p>
            <a:r>
              <a:rPr lang="en-GB" b="1" i="1" dirty="0"/>
              <a:t>Degree Subject: MBA ONLINE,</a:t>
            </a:r>
            <a:endParaRPr lang="en-GB" dirty="0"/>
          </a:p>
          <a:p>
            <a:r>
              <a:rPr lang="en-GB" b="1" i="1" dirty="0"/>
              <a:t>Module 2: Marketing management.</a:t>
            </a:r>
            <a:endParaRPr lang="en-GB" dirty="0"/>
          </a:p>
        </p:txBody>
      </p:sp>
      <p:sp>
        <p:nvSpPr>
          <p:cNvPr id="5" name="Slide Number Placeholder 4">
            <a:extLst>
              <a:ext uri="{FF2B5EF4-FFF2-40B4-BE49-F238E27FC236}">
                <a16:creationId xmlns:a16="http://schemas.microsoft.com/office/drawing/2014/main" id="{B16BC041-AD2A-4D63-BE24-5B8427BF5C67}"/>
              </a:ext>
            </a:extLst>
          </p:cNvPr>
          <p:cNvSpPr>
            <a:spLocks noGrp="1"/>
          </p:cNvSpPr>
          <p:nvPr>
            <p:ph type="sldNum" sz="quarter" idx="12"/>
          </p:nvPr>
        </p:nvSpPr>
        <p:spPr>
          <a:xfrm>
            <a:off x="4697731" y="5959669"/>
            <a:ext cx="1320480" cy="671830"/>
          </a:xfrm>
        </p:spPr>
        <p:txBody>
          <a:bodyPr/>
          <a:lstStyle/>
          <a:p>
            <a:r>
              <a:rPr lang="en-US" dirty="0"/>
              <a:t>Page </a:t>
            </a:r>
            <a:fld id="{6D22F896-40B5-4ADD-8801-0D06FADFA095}" type="slidenum">
              <a:rPr lang="en-US" smtClean="0"/>
              <a:t>11</a:t>
            </a:fld>
            <a:r>
              <a:rPr lang="en-US" dirty="0"/>
              <a:t> of 12</a:t>
            </a:r>
          </a:p>
        </p:txBody>
      </p:sp>
      <p:pic>
        <p:nvPicPr>
          <p:cNvPr id="6" name="Video 5">
            <a:hlinkClick r:id="" action="ppaction://media"/>
            <a:extLst>
              <a:ext uri="{FF2B5EF4-FFF2-40B4-BE49-F238E27FC236}">
                <a16:creationId xmlns:a16="http://schemas.microsoft.com/office/drawing/2014/main" id="{25BD9829-3B2F-4ACC-970D-F320A8B7447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303776583"/>
      </p:ext>
    </p:extLst>
  </p:cSld>
  <p:clrMapOvr>
    <a:masterClrMapping/>
  </p:clrMapOvr>
  <mc:AlternateContent xmlns:mc="http://schemas.openxmlformats.org/markup-compatibility/2006">
    <mc:Choice xmlns:p14="http://schemas.microsoft.com/office/powerpoint/2010/main" Requires="p14">
      <p:transition spd="med" p14:dur="700" advTm="1714">
        <p:fade/>
      </p:transition>
    </mc:Choice>
    <mc:Fallback>
      <p:transition spd="med" advTm="171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D58EB-7448-4A4C-8520-FBD37FB50938}"/>
              </a:ext>
            </a:extLst>
          </p:cNvPr>
          <p:cNvSpPr>
            <a:spLocks noGrp="1"/>
          </p:cNvSpPr>
          <p:nvPr>
            <p:ph type="title"/>
          </p:nvPr>
        </p:nvSpPr>
        <p:spPr>
          <a:xfrm>
            <a:off x="1187133" y="161318"/>
            <a:ext cx="9905998" cy="535912"/>
          </a:xfrm>
        </p:spPr>
        <p:txBody>
          <a:bodyPr>
            <a:normAutofit fontScale="90000"/>
          </a:bodyPr>
          <a:lstStyle/>
          <a:p>
            <a:pPr algn="ctr"/>
            <a:r>
              <a:rPr lang="en-GB" dirty="0"/>
              <a:t>References continued</a:t>
            </a:r>
          </a:p>
        </p:txBody>
      </p:sp>
      <p:sp>
        <p:nvSpPr>
          <p:cNvPr id="3" name="Content Placeholder 2">
            <a:extLst>
              <a:ext uri="{FF2B5EF4-FFF2-40B4-BE49-F238E27FC236}">
                <a16:creationId xmlns:a16="http://schemas.microsoft.com/office/drawing/2014/main" id="{84E7B0DC-BCD5-45B5-A7F1-C2868B4EF286}"/>
              </a:ext>
            </a:extLst>
          </p:cNvPr>
          <p:cNvSpPr>
            <a:spLocks noGrp="1"/>
          </p:cNvSpPr>
          <p:nvPr>
            <p:ph idx="1"/>
          </p:nvPr>
        </p:nvSpPr>
        <p:spPr>
          <a:xfrm>
            <a:off x="548640" y="811530"/>
            <a:ext cx="11303391" cy="4979671"/>
          </a:xfrm>
        </p:spPr>
        <p:txBody>
          <a:bodyPr>
            <a:normAutofit fontScale="55000" lnSpcReduction="20000"/>
          </a:bodyPr>
          <a:lstStyle/>
          <a:p>
            <a:pPr lvl="0"/>
            <a:r>
              <a:rPr lang="en-GB" dirty="0"/>
              <a:t>L. Martin and A. </a:t>
            </a:r>
            <a:r>
              <a:rPr lang="en-GB" dirty="0" err="1"/>
              <a:t>Lindgreen</a:t>
            </a:r>
            <a:r>
              <a:rPr lang="en-GB" dirty="0"/>
              <a:t>. (2017) </a:t>
            </a:r>
            <a:r>
              <a:rPr lang="en-GB" u="sng" dirty="0"/>
              <a:t>‘Marketing and Corporate social responsibility and agenda for future research’</a:t>
            </a:r>
            <a:r>
              <a:rPr lang="en-GB" dirty="0"/>
              <a:t>. Available from: </a:t>
            </a:r>
            <a:r>
              <a:rPr lang="en-GB" u="sng" dirty="0">
                <a:hlinkClick r:id="rId4"/>
              </a:rPr>
              <a:t>https://www.sciencedirect.com/science/article/pii/S2444969517300483</a:t>
            </a:r>
            <a:r>
              <a:rPr lang="en-GB" dirty="0"/>
              <a:t> (Accessed Monday 15</a:t>
            </a:r>
            <a:r>
              <a:rPr lang="en-GB" baseline="30000" dirty="0"/>
              <a:t>th</a:t>
            </a:r>
            <a:r>
              <a:rPr lang="en-GB" dirty="0"/>
              <a:t> June’2020)</a:t>
            </a:r>
          </a:p>
          <a:p>
            <a:pPr marL="0" indent="0">
              <a:buNone/>
            </a:pPr>
            <a:endParaRPr lang="en-GB" dirty="0"/>
          </a:p>
          <a:p>
            <a:pPr lvl="0"/>
            <a:r>
              <a:rPr lang="en-GB" dirty="0" err="1"/>
              <a:t>Maignan</a:t>
            </a:r>
            <a:r>
              <a:rPr lang="en-GB" dirty="0"/>
              <a:t>, I. (2004) </a:t>
            </a:r>
            <a:r>
              <a:rPr lang="en-GB" u="sng" dirty="0"/>
              <a:t>‘Corporate social responsibility and marketing: An integrative framework’</a:t>
            </a:r>
            <a:r>
              <a:rPr lang="en-GB" dirty="0"/>
              <a:t>. Available from: </a:t>
            </a:r>
            <a:r>
              <a:rPr lang="en-GB" u="sng" dirty="0">
                <a:hlinkClick r:id="rId5"/>
              </a:rPr>
              <a:t>https://doc-14-3k-apps-viewer.googleusercontent.com/viewer/secure/pdf/aaek798lmcoj4lpa7n0qtniprbh3cp4j/m9jhlurb7856m93vgq6qa45bvq1f4h78/1592398725000/drive/10728581850073054792/ACFrOgDo_4eVOz4T0xdOCwikJN20ui94alNlA-Q6CXPdJHPR6Meeb3SlEOuFwCZ2PURlvXY2wVsoEypkw037U8AC3PTcVcizrDQZZ9c0Cy-ZNwc40WSm9LOx3NudF6nElwnU7ro3-p9NuVIDgs6f?print=true&amp;nonce=mv9vc8iieil0k&amp;user=10728581850073054792&amp;hash=dp34r5vobduuoftj00mm4pm38m4uktum</a:t>
            </a:r>
            <a:r>
              <a:rPr lang="en-GB" dirty="0"/>
              <a:t> (Accessed Monday 15</a:t>
            </a:r>
            <a:r>
              <a:rPr lang="en-GB" baseline="30000" dirty="0"/>
              <a:t>th</a:t>
            </a:r>
            <a:r>
              <a:rPr lang="en-GB" dirty="0"/>
              <a:t> June’2020)</a:t>
            </a:r>
          </a:p>
          <a:p>
            <a:pPr marL="0" indent="0">
              <a:buNone/>
            </a:pPr>
            <a:endParaRPr lang="en-GB" dirty="0"/>
          </a:p>
          <a:p>
            <a:pPr lvl="0"/>
            <a:r>
              <a:rPr lang="en-GB" dirty="0"/>
              <a:t>Smith, et al. (2010) </a:t>
            </a:r>
            <a:r>
              <a:rPr lang="en-GB" u="sng" dirty="0"/>
              <a:t>‘Marketing's Consequences: Stakeholder Marketing and Supply Chain Corporate Social Responsibility Issues’</a:t>
            </a:r>
            <a:r>
              <a:rPr lang="en-GB" dirty="0"/>
              <a:t>. Available From: </a:t>
            </a:r>
            <a:r>
              <a:rPr lang="en-GB" u="sng" dirty="0">
                <a:hlinkClick r:id="rId6"/>
              </a:rPr>
              <a:t>https://www-jstor-org.ezproxy.uwtsd.ac.uk/stable/25763040?seq=1#metadata_info_tab_contents</a:t>
            </a:r>
            <a:r>
              <a:rPr lang="en-GB" u="sng" dirty="0"/>
              <a:t> </a:t>
            </a:r>
            <a:r>
              <a:rPr lang="en-GB" dirty="0"/>
              <a:t>(Accessed Monday 15</a:t>
            </a:r>
            <a:r>
              <a:rPr lang="en-GB" baseline="30000" dirty="0"/>
              <a:t>th</a:t>
            </a:r>
            <a:r>
              <a:rPr lang="en-GB" dirty="0"/>
              <a:t> June’2020)</a:t>
            </a:r>
          </a:p>
          <a:p>
            <a:pPr marL="0" lvl="0" indent="0">
              <a:buNone/>
            </a:pPr>
            <a:r>
              <a:rPr lang="en-GB" b="1" dirty="0"/>
              <a:t> </a:t>
            </a:r>
          </a:p>
          <a:p>
            <a:pPr lvl="0"/>
            <a:r>
              <a:rPr lang="en-GB" b="1" u="sng" dirty="0" err="1">
                <a:hlinkClick r:id="rId7" tooltip="Click to search for more items by this author"/>
              </a:rPr>
              <a:t>Stohl</a:t>
            </a:r>
            <a:r>
              <a:rPr lang="en-GB" b="1" u="sng" dirty="0">
                <a:hlinkClick r:id="rId7" tooltip="Click to search for more items by this author"/>
              </a:rPr>
              <a:t>, C</a:t>
            </a:r>
            <a:r>
              <a:rPr lang="en-GB" b="1" dirty="0"/>
              <a:t>. et al. (2017) ‘</a:t>
            </a:r>
            <a:r>
              <a:rPr lang="en-GB" b="1" u="sng" dirty="0"/>
              <a:t>Social Media Policies: Implications for Contemporary Notions of Corporate Social Responsibility’</a:t>
            </a:r>
            <a:r>
              <a:rPr lang="en-GB" b="1" dirty="0"/>
              <a:t>. Available From: </a:t>
            </a:r>
            <a:r>
              <a:rPr lang="en-GB" b="1" u="sng" dirty="0">
                <a:hlinkClick r:id="rId8"/>
              </a:rPr>
              <a:t>https://search-proquest-com.ezproxy.uwtsd.ac.uk/docview/1899629116?OpenUrlRefId=info:xri/sid:primo&amp;accountid=130472</a:t>
            </a:r>
            <a:r>
              <a:rPr lang="en-GB" b="1" dirty="0"/>
              <a:t> (Accessed Monday 15</a:t>
            </a:r>
            <a:r>
              <a:rPr lang="en-GB" b="1" baseline="30000" dirty="0"/>
              <a:t>th</a:t>
            </a:r>
            <a:r>
              <a:rPr lang="en-GB" b="1" dirty="0"/>
              <a:t> June’2020)</a:t>
            </a:r>
          </a:p>
          <a:p>
            <a:pPr marL="0" indent="0">
              <a:buNone/>
            </a:pPr>
            <a:endParaRPr lang="en-GB" dirty="0"/>
          </a:p>
          <a:p>
            <a:pPr lvl="0"/>
            <a:r>
              <a:rPr lang="en-GB" dirty="0"/>
              <a:t>Yuan, Y, et al. (2020) </a:t>
            </a:r>
            <a:r>
              <a:rPr lang="en-GB" u="sng" dirty="0"/>
              <a:t>‘Business Strategy and Corporate Social Responsibility’</a:t>
            </a:r>
            <a:r>
              <a:rPr lang="en-GB" dirty="0"/>
              <a:t>. Available From: </a:t>
            </a:r>
            <a:r>
              <a:rPr lang="en-GB" u="sng" dirty="0">
                <a:hlinkClick r:id="rId9"/>
              </a:rPr>
              <a:t>https://search-proquest-com.ezproxy.uwtsd.ac.uk/docview/2090919459?OpenUrlRefId=info:xri/sid:primo&amp;accountid=130472</a:t>
            </a:r>
            <a:r>
              <a:rPr lang="en-GB" u="sng" dirty="0"/>
              <a:t> </a:t>
            </a:r>
            <a:r>
              <a:rPr lang="en-GB" dirty="0"/>
              <a:t>(Accessed Monday 15</a:t>
            </a:r>
            <a:r>
              <a:rPr lang="en-GB" baseline="30000" dirty="0"/>
              <a:t>th</a:t>
            </a:r>
            <a:r>
              <a:rPr lang="en-GB" dirty="0"/>
              <a:t> June’2020)</a:t>
            </a:r>
          </a:p>
          <a:p>
            <a:endParaRPr lang="en-GB" dirty="0"/>
          </a:p>
        </p:txBody>
      </p:sp>
      <p:sp>
        <p:nvSpPr>
          <p:cNvPr id="4" name="Footer Placeholder 3">
            <a:extLst>
              <a:ext uri="{FF2B5EF4-FFF2-40B4-BE49-F238E27FC236}">
                <a16:creationId xmlns:a16="http://schemas.microsoft.com/office/drawing/2014/main" id="{528FC371-2FEC-4244-AA7D-48CD0CA4A6AD}"/>
              </a:ext>
            </a:extLst>
          </p:cNvPr>
          <p:cNvSpPr>
            <a:spLocks noGrp="1"/>
          </p:cNvSpPr>
          <p:nvPr>
            <p:ph type="ftr" sz="quarter" idx="11"/>
          </p:nvPr>
        </p:nvSpPr>
        <p:spPr>
          <a:xfrm>
            <a:off x="1141411" y="5883275"/>
            <a:ext cx="6239309" cy="871855"/>
          </a:xfrm>
        </p:spPr>
        <p:txBody>
          <a:bodyPr/>
          <a:lstStyle/>
          <a:p>
            <a:r>
              <a:rPr lang="en-GB" b="1" i="1" dirty="0"/>
              <a:t>MANJINDER KAUR,</a:t>
            </a:r>
            <a:endParaRPr lang="en-GB" dirty="0"/>
          </a:p>
          <a:p>
            <a:r>
              <a:rPr lang="en-GB" b="1" i="1" dirty="0"/>
              <a:t>Student ID Number: 1812346,</a:t>
            </a:r>
            <a:endParaRPr lang="en-GB" dirty="0"/>
          </a:p>
          <a:p>
            <a:r>
              <a:rPr lang="en-GB" b="1" i="1" dirty="0"/>
              <a:t>Degree Subject: MBA ONLINE,</a:t>
            </a:r>
            <a:endParaRPr lang="en-GB" dirty="0"/>
          </a:p>
          <a:p>
            <a:r>
              <a:rPr lang="en-GB" b="1" i="1" dirty="0"/>
              <a:t>Module 2: Marketing management.</a:t>
            </a:r>
            <a:r>
              <a:rPr lang="en-GB" i="1" dirty="0"/>
              <a:t> </a:t>
            </a:r>
            <a:endParaRPr lang="en-GB" dirty="0"/>
          </a:p>
          <a:p>
            <a:endParaRPr lang="en-US" dirty="0"/>
          </a:p>
        </p:txBody>
      </p:sp>
      <p:sp>
        <p:nvSpPr>
          <p:cNvPr id="5" name="Slide Number Placeholder 4">
            <a:extLst>
              <a:ext uri="{FF2B5EF4-FFF2-40B4-BE49-F238E27FC236}">
                <a16:creationId xmlns:a16="http://schemas.microsoft.com/office/drawing/2014/main" id="{2A6DE0C7-DA41-49A2-BC6F-9E56366FCB88}"/>
              </a:ext>
            </a:extLst>
          </p:cNvPr>
          <p:cNvSpPr>
            <a:spLocks noGrp="1"/>
          </p:cNvSpPr>
          <p:nvPr>
            <p:ph type="sldNum" sz="quarter" idx="12"/>
          </p:nvPr>
        </p:nvSpPr>
        <p:spPr>
          <a:xfrm>
            <a:off x="6253638" y="5957569"/>
            <a:ext cx="1674810" cy="723266"/>
          </a:xfrm>
        </p:spPr>
        <p:txBody>
          <a:bodyPr/>
          <a:lstStyle/>
          <a:p>
            <a:r>
              <a:rPr lang="en-US" dirty="0"/>
              <a:t>Page </a:t>
            </a:r>
            <a:fld id="{6D22F896-40B5-4ADD-8801-0D06FADFA095}" type="slidenum">
              <a:rPr lang="en-US" smtClean="0"/>
              <a:t>12</a:t>
            </a:fld>
            <a:r>
              <a:rPr lang="en-US" dirty="0"/>
              <a:t> of 12</a:t>
            </a:r>
          </a:p>
        </p:txBody>
      </p:sp>
      <p:pic>
        <p:nvPicPr>
          <p:cNvPr id="6" name="Video 5">
            <a:hlinkClick r:id="" action="ppaction://media"/>
            <a:extLst>
              <a:ext uri="{FF2B5EF4-FFF2-40B4-BE49-F238E27FC236}">
                <a16:creationId xmlns:a16="http://schemas.microsoft.com/office/drawing/2014/main" id="{45A60D1A-1CD2-4AC8-914F-1A0F147D297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037082400"/>
      </p:ext>
    </p:extLst>
  </p:cSld>
  <p:clrMapOvr>
    <a:masterClrMapping/>
  </p:clrMapOvr>
  <mc:AlternateContent xmlns:mc="http://schemas.openxmlformats.org/markup-compatibility/2006">
    <mc:Choice xmlns:p14="http://schemas.microsoft.com/office/powerpoint/2010/main" Requires="p14">
      <p:transition spd="med" p14:dur="700" advTm="1284">
        <p:fade/>
      </p:transition>
    </mc:Choice>
    <mc:Fallback>
      <p:transition spd="med" advTm="128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973</TotalTime>
  <Words>1476</Words>
  <Application>Microsoft Office PowerPoint</Application>
  <PresentationFormat>Widescreen</PresentationFormat>
  <Paragraphs>168</Paragraphs>
  <Slides>12</Slides>
  <Notes>0</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Times New Roman</vt:lpstr>
      <vt:lpstr>Tw Cen MT</vt:lpstr>
      <vt:lpstr>Circuit</vt:lpstr>
      <vt:lpstr>A critical analysis of a contemporary issues in marketing: </vt:lpstr>
      <vt:lpstr>Definitions:</vt:lpstr>
      <vt:lpstr>IDENTIFYING THE ROLE OF THE DEVELOPMENT IN THE ORGANISATIONAL STRUCTURE: Maignan (2004) </vt:lpstr>
      <vt:lpstr>IDENTIFYING KEY TARGET MARKETS:</vt:lpstr>
      <vt:lpstr>SELECTION OF APPROPRIATE MEDIA CHANNELS: Maignan (2004) </vt:lpstr>
      <vt:lpstr>MEASURING SUCCESS:</vt:lpstr>
      <vt:lpstr>Ways in which marketers and my organisation need to react </vt:lpstr>
      <vt:lpstr>Ways in which marketers and my organisation need to develop </vt:lpstr>
      <vt:lpstr>Ways in which marketers and my organisation need to change</vt:lpstr>
      <vt:lpstr>conclusion</vt:lpstr>
      <vt:lpstr>References </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Planned hr skills strategy:</dc:title>
  <dc:creator>Manjinder Kaur</dc:creator>
  <cp:lastModifiedBy>Manjinder Kaur</cp:lastModifiedBy>
  <cp:revision>68</cp:revision>
  <cp:lastPrinted>2020-05-07T08:17:35Z</cp:lastPrinted>
  <dcterms:created xsi:type="dcterms:W3CDTF">2020-04-16T08:00:21Z</dcterms:created>
  <dcterms:modified xsi:type="dcterms:W3CDTF">2020-06-29T05:54:42Z</dcterms:modified>
</cp:coreProperties>
</file>