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9" r:id="rId11"/>
    <p:sldId id="262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07" autoAdjust="0"/>
    <p:restoredTop sz="94660"/>
  </p:normalViewPr>
  <p:slideViewPr>
    <p:cSldViewPr snapToGrid="0">
      <p:cViewPr varScale="1">
        <p:scale>
          <a:sx n="90" d="100"/>
          <a:sy n="90" d="100"/>
        </p:scale>
        <p:origin x="9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0270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091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6860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648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695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601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880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61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9991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01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6886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61BEF0D-F0BB-DE4B-95CE-6DB70DBA9567}" type="datetimeFigureOut">
              <a:rPr lang="en-US" smtClean="0"/>
              <a:pPr/>
              <a:t>1/27/2017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6294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uploads/system/uploads/attachment_data/file/573782/FGM_Mandatory_Reporting_-_procedural_information_nov16_FINAL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SJSS4001 Hard to Reach Groups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 January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76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Female Genital Mutilation (FGM)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Female Genital Mutilation (FGM) is illegal in England and Wales under the FGM Act 2003 (“the </a:t>
            </a:r>
            <a:r>
              <a:rPr lang="en-GB" dirty="0" smtClean="0"/>
              <a:t>2003 </a:t>
            </a:r>
            <a:r>
              <a:rPr lang="en-GB" dirty="0"/>
              <a:t>Act”).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It is a form of child abuse and </a:t>
            </a:r>
            <a:r>
              <a:rPr lang="en-GB" dirty="0" smtClean="0"/>
              <a:t>violence </a:t>
            </a:r>
            <a:r>
              <a:rPr lang="en-GB" dirty="0"/>
              <a:t>against women.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FGM comprises all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procedures involving partial or total removal of the external female genitalia for </a:t>
            </a:r>
            <a:r>
              <a:rPr lang="en-GB" dirty="0" smtClean="0"/>
              <a:t>non-medical reasons</a:t>
            </a:r>
            <a:r>
              <a:rPr lang="en-GB" dirty="0"/>
              <a:t>.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</a:rPr>
              <a:t>(Gov.UK, 2016)</a:t>
            </a:r>
          </a:p>
          <a:p>
            <a:pPr algn="r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336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Section 5B of the 2003 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>
                <a:latin typeface="Arial" panose="020B0604020202020204" pitchFamily="34" charset="0"/>
              </a:rPr>
              <a:t>Introduces </a:t>
            </a:r>
            <a:r>
              <a:rPr lang="en-GB" dirty="0">
                <a:latin typeface="Arial" panose="020B0604020202020204" pitchFamily="34" charset="0"/>
              </a:rPr>
              <a:t>a mandatory reporting duty </a:t>
            </a:r>
            <a:endParaRPr lang="en-GB" dirty="0" smtClean="0"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>
                <a:latin typeface="Arial" panose="020B0604020202020204" pitchFamily="34" charset="0"/>
              </a:rPr>
              <a:t>It requires that all regulated health </a:t>
            </a:r>
            <a:r>
              <a:rPr lang="en-GB" dirty="0">
                <a:latin typeface="Arial" panose="020B0604020202020204" pitchFamily="34" charset="0"/>
              </a:rPr>
              <a:t>and social care professionals and teachers in England and Wales to report ‘known’ cases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>
                <a:latin typeface="Arial" panose="020B0604020202020204" pitchFamily="34" charset="0"/>
              </a:rPr>
              <a:t>FGM </a:t>
            </a:r>
            <a:r>
              <a:rPr lang="en-GB" dirty="0">
                <a:latin typeface="Arial" panose="020B0604020202020204" pitchFamily="34" charset="0"/>
              </a:rPr>
              <a:t>in under 18s which they identify in the course of their professional work to the police.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</a:rPr>
              <a:t>The duty came into force </a:t>
            </a:r>
            <a:r>
              <a:rPr lang="en-GB" dirty="0" smtClean="0">
                <a:latin typeface="Arial" panose="020B0604020202020204" pitchFamily="34" charset="0"/>
              </a:rPr>
              <a:t>on 31 </a:t>
            </a:r>
            <a:r>
              <a:rPr lang="en-GB" dirty="0">
                <a:latin typeface="Arial" panose="020B0604020202020204" pitchFamily="34" charset="0"/>
              </a:rPr>
              <a:t>October 2015. </a:t>
            </a:r>
            <a:endParaRPr lang="en-GB" dirty="0" smtClean="0"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dirty="0" smtClean="0">
                <a:latin typeface="Arial" panose="020B0604020202020204" pitchFamily="34" charset="0"/>
              </a:rPr>
              <a:t>(Gov.UK, 2016)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137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‘Known Cases’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1253" y="2084832"/>
            <a:ext cx="9720073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‘Known’ cases are those where either a </a:t>
            </a:r>
            <a:r>
              <a:rPr lang="en-GB" dirty="0" smtClean="0"/>
              <a:t>girl </a:t>
            </a:r>
            <a:r>
              <a:rPr lang="en-GB" dirty="0"/>
              <a:t>informs the person that an act of FGM –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‘However described’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has </a:t>
            </a:r>
            <a:r>
              <a:rPr lang="en-GB" dirty="0"/>
              <a:t>been carried out on her, or where the person observes physical signs on a girl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b="1" dirty="0" smtClean="0"/>
              <a:t>‘appearing </a:t>
            </a:r>
            <a:r>
              <a:rPr lang="en-GB" b="1" dirty="0"/>
              <a:t>to show that an act of FGM has been carried out and the person has no reason to </a:t>
            </a:r>
            <a:r>
              <a:rPr lang="en-GB" b="1" dirty="0" smtClean="0"/>
              <a:t>believe </a:t>
            </a:r>
            <a:r>
              <a:rPr lang="en-GB" b="1" dirty="0"/>
              <a:t>that the act was, or was part of, a surgical operation within section 1(2)(a) or (b) of the </a:t>
            </a:r>
            <a:r>
              <a:rPr lang="en-GB" b="1" dirty="0" smtClean="0"/>
              <a:t>FGM </a:t>
            </a:r>
            <a:r>
              <a:rPr lang="en-GB" b="1" dirty="0"/>
              <a:t>Act </a:t>
            </a:r>
            <a:r>
              <a:rPr lang="en-GB" b="1" dirty="0" smtClean="0"/>
              <a:t>2003’</a:t>
            </a:r>
          </a:p>
          <a:p>
            <a:endParaRPr lang="en-GB" b="1" dirty="0"/>
          </a:p>
          <a:p>
            <a:pPr marL="0" lvl="0" indent="0" algn="r">
              <a:buClr>
                <a:srgbClr val="1CADE4"/>
              </a:buClr>
              <a:buNone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</a:rPr>
              <a:t>(Gov.UK, 2016)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73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</a:rPr>
              <a:t>Home Office</a:t>
            </a:r>
          </a:p>
          <a:p>
            <a:r>
              <a:rPr lang="en-GB" dirty="0" smtClean="0">
                <a:latin typeface="Arial" panose="020B0604020202020204" pitchFamily="34" charset="0"/>
              </a:rPr>
              <a:t>Mandatory </a:t>
            </a:r>
            <a:r>
              <a:rPr lang="en-GB" dirty="0">
                <a:latin typeface="Arial" panose="020B0604020202020204" pitchFamily="34" charset="0"/>
              </a:rPr>
              <a:t>Reporting of Female Genital </a:t>
            </a:r>
            <a:r>
              <a:rPr lang="en-GB" dirty="0" smtClean="0">
                <a:latin typeface="Arial" panose="020B0604020202020204" pitchFamily="34" charset="0"/>
              </a:rPr>
              <a:t>Mutilation – </a:t>
            </a:r>
            <a:r>
              <a:rPr lang="en-GB" dirty="0">
                <a:latin typeface="Arial" panose="020B0604020202020204" pitchFamily="34" charset="0"/>
              </a:rPr>
              <a:t>procedural information</a:t>
            </a: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://www.gov.uk/government/uploads/system/uploads/attachment_data/file/573782/FGM_Mandatory_Reporting_-_</a:t>
            </a:r>
            <a:r>
              <a:rPr lang="en-GB" dirty="0" smtClean="0">
                <a:hlinkClick r:id="rId2"/>
              </a:rPr>
              <a:t>procedural_information_nov16_FINAL.pdf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38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7" y="585216"/>
            <a:ext cx="9720074" cy="127585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 Statement </a:t>
            </a:r>
            <a:r>
              <a:rPr lang="en-GB" dirty="0" smtClean="0"/>
              <a:t>Opposing FGM 2016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764254"/>
            <a:ext cx="9720073" cy="4545106"/>
          </a:xfrm>
        </p:spPr>
        <p:txBody>
          <a:bodyPr>
            <a:normAutofit/>
          </a:bodyPr>
          <a:lstStyle/>
          <a:p>
            <a:r>
              <a:rPr lang="en-GB" dirty="0" smtClean="0"/>
              <a:t>FGM is: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Child </a:t>
            </a:r>
            <a:r>
              <a:rPr lang="en-GB" dirty="0"/>
              <a:t>abuse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An </a:t>
            </a:r>
            <a:r>
              <a:rPr lang="en-GB" dirty="0"/>
              <a:t>extremely </a:t>
            </a:r>
            <a:r>
              <a:rPr lang="en-GB" dirty="0" smtClean="0"/>
              <a:t>harmful </a:t>
            </a:r>
            <a:r>
              <a:rPr lang="en-GB" dirty="0"/>
              <a:t>practice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With </a:t>
            </a:r>
            <a:r>
              <a:rPr lang="en-GB" dirty="0"/>
              <a:t>devastating </a:t>
            </a:r>
            <a:r>
              <a:rPr lang="en-GB" dirty="0" smtClean="0"/>
              <a:t>health </a:t>
            </a:r>
            <a:r>
              <a:rPr lang="en-GB" dirty="0"/>
              <a:t>consequences for girls and </a:t>
            </a:r>
            <a:r>
              <a:rPr lang="en-GB" dirty="0" smtClean="0"/>
              <a:t>women</a:t>
            </a:r>
            <a:r>
              <a:rPr lang="en-GB" dirty="0"/>
              <a:t>.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Some </a:t>
            </a:r>
            <a:r>
              <a:rPr lang="en-GB" dirty="0"/>
              <a:t>girls die from blood </a:t>
            </a:r>
            <a:r>
              <a:rPr lang="en-GB" dirty="0" smtClean="0"/>
              <a:t>loss </a:t>
            </a:r>
            <a:r>
              <a:rPr lang="en-GB" dirty="0"/>
              <a:t>or infection as a direct result </a:t>
            </a:r>
            <a:r>
              <a:rPr lang="en-GB" dirty="0" smtClean="0"/>
              <a:t>of </a:t>
            </a:r>
            <a:r>
              <a:rPr lang="en-GB" dirty="0"/>
              <a:t>the procedure.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Some women who </a:t>
            </a:r>
            <a:r>
              <a:rPr lang="en-GB" dirty="0"/>
              <a:t>have undergone FGM are </a:t>
            </a:r>
            <a:r>
              <a:rPr lang="en-GB" dirty="0" smtClean="0"/>
              <a:t>also: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likely to find it difficult to give birth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Also suffer </a:t>
            </a:r>
            <a:r>
              <a:rPr lang="en-GB" dirty="0"/>
              <a:t>from </a:t>
            </a:r>
            <a:r>
              <a:rPr lang="en-GB" dirty="0" smtClean="0"/>
              <a:t>long-term </a:t>
            </a:r>
            <a:r>
              <a:rPr lang="en-GB" dirty="0"/>
              <a:t>psychological trauma</a:t>
            </a:r>
            <a:r>
              <a:rPr lang="en-GB" dirty="0" smtClean="0"/>
              <a:t>.</a:t>
            </a:r>
          </a:p>
          <a:p>
            <a:pPr marL="0" indent="0" algn="r">
              <a:buNone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Arial" panose="020B0604020202020204" pitchFamily="34" charset="0"/>
              </a:rPr>
              <a:t>Gov.UK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</a:rPr>
              <a:t>, </a:t>
            </a:r>
            <a:r>
              <a:rPr lang="en-GB" dirty="0" smtClean="0">
                <a:solidFill>
                  <a:prstClr val="black"/>
                </a:solidFill>
                <a:latin typeface="Arial" panose="020B0604020202020204" pitchFamily="34" charset="0"/>
              </a:rPr>
              <a:t>2016)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14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Sierra Leone </a:t>
            </a:r>
            <a:r>
              <a:rPr lang="en-GB" dirty="0"/>
              <a:t>‘</a:t>
            </a:r>
            <a:r>
              <a:rPr lang="en-GB" dirty="0" smtClean="0"/>
              <a:t>Bundu’, ‘</a:t>
            </a:r>
            <a:r>
              <a:rPr lang="en-GB" dirty="0" err="1" smtClean="0"/>
              <a:t>Bondo</a:t>
            </a:r>
            <a:r>
              <a:rPr lang="en-GB" dirty="0"/>
              <a:t>’ or ‘Sande,’ </a:t>
            </a:r>
            <a:r>
              <a:rPr lang="en-GB" dirty="0" smtClean="0"/>
              <a:t>Season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Initiation ceremonies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Held by ‘Powerful women’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Secret societies prepare young girls for:	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Adult life-Marriage-Motherhood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Claimed to be ‘Not </a:t>
            </a:r>
            <a:r>
              <a:rPr lang="en-GB" dirty="0"/>
              <a:t>E</a:t>
            </a:r>
            <a:r>
              <a:rPr lang="en-GB" dirty="0" smtClean="0"/>
              <a:t>ntirely Bad’ with ‘Good Meaning’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They ‘Train’ young girls to be women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0" indent="0" algn="r">
              <a:buNone/>
            </a:pPr>
            <a:r>
              <a:rPr lang="en-GB" dirty="0"/>
              <a:t>(Equality Now, 2016)</a:t>
            </a:r>
          </a:p>
          <a:p>
            <a:pPr algn="r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44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0124" y="247426"/>
            <a:ext cx="6875824" cy="644713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9358406" y="6127383"/>
            <a:ext cx="23394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(Google Images, 2016)</a:t>
            </a:r>
          </a:p>
        </p:txBody>
      </p:sp>
    </p:spTree>
    <p:extLst>
      <p:ext uri="{BB962C8B-B14F-4D97-AF65-F5344CB8AC3E}">
        <p14:creationId xmlns:p14="http://schemas.microsoft.com/office/powerpoint/2010/main" val="327088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7912" y="942975"/>
            <a:ext cx="7496175" cy="49720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179859" y="6293224"/>
            <a:ext cx="3012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(Google Images,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303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 </a:t>
            </a:r>
            <a:r>
              <a:rPr lang="en-GB" smtClean="0"/>
              <a:t>Next slide Content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63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Types of FGM</a:t>
            </a:r>
            <a:endParaRPr lang="en-GB" dirty="0"/>
          </a:p>
        </p:txBody>
      </p:sp>
      <p:pic>
        <p:nvPicPr>
          <p:cNvPr id="1028" name="Picture 4" descr="Image result for images of FGM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245" y="2286000"/>
            <a:ext cx="2841947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images of FGM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945" y="2286000"/>
            <a:ext cx="2841947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96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‘Vacation Cutting’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‘Vacation cutting’: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</a:t>
            </a:r>
            <a:r>
              <a:rPr lang="en-GB" smtClean="0"/>
              <a:t>s </a:t>
            </a:r>
            <a:r>
              <a:rPr lang="en-GB" dirty="0"/>
              <a:t>the phrase commonly used to describe instances when a girl is brought to her family’s country of origin during school vacation to undergo FGM.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Girls </a:t>
            </a:r>
            <a:r>
              <a:rPr lang="en-GB" dirty="0"/>
              <a:t>may be at risk of vacation cutting in countries with diaspora </a:t>
            </a:r>
            <a:r>
              <a:rPr lang="en-GB" dirty="0" smtClean="0"/>
              <a:t>communities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(Scattered Communities)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Originating </a:t>
            </a:r>
            <a:r>
              <a:rPr lang="en-GB" dirty="0"/>
              <a:t>from countries with high prevalence rates of FGM. 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lvl="0" indent="0" algn="r">
              <a:buClr>
                <a:srgbClr val="1CADE4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(Equality Now,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15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About 89.6% of women and girls in Sierra Leone have undergone some form of FGM,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the </a:t>
            </a:r>
            <a:r>
              <a:rPr lang="en-GB" dirty="0"/>
              <a:t>majority of girls being subjected to the practice before the age of </a:t>
            </a:r>
            <a:r>
              <a:rPr lang="en-GB" dirty="0" smtClean="0"/>
              <a:t>10.</a:t>
            </a:r>
            <a:endParaRPr lang="en-GB" baseline="300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Most </a:t>
            </a:r>
            <a:r>
              <a:rPr lang="en-GB" dirty="0"/>
              <a:t>women and girls in Sierra Leone undergo Type I or II FGM, 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</a:t>
            </a:r>
            <a:r>
              <a:rPr lang="en-GB" dirty="0" smtClean="0"/>
              <a:t>ome </a:t>
            </a:r>
            <a:r>
              <a:rPr lang="en-GB" dirty="0"/>
              <a:t>undergo Type III – infibulation – the most extreme </a:t>
            </a:r>
            <a:r>
              <a:rPr lang="en-GB" dirty="0" smtClean="0"/>
              <a:t>form. </a:t>
            </a:r>
            <a:r>
              <a:rPr lang="en-GB" dirty="0"/>
              <a:t> 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FGM </a:t>
            </a:r>
            <a:r>
              <a:rPr lang="en-GB" dirty="0"/>
              <a:t>is typically performed by traditional circumcisers, sometimes known </a:t>
            </a:r>
            <a:r>
              <a:rPr lang="en-GB" dirty="0" smtClean="0"/>
              <a:t>as:</a:t>
            </a:r>
          </a:p>
          <a:p>
            <a:pPr marL="0" indent="0">
              <a:buNone/>
            </a:pPr>
            <a:r>
              <a:rPr lang="en-GB" dirty="0" smtClean="0"/>
              <a:t>               Sowei </a:t>
            </a:r>
            <a:r>
              <a:rPr lang="en-GB" dirty="0"/>
              <a:t>– though the name may vary by ethnic </a:t>
            </a:r>
            <a:r>
              <a:rPr lang="en-GB" dirty="0" smtClean="0"/>
              <a:t>group</a:t>
            </a:r>
          </a:p>
          <a:p>
            <a:pPr marL="0" indent="0" algn="r">
              <a:buNone/>
            </a:pPr>
            <a:r>
              <a:rPr lang="en-GB" dirty="0" smtClean="0"/>
              <a:t>(Equality Now,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7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Rationalisation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Removal of the clitoris or “male” parts is necessary for a girl to actually become “female.”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Uncut genitalia are unclean and ugly.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FGM will improve girls’ “marriageability” as well as preserve her virginity until marriage (and prevent adultery after marriage) by decreasing her sexual desire</a:t>
            </a:r>
            <a:r>
              <a:rPr lang="en-GB" dirty="0" smtClean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0" lvl="0" indent="0" algn="r">
              <a:buClr>
                <a:srgbClr val="1CADE4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(Equality Now, 2016)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55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97</TotalTime>
  <Words>547</Words>
  <Application>Microsoft Office PowerPoint</Application>
  <PresentationFormat>Widescreen</PresentationFormat>
  <Paragraphs>76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Tw Cen MT</vt:lpstr>
      <vt:lpstr>Tw Cen MT Condensed</vt:lpstr>
      <vt:lpstr>Wingdings</vt:lpstr>
      <vt:lpstr>Wingdings 3</vt:lpstr>
      <vt:lpstr>Integral</vt:lpstr>
      <vt:lpstr>SJSS4001 Hard to Reach Groups</vt:lpstr>
      <vt:lpstr>Female Genital Mutilation (FGM)</vt:lpstr>
      <vt:lpstr>Section 5B of the 2003 Act</vt:lpstr>
      <vt:lpstr>‘Known Cases’</vt:lpstr>
      <vt:lpstr>Useful Links</vt:lpstr>
      <vt:lpstr>A Statement Opposing FGM 2016 </vt:lpstr>
      <vt:lpstr>Sierra Leone ‘Bundu’, ‘Bondo’ or ‘Sande,’ Season</vt:lpstr>
      <vt:lpstr>PowerPoint Presentation</vt:lpstr>
      <vt:lpstr>PowerPoint Presentation</vt:lpstr>
      <vt:lpstr>Warning Next slide Content</vt:lpstr>
      <vt:lpstr>Types of FGM</vt:lpstr>
      <vt:lpstr>‘Vacation Cutting’</vt:lpstr>
      <vt:lpstr>PowerPoint Presentation</vt:lpstr>
      <vt:lpstr>Rationalisation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SJSS4001 Hard to Reach Groups</dc:title>
  <dc:creator>Philip Morgan</dc:creator>
  <cp:lastModifiedBy>Philip Morgan</cp:lastModifiedBy>
  <cp:revision>2</cp:revision>
  <dcterms:created xsi:type="dcterms:W3CDTF">2017-01-17T10:21:56Z</dcterms:created>
  <dcterms:modified xsi:type="dcterms:W3CDTF">2017-01-27T15:00:00Z</dcterms:modified>
</cp:coreProperties>
</file>