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tags/tag1.xml" ContentType="application/vnd.openxmlformats-officedocument.presentationml.tags+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59" r:id="rId1"/>
    <p:sldMasterId id="2147483971" r:id="rId2"/>
  </p:sldMasterIdLst>
  <p:notesMasterIdLst>
    <p:notesMasterId r:id="rId32"/>
  </p:notesMasterIdLst>
  <p:sldIdLst>
    <p:sldId id="282" r:id="rId3"/>
    <p:sldId id="323" r:id="rId4"/>
    <p:sldId id="340" r:id="rId5"/>
    <p:sldId id="341" r:id="rId6"/>
    <p:sldId id="287" r:id="rId7"/>
    <p:sldId id="281" r:id="rId8"/>
    <p:sldId id="350" r:id="rId9"/>
    <p:sldId id="342" r:id="rId10"/>
    <p:sldId id="344" r:id="rId11"/>
    <p:sldId id="343" r:id="rId12"/>
    <p:sldId id="345" r:id="rId13"/>
    <p:sldId id="351" r:id="rId14"/>
    <p:sldId id="328" r:id="rId15"/>
    <p:sldId id="257" r:id="rId16"/>
    <p:sldId id="261" r:id="rId17"/>
    <p:sldId id="346" r:id="rId18"/>
    <p:sldId id="266" r:id="rId19"/>
    <p:sldId id="267" r:id="rId20"/>
    <p:sldId id="349" r:id="rId21"/>
    <p:sldId id="258" r:id="rId22"/>
    <p:sldId id="352" r:id="rId23"/>
    <p:sldId id="347" r:id="rId24"/>
    <p:sldId id="268" r:id="rId25"/>
    <p:sldId id="263" r:id="rId26"/>
    <p:sldId id="264" r:id="rId27"/>
    <p:sldId id="348" r:id="rId28"/>
    <p:sldId id="265" r:id="rId29"/>
    <p:sldId id="269" r:id="rId30"/>
    <p:sldId id="259" r:id="rId31"/>
  </p:sldIdLst>
  <p:sldSz cx="12192000" cy="6858000"/>
  <p:notesSz cx="6858000" cy="9144000"/>
  <p:defaultTextStyle>
    <a:defPPr>
      <a:defRPr lang="en-US"/>
    </a:defPPr>
    <a:lvl1pPr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FDFFE7"/>
    <a:srgbClr val="FEFFF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9487" autoAdjust="0"/>
    <p:restoredTop sz="85058" autoAdjust="0"/>
  </p:normalViewPr>
  <p:slideViewPr>
    <p:cSldViewPr snapToGrid="0">
      <p:cViewPr varScale="1">
        <p:scale>
          <a:sx n="83" d="100"/>
          <a:sy n="83" d="100"/>
        </p:scale>
        <p:origin x="108" y="396"/>
      </p:cViewPr>
      <p:guideLst/>
    </p:cSldViewPr>
  </p:slideViewPr>
  <p:notesTextViewPr>
    <p:cViewPr>
      <p:scale>
        <a:sx n="1" d="1"/>
        <a:sy n="1" d="1"/>
      </p:scale>
      <p:origin x="0" y="0"/>
    </p:cViewPr>
  </p:notesTextViewPr>
  <p:sorterViewPr>
    <p:cViewPr>
      <p:scale>
        <a:sx n="100" d="100"/>
        <a:sy n="100" d="100"/>
      </p:scale>
      <p:origin x="0" y="-9942"/>
    </p:cViewPr>
  </p:sorterViewPr>
  <p:notesViewPr>
    <p:cSldViewPr snapToGrid="0">
      <p:cViewPr varScale="1">
        <p:scale>
          <a:sx n="87" d="100"/>
          <a:sy n="87" d="100"/>
        </p:scale>
        <p:origin x="3840" y="7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theme" Target="theme/theme1.xml"/><Relationship Id="rId8" Type="http://schemas.openxmlformats.org/officeDocument/2006/relationships/slide" Target="slides/slide6.xml"/><Relationship Id="rId3"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chel Iles" userId="80abbc71-045e-409a-a317-7d3641ca40a2" providerId="ADAL" clId="{DB75408B-B14F-44FA-BF4B-C796F3E1811E}"/>
    <pc:docChg chg="modSld">
      <pc:chgData name="Rachel Iles" userId="80abbc71-045e-409a-a317-7d3641ca40a2" providerId="ADAL" clId="{DB75408B-B14F-44FA-BF4B-C796F3E1811E}" dt="2022-08-01T15:12:56.473" v="9" actId="20577"/>
      <pc:docMkLst>
        <pc:docMk/>
      </pc:docMkLst>
      <pc:sldChg chg="modNotes">
        <pc:chgData name="Rachel Iles" userId="80abbc71-045e-409a-a317-7d3641ca40a2" providerId="ADAL" clId="{DB75408B-B14F-44FA-BF4B-C796F3E1811E}" dt="2022-08-01T15:12:01.099" v="1" actId="20577"/>
        <pc:sldMkLst>
          <pc:docMk/>
          <pc:sldMk cId="1947463288" sldId="257"/>
        </pc:sldMkLst>
      </pc:sldChg>
      <pc:sldChg chg="modNotes">
        <pc:chgData name="Rachel Iles" userId="80abbc71-045e-409a-a317-7d3641ca40a2" providerId="ADAL" clId="{DB75408B-B14F-44FA-BF4B-C796F3E1811E}" dt="2022-08-01T15:12:06.374" v="2" actId="20577"/>
        <pc:sldMkLst>
          <pc:docMk/>
          <pc:sldMk cId="3416892185" sldId="261"/>
        </pc:sldMkLst>
      </pc:sldChg>
      <pc:sldChg chg="modNotes">
        <pc:chgData name="Rachel Iles" userId="80abbc71-045e-409a-a317-7d3641ca40a2" providerId="ADAL" clId="{DB75408B-B14F-44FA-BF4B-C796F3E1811E}" dt="2022-08-01T15:12:37.509" v="7" actId="20577"/>
        <pc:sldMkLst>
          <pc:docMk/>
          <pc:sldMk cId="1683472039" sldId="263"/>
        </pc:sldMkLst>
      </pc:sldChg>
      <pc:sldChg chg="modNotes">
        <pc:chgData name="Rachel Iles" userId="80abbc71-045e-409a-a317-7d3641ca40a2" providerId="ADAL" clId="{DB75408B-B14F-44FA-BF4B-C796F3E1811E}" dt="2022-08-01T15:12:52.397" v="8" actId="20577"/>
        <pc:sldMkLst>
          <pc:docMk/>
          <pc:sldMk cId="112181266" sldId="265"/>
        </pc:sldMkLst>
      </pc:sldChg>
      <pc:sldChg chg="modNotes">
        <pc:chgData name="Rachel Iles" userId="80abbc71-045e-409a-a317-7d3641ca40a2" providerId="ADAL" clId="{DB75408B-B14F-44FA-BF4B-C796F3E1811E}" dt="2022-08-01T15:12:12.236" v="3" actId="20577"/>
        <pc:sldMkLst>
          <pc:docMk/>
          <pc:sldMk cId="985897126" sldId="267"/>
        </pc:sldMkLst>
      </pc:sldChg>
      <pc:sldChg chg="modNotes">
        <pc:chgData name="Rachel Iles" userId="80abbc71-045e-409a-a317-7d3641ca40a2" providerId="ADAL" clId="{DB75408B-B14F-44FA-BF4B-C796F3E1811E}" dt="2022-08-01T15:12:56.473" v="9" actId="20577"/>
        <pc:sldMkLst>
          <pc:docMk/>
          <pc:sldMk cId="3121776690" sldId="269"/>
        </pc:sldMkLst>
      </pc:sldChg>
      <pc:sldChg chg="modNotes">
        <pc:chgData name="Rachel Iles" userId="80abbc71-045e-409a-a317-7d3641ca40a2" providerId="ADAL" clId="{DB75408B-B14F-44FA-BF4B-C796F3E1811E}" dt="2022-08-01T15:11:47.628" v="0" actId="20577"/>
        <pc:sldMkLst>
          <pc:docMk/>
          <pc:sldMk cId="1961437837" sldId="343"/>
        </pc:sldMkLst>
      </pc:sldChg>
      <pc:sldChg chg="modNotes">
        <pc:chgData name="Rachel Iles" userId="80abbc71-045e-409a-a317-7d3641ca40a2" providerId="ADAL" clId="{DB75408B-B14F-44FA-BF4B-C796F3E1811E}" dt="2022-08-01T15:12:27.703" v="6" actId="20577"/>
        <pc:sldMkLst>
          <pc:docMk/>
          <pc:sldMk cId="1512760976" sldId="347"/>
        </pc:sldMkLst>
      </pc:sldChg>
      <pc:sldChg chg="modNotes">
        <pc:chgData name="Rachel Iles" userId="80abbc71-045e-409a-a317-7d3641ca40a2" providerId="ADAL" clId="{DB75408B-B14F-44FA-BF4B-C796F3E1811E}" dt="2022-08-01T15:12:17.431" v="4" actId="20577"/>
        <pc:sldMkLst>
          <pc:docMk/>
          <pc:sldMk cId="3642613633" sldId="349"/>
        </pc:sldMkLst>
      </pc:sldChg>
      <pc:sldChg chg="modNotes">
        <pc:chgData name="Rachel Iles" userId="80abbc71-045e-409a-a317-7d3641ca40a2" providerId="ADAL" clId="{DB75408B-B14F-44FA-BF4B-C796F3E1811E}" dt="2022-08-01T15:12:22.611" v="5" actId="20577"/>
        <pc:sldMkLst>
          <pc:docMk/>
          <pc:sldMk cId="2973681429" sldId="352"/>
        </pc:sldMkLst>
      </pc:sldChg>
    </pc:docChg>
  </pc:docChgLst>
  <pc:docChgLst>
    <pc:chgData name="Rachel Iles" userId="80abbc71-045e-409a-a317-7d3641ca40a2" providerId="ADAL" clId="{590DD712-1534-4107-941B-14077CEB7D6F}"/>
    <pc:docChg chg="custSel modSld">
      <pc:chgData name="Rachel Iles" userId="80abbc71-045e-409a-a317-7d3641ca40a2" providerId="ADAL" clId="{590DD712-1534-4107-941B-14077CEB7D6F}" dt="2022-09-21T15:34:48.847" v="73" actId="1076"/>
      <pc:docMkLst>
        <pc:docMk/>
      </pc:docMkLst>
      <pc:sldChg chg="modSp mod">
        <pc:chgData name="Rachel Iles" userId="80abbc71-045e-409a-a317-7d3641ca40a2" providerId="ADAL" clId="{590DD712-1534-4107-941B-14077CEB7D6F}" dt="2022-09-21T15:34:48.847" v="73" actId="1076"/>
        <pc:sldMkLst>
          <pc:docMk/>
          <pc:sldMk cId="3434919884" sldId="259"/>
        </pc:sldMkLst>
        <pc:spChg chg="mod">
          <ac:chgData name="Rachel Iles" userId="80abbc71-045e-409a-a317-7d3641ca40a2" providerId="ADAL" clId="{590DD712-1534-4107-941B-14077CEB7D6F}" dt="2022-09-21T15:34:48.847" v="73" actId="1076"/>
          <ac:spMkLst>
            <pc:docMk/>
            <pc:sldMk cId="3434919884" sldId="259"/>
            <ac:spMk id="2" creationId="{AA9D6700-69F9-475E-B477-5A7611D90F65}"/>
          </ac:spMkLst>
        </pc:spChg>
      </pc:sldChg>
      <pc:sldChg chg="modSp mod">
        <pc:chgData name="Rachel Iles" userId="80abbc71-045e-409a-a317-7d3641ca40a2" providerId="ADAL" clId="{590DD712-1534-4107-941B-14077CEB7D6F}" dt="2022-09-21T15:34:25.176" v="60" actId="207"/>
        <pc:sldMkLst>
          <pc:docMk/>
          <pc:sldMk cId="1683472039" sldId="263"/>
        </pc:sldMkLst>
        <pc:spChg chg="mod">
          <ac:chgData name="Rachel Iles" userId="80abbc71-045e-409a-a317-7d3641ca40a2" providerId="ADAL" clId="{590DD712-1534-4107-941B-14077CEB7D6F}" dt="2022-09-21T15:34:25.176" v="60" actId="207"/>
          <ac:spMkLst>
            <pc:docMk/>
            <pc:sldMk cId="1683472039" sldId="263"/>
            <ac:spMk id="2" creationId="{01CEA224-DEAB-4957-91E7-41E8D09660CC}"/>
          </ac:spMkLst>
        </pc:spChg>
      </pc:sldChg>
      <pc:sldChg chg="modSp mod">
        <pc:chgData name="Rachel Iles" userId="80abbc71-045e-409a-a317-7d3641ca40a2" providerId="ADAL" clId="{590DD712-1534-4107-941B-14077CEB7D6F}" dt="2022-09-21T15:33:59.533" v="38" actId="255"/>
        <pc:sldMkLst>
          <pc:docMk/>
          <pc:sldMk cId="1512760976" sldId="347"/>
        </pc:sldMkLst>
        <pc:spChg chg="mod">
          <ac:chgData name="Rachel Iles" userId="80abbc71-045e-409a-a317-7d3641ca40a2" providerId="ADAL" clId="{590DD712-1534-4107-941B-14077CEB7D6F}" dt="2022-09-21T15:33:20.494" v="26" actId="1076"/>
          <ac:spMkLst>
            <pc:docMk/>
            <pc:sldMk cId="1512760976" sldId="347"/>
            <ac:spMk id="2" creationId="{42AF3B1F-D203-4ED3-B889-436634AB47D9}"/>
          </ac:spMkLst>
        </pc:spChg>
        <pc:spChg chg="mod">
          <ac:chgData name="Rachel Iles" userId="80abbc71-045e-409a-a317-7d3641ca40a2" providerId="ADAL" clId="{590DD712-1534-4107-941B-14077CEB7D6F}" dt="2022-09-21T15:33:59.533" v="38" actId="255"/>
          <ac:spMkLst>
            <pc:docMk/>
            <pc:sldMk cId="1512760976" sldId="347"/>
            <ac:spMk id="3" creationId="{99A469B1-3465-4BF5-A7D4-90FF68953B2C}"/>
          </ac:spMkLst>
        </pc:spChg>
        <pc:spChg chg="mod">
          <ac:chgData name="Rachel Iles" userId="80abbc71-045e-409a-a317-7d3641ca40a2" providerId="ADAL" clId="{590DD712-1534-4107-941B-14077CEB7D6F}" dt="2022-09-21T15:33:49.219" v="37" actId="27636"/>
          <ac:spMkLst>
            <pc:docMk/>
            <pc:sldMk cId="1512760976" sldId="347"/>
            <ac:spMk id="4" creationId="{2186CA7E-A595-4071-9A6C-438376F153E9}"/>
          </ac:spMkLst>
        </pc:spChg>
        <pc:spChg chg="mod">
          <ac:chgData name="Rachel Iles" userId="80abbc71-045e-409a-a317-7d3641ca40a2" providerId="ADAL" clId="{590DD712-1534-4107-941B-14077CEB7D6F}" dt="2022-09-21T15:32:09.751" v="2" actId="1076"/>
          <ac:spMkLst>
            <pc:docMk/>
            <pc:sldMk cId="1512760976" sldId="347"/>
            <ac:spMk id="6" creationId="{22119083-4A9C-41BA-9F3C-2BA3BB045C3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76172B-B521-4474-BF40-CFAB0D062005}" type="datetimeFigureOut">
              <a:rPr lang="en-GB" smtClean="0"/>
              <a:t>21/09/2022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83A06D-66CB-42CB-A295-BE4F74E0D1BD}" type="slidenum">
              <a:rPr lang="en-GB" smtClean="0"/>
              <a:t>‹#›</a:t>
            </a:fld>
            <a:endParaRPr lang="en-GB"/>
          </a:p>
        </p:txBody>
      </p:sp>
    </p:spTree>
    <p:extLst>
      <p:ext uri="{BB962C8B-B14F-4D97-AF65-F5344CB8AC3E}">
        <p14:creationId xmlns:p14="http://schemas.microsoft.com/office/powerpoint/2010/main" val="13949859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1</a:t>
            </a:fld>
            <a:endParaRPr lang="en-GB"/>
          </a:p>
        </p:txBody>
      </p:sp>
    </p:spTree>
    <p:extLst>
      <p:ext uri="{BB962C8B-B14F-4D97-AF65-F5344CB8AC3E}">
        <p14:creationId xmlns:p14="http://schemas.microsoft.com/office/powerpoint/2010/main" val="27918504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dirty="0">
              <a:latin typeface="Arial" panose="020B0604020202020204" pitchFamily="34" charset="0"/>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FFC39DA-A7C8-4EA0-BC35-FA854C4DB757}" type="slidenum">
              <a:rPr lang="cy-GB" altLang="en-US" sz="1200" smtClean="0">
                <a:latin typeface="Arial" panose="020B0604020202020204" pitchFamily="34" charset="0"/>
              </a:rPr>
              <a:pPr/>
              <a:t>2</a:t>
            </a:fld>
            <a:endParaRPr lang="cy-GB" altLang="en-US" sz="1200">
              <a:latin typeface="Arial" panose="020B0604020202020204" pitchFamily="34" charset="0"/>
            </a:endParaRPr>
          </a:p>
        </p:txBody>
      </p:sp>
    </p:spTree>
    <p:extLst>
      <p:ext uri="{BB962C8B-B14F-4D97-AF65-F5344CB8AC3E}">
        <p14:creationId xmlns:p14="http://schemas.microsoft.com/office/powerpoint/2010/main" val="38959259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E9DC5402-7EB9-4268-9755-1AB34954C996}"/>
              </a:ext>
            </a:extLst>
          </p:cNvPr>
          <p:cNvSpPr>
            <a:spLocks noGrp="1" noRot="1" noChangeAspect="1" noChangeArrowheads="1" noTextEdit="1"/>
          </p:cNvSpPr>
          <p:nvPr>
            <p:ph type="sldImg"/>
          </p:nvPr>
        </p:nvSpPr>
        <p:spPr>
          <a:xfrm>
            <a:off x="90488" y="744538"/>
            <a:ext cx="6616700" cy="3722687"/>
          </a:xfrm>
          <a:ln/>
        </p:spPr>
      </p:sp>
      <p:sp>
        <p:nvSpPr>
          <p:cNvPr id="18435" name="Notes Placeholder 2">
            <a:extLst>
              <a:ext uri="{FF2B5EF4-FFF2-40B4-BE49-F238E27FC236}">
                <a16:creationId xmlns:a16="http://schemas.microsoft.com/office/drawing/2014/main" id="{0D56FFAA-F9FC-4B57-B908-CF1704BC388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18436" name="Slide Number Placeholder 3">
            <a:extLst>
              <a:ext uri="{FF2B5EF4-FFF2-40B4-BE49-F238E27FC236}">
                <a16:creationId xmlns:a16="http://schemas.microsoft.com/office/drawing/2014/main" id="{A79C4ADF-AA15-4F0F-9065-7C3F3F3A8BF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BA3B60C8-FE78-4ECB-94A3-573E1BFE813B}" type="slidenum">
              <a:rPr lang="en-GB" altLang="en-US" sz="1200">
                <a:latin typeface="Arial" panose="020B0604020202020204" pitchFamily="34" charset="0"/>
              </a:rPr>
              <a:pPr/>
              <a:t>3</a:t>
            </a:fld>
            <a:endParaRPr lang="en-GB" altLang="en-US" sz="1200">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84136844-90A5-49B4-AF1C-47FEA8DE297A}"/>
              </a:ext>
            </a:extLst>
          </p:cNvPr>
          <p:cNvSpPr>
            <a:spLocks noGrp="1" noRot="1" noChangeAspect="1" noChangeArrowheads="1" noTextEdit="1"/>
          </p:cNvSpPr>
          <p:nvPr>
            <p:ph type="sldImg"/>
          </p:nvPr>
        </p:nvSpPr>
        <p:spPr>
          <a:xfrm>
            <a:off x="90488" y="744538"/>
            <a:ext cx="6616700" cy="3722687"/>
          </a:xfrm>
          <a:ln/>
        </p:spPr>
      </p:sp>
      <p:sp>
        <p:nvSpPr>
          <p:cNvPr id="20483" name="Notes Placeholder 2">
            <a:extLst>
              <a:ext uri="{FF2B5EF4-FFF2-40B4-BE49-F238E27FC236}">
                <a16:creationId xmlns:a16="http://schemas.microsoft.com/office/drawing/2014/main" id="{5CA9CAFF-0182-4A3A-83BC-2142D3276B6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0484" name="Slide Number Placeholder 3">
            <a:extLst>
              <a:ext uri="{FF2B5EF4-FFF2-40B4-BE49-F238E27FC236}">
                <a16:creationId xmlns:a16="http://schemas.microsoft.com/office/drawing/2014/main" id="{FE014A71-FC6F-4537-9399-E3B9427018E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A73E835-F697-466D-98C6-DBA9B4EEEFAA}" type="slidenum">
              <a:rPr lang="en-GB" altLang="en-US" sz="1200">
                <a:latin typeface="Arial" panose="020B0604020202020204" pitchFamily="34" charset="0"/>
              </a:rPr>
              <a:pPr/>
              <a:t>4</a:t>
            </a:fld>
            <a:endParaRPr lang="en-GB" altLang="en-US" sz="1200">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1E105F-8527-4319-AD10-2196F5B20ABD}" type="slidenum">
              <a:rPr lang="en-GB" smtClean="0"/>
              <a:t>5</a:t>
            </a:fld>
            <a:endParaRPr lang="en-GB"/>
          </a:p>
        </p:txBody>
      </p:sp>
    </p:spTree>
    <p:extLst>
      <p:ext uri="{BB962C8B-B14F-4D97-AF65-F5344CB8AC3E}">
        <p14:creationId xmlns:p14="http://schemas.microsoft.com/office/powerpoint/2010/main" val="32171752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xfrm>
            <a:off x="84138" y="731838"/>
            <a:ext cx="6500812" cy="3657600"/>
          </a:xfrm>
          <a:ln/>
        </p:spPr>
      </p:sp>
      <p:sp>
        <p:nvSpPr>
          <p:cNvPr id="163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itchFamily="34" charset="0"/>
              <a:ea typeface="ＭＳ Ｐゴシック" pitchFamily="34" charset="-128"/>
            </a:endParaRPr>
          </a:p>
        </p:txBody>
      </p:sp>
      <p:sp>
        <p:nvSpPr>
          <p:cNvPr id="163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29503" indent="-280578">
              <a:defRPr sz="2400">
                <a:solidFill>
                  <a:schemeClr val="tx1"/>
                </a:solidFill>
                <a:latin typeface="Times" charset="0"/>
                <a:ea typeface="ＭＳ Ｐゴシック" pitchFamily="34" charset="-128"/>
              </a:defRPr>
            </a:lvl2pPr>
            <a:lvl3pPr marL="1122312" indent="-224462">
              <a:defRPr sz="2400">
                <a:solidFill>
                  <a:schemeClr val="tx1"/>
                </a:solidFill>
                <a:latin typeface="Times" charset="0"/>
                <a:ea typeface="ＭＳ Ｐゴシック" pitchFamily="34" charset="-128"/>
              </a:defRPr>
            </a:lvl3pPr>
            <a:lvl4pPr marL="1571236" indent="-224462">
              <a:defRPr sz="2400">
                <a:solidFill>
                  <a:schemeClr val="tx1"/>
                </a:solidFill>
                <a:latin typeface="Times" charset="0"/>
                <a:ea typeface="ＭＳ Ｐゴシック" pitchFamily="34" charset="-128"/>
              </a:defRPr>
            </a:lvl4pPr>
            <a:lvl5pPr marL="2020161" indent="-224462">
              <a:defRPr sz="2400">
                <a:solidFill>
                  <a:schemeClr val="tx1"/>
                </a:solidFill>
                <a:latin typeface="Times" charset="0"/>
                <a:ea typeface="ＭＳ Ｐゴシック" pitchFamily="34" charset="-128"/>
              </a:defRPr>
            </a:lvl5pPr>
            <a:lvl6pPr marL="2469086" indent="-224462" eaLnBrk="0" fontAlgn="base" hangingPunct="0">
              <a:spcBef>
                <a:spcPct val="0"/>
              </a:spcBef>
              <a:spcAft>
                <a:spcPct val="0"/>
              </a:spcAft>
              <a:defRPr sz="2400">
                <a:solidFill>
                  <a:schemeClr val="tx1"/>
                </a:solidFill>
                <a:latin typeface="Times" charset="0"/>
                <a:ea typeface="ＭＳ Ｐゴシック" pitchFamily="34" charset="-128"/>
              </a:defRPr>
            </a:lvl6pPr>
            <a:lvl7pPr marL="2918010" indent="-224462" eaLnBrk="0" fontAlgn="base" hangingPunct="0">
              <a:spcBef>
                <a:spcPct val="0"/>
              </a:spcBef>
              <a:spcAft>
                <a:spcPct val="0"/>
              </a:spcAft>
              <a:defRPr sz="2400">
                <a:solidFill>
                  <a:schemeClr val="tx1"/>
                </a:solidFill>
                <a:latin typeface="Times" charset="0"/>
                <a:ea typeface="ＭＳ Ｐゴシック" pitchFamily="34" charset="-128"/>
              </a:defRPr>
            </a:lvl7pPr>
            <a:lvl8pPr marL="3366935" indent="-224462" eaLnBrk="0" fontAlgn="base" hangingPunct="0">
              <a:spcBef>
                <a:spcPct val="0"/>
              </a:spcBef>
              <a:spcAft>
                <a:spcPct val="0"/>
              </a:spcAft>
              <a:defRPr sz="2400">
                <a:solidFill>
                  <a:schemeClr val="tx1"/>
                </a:solidFill>
                <a:latin typeface="Times" charset="0"/>
                <a:ea typeface="ＭＳ Ｐゴシック" pitchFamily="34" charset="-128"/>
              </a:defRPr>
            </a:lvl8pPr>
            <a:lvl9pPr marL="3815860" indent="-224462" eaLnBrk="0" fontAlgn="base" hangingPunct="0">
              <a:spcBef>
                <a:spcPct val="0"/>
              </a:spcBef>
              <a:spcAft>
                <a:spcPct val="0"/>
              </a:spcAft>
              <a:defRPr sz="2400">
                <a:solidFill>
                  <a:schemeClr val="tx1"/>
                </a:solidFill>
                <a:latin typeface="Times" charset="0"/>
                <a:ea typeface="ＭＳ Ｐゴシック" pitchFamily="34" charset="-128"/>
              </a:defRPr>
            </a:lvl9pPr>
          </a:lstStyle>
          <a:p>
            <a:fld id="{0EFA5C0A-594C-41D8-BF69-F6680CC3D120}" type="slidenum">
              <a:rPr lang="en-GB" altLang="en-US" sz="1200">
                <a:solidFill>
                  <a:srgbClr val="000000"/>
                </a:solidFill>
                <a:latin typeface="Arial" pitchFamily="34" charset="0"/>
              </a:rPr>
              <a:pPr/>
              <a:t>6</a:t>
            </a:fld>
            <a:endParaRPr lang="en-GB" altLang="en-US" sz="1200">
              <a:solidFill>
                <a:srgbClr val="000000"/>
              </a:solidFill>
              <a:latin typeface="Arial" pitchFamily="34" charset="0"/>
            </a:endParaRPr>
          </a:p>
        </p:txBody>
      </p:sp>
    </p:spTree>
    <p:extLst>
      <p:ext uri="{BB962C8B-B14F-4D97-AF65-F5344CB8AC3E}">
        <p14:creationId xmlns:p14="http://schemas.microsoft.com/office/powerpoint/2010/main" val="18910185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7</a:t>
            </a:fld>
            <a:endParaRPr lang="en-GB"/>
          </a:p>
        </p:txBody>
      </p:sp>
    </p:spTree>
    <p:extLst>
      <p:ext uri="{BB962C8B-B14F-4D97-AF65-F5344CB8AC3E}">
        <p14:creationId xmlns:p14="http://schemas.microsoft.com/office/powerpoint/2010/main" val="36116266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Assignment Deadline is: 21</a:t>
            </a:r>
            <a:r>
              <a:rPr lang="en-GB" baseline="30000" dirty="0"/>
              <a:t>st</a:t>
            </a:r>
            <a:r>
              <a:rPr lang="en-GB" dirty="0"/>
              <a:t> May at 23:59</a:t>
            </a:r>
          </a:p>
        </p:txBody>
      </p:sp>
      <p:sp>
        <p:nvSpPr>
          <p:cNvPr id="4" name="Slide Number Placeholder 3"/>
          <p:cNvSpPr>
            <a:spLocks noGrp="1"/>
          </p:cNvSpPr>
          <p:nvPr>
            <p:ph type="sldNum" sz="quarter" idx="5"/>
          </p:nvPr>
        </p:nvSpPr>
        <p:spPr/>
        <p:txBody>
          <a:bodyPr/>
          <a:lstStyle/>
          <a:p>
            <a:fld id="{8A83A06D-66CB-42CB-A295-BE4F74E0D1BD}" type="slidenum">
              <a:rPr lang="en-GB" smtClean="0"/>
              <a:t>8</a:t>
            </a:fld>
            <a:endParaRPr lang="en-GB"/>
          </a:p>
        </p:txBody>
      </p:sp>
    </p:spTree>
    <p:extLst>
      <p:ext uri="{BB962C8B-B14F-4D97-AF65-F5344CB8AC3E}">
        <p14:creationId xmlns:p14="http://schemas.microsoft.com/office/powerpoint/2010/main" val="18880914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9</a:t>
            </a:fld>
            <a:endParaRPr lang="en-GB"/>
          </a:p>
        </p:txBody>
      </p:sp>
    </p:spTree>
    <p:extLst>
      <p:ext uri="{BB962C8B-B14F-4D97-AF65-F5344CB8AC3E}">
        <p14:creationId xmlns:p14="http://schemas.microsoft.com/office/powerpoint/2010/main" val="42440431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8A83A06D-66CB-42CB-A295-BE4F74E0D1BD}" type="slidenum">
              <a:rPr lang="en-GB" smtClean="0"/>
              <a:t>10</a:t>
            </a:fld>
            <a:endParaRPr lang="en-GB"/>
          </a:p>
        </p:txBody>
      </p:sp>
    </p:spTree>
    <p:extLst>
      <p:ext uri="{BB962C8B-B14F-4D97-AF65-F5344CB8AC3E}">
        <p14:creationId xmlns:p14="http://schemas.microsoft.com/office/powerpoint/2010/main" val="23055886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11</a:t>
            </a:fld>
            <a:endParaRPr lang="en-GB"/>
          </a:p>
        </p:txBody>
      </p:sp>
    </p:spTree>
    <p:extLst>
      <p:ext uri="{BB962C8B-B14F-4D97-AF65-F5344CB8AC3E}">
        <p14:creationId xmlns:p14="http://schemas.microsoft.com/office/powerpoint/2010/main" val="18740854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12</a:t>
            </a:fld>
            <a:endParaRPr lang="en-GB"/>
          </a:p>
        </p:txBody>
      </p:sp>
    </p:spTree>
    <p:extLst>
      <p:ext uri="{BB962C8B-B14F-4D97-AF65-F5344CB8AC3E}">
        <p14:creationId xmlns:p14="http://schemas.microsoft.com/office/powerpoint/2010/main" val="39555059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310593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14</a:t>
            </a:fld>
            <a:endParaRPr lang="en-GB"/>
          </a:p>
        </p:txBody>
      </p:sp>
    </p:spTree>
    <p:extLst>
      <p:ext uri="{BB962C8B-B14F-4D97-AF65-F5344CB8AC3E}">
        <p14:creationId xmlns:p14="http://schemas.microsoft.com/office/powerpoint/2010/main" val="16883909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15</a:t>
            </a:fld>
            <a:endParaRPr lang="en-GB"/>
          </a:p>
        </p:txBody>
      </p:sp>
    </p:spTree>
    <p:extLst>
      <p:ext uri="{BB962C8B-B14F-4D97-AF65-F5344CB8AC3E}">
        <p14:creationId xmlns:p14="http://schemas.microsoft.com/office/powerpoint/2010/main" val="289857189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16</a:t>
            </a:fld>
            <a:endParaRPr lang="en-GB"/>
          </a:p>
        </p:txBody>
      </p:sp>
    </p:spTree>
    <p:extLst>
      <p:ext uri="{BB962C8B-B14F-4D97-AF65-F5344CB8AC3E}">
        <p14:creationId xmlns:p14="http://schemas.microsoft.com/office/powerpoint/2010/main" val="172611275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17</a:t>
            </a:fld>
            <a:endParaRPr lang="en-GB"/>
          </a:p>
        </p:txBody>
      </p:sp>
    </p:spTree>
    <p:extLst>
      <p:ext uri="{BB962C8B-B14F-4D97-AF65-F5344CB8AC3E}">
        <p14:creationId xmlns:p14="http://schemas.microsoft.com/office/powerpoint/2010/main" val="363007417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18</a:t>
            </a:fld>
            <a:endParaRPr lang="en-GB"/>
          </a:p>
        </p:txBody>
      </p:sp>
    </p:spTree>
    <p:extLst>
      <p:ext uri="{BB962C8B-B14F-4D97-AF65-F5344CB8AC3E}">
        <p14:creationId xmlns:p14="http://schemas.microsoft.com/office/powerpoint/2010/main" val="239994886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Its important to remember that in regard to EYP, that no matter your qualifications or experiences, having the best interest and welfare of the child at the heart of everything you do is the most important. </a:t>
            </a:r>
          </a:p>
        </p:txBody>
      </p:sp>
      <p:sp>
        <p:nvSpPr>
          <p:cNvPr id="4" name="Slide Number Placeholder 3"/>
          <p:cNvSpPr>
            <a:spLocks noGrp="1"/>
          </p:cNvSpPr>
          <p:nvPr>
            <p:ph type="sldNum" sz="quarter" idx="5"/>
          </p:nvPr>
        </p:nvSpPr>
        <p:spPr/>
        <p:txBody>
          <a:bodyPr/>
          <a:lstStyle/>
          <a:p>
            <a:fld id="{8A83A06D-66CB-42CB-A295-BE4F74E0D1BD}" type="slidenum">
              <a:rPr lang="en-GB" smtClean="0"/>
              <a:t>19</a:t>
            </a:fld>
            <a:endParaRPr lang="en-GB"/>
          </a:p>
        </p:txBody>
      </p:sp>
    </p:spTree>
    <p:extLst>
      <p:ext uri="{BB962C8B-B14F-4D97-AF65-F5344CB8AC3E}">
        <p14:creationId xmlns:p14="http://schemas.microsoft.com/office/powerpoint/2010/main" val="51147049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20</a:t>
            </a:fld>
            <a:endParaRPr lang="en-GB"/>
          </a:p>
        </p:txBody>
      </p:sp>
    </p:spTree>
    <p:extLst>
      <p:ext uri="{BB962C8B-B14F-4D97-AF65-F5344CB8AC3E}">
        <p14:creationId xmlns:p14="http://schemas.microsoft.com/office/powerpoint/2010/main" val="389850753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21</a:t>
            </a:fld>
            <a:endParaRPr lang="en-GB"/>
          </a:p>
        </p:txBody>
      </p:sp>
    </p:spTree>
    <p:extLst>
      <p:ext uri="{BB962C8B-B14F-4D97-AF65-F5344CB8AC3E}">
        <p14:creationId xmlns:p14="http://schemas.microsoft.com/office/powerpoint/2010/main" val="386426565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22</a:t>
            </a:fld>
            <a:endParaRPr lang="en-GB"/>
          </a:p>
        </p:txBody>
      </p:sp>
    </p:spTree>
    <p:extLst>
      <p:ext uri="{BB962C8B-B14F-4D97-AF65-F5344CB8AC3E}">
        <p14:creationId xmlns:p14="http://schemas.microsoft.com/office/powerpoint/2010/main" val="114211362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Have you heard of early years outcome framework? </a:t>
            </a:r>
          </a:p>
          <a:p>
            <a:endParaRPr lang="en-GB" dirty="0"/>
          </a:p>
          <a:p>
            <a:r>
              <a:rPr lang="en-GB" dirty="0"/>
              <a:t>https://gov.wales/early-years-outcomes-framework </a:t>
            </a:r>
          </a:p>
          <a:p>
            <a:endParaRPr lang="en-GB" dirty="0"/>
          </a:p>
          <a:p>
            <a:r>
              <a:rPr lang="en-GB" dirty="0"/>
              <a:t>Show link….</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C8A71E92-D924-4C78-AE02-74F4785180C3}" type="slidenum">
              <a:rPr lang="en-GB" smtClean="0"/>
              <a:t>23</a:t>
            </a:fld>
            <a:endParaRPr lang="en-GB"/>
          </a:p>
        </p:txBody>
      </p:sp>
    </p:spTree>
    <p:extLst>
      <p:ext uri="{BB962C8B-B14F-4D97-AF65-F5344CB8AC3E}">
        <p14:creationId xmlns:p14="http://schemas.microsoft.com/office/powerpoint/2010/main" val="45900046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24</a:t>
            </a:fld>
            <a:endParaRPr lang="en-GB"/>
          </a:p>
        </p:txBody>
      </p:sp>
    </p:spTree>
    <p:extLst>
      <p:ext uri="{BB962C8B-B14F-4D97-AF65-F5344CB8AC3E}">
        <p14:creationId xmlns:p14="http://schemas.microsoft.com/office/powerpoint/2010/main" val="390396538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Useful links to support your assignment </a:t>
            </a:r>
          </a:p>
        </p:txBody>
      </p:sp>
      <p:sp>
        <p:nvSpPr>
          <p:cNvPr id="4" name="Slide Number Placeholder 3"/>
          <p:cNvSpPr>
            <a:spLocks noGrp="1"/>
          </p:cNvSpPr>
          <p:nvPr>
            <p:ph type="sldNum" sz="quarter" idx="5"/>
          </p:nvPr>
        </p:nvSpPr>
        <p:spPr/>
        <p:txBody>
          <a:bodyPr/>
          <a:lstStyle/>
          <a:p>
            <a:fld id="{8A83A06D-66CB-42CB-A295-BE4F74E0D1BD}" type="slidenum">
              <a:rPr lang="en-GB" smtClean="0"/>
              <a:t>25</a:t>
            </a:fld>
            <a:endParaRPr lang="en-GB"/>
          </a:p>
        </p:txBody>
      </p:sp>
    </p:spTree>
    <p:extLst>
      <p:ext uri="{BB962C8B-B14F-4D97-AF65-F5344CB8AC3E}">
        <p14:creationId xmlns:p14="http://schemas.microsoft.com/office/powerpoint/2010/main" val="332859927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early years practitioners, it is important to remember that ethics is not something that we occasionally do, but is a way of being. </a:t>
            </a:r>
          </a:p>
          <a:p>
            <a:endParaRPr lang="en-GB" dirty="0"/>
          </a:p>
          <a:p>
            <a:r>
              <a:rPr lang="en-GB" dirty="0"/>
              <a:t>Ethics is most often seen as a set of rules or guidance, very often related to formal behaviours, or to research, but it is actually much more than that. Ethical practice is about acting in a ‘good’ or a ‘right’ way, and as such applies to all of us.</a:t>
            </a:r>
          </a:p>
          <a:p>
            <a:endParaRPr lang="en-GB" dirty="0"/>
          </a:p>
          <a:p>
            <a:r>
              <a:rPr lang="en-GB" dirty="0"/>
              <a:t>Being an ethical professional is about demonstrating sensitivity toward other people and respecting their feelings. </a:t>
            </a:r>
          </a:p>
          <a:p>
            <a:endParaRPr lang="en-GB" dirty="0"/>
          </a:p>
          <a:p>
            <a:r>
              <a:rPr lang="en-GB" dirty="0"/>
              <a:t>Values are essential to ethics. Ethics is concerned with human actions, and the choice of those actions. Ethics evaluates those actions, and the values that underlie them</a:t>
            </a:r>
          </a:p>
        </p:txBody>
      </p:sp>
      <p:sp>
        <p:nvSpPr>
          <p:cNvPr id="4" name="Slide Number Placeholder 3"/>
          <p:cNvSpPr>
            <a:spLocks noGrp="1"/>
          </p:cNvSpPr>
          <p:nvPr>
            <p:ph type="sldNum" sz="quarter" idx="5"/>
          </p:nvPr>
        </p:nvSpPr>
        <p:spPr/>
        <p:txBody>
          <a:bodyPr/>
          <a:lstStyle/>
          <a:p>
            <a:fld id="{8A83A06D-66CB-42CB-A295-BE4F74E0D1BD}" type="slidenum">
              <a:rPr lang="en-GB" smtClean="0"/>
              <a:t>26</a:t>
            </a:fld>
            <a:endParaRPr lang="en-GB"/>
          </a:p>
        </p:txBody>
      </p:sp>
    </p:spTree>
    <p:extLst>
      <p:ext uri="{BB962C8B-B14F-4D97-AF65-F5344CB8AC3E}">
        <p14:creationId xmlns:p14="http://schemas.microsoft.com/office/powerpoint/2010/main" val="171085843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27</a:t>
            </a:fld>
            <a:endParaRPr lang="en-GB"/>
          </a:p>
        </p:txBody>
      </p:sp>
    </p:spTree>
    <p:extLst>
      <p:ext uri="{BB962C8B-B14F-4D97-AF65-F5344CB8AC3E}">
        <p14:creationId xmlns:p14="http://schemas.microsoft.com/office/powerpoint/2010/main" val="40664403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28</a:t>
            </a:fld>
            <a:endParaRPr lang="en-GB"/>
          </a:p>
        </p:txBody>
      </p:sp>
    </p:spTree>
    <p:extLst>
      <p:ext uri="{BB962C8B-B14F-4D97-AF65-F5344CB8AC3E}">
        <p14:creationId xmlns:p14="http://schemas.microsoft.com/office/powerpoint/2010/main" val="353030816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29</a:t>
            </a:fld>
            <a:endParaRPr lang="en-GB"/>
          </a:p>
        </p:txBody>
      </p:sp>
    </p:spTree>
    <p:extLst>
      <p:ext uri="{BB962C8B-B14F-4D97-AF65-F5344CB8AC3E}">
        <p14:creationId xmlns:p14="http://schemas.microsoft.com/office/powerpoint/2010/main" val="64409613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5978063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612815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pPr>
              <a:defRPr/>
            </a:pPr>
            <a:fld id="{004A69B8-2871-4FA4-8492-B069FF631261}" type="datetimeFigureOut">
              <a:rPr lang="en-GB" smtClean="0"/>
              <a:pPr>
                <a:defRPr/>
              </a:pPr>
              <a:t>21/09/2022</a:t>
            </a:fld>
            <a:endParaRPr lang="en-GB"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fontAlgn="base">
              <a:spcBef>
                <a:spcPct val="0"/>
              </a:spcBef>
              <a:spcAft>
                <a:spcPct val="0"/>
              </a:spcAft>
            </a:pPr>
            <a:fld id="{3DC78687-D1FC-4C4A-9241-4888D1D80AA4}" type="slidenum">
              <a:rPr lang="en-GB" altLang="en-US" smtClean="0">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14940446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B33867F4-0AAD-42B1-9384-326D074A4F56}" type="datetimeFigureOut">
              <a:rPr lang="en-GB" smtClean="0"/>
              <a:pPr>
                <a:defRPr/>
              </a:pPr>
              <a:t>21/09/2022</a:t>
            </a:fld>
            <a:endParaRPr lang="en-GB"/>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6B01329-CC6C-4CC9-9578-6DF9774B1477}" type="slidenum">
              <a:rPr lang="en-GB" altLang="en-US" smtClean="0"/>
              <a:pPr/>
              <a:t>‹#›</a:t>
            </a:fld>
            <a:endParaRPr lang="en-GB" altLang="en-US"/>
          </a:p>
        </p:txBody>
      </p:sp>
    </p:spTree>
    <p:extLst>
      <p:ext uri="{BB962C8B-B14F-4D97-AF65-F5344CB8AC3E}">
        <p14:creationId xmlns:p14="http://schemas.microsoft.com/office/powerpoint/2010/main" val="8872451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DCF8DB81-439C-4656-9D3E-66A7D1A45EA3}" type="datetimeFigureOut">
              <a:rPr lang="en-GB" smtClean="0"/>
              <a:pPr>
                <a:defRPr/>
              </a:pPr>
              <a:t>21/09/2022</a:t>
            </a:fld>
            <a:endParaRPr lang="en-GB"/>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540B88C-F0A9-42D6-80BF-256C9807E1EB}" type="slidenum">
              <a:rPr lang="en-GB" altLang="en-US" smtClean="0"/>
              <a:pPr/>
              <a:t>‹#›</a:t>
            </a:fld>
            <a:endParaRPr lang="en-GB" altLang="en-US"/>
          </a:p>
        </p:txBody>
      </p:sp>
    </p:spTree>
    <p:extLst>
      <p:ext uri="{BB962C8B-B14F-4D97-AF65-F5344CB8AC3E}">
        <p14:creationId xmlns:p14="http://schemas.microsoft.com/office/powerpoint/2010/main" val="30445811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pPr>
              <a:defRPr/>
            </a:pPr>
            <a:fld id="{BC8E3CB2-1CF2-4995-A5FE-D409EFFC65D6}" type="datetimeFigureOut">
              <a:rPr lang="en-GB" smtClean="0"/>
              <a:pPr>
                <a:defRPr/>
              </a:pPr>
              <a:t>21/09/2022</a:t>
            </a:fld>
            <a:endParaRPr lang="en-GB"/>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5491408-BBF5-4FE7-9F09-3C9DF13A05F9}" type="slidenum">
              <a:rPr lang="en-GB" altLang="en-US" smtClean="0"/>
              <a:pPr/>
              <a:t>‹#›</a:t>
            </a:fld>
            <a:endParaRPr lang="en-GB" altLang="en-US"/>
          </a:p>
        </p:txBody>
      </p:sp>
    </p:spTree>
    <p:extLst>
      <p:ext uri="{BB962C8B-B14F-4D97-AF65-F5344CB8AC3E}">
        <p14:creationId xmlns:p14="http://schemas.microsoft.com/office/powerpoint/2010/main" val="34191218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B7345790-51AC-404F-BA55-9F6878987568}" type="datetimeFigureOut">
              <a:rPr lang="en-GB" smtClean="0"/>
              <a:pPr>
                <a:defRPr/>
              </a:pPr>
              <a:t>21/09/2022</a:t>
            </a:fld>
            <a:endParaRPr lang="en-GB"/>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5C8E66-FDAC-403B-96DB-D2F75ECA0543}" type="slidenum">
              <a:rPr lang="en-GB" altLang="en-US" smtClean="0"/>
              <a:pPr/>
              <a:t>‹#›</a:t>
            </a:fld>
            <a:endParaRPr lang="en-GB" altLang="en-US"/>
          </a:p>
        </p:txBody>
      </p:sp>
    </p:spTree>
    <p:extLst>
      <p:ext uri="{BB962C8B-B14F-4D97-AF65-F5344CB8AC3E}">
        <p14:creationId xmlns:p14="http://schemas.microsoft.com/office/powerpoint/2010/main" val="31925454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B3E7E5E2-C784-4A97-8CF6-8823521BE196}" type="datetimeFigureOut">
              <a:rPr lang="en-GB" smtClean="0"/>
              <a:pPr>
                <a:defRPr/>
              </a:pPr>
              <a:t>21/09/2022</a:t>
            </a:fld>
            <a:endParaRPr lang="en-GB"/>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C528FF3-08BB-4A1C-8E1B-8B7FAB55C84A}" type="slidenum">
              <a:rPr lang="en-GB" altLang="en-US" smtClean="0"/>
              <a:pPr/>
              <a:t>‹#›</a:t>
            </a:fld>
            <a:endParaRPr lang="en-GB" altLang="en-US"/>
          </a:p>
        </p:txBody>
      </p:sp>
    </p:spTree>
    <p:extLst>
      <p:ext uri="{BB962C8B-B14F-4D97-AF65-F5344CB8AC3E}">
        <p14:creationId xmlns:p14="http://schemas.microsoft.com/office/powerpoint/2010/main" val="18711390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F416119F-627E-4435-8782-E1A15BFB5236}" type="datetimeFigureOut">
              <a:rPr lang="en-GB" smtClean="0"/>
              <a:pPr>
                <a:defRPr/>
              </a:pPr>
              <a:t>21/09/2022</a:t>
            </a:fld>
            <a:endParaRPr lang="en-GB"/>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BC273DB-3413-402B-995A-5F578E93DF5E}" type="slidenum">
              <a:rPr lang="en-GB" altLang="en-US" smtClean="0"/>
              <a:pPr/>
              <a:t>‹#›</a:t>
            </a:fld>
            <a:endParaRPr lang="en-GB" altLang="en-US"/>
          </a:p>
        </p:txBody>
      </p:sp>
    </p:spTree>
    <p:extLst>
      <p:ext uri="{BB962C8B-B14F-4D97-AF65-F5344CB8AC3E}">
        <p14:creationId xmlns:p14="http://schemas.microsoft.com/office/powerpoint/2010/main" val="21807499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B4B8E2AC-B30A-4DC0-B431-6112BDE13CA5}" type="datetimeFigureOut">
              <a:rPr lang="en-GB" smtClean="0"/>
              <a:pPr>
                <a:defRPr/>
              </a:pPr>
              <a:t>21/09/2022</a:t>
            </a:fld>
            <a:endParaRPr lang="en-GB"/>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5635911-DFC3-4C37-A973-78AFF2B97951}" type="slidenum">
              <a:rPr lang="en-GB" altLang="en-US" smtClean="0"/>
              <a:pPr/>
              <a:t>‹#›</a:t>
            </a:fld>
            <a:endParaRPr lang="en-GB" altLang="en-US"/>
          </a:p>
        </p:txBody>
      </p:sp>
    </p:spTree>
    <p:extLst>
      <p:ext uri="{BB962C8B-B14F-4D97-AF65-F5344CB8AC3E}">
        <p14:creationId xmlns:p14="http://schemas.microsoft.com/office/powerpoint/2010/main" val="28751274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5E43C031-A6CF-420F-AE3A-6087542148F3}" type="datetimeFigureOut">
              <a:rPr lang="en-GB" smtClean="0"/>
              <a:pPr>
                <a:defRPr/>
              </a:pPr>
              <a:t>21/09/2022</a:t>
            </a:fld>
            <a:endParaRPr lang="en-GB"/>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D708640-F9A1-4FBA-8E45-5438E53A8313}" type="slidenum">
              <a:rPr lang="en-GB" altLang="en-US" smtClean="0"/>
              <a:pPr/>
              <a:t>‹#›</a:t>
            </a:fld>
            <a:endParaRPr lang="en-GB" altLang="en-US"/>
          </a:p>
        </p:txBody>
      </p:sp>
    </p:spTree>
    <p:extLst>
      <p:ext uri="{BB962C8B-B14F-4D97-AF65-F5344CB8AC3E}">
        <p14:creationId xmlns:p14="http://schemas.microsoft.com/office/powerpoint/2010/main" val="27320895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7938502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4355087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9/21/2022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8435864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9/21/2022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6488250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9/21/2022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3391726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9/21/2022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8443967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9/21/2022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0663873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9/21/2022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30936167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9/21/2022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20309053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9/21/2022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6653025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9/21/2022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31321840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21/09/2022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507486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DFFE7"/>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004A69B8-2871-4FA4-8492-B069FF631261}" type="datetimeFigureOut">
              <a:rPr lang="en-GB" smtClean="0"/>
              <a:pPr>
                <a:defRPr/>
              </a:pPr>
              <a:t>21/09/2022</a:t>
            </a:fld>
            <a:endParaRPr lang="en-GB" dirty="0"/>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fontAlgn="base">
              <a:spcBef>
                <a:spcPct val="0"/>
              </a:spcBef>
              <a:spcAft>
                <a:spcPct val="0"/>
              </a:spcAft>
            </a:pPr>
            <a:fld id="{3DC78687-D1FC-4C4A-9241-4888D1D80AA4}" type="slidenum">
              <a:rPr lang="en-GB" altLang="en-US" smtClean="0">
                <a:ea typeface="MS PGothic" pitchFamily="34" charset="-128"/>
              </a:rPr>
              <a:pPr fontAlgn="base">
                <a:spcBef>
                  <a:spcPct val="0"/>
                </a:spcBef>
                <a:spcAft>
                  <a:spcPct val="0"/>
                </a:spcAft>
              </a:pPr>
              <a:t>‹#›</a:t>
            </a:fld>
            <a:endParaRPr lang="en-GB" altLang="en-US">
              <a:ea typeface="MS PGothic" pitchFamily="34" charset="-128"/>
            </a:endParaRPr>
          </a:p>
        </p:txBody>
      </p:sp>
      <p:pic>
        <p:nvPicPr>
          <p:cNvPr id="7" name="Picture 6"/>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733171455"/>
      </p:ext>
    </p:extLst>
  </p:cSld>
  <p:clrMap bg1="lt1" tx1="dk1" bg2="lt2" tx2="dk2" accent1="accent1" accent2="accent2" accent3="accent3" accent4="accent4" accent5="accent5" accent6="accent6" hlink="hlink" folHlink="folHlink"/>
  <p:sldLayoutIdLst>
    <p:sldLayoutId id="2147483960" r:id="rId1"/>
    <p:sldLayoutId id="2147483961" r:id="rId2"/>
    <p:sldLayoutId id="2147483962" r:id="rId3"/>
    <p:sldLayoutId id="2147483963" r:id="rId4"/>
    <p:sldLayoutId id="2147483964" r:id="rId5"/>
    <p:sldLayoutId id="2147483965" r:id="rId6"/>
    <p:sldLayoutId id="2147483966" r:id="rId7"/>
    <p:sldLayoutId id="2147483967" r:id="rId8"/>
    <p:sldLayoutId id="2147483968" r:id="rId9"/>
    <p:sldLayoutId id="2147483969" r:id="rId10"/>
    <p:sldLayoutId id="214748397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DFFE7"/>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9/21/2022</a:t>
            </a:fld>
            <a:endParaRPr lang="en-US"/>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477019743"/>
      </p:ext>
    </p:extLst>
  </p:cSld>
  <p:clrMap bg1="lt1" tx1="dk1" bg2="lt2" tx2="dk2" accent1="accent1" accent2="accent2" accent3="accent3" accent4="accent4" accent5="accent5" accent6="accent6" hlink="hlink" folHlink="folHlink"/>
  <p:sldLayoutIdLst>
    <p:sldLayoutId id="2147483972" r:id="rId1"/>
    <p:sldLayoutId id="2147483973" r:id="rId2"/>
    <p:sldLayoutId id="2147483974" r:id="rId3"/>
    <p:sldLayoutId id="2147483975" r:id="rId4"/>
    <p:sldLayoutId id="2147483976" r:id="rId5"/>
    <p:sldLayoutId id="2147483977" r:id="rId6"/>
    <p:sldLayoutId id="2147483978" r:id="rId7"/>
    <p:sldLayoutId id="2147483979" r:id="rId8"/>
    <p:sldLayoutId id="2147483980" r:id="rId9"/>
    <p:sldLayoutId id="2147483981" r:id="rId10"/>
    <p:sldLayoutId id="2147483982" r:id="rId11"/>
    <p:sldLayoutId id="214748398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4.xml"/><Relationship Id="rId1" Type="http://schemas.openxmlformats.org/officeDocument/2006/relationships/tags" Target="../tags/tag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3" Type="http://schemas.openxmlformats.org/officeDocument/2006/relationships/hyperlink" Target="https://www.pacey.org.uk/Pacey/media/Website-files/Non-PACEY%20documents%20(PDFs)/a-workforce-in-crisis-saving-our-early-years.pdf" TargetMode="External"/><Relationship Id="rId2" Type="http://schemas.openxmlformats.org/officeDocument/2006/relationships/notesSlide" Target="../notesSlides/notesSlide22.xml"/><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8" Type="http://schemas.openxmlformats.org/officeDocument/2006/relationships/hyperlink" Target="https://gov.wales/sites/default/files/publications/2019-07/flying-start-health-programme-guidance_0.pdf" TargetMode="External"/><Relationship Id="rId3" Type="http://schemas.openxmlformats.org/officeDocument/2006/relationships/hyperlink" Target="https://gov.wales/sites/default/files/inline-documents/2019-03/1_UNCRC%20Rights_En%20(1).pdf#:~:text=In%202011%20the%20Welsh%20Government%20decided%20to%20take,to%20consider%20children%E2%80%99s%20rights%20in%20everything%20they%20do." TargetMode="External"/><Relationship Id="rId7" Type="http://schemas.openxmlformats.org/officeDocument/2006/relationships/hyperlink" Target="https://gov.wales/well-being-of-future-generations-wales" TargetMode="External"/><Relationship Id="rId2" Type="http://schemas.openxmlformats.org/officeDocument/2006/relationships/notesSlide" Target="../notesSlides/notesSlide25.xml"/><Relationship Id="rId1" Type="http://schemas.openxmlformats.org/officeDocument/2006/relationships/slideLayout" Target="../slideLayouts/slideLayout15.xml"/><Relationship Id="rId6" Type="http://schemas.openxmlformats.org/officeDocument/2006/relationships/hyperlink" Target="https://dera.ioe.ac.uk/18045/1/130716-building-brighter-future-en.pdf" TargetMode="External"/><Relationship Id="rId5" Type="http://schemas.openxmlformats.org/officeDocument/2006/relationships/hyperlink" Target="https://gov.wales/sites/default/files/publications/2019-07/early-years-outcomes-framework.pdf" TargetMode="External"/><Relationship Id="rId10" Type="http://schemas.openxmlformats.org/officeDocument/2006/relationships/image" Target="../media/image4.jpeg"/><Relationship Id="rId4" Type="http://schemas.openxmlformats.org/officeDocument/2006/relationships/hyperlink" Target="https://gov.wales/sites/default/files/publications/2018-03/successful-futures.pdf" TargetMode="External"/><Relationship Id="rId9" Type="http://schemas.openxmlformats.org/officeDocument/2006/relationships/hyperlink" Target="https://gov.wales/sites/default/files/pdf-versions/2022/3/4/1648138844/children-and-young-peoples-plan.pdf"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6.xml"/><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D6E981B-D21F-44C7-9300-5BF7625CC58B}"/>
              </a:ext>
            </a:extLst>
          </p:cNvPr>
          <p:cNvSpPr txBox="1"/>
          <p:nvPr/>
        </p:nvSpPr>
        <p:spPr>
          <a:xfrm>
            <a:off x="394607" y="935148"/>
            <a:ext cx="11402785" cy="830997"/>
          </a:xfrm>
          <a:prstGeom prst="rect">
            <a:avLst/>
          </a:prstGeom>
          <a:noFill/>
          <a:ln>
            <a:solidFill>
              <a:schemeClr val="bg1"/>
            </a:solidFill>
          </a:ln>
        </p:spPr>
        <p:txBody>
          <a:bodyPr wrap="square">
            <a:spAutoFit/>
          </a:bodyPr>
          <a:lstStyle/>
          <a:p>
            <a:pPr marL="0" marR="0" lvl="0" indent="0" algn="ctr" defTabSz="914400" rtl="0" eaLnBrk="1" fontAlgn="auto" latinLnBrk="0" hangingPunct="1">
              <a:lnSpc>
                <a:spcPct val="100000"/>
              </a:lnSpc>
              <a:spcBef>
                <a:spcPts val="700"/>
              </a:spcBef>
              <a:spcAft>
                <a:spcPts val="0"/>
              </a:spcAft>
              <a:buClrTx/>
              <a:buSzTx/>
              <a:buFont typeface="Arial" panose="020B0604020202020204" pitchFamily="34" charset="0"/>
              <a:buNone/>
              <a:tabLst/>
              <a:defRPr/>
            </a:pPr>
            <a:r>
              <a:rPr kumimoji="0" lang="en-GB" sz="48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ECEY4002: </a:t>
            </a:r>
            <a:r>
              <a:rPr kumimoji="0" lang="en-GB" sz="4800" b="1" i="0" u="none" strike="noStrike" kern="1200" cap="none" spc="0" normalizeH="0" baseline="0" noProof="0" dirty="0" err="1">
                <a:ln>
                  <a:noFill/>
                </a:ln>
                <a:solidFill>
                  <a:prstClr val="white"/>
                </a:solidFill>
                <a:effectLst/>
                <a:uLnTx/>
                <a:uFillTx/>
                <a:latin typeface="Arial" panose="020B0604020202020204" pitchFamily="34" charset="0"/>
                <a:ea typeface="+mn-ea"/>
                <a:cs typeface="Arial" panose="020B0604020202020204" pitchFamily="34" charset="0"/>
              </a:rPr>
              <a:t>Ymarferydd</a:t>
            </a:r>
            <a:r>
              <a:rPr kumimoji="0" lang="en-GB" sz="48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t>
            </a:r>
            <a:r>
              <a:rPr kumimoji="0" lang="en-GB" sz="4800" b="1" i="0" u="none" strike="noStrike" kern="1200" cap="none" spc="0" normalizeH="0" baseline="0" noProof="0" dirty="0" err="1">
                <a:ln>
                  <a:noFill/>
                </a:ln>
                <a:solidFill>
                  <a:prstClr val="white"/>
                </a:solidFill>
                <a:effectLst/>
                <a:uLnTx/>
                <a:uFillTx/>
                <a:latin typeface="Arial" panose="020B0604020202020204" pitchFamily="34" charset="0"/>
                <a:ea typeface="+mn-ea"/>
                <a:cs typeface="Arial" panose="020B0604020202020204" pitchFamily="34" charset="0"/>
              </a:rPr>
              <a:t>Proffesiynol</a:t>
            </a:r>
            <a:endParaRPr kumimoji="0" lang="en-GB" sz="48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4" name="TextBox 3">
            <a:extLst>
              <a:ext uri="{FF2B5EF4-FFF2-40B4-BE49-F238E27FC236}">
                <a16:creationId xmlns:a16="http://schemas.microsoft.com/office/drawing/2014/main" id="{A124517C-01CE-4B57-A2AF-308DDD8EF767}"/>
              </a:ext>
            </a:extLst>
          </p:cNvPr>
          <p:cNvSpPr txBox="1"/>
          <p:nvPr/>
        </p:nvSpPr>
        <p:spPr>
          <a:xfrm>
            <a:off x="394607" y="4513070"/>
            <a:ext cx="11402785" cy="830997"/>
          </a:xfrm>
          <a:prstGeom prst="rect">
            <a:avLst/>
          </a:prstGeom>
          <a:noFill/>
          <a:ln>
            <a:solidFill>
              <a:schemeClr val="bg1"/>
            </a:solidFill>
          </a:ln>
        </p:spPr>
        <p:txBody>
          <a:bodyPr wrap="square" rtlCol="0">
            <a:spAutoFit/>
          </a:bodyPr>
          <a:lstStyle/>
          <a:p>
            <a:pPr algn="ctr"/>
            <a:r>
              <a:rPr lang="en-GB" sz="4800" b="1" dirty="0">
                <a:solidFill>
                  <a:srgbClr val="FFFFFF"/>
                </a:solidFill>
                <a:latin typeface="Arial" panose="020B0604020202020204" pitchFamily="34" charset="0"/>
                <a:cs typeface="Arial" panose="020B0604020202020204" pitchFamily="34" charset="0"/>
              </a:rPr>
              <a:t>ECEY4002: Professional Practitioner</a:t>
            </a:r>
          </a:p>
        </p:txBody>
      </p:sp>
    </p:spTree>
    <p:extLst>
      <p:ext uri="{BB962C8B-B14F-4D97-AF65-F5344CB8AC3E}">
        <p14:creationId xmlns:p14="http://schemas.microsoft.com/office/powerpoint/2010/main" val="22132439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4294967295"/>
          </p:nvPr>
        </p:nvSpPr>
        <p:spPr>
          <a:xfrm>
            <a:off x="570271" y="0"/>
            <a:ext cx="5299587" cy="5987845"/>
          </a:xfrm>
        </p:spPr>
        <p:txBody>
          <a:bodyPr rtlCol="0">
            <a:normAutofit fontScale="55000" lnSpcReduction="20000"/>
          </a:bodyPr>
          <a:lstStyle/>
          <a:p>
            <a:pPr marL="0" indent="0">
              <a:spcBef>
                <a:spcPts val="700"/>
              </a:spcBef>
              <a:buNone/>
              <a:defRPr/>
            </a:pPr>
            <a:endParaRPr lang="en-GB" altLang="en-US" sz="3200" b="1" dirty="0">
              <a:solidFill>
                <a:schemeClr val="accent1">
                  <a:lumMod val="50000"/>
                </a:schemeClr>
              </a:solidFill>
              <a:latin typeface="Arial" panose="020B0604020202020204" pitchFamily="34" charset="0"/>
              <a:cs typeface="Arial" panose="020B0604020202020204" pitchFamily="34" charset="0"/>
            </a:endParaRPr>
          </a:p>
          <a:p>
            <a:pPr marL="0" indent="0">
              <a:lnSpc>
                <a:spcPct val="110000"/>
              </a:lnSpc>
              <a:spcBef>
                <a:spcPts val="700"/>
              </a:spcBef>
              <a:buNone/>
              <a:defRPr/>
            </a:pPr>
            <a:r>
              <a:rPr lang="en-GB" altLang="en-US" sz="4500" b="1" dirty="0">
                <a:latin typeface="Arial" panose="020B0604020202020204" pitchFamily="34" charset="0"/>
                <a:cs typeface="Arial" panose="020B0604020202020204" pitchFamily="34" charset="0"/>
              </a:rPr>
              <a:t>ECEY4002C </a:t>
            </a:r>
          </a:p>
          <a:p>
            <a:pPr marL="0" indent="0">
              <a:lnSpc>
                <a:spcPct val="110000"/>
              </a:lnSpc>
              <a:spcBef>
                <a:spcPts val="700"/>
              </a:spcBef>
              <a:buNone/>
              <a:defRPr/>
            </a:pPr>
            <a:r>
              <a:rPr lang="en-GB" altLang="en-US" sz="4500" b="1" dirty="0" err="1">
                <a:latin typeface="Arial" panose="020B0604020202020204" pitchFamily="34" charset="0"/>
                <a:cs typeface="Arial" panose="020B0604020202020204" pitchFamily="34" charset="0"/>
              </a:rPr>
              <a:t>Darlith</a:t>
            </a:r>
            <a:r>
              <a:rPr lang="en-GB" altLang="en-US" sz="4500" b="1" dirty="0">
                <a:latin typeface="Arial" panose="020B0604020202020204" pitchFamily="34" charset="0"/>
                <a:cs typeface="Arial" panose="020B0604020202020204" pitchFamily="34" charset="0"/>
              </a:rPr>
              <a:t> 1:  </a:t>
            </a:r>
            <a:r>
              <a:rPr lang="en-GB" altLang="en-US" sz="4500" b="1" dirty="0" err="1">
                <a:latin typeface="Arial" panose="020B0604020202020204" pitchFamily="34" charset="0"/>
                <a:cs typeface="Arial" panose="020B0604020202020204" pitchFamily="34" charset="0"/>
              </a:rPr>
              <a:t>Cyflywniad</a:t>
            </a:r>
            <a:r>
              <a:rPr lang="en-GB" altLang="en-US" sz="4500" b="1" dirty="0">
                <a:latin typeface="Arial" panose="020B0604020202020204" pitchFamily="34" charset="0"/>
                <a:cs typeface="Arial" panose="020B0604020202020204" pitchFamily="34" charset="0"/>
              </a:rPr>
              <a:t> ac </a:t>
            </a:r>
          </a:p>
          <a:p>
            <a:pPr marL="0" indent="0">
              <a:lnSpc>
                <a:spcPct val="110000"/>
              </a:lnSpc>
              <a:spcBef>
                <a:spcPts val="700"/>
              </a:spcBef>
              <a:buNone/>
              <a:defRPr/>
            </a:pPr>
            <a:r>
              <a:rPr lang="en-GB" altLang="en-US" sz="4500" b="1" dirty="0" err="1">
                <a:latin typeface="Arial" panose="020B0604020202020204" pitchFamily="34" charset="0"/>
                <a:cs typeface="Arial" panose="020B0604020202020204" pitchFamily="34" charset="0"/>
              </a:rPr>
              <a:t>Asesiad</a:t>
            </a:r>
            <a:endParaRPr lang="en-GB" altLang="en-US" sz="4500" b="1" dirty="0">
              <a:latin typeface="Arial" panose="020B0604020202020204" pitchFamily="34" charset="0"/>
              <a:cs typeface="Arial" panose="020B0604020202020204" pitchFamily="34" charset="0"/>
            </a:endParaRPr>
          </a:p>
          <a:p>
            <a:pPr marL="0" indent="0">
              <a:lnSpc>
                <a:spcPct val="110000"/>
              </a:lnSpc>
              <a:spcBef>
                <a:spcPts val="700"/>
              </a:spcBef>
              <a:buNone/>
              <a:defRPr/>
            </a:pPr>
            <a:endParaRPr lang="en-GB" altLang="en-US" sz="4500" b="1" dirty="0">
              <a:latin typeface="Arial" panose="020B0604020202020204" pitchFamily="34" charset="0"/>
              <a:cs typeface="Arial" panose="020B0604020202020204" pitchFamily="34" charset="0"/>
            </a:endParaRPr>
          </a:p>
          <a:p>
            <a:pPr marL="0" indent="0">
              <a:lnSpc>
                <a:spcPct val="110000"/>
              </a:lnSpc>
              <a:spcBef>
                <a:spcPts val="700"/>
              </a:spcBef>
              <a:buNone/>
              <a:defRPr/>
            </a:pPr>
            <a:r>
              <a:rPr lang="en-GB" altLang="en-US" sz="4500" b="1" dirty="0" err="1">
                <a:latin typeface="Arial" panose="020B0604020202020204" pitchFamily="34" charset="0"/>
                <a:cs typeface="Arial" panose="020B0604020202020204" pitchFamily="34" charset="0"/>
              </a:rPr>
              <a:t>Cydlynydd</a:t>
            </a:r>
            <a:r>
              <a:rPr lang="en-GB" altLang="en-US" sz="4500" b="1" dirty="0">
                <a:latin typeface="Arial" panose="020B0604020202020204" pitchFamily="34" charset="0"/>
                <a:cs typeface="Arial" panose="020B0604020202020204" pitchFamily="34" charset="0"/>
              </a:rPr>
              <a:t> y </a:t>
            </a:r>
            <a:r>
              <a:rPr lang="en-GB" altLang="en-US" sz="4500" b="1" dirty="0" err="1">
                <a:latin typeface="Arial" panose="020B0604020202020204" pitchFamily="34" charset="0"/>
                <a:cs typeface="Arial" panose="020B0604020202020204" pitchFamily="34" charset="0"/>
              </a:rPr>
              <a:t>modwl</a:t>
            </a:r>
            <a:r>
              <a:rPr lang="en-GB" altLang="en-US" sz="4500" b="1" dirty="0">
                <a:latin typeface="Arial" panose="020B0604020202020204" pitchFamily="34" charset="0"/>
                <a:cs typeface="Arial" panose="020B0604020202020204" pitchFamily="34" charset="0"/>
              </a:rPr>
              <a:t>:</a:t>
            </a:r>
          </a:p>
          <a:p>
            <a:pPr marL="0" indent="0">
              <a:lnSpc>
                <a:spcPct val="110000"/>
              </a:lnSpc>
              <a:spcBef>
                <a:spcPts val="700"/>
              </a:spcBef>
              <a:buNone/>
              <a:defRPr/>
            </a:pPr>
            <a:r>
              <a:rPr lang="en-GB" altLang="en-US" sz="4500" b="1" dirty="0">
                <a:latin typeface="Arial" panose="020B0604020202020204" pitchFamily="34" charset="0"/>
                <a:cs typeface="Arial" panose="020B0604020202020204" pitchFamily="34" charset="0"/>
              </a:rPr>
              <a:t>Rachel Iles</a:t>
            </a:r>
          </a:p>
          <a:p>
            <a:pPr marL="0" indent="0">
              <a:lnSpc>
                <a:spcPct val="110000"/>
              </a:lnSpc>
              <a:spcBef>
                <a:spcPts val="700"/>
              </a:spcBef>
              <a:buNone/>
              <a:defRPr/>
            </a:pPr>
            <a:endParaRPr lang="en-GB" altLang="en-US" sz="4500" b="1" dirty="0">
              <a:latin typeface="Arial" panose="020B0604020202020204" pitchFamily="34" charset="0"/>
              <a:cs typeface="Arial" panose="020B0604020202020204" pitchFamily="34" charset="0"/>
            </a:endParaRPr>
          </a:p>
          <a:p>
            <a:pPr marL="0" indent="0">
              <a:lnSpc>
                <a:spcPct val="110000"/>
              </a:lnSpc>
              <a:spcBef>
                <a:spcPts val="700"/>
              </a:spcBef>
              <a:buNone/>
              <a:defRPr/>
            </a:pPr>
            <a:r>
              <a:rPr lang="en-GB" altLang="en-US" sz="4500" b="1" dirty="0" err="1">
                <a:latin typeface="Arial" panose="020B0604020202020204" pitchFamily="34" charset="0"/>
                <a:cs typeface="Arial" panose="020B0604020202020204" pitchFamily="34" charset="0"/>
              </a:rPr>
              <a:t>Tîm</a:t>
            </a:r>
            <a:r>
              <a:rPr lang="en-GB" altLang="en-US" sz="4500" b="1" dirty="0">
                <a:latin typeface="Arial" panose="020B0604020202020204" pitchFamily="34" charset="0"/>
                <a:cs typeface="Arial" panose="020B0604020202020204" pitchFamily="34" charset="0"/>
              </a:rPr>
              <a:t> y </a:t>
            </a:r>
            <a:r>
              <a:rPr lang="en-GB" altLang="en-US" sz="4500" b="1" dirty="0" err="1">
                <a:latin typeface="Arial" panose="020B0604020202020204" pitchFamily="34" charset="0"/>
                <a:cs typeface="Arial" panose="020B0604020202020204" pitchFamily="34" charset="0"/>
              </a:rPr>
              <a:t>modiwl</a:t>
            </a:r>
            <a:r>
              <a:rPr lang="en-GB" altLang="en-US" sz="4500" b="1" dirty="0">
                <a:latin typeface="Arial" panose="020B0604020202020204" pitchFamily="34" charset="0"/>
                <a:cs typeface="Arial" panose="020B0604020202020204" pitchFamily="34" charset="0"/>
              </a:rPr>
              <a:t>:</a:t>
            </a:r>
          </a:p>
          <a:p>
            <a:pPr marL="0" indent="0">
              <a:lnSpc>
                <a:spcPct val="110000"/>
              </a:lnSpc>
              <a:spcBef>
                <a:spcPts val="700"/>
              </a:spcBef>
              <a:buNone/>
              <a:defRPr/>
            </a:pPr>
            <a:r>
              <a:rPr lang="en-GB" altLang="en-US" sz="4500" b="1" dirty="0">
                <a:latin typeface="Arial" panose="020B0604020202020204" pitchFamily="34" charset="0"/>
                <a:cs typeface="Arial" panose="020B0604020202020204" pitchFamily="34" charset="0"/>
              </a:rPr>
              <a:t>Natalie Macdonald</a:t>
            </a:r>
          </a:p>
          <a:p>
            <a:pPr marL="0" indent="0">
              <a:lnSpc>
                <a:spcPct val="110000"/>
              </a:lnSpc>
              <a:spcBef>
                <a:spcPts val="700"/>
              </a:spcBef>
              <a:buNone/>
              <a:defRPr/>
            </a:pPr>
            <a:r>
              <a:rPr lang="en-GB" altLang="en-US" sz="4500" b="1" dirty="0">
                <a:latin typeface="Arial" panose="020B0604020202020204" pitchFamily="34" charset="0"/>
                <a:cs typeface="Arial" panose="020B0604020202020204" pitchFamily="34" charset="0"/>
              </a:rPr>
              <a:t>Paul Darby</a:t>
            </a:r>
          </a:p>
          <a:p>
            <a:pPr marL="0" indent="0">
              <a:lnSpc>
                <a:spcPct val="110000"/>
              </a:lnSpc>
              <a:spcBef>
                <a:spcPts val="700"/>
              </a:spcBef>
              <a:buNone/>
              <a:defRPr/>
            </a:pPr>
            <a:r>
              <a:rPr lang="en-GB" altLang="en-US" sz="4500" b="1" dirty="0">
                <a:latin typeface="Arial" panose="020B0604020202020204" pitchFamily="34" charset="0"/>
                <a:cs typeface="Arial" panose="020B0604020202020204" pitchFamily="34" charset="0"/>
              </a:rPr>
              <a:t>Natasha Young </a:t>
            </a:r>
          </a:p>
          <a:p>
            <a:pPr marL="0" indent="0">
              <a:lnSpc>
                <a:spcPct val="110000"/>
              </a:lnSpc>
              <a:spcBef>
                <a:spcPts val="700"/>
              </a:spcBef>
              <a:buNone/>
              <a:defRPr/>
            </a:pPr>
            <a:r>
              <a:rPr lang="en-GB" altLang="en-US" sz="4500" b="1" dirty="0">
                <a:latin typeface="Arial" panose="020B0604020202020204" pitchFamily="34" charset="0"/>
                <a:cs typeface="Arial" panose="020B0604020202020204" pitchFamily="34" charset="0"/>
              </a:rPr>
              <a:t>Jessica </a:t>
            </a:r>
            <a:r>
              <a:rPr lang="en-GB" altLang="en-US" sz="4500" b="1" dirty="0" err="1">
                <a:latin typeface="Arial" panose="020B0604020202020204" pitchFamily="34" charset="0"/>
                <a:cs typeface="Arial" panose="020B0604020202020204" pitchFamily="34" charset="0"/>
              </a:rPr>
              <a:t>Pitmam</a:t>
            </a:r>
            <a:endParaRPr lang="en-GB" altLang="en-US" sz="4500" b="1" dirty="0">
              <a:latin typeface="Arial" panose="020B0604020202020204" pitchFamily="34" charset="0"/>
              <a:cs typeface="Arial" panose="020B0604020202020204" pitchFamily="34" charset="0"/>
            </a:endParaRPr>
          </a:p>
          <a:p>
            <a:pPr marL="0" indent="0">
              <a:lnSpc>
                <a:spcPct val="110000"/>
              </a:lnSpc>
              <a:spcBef>
                <a:spcPts val="700"/>
              </a:spcBef>
              <a:buNone/>
              <a:defRPr/>
            </a:pPr>
            <a:r>
              <a:rPr lang="en-GB" altLang="en-US" sz="3000" b="1" dirty="0">
                <a:solidFill>
                  <a:schemeClr val="accent1">
                    <a:lumMod val="50000"/>
                  </a:schemeClr>
                </a:solidFill>
                <a:latin typeface="Arial" panose="020B0604020202020204" pitchFamily="34" charset="0"/>
                <a:cs typeface="Arial" panose="020B0604020202020204" pitchFamily="34" charset="0"/>
              </a:rPr>
              <a:t> </a:t>
            </a:r>
          </a:p>
        </p:txBody>
      </p:sp>
      <p:sp>
        <p:nvSpPr>
          <p:cNvPr id="4" name="Content Placeholder 2">
            <a:extLst>
              <a:ext uri="{FF2B5EF4-FFF2-40B4-BE49-F238E27FC236}">
                <a16:creationId xmlns:a16="http://schemas.microsoft.com/office/drawing/2014/main" id="{4F0DB799-1AA4-4923-A30A-DB9A0BA3EF6A}"/>
              </a:ext>
            </a:extLst>
          </p:cNvPr>
          <p:cNvSpPr txBox="1">
            <a:spLocks/>
          </p:cNvSpPr>
          <p:nvPr/>
        </p:nvSpPr>
        <p:spPr>
          <a:xfrm>
            <a:off x="6096000" y="42310"/>
            <a:ext cx="5427406" cy="5666362"/>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700"/>
              </a:spcBef>
              <a:buNone/>
              <a:defRPr/>
            </a:pPr>
            <a:endParaRPr lang="en-GB" altLang="en-US" sz="3200" b="1" dirty="0">
              <a:solidFill>
                <a:srgbClr val="0070C0"/>
              </a:solidFill>
              <a:latin typeface="Arial" panose="020B0604020202020204" pitchFamily="34" charset="0"/>
              <a:cs typeface="Arial" panose="020B0604020202020204" pitchFamily="34" charset="0"/>
            </a:endParaRPr>
          </a:p>
          <a:p>
            <a:pPr marL="0" indent="0">
              <a:lnSpc>
                <a:spcPct val="10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ECEY4002 </a:t>
            </a:r>
          </a:p>
          <a:p>
            <a:pPr marL="0" indent="0">
              <a:lnSpc>
                <a:spcPct val="10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Lecture 1: Introduction and Assessment</a:t>
            </a:r>
          </a:p>
          <a:p>
            <a:pPr marL="0" indent="0">
              <a:lnSpc>
                <a:spcPct val="100000"/>
              </a:lnSpc>
              <a:spcBef>
                <a:spcPts val="700"/>
              </a:spcBef>
              <a:buNone/>
              <a:defRPr/>
            </a:pPr>
            <a:endParaRPr lang="en-GB" altLang="en-US" b="1" dirty="0">
              <a:solidFill>
                <a:schemeClr val="accent1">
                  <a:lumMod val="75000"/>
                </a:schemeClr>
              </a:solidFill>
              <a:latin typeface="Arial" panose="020B0604020202020204" pitchFamily="34" charset="0"/>
              <a:cs typeface="Arial" panose="020B0604020202020204" pitchFamily="34" charset="0"/>
            </a:endParaRPr>
          </a:p>
          <a:p>
            <a:pPr marL="0" indent="0">
              <a:lnSpc>
                <a:spcPct val="10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Module Coordinator: </a:t>
            </a:r>
          </a:p>
          <a:p>
            <a:pPr marL="0" indent="0">
              <a:lnSpc>
                <a:spcPct val="10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Rachel Iles </a:t>
            </a:r>
          </a:p>
          <a:p>
            <a:pPr marL="0" indent="0">
              <a:lnSpc>
                <a:spcPct val="100000"/>
              </a:lnSpc>
              <a:spcBef>
                <a:spcPts val="700"/>
              </a:spcBef>
              <a:buNone/>
              <a:defRPr/>
            </a:pPr>
            <a:endParaRPr lang="en-GB" altLang="en-US" b="1" dirty="0">
              <a:solidFill>
                <a:schemeClr val="accent1">
                  <a:lumMod val="75000"/>
                </a:schemeClr>
              </a:solidFill>
              <a:latin typeface="Arial" panose="020B0604020202020204" pitchFamily="34" charset="0"/>
              <a:cs typeface="Arial" panose="020B0604020202020204" pitchFamily="34" charset="0"/>
            </a:endParaRPr>
          </a:p>
          <a:p>
            <a:pPr marL="0" indent="0">
              <a:lnSpc>
                <a:spcPct val="10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Module team: </a:t>
            </a:r>
          </a:p>
          <a:p>
            <a:pPr marL="0" indent="0">
              <a:lnSpc>
                <a:spcPct val="10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Natalie Macdonald</a:t>
            </a:r>
          </a:p>
          <a:p>
            <a:pPr marL="0" indent="0">
              <a:lnSpc>
                <a:spcPct val="10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Paul Darby</a:t>
            </a:r>
          </a:p>
          <a:p>
            <a:pPr marL="0" indent="0">
              <a:lnSpc>
                <a:spcPct val="10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Natasha Young </a:t>
            </a:r>
          </a:p>
          <a:p>
            <a:pPr marL="0" indent="0">
              <a:lnSpc>
                <a:spcPct val="10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Jessica Pitman </a:t>
            </a:r>
          </a:p>
          <a:p>
            <a:pPr marL="0" indent="0">
              <a:lnSpc>
                <a:spcPct val="100000"/>
              </a:lnSpc>
              <a:spcBef>
                <a:spcPts val="700"/>
              </a:spcBef>
              <a:buNone/>
              <a:defRPr/>
            </a:pPr>
            <a:endParaRPr lang="en-GB" altLang="en-US" sz="3000" b="1" dirty="0">
              <a:solidFill>
                <a:srgbClr val="0070C0"/>
              </a:solidFill>
              <a:latin typeface="Arial" panose="020B0604020202020204" pitchFamily="34" charset="0"/>
              <a:cs typeface="Arial" panose="020B0604020202020204" pitchFamily="34" charset="0"/>
            </a:endParaRPr>
          </a:p>
        </p:txBody>
      </p:sp>
      <p:cxnSp>
        <p:nvCxnSpPr>
          <p:cNvPr id="6" name="Straight Connector 5">
            <a:extLst>
              <a:ext uri="{FF2B5EF4-FFF2-40B4-BE49-F238E27FC236}">
                <a16:creationId xmlns:a16="http://schemas.microsoft.com/office/drawing/2014/main" id="{B5573A26-1140-4BDD-8AFB-7D2E14D2C87C}"/>
              </a:ext>
            </a:extLst>
          </p:cNvPr>
          <p:cNvCxnSpPr>
            <a:cxnSpLocks/>
          </p:cNvCxnSpPr>
          <p:nvPr/>
        </p:nvCxnSpPr>
        <p:spPr>
          <a:xfrm>
            <a:off x="5791201" y="0"/>
            <a:ext cx="0" cy="5666362"/>
          </a:xfrm>
          <a:prstGeom prst="line">
            <a:avLst/>
          </a:prstGeom>
          <a:ln>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861566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46BB23-588C-4C1A-A691-24B6D556940A}"/>
              </a:ext>
            </a:extLst>
          </p:cNvPr>
          <p:cNvSpPr>
            <a:spLocks noGrp="1"/>
          </p:cNvSpPr>
          <p:nvPr>
            <p:ph type="title"/>
          </p:nvPr>
        </p:nvSpPr>
        <p:spPr>
          <a:xfrm>
            <a:off x="381950" y="148818"/>
            <a:ext cx="11197046" cy="1325563"/>
          </a:xfrm>
        </p:spPr>
        <p:txBody>
          <a:bodyPr>
            <a:noAutofit/>
          </a:bodyPr>
          <a:lstStyle/>
          <a:p>
            <a:pPr algn="ctr">
              <a:defRPr/>
            </a:pPr>
            <a:r>
              <a:rPr lang="en-GB" sz="4800" dirty="0">
                <a:latin typeface="Arial" panose="020B0604020202020204" pitchFamily="34" charset="0"/>
                <a:cs typeface="Arial" panose="020B0604020202020204" pitchFamily="34" charset="0"/>
              </a:rPr>
              <a:t>Sgiliau </a:t>
            </a:r>
            <a:r>
              <a:rPr lang="en-GB" sz="4800" dirty="0" err="1">
                <a:latin typeface="Arial" panose="020B0604020202020204" pitchFamily="34" charset="0"/>
                <a:cs typeface="Arial" panose="020B0604020202020204" pitchFamily="34" charset="0"/>
              </a:rPr>
              <a:t>Cyflogadwyedd</a:t>
            </a:r>
            <a:r>
              <a:rPr lang="en-GB" sz="4800" dirty="0">
                <a:latin typeface="Arial" panose="020B0604020202020204" pitchFamily="34" charset="0"/>
                <a:cs typeface="Arial" panose="020B0604020202020204" pitchFamily="34" charset="0"/>
              </a:rPr>
              <a:t>/</a:t>
            </a:r>
            <a:r>
              <a:rPr lang="en-GB" sz="4800" dirty="0" err="1">
                <a:latin typeface="Arial" panose="020B0604020202020204" pitchFamily="34" charset="0"/>
                <a:cs typeface="Arial" panose="020B0604020202020204" pitchFamily="34" charset="0"/>
              </a:rPr>
              <a:t>Trosglwyddadwy</a:t>
            </a:r>
            <a:br>
              <a:rPr lang="en-GB" sz="4800" dirty="0">
                <a:latin typeface="Arial" panose="020B0604020202020204" pitchFamily="34" charset="0"/>
                <a:cs typeface="Arial" panose="020B0604020202020204" pitchFamily="34" charset="0"/>
              </a:rPr>
            </a:br>
            <a:r>
              <a:rPr lang="en-GB" sz="4800" dirty="0">
                <a:solidFill>
                  <a:schemeClr val="accent1">
                    <a:lumMod val="75000"/>
                  </a:schemeClr>
                </a:solidFill>
                <a:latin typeface="Arial" panose="020B0604020202020204" pitchFamily="34" charset="0"/>
                <a:cs typeface="Arial" panose="020B0604020202020204" pitchFamily="34" charset="0"/>
              </a:rPr>
              <a:t>Employability/Transferable Skill</a:t>
            </a:r>
            <a:r>
              <a:rPr lang="en-GB" sz="4800" dirty="0">
                <a:solidFill>
                  <a:schemeClr val="accent1">
                    <a:lumMod val="75000"/>
                  </a:schemeClr>
                </a:solidFill>
                <a:latin typeface="Lucida Sans" panose="020B0602030504020204" pitchFamily="34" charset="0"/>
              </a:rPr>
              <a:t>s</a:t>
            </a:r>
            <a:endParaRPr lang="en-US" sz="4800" dirty="0">
              <a:solidFill>
                <a:schemeClr val="accent1">
                  <a:lumMod val="75000"/>
                </a:schemeClr>
              </a:solidFill>
              <a:latin typeface="Lucida Sans" panose="020B0602030504020204" pitchFamily="34" charset="0"/>
            </a:endParaRPr>
          </a:p>
        </p:txBody>
      </p:sp>
      <p:sp>
        <p:nvSpPr>
          <p:cNvPr id="17411" name="Content Placeholder 2">
            <a:extLst>
              <a:ext uri="{FF2B5EF4-FFF2-40B4-BE49-F238E27FC236}">
                <a16:creationId xmlns:a16="http://schemas.microsoft.com/office/drawing/2014/main" id="{6C21708C-2AE9-4ACC-A749-D3E4DFCE9248}"/>
              </a:ext>
            </a:extLst>
          </p:cNvPr>
          <p:cNvSpPr>
            <a:spLocks noGrp="1"/>
          </p:cNvSpPr>
          <p:nvPr>
            <p:ph sz="half" idx="1"/>
          </p:nvPr>
        </p:nvSpPr>
        <p:spPr>
          <a:xfrm>
            <a:off x="608197" y="1871711"/>
            <a:ext cx="4038600" cy="3989388"/>
          </a:xfrm>
        </p:spPr>
        <p:txBody>
          <a:bodyPr>
            <a:normAutofit/>
          </a:bodyPr>
          <a:lstStyle/>
          <a:p>
            <a:r>
              <a:rPr lang="en-GB" altLang="en-US" sz="2400" dirty="0" err="1">
                <a:latin typeface="Arial" panose="020B0604020202020204" pitchFamily="34" charset="0"/>
                <a:cs typeface="Arial" panose="020B0604020202020204" pitchFamily="34" charset="0"/>
              </a:rPr>
              <a:t>Proffesiynoldeb</a:t>
            </a:r>
            <a:endParaRPr lang="en-GB" altLang="en-US" sz="2400" dirty="0">
              <a:latin typeface="Arial" panose="020B0604020202020204" pitchFamily="34" charset="0"/>
              <a:cs typeface="Arial" panose="020B0604020202020204" pitchFamily="34" charset="0"/>
            </a:endParaRPr>
          </a:p>
          <a:p>
            <a:r>
              <a:rPr lang="en-GB" altLang="en-US" sz="2400" dirty="0" err="1">
                <a:latin typeface="Arial" panose="020B0604020202020204" pitchFamily="34" charset="0"/>
                <a:cs typeface="Arial" panose="020B0604020202020204" pitchFamily="34" charset="0"/>
              </a:rPr>
              <a:t>Ymwybyddiaeth</a:t>
            </a:r>
            <a:r>
              <a:rPr lang="en-GB" altLang="en-US" sz="2400" dirty="0">
                <a:latin typeface="Arial" panose="020B0604020202020204" pitchFamily="34" charset="0"/>
                <a:cs typeface="Arial" panose="020B0604020202020204" pitchFamily="34" charset="0"/>
              </a:rPr>
              <a:t> </a:t>
            </a:r>
          </a:p>
          <a:p>
            <a:r>
              <a:rPr lang="en-GB" altLang="en-US" sz="2400" dirty="0" err="1">
                <a:latin typeface="Arial" panose="020B0604020202020204" pitchFamily="34" charset="0"/>
                <a:cs typeface="Arial" panose="020B0604020202020204" pitchFamily="34" charset="0"/>
              </a:rPr>
              <a:t>Cyfrifoldeb</a:t>
            </a:r>
            <a:endParaRPr lang="en-GB" altLang="en-US" sz="2400" dirty="0">
              <a:latin typeface="Arial" panose="020B0604020202020204" pitchFamily="34" charset="0"/>
              <a:cs typeface="Arial" panose="020B0604020202020204" pitchFamily="34" charset="0"/>
            </a:endParaRPr>
          </a:p>
          <a:p>
            <a:r>
              <a:rPr lang="en-GB" altLang="en-US" sz="2400" dirty="0" err="1">
                <a:latin typeface="Arial" panose="020B0604020202020204" pitchFamily="34" charset="0"/>
                <a:cs typeface="Arial" panose="020B0604020202020204" pitchFamily="34" charset="0"/>
              </a:rPr>
              <a:t>Atebolrwydd</a:t>
            </a:r>
            <a:endParaRPr lang="en-GB" altLang="en-US" sz="2400" dirty="0">
              <a:latin typeface="Arial" panose="020B0604020202020204" pitchFamily="34" charset="0"/>
              <a:cs typeface="Arial" panose="020B0604020202020204" pitchFamily="34" charset="0"/>
            </a:endParaRPr>
          </a:p>
          <a:p>
            <a:r>
              <a:rPr lang="en-GB" altLang="en-US" sz="2400" dirty="0" err="1">
                <a:latin typeface="Arial" panose="020B0604020202020204" pitchFamily="34" charset="0"/>
                <a:cs typeface="Arial" panose="020B0604020202020204" pitchFamily="34" charset="0"/>
              </a:rPr>
              <a:t>Sgiliau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rhyngbersonol</a:t>
            </a:r>
            <a:endParaRPr lang="en-GB" altLang="en-US" sz="2400" dirty="0">
              <a:latin typeface="Arial" panose="020B0604020202020204" pitchFamily="34" charset="0"/>
              <a:cs typeface="Arial" panose="020B0604020202020204" pitchFamily="34" charset="0"/>
            </a:endParaRPr>
          </a:p>
          <a:p>
            <a:r>
              <a:rPr lang="en-GB" altLang="en-US" sz="2400" dirty="0" err="1">
                <a:latin typeface="Arial" panose="020B0604020202020204" pitchFamily="34" charset="0"/>
                <a:cs typeface="Arial" panose="020B0604020202020204" pitchFamily="34" charset="0"/>
              </a:rPr>
              <a:t>Dibynadwy</a:t>
            </a:r>
            <a:endParaRPr lang="en-GB" altLang="en-US" sz="2400" dirty="0">
              <a:latin typeface="Arial" panose="020B0604020202020204" pitchFamily="34" charset="0"/>
              <a:cs typeface="Arial" panose="020B0604020202020204" pitchFamily="34" charset="0"/>
            </a:endParaRPr>
          </a:p>
          <a:p>
            <a:r>
              <a:rPr lang="en-GB" altLang="en-US" sz="2400" dirty="0" err="1">
                <a:latin typeface="Arial" panose="020B0604020202020204" pitchFamily="34" charset="0"/>
                <a:cs typeface="Arial" panose="020B0604020202020204" pitchFamily="34" charset="0"/>
              </a:rPr>
              <a:t>Ystyriaeth</a:t>
            </a:r>
            <a:r>
              <a:rPr lang="en-GB" altLang="en-US" sz="2400" dirty="0">
                <a:latin typeface="Arial" panose="020B0604020202020204" pitchFamily="34" charset="0"/>
                <a:cs typeface="Arial" panose="020B0604020202020204" pitchFamily="34" charset="0"/>
              </a:rPr>
              <a:t> am </a:t>
            </a:r>
            <a:r>
              <a:rPr lang="en-GB" altLang="en-US" sz="2400" dirty="0" err="1">
                <a:latin typeface="Arial" panose="020B0604020202020204" pitchFamily="34" charset="0"/>
                <a:cs typeface="Arial" panose="020B0604020202020204" pitchFamily="34" charset="0"/>
              </a:rPr>
              <a:t>eraill</a:t>
            </a:r>
            <a:endParaRPr lang="en-GB" altLang="en-US" sz="2400" dirty="0">
              <a:latin typeface="Arial" panose="020B0604020202020204" pitchFamily="34" charset="0"/>
              <a:cs typeface="Arial" panose="020B0604020202020204" pitchFamily="34" charset="0"/>
            </a:endParaRPr>
          </a:p>
          <a:p>
            <a:r>
              <a:rPr lang="en-GB" altLang="en-US" sz="2400" dirty="0" err="1">
                <a:latin typeface="Arial" panose="020B0604020202020204" pitchFamily="34" charset="0"/>
                <a:cs typeface="Arial" panose="020B0604020202020204" pitchFamily="34" charset="0"/>
              </a:rPr>
              <a:t>Cyfathrebu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effeithiol</a:t>
            </a:r>
            <a:endParaRPr lang="en-US" altLang="en-US" dirty="0">
              <a:latin typeface="Arial" panose="020B0604020202020204" pitchFamily="34" charset="0"/>
              <a:cs typeface="Arial" panose="020B0604020202020204" pitchFamily="34" charset="0"/>
            </a:endParaRPr>
          </a:p>
        </p:txBody>
      </p:sp>
      <p:sp>
        <p:nvSpPr>
          <p:cNvPr id="17412" name="Content Placeholder 3">
            <a:extLst>
              <a:ext uri="{FF2B5EF4-FFF2-40B4-BE49-F238E27FC236}">
                <a16:creationId xmlns:a16="http://schemas.microsoft.com/office/drawing/2014/main" id="{35D661E9-5647-4432-951F-0060EF8110A3}"/>
              </a:ext>
            </a:extLst>
          </p:cNvPr>
          <p:cNvSpPr>
            <a:spLocks noGrp="1"/>
          </p:cNvSpPr>
          <p:nvPr>
            <p:ph sz="half" idx="2"/>
          </p:nvPr>
        </p:nvSpPr>
        <p:spPr>
          <a:xfrm>
            <a:off x="6096000" y="1888496"/>
            <a:ext cx="4849761" cy="3989388"/>
          </a:xfrm>
        </p:spPr>
        <p:txBody>
          <a:bodyPr>
            <a:noAutofit/>
          </a:bodyPr>
          <a:lstStyle/>
          <a:p>
            <a:r>
              <a:rPr lang="en-GB" altLang="en-US" sz="2400" dirty="0">
                <a:solidFill>
                  <a:schemeClr val="accent1">
                    <a:lumMod val="75000"/>
                  </a:schemeClr>
                </a:solidFill>
                <a:latin typeface="Arial" panose="020B0604020202020204" pitchFamily="34" charset="0"/>
                <a:cs typeface="Arial" panose="020B0604020202020204" pitchFamily="34" charset="0"/>
              </a:rPr>
              <a:t>Professionalism </a:t>
            </a:r>
          </a:p>
          <a:p>
            <a:r>
              <a:rPr lang="en-GB" altLang="en-US" sz="2400" dirty="0">
                <a:solidFill>
                  <a:schemeClr val="accent1">
                    <a:lumMod val="75000"/>
                  </a:schemeClr>
                </a:solidFill>
                <a:latin typeface="Arial" panose="020B0604020202020204" pitchFamily="34" charset="0"/>
                <a:cs typeface="Arial" panose="020B0604020202020204" pitchFamily="34" charset="0"/>
              </a:rPr>
              <a:t>Awareness</a:t>
            </a:r>
          </a:p>
          <a:p>
            <a:r>
              <a:rPr lang="en-GB" altLang="en-US" sz="2400" dirty="0">
                <a:solidFill>
                  <a:schemeClr val="accent1">
                    <a:lumMod val="75000"/>
                  </a:schemeClr>
                </a:solidFill>
                <a:latin typeface="Arial" panose="020B0604020202020204" pitchFamily="34" charset="0"/>
                <a:cs typeface="Arial" panose="020B0604020202020204" pitchFamily="34" charset="0"/>
              </a:rPr>
              <a:t>Responsibility</a:t>
            </a:r>
          </a:p>
          <a:p>
            <a:r>
              <a:rPr lang="en-GB" altLang="en-US" sz="2400" dirty="0">
                <a:solidFill>
                  <a:schemeClr val="accent1">
                    <a:lumMod val="75000"/>
                  </a:schemeClr>
                </a:solidFill>
                <a:latin typeface="Arial" panose="020B0604020202020204" pitchFamily="34" charset="0"/>
                <a:cs typeface="Arial" panose="020B0604020202020204" pitchFamily="34" charset="0"/>
              </a:rPr>
              <a:t>Accountability</a:t>
            </a:r>
          </a:p>
          <a:p>
            <a:r>
              <a:rPr lang="en-GB" altLang="en-US" sz="2400" dirty="0">
                <a:solidFill>
                  <a:schemeClr val="accent1">
                    <a:lumMod val="75000"/>
                  </a:schemeClr>
                </a:solidFill>
                <a:latin typeface="Arial" panose="020B0604020202020204" pitchFamily="34" charset="0"/>
                <a:cs typeface="Arial" panose="020B0604020202020204" pitchFamily="34" charset="0"/>
              </a:rPr>
              <a:t>Interpersonal skills</a:t>
            </a:r>
          </a:p>
          <a:p>
            <a:r>
              <a:rPr lang="en-GB" altLang="en-US" sz="2400" dirty="0">
                <a:solidFill>
                  <a:schemeClr val="accent1">
                    <a:lumMod val="75000"/>
                  </a:schemeClr>
                </a:solidFill>
                <a:latin typeface="Arial" panose="020B0604020202020204" pitchFamily="34" charset="0"/>
                <a:cs typeface="Arial" panose="020B0604020202020204" pitchFamily="34" charset="0"/>
              </a:rPr>
              <a:t>Reliability</a:t>
            </a:r>
          </a:p>
          <a:p>
            <a:r>
              <a:rPr lang="en-GB" altLang="en-US" sz="2400" dirty="0">
                <a:solidFill>
                  <a:schemeClr val="accent1">
                    <a:lumMod val="75000"/>
                  </a:schemeClr>
                </a:solidFill>
                <a:latin typeface="Arial" panose="020B0604020202020204" pitchFamily="34" charset="0"/>
                <a:cs typeface="Arial" panose="020B0604020202020204" pitchFamily="34" charset="0"/>
              </a:rPr>
              <a:t>Consideration for others </a:t>
            </a:r>
          </a:p>
          <a:p>
            <a:r>
              <a:rPr lang="en-GB" altLang="en-US" sz="2400" dirty="0">
                <a:solidFill>
                  <a:schemeClr val="accent1">
                    <a:lumMod val="75000"/>
                  </a:schemeClr>
                </a:solidFill>
                <a:latin typeface="Arial" panose="020B0604020202020204" pitchFamily="34" charset="0"/>
                <a:cs typeface="Arial" panose="020B0604020202020204" pitchFamily="34" charset="0"/>
              </a:rPr>
              <a:t>Effective communication </a:t>
            </a:r>
            <a:endParaRPr lang="en-US" altLang="en-US" sz="2400" dirty="0">
              <a:solidFill>
                <a:schemeClr val="accent1">
                  <a:lumMod val="75000"/>
                </a:schemeClr>
              </a:solidFill>
              <a:latin typeface="Arial" panose="020B0604020202020204" pitchFamily="34" charset="0"/>
              <a:cs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130A8-6B50-4019-AE2F-052E324967E1}"/>
              </a:ext>
            </a:extLst>
          </p:cNvPr>
          <p:cNvSpPr>
            <a:spLocks noGrp="1"/>
          </p:cNvSpPr>
          <p:nvPr>
            <p:ph type="title"/>
          </p:nvPr>
        </p:nvSpPr>
        <p:spPr>
          <a:xfrm>
            <a:off x="182879" y="188913"/>
            <a:ext cx="11802291" cy="1143000"/>
          </a:xfrm>
        </p:spPr>
        <p:txBody>
          <a:bodyPr>
            <a:noAutofit/>
          </a:bodyPr>
          <a:lstStyle/>
          <a:p>
            <a:pPr>
              <a:defRPr/>
            </a:pPr>
            <a:r>
              <a:rPr lang="en-GB" sz="4800" dirty="0" err="1">
                <a:latin typeface="Arial" panose="020B0604020202020204" pitchFamily="34" charset="0"/>
                <a:cs typeface="Arial" panose="020B0604020202020204" pitchFamily="34" charset="0"/>
              </a:rPr>
              <a:t>Rhaglen</a:t>
            </a:r>
            <a:r>
              <a:rPr lang="en-GB" sz="4800" dirty="0">
                <a:latin typeface="Arial" panose="020B0604020202020204" pitchFamily="34" charset="0"/>
                <a:cs typeface="Arial" panose="020B0604020202020204" pitchFamily="34" charset="0"/>
              </a:rPr>
              <a:t> </a:t>
            </a:r>
            <a:r>
              <a:rPr lang="en-GB" sz="4800" dirty="0" err="1">
                <a:latin typeface="Arial" panose="020B0604020202020204" pitchFamily="34" charset="0"/>
                <a:cs typeface="Arial" panose="020B0604020202020204" pitchFamily="34" charset="0"/>
              </a:rPr>
              <a:t>Ymarferydd</a:t>
            </a:r>
            <a:r>
              <a:rPr lang="en-GB" sz="4800" dirty="0">
                <a:latin typeface="Arial" panose="020B0604020202020204" pitchFamily="34" charset="0"/>
                <a:cs typeface="Arial" panose="020B0604020202020204" pitchFamily="34" charset="0"/>
              </a:rPr>
              <a:t> </a:t>
            </a:r>
            <a:r>
              <a:rPr lang="en-GB" sz="4800" dirty="0" err="1">
                <a:latin typeface="Arial" panose="020B0604020202020204" pitchFamily="34" charset="0"/>
                <a:cs typeface="Arial" panose="020B0604020202020204" pitchFamily="34" charset="0"/>
              </a:rPr>
              <a:t>Blynyddoedd</a:t>
            </a:r>
            <a:r>
              <a:rPr lang="en-GB" sz="4800" dirty="0">
                <a:latin typeface="Arial" panose="020B0604020202020204" pitchFamily="34" charset="0"/>
                <a:cs typeface="Arial" panose="020B0604020202020204" pitchFamily="34" charset="0"/>
              </a:rPr>
              <a:t> </a:t>
            </a:r>
            <a:r>
              <a:rPr lang="en-GB" sz="4800" dirty="0" err="1">
                <a:latin typeface="Arial" panose="020B0604020202020204" pitchFamily="34" charset="0"/>
                <a:cs typeface="Arial" panose="020B0604020202020204" pitchFamily="34" charset="0"/>
              </a:rPr>
              <a:t>Cynnar</a:t>
            </a:r>
            <a:br>
              <a:rPr lang="en-GB" sz="4800" dirty="0">
                <a:latin typeface="Arial" panose="020B0604020202020204" pitchFamily="34" charset="0"/>
                <a:cs typeface="Arial" panose="020B0604020202020204" pitchFamily="34" charset="0"/>
              </a:rPr>
            </a:br>
            <a:r>
              <a:rPr lang="en-GB" sz="4800" dirty="0">
                <a:solidFill>
                  <a:schemeClr val="accent1">
                    <a:lumMod val="75000"/>
                  </a:schemeClr>
                </a:solidFill>
                <a:latin typeface="Arial" panose="020B0604020202020204" pitchFamily="34" charset="0"/>
                <a:cs typeface="Arial" panose="020B0604020202020204" pitchFamily="34" charset="0"/>
              </a:rPr>
              <a:t>Early Years Practitioner programme</a:t>
            </a:r>
            <a:endParaRPr lang="en-US" sz="4800" dirty="0">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229D6CA-A8A6-4AD9-907E-959B6BEA8356}"/>
              </a:ext>
            </a:extLst>
          </p:cNvPr>
          <p:cNvSpPr>
            <a:spLocks noGrp="1"/>
          </p:cNvSpPr>
          <p:nvPr>
            <p:ph sz="half" idx="1"/>
          </p:nvPr>
        </p:nvSpPr>
        <p:spPr>
          <a:xfrm>
            <a:off x="312175" y="1934983"/>
            <a:ext cx="5135036" cy="4176713"/>
          </a:xfrm>
        </p:spPr>
        <p:txBody>
          <a:bodyPr/>
          <a:lstStyle/>
          <a:p>
            <a:pPr>
              <a:defRPr/>
            </a:pPr>
            <a:r>
              <a:rPr lang="en-GB" dirty="0" err="1">
                <a:latin typeface="Arial" panose="020B0604020202020204" pitchFamily="34" charset="0"/>
                <a:cs typeface="Arial" panose="020B0604020202020204" pitchFamily="34" charset="0"/>
              </a:rPr>
              <a:t>Meini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prawf</a:t>
            </a:r>
            <a:r>
              <a:rPr lang="en-GB" dirty="0">
                <a:latin typeface="Arial" panose="020B0604020202020204" pitchFamily="34" charset="0"/>
                <a:cs typeface="Arial" panose="020B0604020202020204" pitchFamily="34" charset="0"/>
              </a:rPr>
              <a:t> y NOS a </a:t>
            </a:r>
            <a:r>
              <a:rPr lang="en-GB" dirty="0" err="1">
                <a:latin typeface="Arial" panose="020B0604020202020204" pitchFamily="34" charset="0"/>
                <a:cs typeface="Arial" panose="020B0604020202020204" pitchFamily="34" charset="0"/>
              </a:rPr>
              <a:t>gyflawnwyd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ddarlith</a:t>
            </a:r>
            <a:r>
              <a:rPr lang="en-GB" dirty="0">
                <a:latin typeface="Arial" panose="020B0604020202020204" pitchFamily="34" charset="0"/>
                <a:cs typeface="Arial" panose="020B0604020202020204" pitchFamily="34" charset="0"/>
              </a:rPr>
              <a:t> hon:</a:t>
            </a:r>
          </a:p>
          <a:p>
            <a:pPr marL="0" indent="0">
              <a:buNone/>
              <a:defRPr/>
            </a:pPr>
            <a:r>
              <a:rPr lang="en-GB" dirty="0" err="1">
                <a:latin typeface="Arial" panose="020B0604020202020204" pitchFamily="34" charset="0"/>
                <a:cs typeface="Arial" panose="020B0604020202020204" pitchFamily="34" charset="0"/>
              </a:rPr>
              <a:t>Craidd</a:t>
            </a:r>
            <a:r>
              <a:rPr lang="en-GB" dirty="0">
                <a:latin typeface="Arial" panose="020B0604020202020204" pitchFamily="34" charset="0"/>
                <a:cs typeface="Arial" panose="020B0604020202020204" pitchFamily="34" charset="0"/>
              </a:rPr>
              <a:t> – </a:t>
            </a:r>
            <a:r>
              <a:rPr lang="en-GB" altLang="en-US" dirty="0">
                <a:latin typeface="Arial" panose="020B0604020202020204" pitchFamily="34" charset="0"/>
                <a:cs typeface="Arial" panose="020B0604020202020204" pitchFamily="34" charset="0"/>
              </a:rPr>
              <a:t>K21, K41, K42, K50, K52, K53</a:t>
            </a:r>
          </a:p>
          <a:p>
            <a:pPr>
              <a:defRPr/>
            </a:pPr>
            <a:r>
              <a:rPr lang="en-GB" altLang="en-US" dirty="0" err="1">
                <a:latin typeface="Arial" panose="020B0604020202020204" pitchFamily="34" charset="0"/>
                <a:cs typeface="Arial" panose="020B0604020202020204" pitchFamily="34" charset="0"/>
              </a:rPr>
              <a:t>Tasg</a:t>
            </a:r>
            <a:r>
              <a:rPr lang="en-GB" altLang="en-US" dirty="0">
                <a:latin typeface="Arial" panose="020B0604020202020204" pitchFamily="34" charset="0"/>
                <a:cs typeface="Arial" panose="020B0604020202020204" pitchFamily="34" charset="0"/>
              </a:rPr>
              <a:t>:                     Core: K1, K4, K8, K19                               SCD HSC 0044 P30 SCH53: 1,2,3 </a:t>
            </a:r>
            <a:r>
              <a:rPr lang="en-GB" b="1" u="sng"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pPr marL="0" indent="0">
              <a:buNone/>
              <a:defRPr/>
            </a:pPr>
            <a:endParaRPr lang="en-GB" dirty="0">
              <a:latin typeface="Lucida Sans" panose="020B0602030504020204" pitchFamily="34" charset="0"/>
            </a:endParaRPr>
          </a:p>
        </p:txBody>
      </p:sp>
      <p:sp>
        <p:nvSpPr>
          <p:cNvPr id="16388" name="Content Placeholder 3">
            <a:extLst>
              <a:ext uri="{FF2B5EF4-FFF2-40B4-BE49-F238E27FC236}">
                <a16:creationId xmlns:a16="http://schemas.microsoft.com/office/drawing/2014/main" id="{CCAF59C1-09E4-4B3A-AA00-60F7E4E6E65D}"/>
              </a:ext>
            </a:extLst>
          </p:cNvPr>
          <p:cNvSpPr>
            <a:spLocks noGrp="1"/>
          </p:cNvSpPr>
          <p:nvPr>
            <p:ph sz="half" idx="2"/>
          </p:nvPr>
        </p:nvSpPr>
        <p:spPr>
          <a:xfrm>
            <a:off x="6603275" y="1934983"/>
            <a:ext cx="4038600" cy="4105275"/>
          </a:xfrm>
        </p:spPr>
        <p:txBody>
          <a:bodyPr/>
          <a:lstStyle/>
          <a:p>
            <a:pPr marL="0" indent="0">
              <a:buNone/>
              <a:defRPr/>
            </a:pPr>
            <a:r>
              <a:rPr lang="en-GB" altLang="en-US" dirty="0">
                <a:solidFill>
                  <a:schemeClr val="accent1">
                    <a:lumMod val="75000"/>
                  </a:schemeClr>
                </a:solidFill>
                <a:latin typeface="Arial" panose="020B0604020202020204" pitchFamily="34" charset="0"/>
                <a:cs typeface="Arial" panose="020B0604020202020204" pitchFamily="34" charset="0"/>
              </a:rPr>
              <a:t>The NOS criteria met in this lecture:</a:t>
            </a:r>
          </a:p>
          <a:p>
            <a:pPr marL="0" indent="0">
              <a:buNone/>
              <a:defRPr/>
            </a:pPr>
            <a:r>
              <a:rPr lang="en-GB" altLang="en-US" dirty="0">
                <a:solidFill>
                  <a:schemeClr val="accent1">
                    <a:lumMod val="75000"/>
                  </a:schemeClr>
                </a:solidFill>
                <a:latin typeface="Arial" panose="020B0604020202020204" pitchFamily="34" charset="0"/>
                <a:cs typeface="Arial" panose="020B0604020202020204" pitchFamily="34" charset="0"/>
              </a:rPr>
              <a:t>Core – K21, K41, K42, K50, K52, K53</a:t>
            </a:r>
          </a:p>
          <a:p>
            <a:pPr>
              <a:defRPr/>
            </a:pPr>
            <a:r>
              <a:rPr lang="en-GB" altLang="en-US" dirty="0" err="1">
                <a:solidFill>
                  <a:schemeClr val="accent1">
                    <a:lumMod val="75000"/>
                  </a:schemeClr>
                </a:solidFill>
                <a:latin typeface="Arial" panose="020B0604020202020204" pitchFamily="34" charset="0"/>
                <a:cs typeface="Arial" panose="020B0604020202020204" pitchFamily="34" charset="0"/>
              </a:rPr>
              <a:t>Tasg</a:t>
            </a:r>
            <a:r>
              <a:rPr lang="en-GB" altLang="en-US" dirty="0">
                <a:solidFill>
                  <a:schemeClr val="accent1">
                    <a:lumMod val="75000"/>
                  </a:schemeClr>
                </a:solidFill>
                <a:latin typeface="Arial" panose="020B0604020202020204" pitchFamily="34" charset="0"/>
                <a:cs typeface="Arial" panose="020B0604020202020204" pitchFamily="34" charset="0"/>
              </a:rPr>
              <a:t>:                  Core: K1, K4, K8, K19                               SCD HSC 0044 P30 SCH53: 1,2,3 </a:t>
            </a:r>
            <a:r>
              <a:rPr lang="en-GB" b="1" u="sng" dirty="0">
                <a:solidFill>
                  <a:schemeClr val="accent1">
                    <a:lumMod val="75000"/>
                  </a:schemeClr>
                </a:solidFill>
                <a:latin typeface="Arial" panose="020B0604020202020204" pitchFamily="34" charset="0"/>
                <a:cs typeface="Arial" panose="020B0604020202020204" pitchFamily="34" charset="0"/>
              </a:rPr>
              <a:t>  </a:t>
            </a:r>
            <a:endParaRPr lang="en-GB" dirty="0">
              <a:solidFill>
                <a:schemeClr val="accent1">
                  <a:lumMod val="75000"/>
                </a:schemeClr>
              </a:solidFill>
              <a:latin typeface="Arial" panose="020B0604020202020204" pitchFamily="34" charset="0"/>
              <a:cs typeface="Arial" panose="020B0604020202020204" pitchFamily="34" charset="0"/>
            </a:endParaRPr>
          </a:p>
          <a:p>
            <a:pPr marL="0" indent="0">
              <a:buNone/>
              <a:defRPr/>
            </a:pPr>
            <a:endParaRPr lang="en-GB" altLang="en-US" dirty="0">
              <a:solidFill>
                <a:srgbClr val="0000FF"/>
              </a:solidFill>
              <a:latin typeface="Lucida Sans"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365127"/>
            <a:ext cx="7886700" cy="777874"/>
          </a:xfrm>
        </p:spPr>
        <p:txBody>
          <a:bodyPr>
            <a:normAutofit/>
          </a:bodyPr>
          <a:lstStyle/>
          <a:p>
            <a:r>
              <a:rPr lang="en-GB" sz="4800" dirty="0" err="1">
                <a:latin typeface="Arial" panose="020B0604020202020204" pitchFamily="34" charset="0"/>
                <a:cs typeface="Arial" panose="020B0604020202020204" pitchFamily="34" charset="0"/>
              </a:rPr>
              <a:t>Cynnwys</a:t>
            </a:r>
            <a:r>
              <a:rPr lang="en-GB" sz="4800" dirty="0">
                <a:latin typeface="Arial" panose="020B0604020202020204" pitchFamily="34" charset="0"/>
                <a:cs typeface="Arial" panose="020B0604020202020204" pitchFamily="34" charset="0"/>
              </a:rPr>
              <a:t> / </a:t>
            </a:r>
            <a:r>
              <a:rPr lang="en-GB" sz="4800" dirty="0">
                <a:solidFill>
                  <a:schemeClr val="accent1">
                    <a:lumMod val="75000"/>
                  </a:schemeClr>
                </a:solidFill>
                <a:latin typeface="Arial" panose="020B0604020202020204" pitchFamily="34" charset="0"/>
                <a:cs typeface="Arial" panose="020B0604020202020204" pitchFamily="34" charset="0"/>
              </a:rPr>
              <a:t>Content</a:t>
            </a:r>
          </a:p>
        </p:txBody>
      </p:sp>
      <p:sp>
        <p:nvSpPr>
          <p:cNvPr id="3" name="Content Placeholder 2"/>
          <p:cNvSpPr>
            <a:spLocks noGrp="1"/>
          </p:cNvSpPr>
          <p:nvPr>
            <p:ph sz="half" idx="1"/>
          </p:nvPr>
        </p:nvSpPr>
        <p:spPr>
          <a:xfrm>
            <a:off x="889820" y="1515962"/>
            <a:ext cx="4038600" cy="4248473"/>
          </a:xfrm>
        </p:spPr>
        <p:txBody>
          <a:bodyPr>
            <a:normAutofit fontScale="92500" lnSpcReduction="20000"/>
          </a:bodyPr>
          <a:lstStyle/>
          <a:p>
            <a:r>
              <a:rPr lang="en-GB" dirty="0" err="1">
                <a:latin typeface="Arial" panose="020B0604020202020204" pitchFamily="34" charset="0"/>
                <a:cs typeface="Arial" panose="020B0604020202020204" pitchFamily="34" charset="0"/>
              </a:rPr>
              <a:t>Deillianau’r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modiwl</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Pwrpas</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modiwl</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Asesiad</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Gwerthoedd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Proffesiynol</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UNCRC</a:t>
            </a:r>
          </a:p>
          <a:p>
            <a:r>
              <a:rPr lang="en-GB" dirty="0" err="1">
                <a:latin typeface="Arial" panose="020B0604020202020204" pitchFamily="34" charset="0"/>
                <a:cs typeface="Arial" panose="020B0604020202020204" pitchFamily="34" charset="0"/>
              </a:rPr>
              <a:t>Ymarfer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Myfyriol</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Arsylwi</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chynllunio</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Cyfathrebu</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Deddfwriaeth</a:t>
            </a:r>
            <a:r>
              <a:rPr lang="en-GB" dirty="0">
                <a:latin typeface="Arial" panose="020B0604020202020204" pitchFamily="34" charset="0"/>
                <a:cs typeface="Arial" panose="020B0604020202020204" pitchFamily="34" charset="0"/>
              </a:rPr>
              <a:t> </a:t>
            </a:r>
          </a:p>
        </p:txBody>
      </p:sp>
      <p:sp>
        <p:nvSpPr>
          <p:cNvPr id="4" name="Content Placeholder 3"/>
          <p:cNvSpPr>
            <a:spLocks noGrp="1"/>
          </p:cNvSpPr>
          <p:nvPr>
            <p:ph sz="half" idx="2"/>
          </p:nvPr>
        </p:nvSpPr>
        <p:spPr>
          <a:xfrm>
            <a:off x="6172200" y="1417639"/>
            <a:ext cx="4038600" cy="4171603"/>
          </a:xfrm>
        </p:spPr>
        <p:txBody>
          <a:bodyPr>
            <a:normAutofit fontScale="92500" lnSpcReduction="20000"/>
          </a:bodyPr>
          <a:lstStyle/>
          <a:p>
            <a:r>
              <a:rPr lang="en-GB" dirty="0">
                <a:solidFill>
                  <a:schemeClr val="accent1">
                    <a:lumMod val="75000"/>
                  </a:schemeClr>
                </a:solidFill>
                <a:latin typeface="Arial" panose="020B0604020202020204" pitchFamily="34" charset="0"/>
                <a:cs typeface="Arial" panose="020B0604020202020204" pitchFamily="34" charset="0"/>
              </a:rPr>
              <a:t>Module outcomes</a:t>
            </a:r>
          </a:p>
          <a:p>
            <a:r>
              <a:rPr lang="en-GB" dirty="0">
                <a:solidFill>
                  <a:schemeClr val="accent1">
                    <a:lumMod val="75000"/>
                  </a:schemeClr>
                </a:solidFill>
                <a:latin typeface="Arial" panose="020B0604020202020204" pitchFamily="34" charset="0"/>
                <a:cs typeface="Arial" panose="020B0604020202020204" pitchFamily="34" charset="0"/>
              </a:rPr>
              <a:t>Purpose of the module</a:t>
            </a:r>
          </a:p>
          <a:p>
            <a:r>
              <a:rPr lang="en-GB" dirty="0">
                <a:solidFill>
                  <a:schemeClr val="accent1">
                    <a:lumMod val="75000"/>
                  </a:schemeClr>
                </a:solidFill>
                <a:latin typeface="Arial" panose="020B0604020202020204" pitchFamily="34" charset="0"/>
                <a:cs typeface="Arial" panose="020B0604020202020204" pitchFamily="34" charset="0"/>
              </a:rPr>
              <a:t>Assessment</a:t>
            </a:r>
          </a:p>
          <a:p>
            <a:r>
              <a:rPr lang="en-GB" dirty="0">
                <a:solidFill>
                  <a:schemeClr val="accent1">
                    <a:lumMod val="75000"/>
                  </a:schemeClr>
                </a:solidFill>
                <a:latin typeface="Arial" panose="020B0604020202020204" pitchFamily="34" charset="0"/>
                <a:cs typeface="Arial" panose="020B0604020202020204" pitchFamily="34" charset="0"/>
              </a:rPr>
              <a:t>Professional values</a:t>
            </a:r>
          </a:p>
          <a:p>
            <a:r>
              <a:rPr lang="en-GB" dirty="0">
                <a:solidFill>
                  <a:schemeClr val="accent1">
                    <a:lumMod val="75000"/>
                  </a:schemeClr>
                </a:solidFill>
                <a:latin typeface="Arial" panose="020B0604020202020204" pitchFamily="34" charset="0"/>
                <a:cs typeface="Arial" panose="020B0604020202020204" pitchFamily="34" charset="0"/>
              </a:rPr>
              <a:t>UNCRC</a:t>
            </a:r>
          </a:p>
          <a:p>
            <a:r>
              <a:rPr lang="en-GB" dirty="0">
                <a:solidFill>
                  <a:schemeClr val="accent1">
                    <a:lumMod val="75000"/>
                  </a:schemeClr>
                </a:solidFill>
                <a:latin typeface="Arial" panose="020B0604020202020204" pitchFamily="34" charset="0"/>
                <a:cs typeface="Arial" panose="020B0604020202020204" pitchFamily="34" charset="0"/>
              </a:rPr>
              <a:t>Reflective practise</a:t>
            </a:r>
          </a:p>
          <a:p>
            <a:r>
              <a:rPr lang="en-GB" dirty="0">
                <a:solidFill>
                  <a:schemeClr val="accent1">
                    <a:lumMod val="75000"/>
                  </a:schemeClr>
                </a:solidFill>
                <a:latin typeface="Arial" panose="020B0604020202020204" pitchFamily="34" charset="0"/>
                <a:cs typeface="Arial" panose="020B0604020202020204" pitchFamily="34" charset="0"/>
              </a:rPr>
              <a:t>Observation and planning</a:t>
            </a:r>
          </a:p>
          <a:p>
            <a:r>
              <a:rPr lang="en-GB" dirty="0">
                <a:solidFill>
                  <a:schemeClr val="accent1">
                    <a:lumMod val="75000"/>
                  </a:schemeClr>
                </a:solidFill>
                <a:latin typeface="Arial" panose="020B0604020202020204" pitchFamily="34" charset="0"/>
                <a:cs typeface="Arial" panose="020B0604020202020204" pitchFamily="34" charset="0"/>
              </a:rPr>
              <a:t>Communication</a:t>
            </a:r>
          </a:p>
          <a:p>
            <a:r>
              <a:rPr lang="en-GB" dirty="0">
                <a:solidFill>
                  <a:schemeClr val="accent1">
                    <a:lumMod val="75000"/>
                  </a:schemeClr>
                </a:solidFill>
                <a:latin typeface="Arial" panose="020B0604020202020204" pitchFamily="34" charset="0"/>
                <a:cs typeface="Arial" panose="020B0604020202020204" pitchFamily="34" charset="0"/>
              </a:rPr>
              <a:t>Legislation </a:t>
            </a:r>
          </a:p>
        </p:txBody>
      </p:sp>
    </p:spTree>
    <p:extLst>
      <p:ext uri="{BB962C8B-B14F-4D97-AF65-F5344CB8AC3E}">
        <p14:creationId xmlns:p14="http://schemas.microsoft.com/office/powerpoint/2010/main" val="13414320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5"/>
          <p:cNvSpPr>
            <a:spLocks noGrp="1"/>
          </p:cNvSpPr>
          <p:nvPr>
            <p:ph type="title"/>
          </p:nvPr>
        </p:nvSpPr>
        <p:spPr>
          <a:xfrm>
            <a:off x="542109" y="331213"/>
            <a:ext cx="11155680" cy="706090"/>
          </a:xfrm>
        </p:spPr>
        <p:txBody>
          <a:bodyPr>
            <a:noAutofit/>
          </a:bodyPr>
          <a:lstStyle/>
          <a:p>
            <a:pPr algn="ctr" eaLnBrk="1" hangingPunct="1"/>
            <a:r>
              <a:rPr lang="en-US" altLang="en-US" sz="4800" dirty="0" err="1">
                <a:latin typeface="Arial" panose="020B0604020202020204" pitchFamily="34" charset="0"/>
                <a:cs typeface="Arial" panose="020B0604020202020204" pitchFamily="34" charset="0"/>
              </a:rPr>
              <a:t>Deilliannau</a:t>
            </a:r>
            <a:r>
              <a:rPr lang="en-US" altLang="en-US" sz="4800" dirty="0">
                <a:latin typeface="Arial" panose="020B0604020202020204" pitchFamily="34" charset="0"/>
                <a:cs typeface="Arial" panose="020B0604020202020204" pitchFamily="34" charset="0"/>
              </a:rPr>
              <a:t> </a:t>
            </a:r>
            <a:r>
              <a:rPr lang="en-US" altLang="en-US" sz="4800" dirty="0" err="1">
                <a:latin typeface="Arial" panose="020B0604020202020204" pitchFamily="34" charset="0"/>
                <a:cs typeface="Arial" panose="020B0604020202020204" pitchFamily="34" charset="0"/>
              </a:rPr>
              <a:t>Dysgu</a:t>
            </a:r>
            <a:endParaRPr lang="en-US" altLang="en-US" sz="4800" dirty="0">
              <a:solidFill>
                <a:schemeClr val="accent1">
                  <a:lumMod val="75000"/>
                </a:schemeClr>
              </a:solidFill>
              <a:latin typeface="Arial" panose="020B0604020202020204" pitchFamily="34" charset="0"/>
              <a:cs typeface="Arial" panose="020B0604020202020204" pitchFamily="34" charset="0"/>
            </a:endParaRPr>
          </a:p>
        </p:txBody>
      </p:sp>
      <p:sp>
        <p:nvSpPr>
          <p:cNvPr id="5" name="Content Placeholder 4"/>
          <p:cNvSpPr>
            <a:spLocks noGrp="1"/>
          </p:cNvSpPr>
          <p:nvPr>
            <p:ph sz="half" idx="1"/>
          </p:nvPr>
        </p:nvSpPr>
        <p:spPr>
          <a:xfrm>
            <a:off x="681377" y="1425840"/>
            <a:ext cx="10441645" cy="4447108"/>
          </a:xfrm>
        </p:spPr>
        <p:txBody>
          <a:bodyPr>
            <a:normAutofit/>
          </a:bodyPr>
          <a:lstStyle/>
          <a:p>
            <a:pPr marL="342900" lvl="0" indent="-342900" algn="just" rtl="0">
              <a:spcBef>
                <a:spcPts val="1200"/>
              </a:spcBef>
              <a:buFont typeface="Symbol" panose="05050102010706020507" pitchFamily="18" charset="2"/>
              <a:buChar char=""/>
            </a:pPr>
            <a:r>
              <a:rPr lang="en-GB" dirty="0" err="1">
                <a:effectLst/>
                <a:latin typeface="Arial" panose="020B0604020202020204" pitchFamily="34" charset="0"/>
                <a:ea typeface="DengXian" panose="02010600030101010101" pitchFamily="2" charset="-122"/>
                <a:cs typeface="Arial" panose="020B0604020202020204" pitchFamily="34" charset="0"/>
              </a:rPr>
              <a:t>Adnabod</a:t>
            </a:r>
            <a:r>
              <a:rPr lang="en-GB" dirty="0">
                <a:effectLst/>
                <a:latin typeface="Arial" panose="020B0604020202020204" pitchFamily="34" charset="0"/>
                <a:ea typeface="DengXian" panose="02010600030101010101" pitchFamily="2" charset="-122"/>
                <a:cs typeface="Arial" panose="020B0604020202020204" pitchFamily="34" charset="0"/>
              </a:rPr>
              <a:t> a </a:t>
            </a:r>
            <a:r>
              <a:rPr lang="en-GB" dirty="0" err="1">
                <a:effectLst/>
                <a:latin typeface="Arial" panose="020B0604020202020204" pitchFamily="34" charset="0"/>
                <a:ea typeface="DengXian" panose="02010600030101010101" pitchFamily="2" charset="-122"/>
                <a:cs typeface="Arial" panose="020B0604020202020204" pitchFamily="34" charset="0"/>
              </a:rPr>
              <a:t>mynegi</a:t>
            </a:r>
            <a:r>
              <a:rPr lang="en-GB" dirty="0">
                <a:effectLst/>
                <a:latin typeface="Arial" panose="020B0604020202020204" pitchFamily="34" charset="0"/>
                <a:ea typeface="DengXian" panose="02010600030101010101" pitchFamily="2" charset="-122"/>
                <a:cs typeface="Arial" panose="020B0604020202020204" pitchFamily="34" charset="0"/>
              </a:rPr>
              <a:t> </a:t>
            </a:r>
            <a:r>
              <a:rPr lang="en-GB" dirty="0" err="1">
                <a:effectLst/>
                <a:latin typeface="Arial" panose="020B0604020202020204" pitchFamily="34" charset="0"/>
                <a:ea typeface="DengXian" panose="02010600030101010101" pitchFamily="2" charset="-122"/>
                <a:cs typeface="Arial" panose="020B0604020202020204" pitchFamily="34" charset="0"/>
              </a:rPr>
              <a:t>agweddau</a:t>
            </a:r>
            <a:r>
              <a:rPr lang="en-GB" dirty="0">
                <a:effectLst/>
                <a:latin typeface="Arial" panose="020B0604020202020204" pitchFamily="34" charset="0"/>
                <a:ea typeface="DengXian" panose="02010600030101010101" pitchFamily="2" charset="-122"/>
                <a:cs typeface="Arial" panose="020B0604020202020204" pitchFamily="34" charset="0"/>
              </a:rPr>
              <a:t> </a:t>
            </a:r>
            <a:r>
              <a:rPr lang="en-GB" dirty="0" err="1">
                <a:effectLst/>
                <a:latin typeface="Arial" panose="020B0604020202020204" pitchFamily="34" charset="0"/>
                <a:ea typeface="DengXian" panose="02010600030101010101" pitchFamily="2" charset="-122"/>
                <a:cs typeface="Arial" panose="020B0604020202020204" pitchFamily="34" charset="0"/>
              </a:rPr>
              <a:t>hanfodol</a:t>
            </a:r>
            <a:r>
              <a:rPr lang="en-GB" dirty="0">
                <a:effectLst/>
                <a:latin typeface="Arial" panose="020B0604020202020204" pitchFamily="34" charset="0"/>
                <a:ea typeface="DengXian" panose="02010600030101010101" pitchFamily="2" charset="-122"/>
                <a:cs typeface="Arial" panose="020B0604020202020204" pitchFamily="34" charset="0"/>
              </a:rPr>
              <a:t> </a:t>
            </a:r>
            <a:r>
              <a:rPr lang="en-GB" dirty="0" err="1">
                <a:effectLst/>
                <a:latin typeface="Arial" panose="020B0604020202020204" pitchFamily="34" charset="0"/>
                <a:ea typeface="DengXian" panose="02010600030101010101" pitchFamily="2" charset="-122"/>
                <a:cs typeface="Arial" panose="020B0604020202020204" pitchFamily="34" charset="0"/>
              </a:rPr>
              <a:t>arfer</a:t>
            </a:r>
            <a:r>
              <a:rPr lang="en-GB" dirty="0">
                <a:effectLst/>
                <a:latin typeface="Arial" panose="020B0604020202020204" pitchFamily="34" charset="0"/>
                <a:ea typeface="DengXian" panose="02010600030101010101" pitchFamily="2" charset="-122"/>
                <a:cs typeface="Arial" panose="020B0604020202020204" pitchFamily="34" charset="0"/>
              </a:rPr>
              <a:t> </a:t>
            </a:r>
            <a:r>
              <a:rPr lang="en-GB" dirty="0" err="1">
                <a:effectLst/>
                <a:latin typeface="Arial" panose="020B0604020202020204" pitchFamily="34" charset="0"/>
                <a:ea typeface="DengXian" panose="02010600030101010101" pitchFamily="2" charset="-122"/>
                <a:cs typeface="Arial" panose="020B0604020202020204" pitchFamily="34" charset="0"/>
              </a:rPr>
              <a:t>proffesiynol</a:t>
            </a:r>
            <a:r>
              <a:rPr lang="en-GB" dirty="0">
                <a:effectLst/>
                <a:latin typeface="Arial" panose="020B0604020202020204" pitchFamily="34" charset="0"/>
                <a:ea typeface="DengXian" panose="02010600030101010101" pitchFamily="2" charset="-122"/>
                <a:cs typeface="Arial" panose="020B0604020202020204" pitchFamily="34" charset="0"/>
              </a:rPr>
              <a:t> </a:t>
            </a:r>
            <a:r>
              <a:rPr lang="en-GB" dirty="0" err="1">
                <a:effectLst/>
                <a:latin typeface="Arial" panose="020B0604020202020204" pitchFamily="34" charset="0"/>
                <a:ea typeface="DengXian" panose="02010600030101010101" pitchFamily="2" charset="-122"/>
                <a:cs typeface="Arial" panose="020B0604020202020204" pitchFamily="34" charset="0"/>
              </a:rPr>
              <a:t>yng</a:t>
            </a:r>
            <a:r>
              <a:rPr lang="en-GB" dirty="0">
                <a:effectLst/>
                <a:latin typeface="Arial" panose="020B0604020202020204" pitchFamily="34" charset="0"/>
                <a:ea typeface="DengXian" panose="02010600030101010101" pitchFamily="2" charset="-122"/>
                <a:cs typeface="Arial" panose="020B0604020202020204" pitchFamily="34" charset="0"/>
              </a:rPr>
              <a:t> </a:t>
            </a:r>
            <a:r>
              <a:rPr lang="en-GB" dirty="0" err="1">
                <a:effectLst/>
                <a:latin typeface="Arial" panose="020B0604020202020204" pitchFamily="34" charset="0"/>
                <a:ea typeface="DengXian" panose="02010600030101010101" pitchFamily="2" charset="-122"/>
                <a:cs typeface="Arial" panose="020B0604020202020204" pitchFamily="34" charset="0"/>
              </a:rPr>
              <a:t>nghyd-destun</a:t>
            </a:r>
            <a:r>
              <a:rPr lang="en-GB" dirty="0">
                <a:effectLst/>
                <a:latin typeface="Arial" panose="020B0604020202020204" pitchFamily="34" charset="0"/>
                <a:ea typeface="DengXian" panose="02010600030101010101" pitchFamily="2" charset="-122"/>
                <a:cs typeface="Arial" panose="020B0604020202020204" pitchFamily="34" charset="0"/>
              </a:rPr>
              <a:t> y </a:t>
            </a:r>
            <a:r>
              <a:rPr lang="en-GB" dirty="0" err="1">
                <a:effectLst/>
                <a:latin typeface="Arial" panose="020B0604020202020204" pitchFamily="34" charset="0"/>
                <a:ea typeface="DengXian" panose="02010600030101010101" pitchFamily="2" charset="-122"/>
                <a:cs typeface="Arial" panose="020B0604020202020204" pitchFamily="34" charset="0"/>
              </a:rPr>
              <a:t>blynyddoedd</a:t>
            </a:r>
            <a:r>
              <a:rPr lang="en-GB" dirty="0">
                <a:effectLst/>
                <a:latin typeface="Arial" panose="020B0604020202020204" pitchFamily="34" charset="0"/>
                <a:ea typeface="DengXian" panose="02010600030101010101" pitchFamily="2" charset="-122"/>
                <a:cs typeface="Arial" panose="020B0604020202020204" pitchFamily="34" charset="0"/>
              </a:rPr>
              <a:t> </a:t>
            </a:r>
            <a:r>
              <a:rPr lang="en-GB" dirty="0" err="1">
                <a:effectLst/>
                <a:latin typeface="Arial" panose="020B0604020202020204" pitchFamily="34" charset="0"/>
                <a:ea typeface="DengXian" panose="02010600030101010101" pitchFamily="2" charset="-122"/>
                <a:cs typeface="Arial" panose="020B0604020202020204" pitchFamily="34" charset="0"/>
              </a:rPr>
              <a:t>cynnar</a:t>
            </a:r>
            <a:r>
              <a:rPr lang="en-GB" dirty="0">
                <a:effectLst/>
                <a:latin typeface="Arial" panose="020B0604020202020204" pitchFamily="34" charset="0"/>
                <a:ea typeface="DengXian" panose="02010600030101010101" pitchFamily="2" charset="-122"/>
                <a:cs typeface="Arial" panose="020B0604020202020204" pitchFamily="34" charset="0"/>
              </a:rPr>
              <a:t>. Mae </a:t>
            </a:r>
            <a:r>
              <a:rPr lang="en-GB" dirty="0" err="1">
                <a:effectLst/>
                <a:latin typeface="Arial" panose="020B0604020202020204" pitchFamily="34" charset="0"/>
                <a:ea typeface="DengXian" panose="02010600030101010101" pitchFamily="2" charset="-122"/>
                <a:cs typeface="Arial" panose="020B0604020202020204" pitchFamily="34" charset="0"/>
              </a:rPr>
              <a:t>hyn</a:t>
            </a:r>
            <a:r>
              <a:rPr lang="en-GB" dirty="0">
                <a:effectLst/>
                <a:latin typeface="Arial" panose="020B0604020202020204" pitchFamily="34" charset="0"/>
                <a:ea typeface="DengXian" panose="02010600030101010101" pitchFamily="2" charset="-122"/>
                <a:cs typeface="Arial" panose="020B0604020202020204" pitchFamily="34" charset="0"/>
              </a:rPr>
              <a:t> </a:t>
            </a:r>
            <a:r>
              <a:rPr lang="en-GB" dirty="0" err="1">
                <a:effectLst/>
                <a:latin typeface="Arial" panose="020B0604020202020204" pitchFamily="34" charset="0"/>
                <a:ea typeface="DengXian" panose="02010600030101010101" pitchFamily="2" charset="-122"/>
                <a:cs typeface="Arial" panose="020B0604020202020204" pitchFamily="34" charset="0"/>
              </a:rPr>
              <a:t>yn</a:t>
            </a:r>
            <a:r>
              <a:rPr lang="en-GB" dirty="0">
                <a:effectLst/>
                <a:latin typeface="Arial" panose="020B0604020202020204" pitchFamily="34" charset="0"/>
                <a:ea typeface="DengXian" panose="02010600030101010101" pitchFamily="2" charset="-122"/>
                <a:cs typeface="Arial" panose="020B0604020202020204" pitchFamily="34" charset="0"/>
              </a:rPr>
              <a:t> </a:t>
            </a:r>
            <a:r>
              <a:rPr lang="en-GB" dirty="0" err="1">
                <a:effectLst/>
                <a:latin typeface="Arial" panose="020B0604020202020204" pitchFamily="34" charset="0"/>
                <a:ea typeface="DengXian" panose="02010600030101010101" pitchFamily="2" charset="-122"/>
                <a:cs typeface="Arial" panose="020B0604020202020204" pitchFamily="34" charset="0"/>
              </a:rPr>
              <a:t>cynnwys</a:t>
            </a:r>
            <a:r>
              <a:rPr lang="en-GB" dirty="0">
                <a:effectLst/>
                <a:latin typeface="Arial" panose="020B0604020202020204" pitchFamily="34" charset="0"/>
                <a:ea typeface="DengXian" panose="02010600030101010101" pitchFamily="2" charset="-122"/>
                <a:cs typeface="Arial" panose="020B0604020202020204" pitchFamily="34" charset="0"/>
              </a:rPr>
              <a:t> </a:t>
            </a:r>
            <a:r>
              <a:rPr lang="en-GB" dirty="0" err="1">
                <a:effectLst/>
                <a:latin typeface="Arial" panose="020B0604020202020204" pitchFamily="34" charset="0"/>
                <a:ea typeface="DengXian" panose="02010600030101010101" pitchFamily="2" charset="-122"/>
                <a:cs typeface="Arial" panose="020B0604020202020204" pitchFamily="34" charset="0"/>
              </a:rPr>
              <a:t>datblygu</a:t>
            </a:r>
            <a:r>
              <a:rPr lang="en-GB" dirty="0">
                <a:effectLst/>
                <a:latin typeface="Arial" panose="020B0604020202020204" pitchFamily="34" charset="0"/>
                <a:ea typeface="DengXian" panose="02010600030101010101" pitchFamily="2" charset="-122"/>
                <a:cs typeface="Arial" panose="020B0604020202020204" pitchFamily="34" charset="0"/>
              </a:rPr>
              <a:t> </a:t>
            </a:r>
            <a:r>
              <a:rPr lang="en-GB" dirty="0" err="1">
                <a:effectLst/>
                <a:latin typeface="Arial" panose="020B0604020202020204" pitchFamily="34" charset="0"/>
                <a:ea typeface="DengXian" panose="02010600030101010101" pitchFamily="2" charset="-122"/>
                <a:cs typeface="Arial" panose="020B0604020202020204" pitchFamily="34" charset="0"/>
              </a:rPr>
              <a:t>gwaith</a:t>
            </a:r>
            <a:r>
              <a:rPr lang="en-GB" dirty="0">
                <a:effectLst/>
                <a:latin typeface="Arial" panose="020B0604020202020204" pitchFamily="34" charset="0"/>
                <a:ea typeface="DengXian" panose="02010600030101010101" pitchFamily="2" charset="-122"/>
                <a:cs typeface="Arial" panose="020B0604020202020204" pitchFamily="34" charset="0"/>
              </a:rPr>
              <a:t> </a:t>
            </a:r>
            <a:r>
              <a:rPr lang="en-GB" dirty="0" err="1">
                <a:effectLst/>
                <a:latin typeface="Arial" panose="020B0604020202020204" pitchFamily="34" charset="0"/>
                <a:ea typeface="DengXian" panose="02010600030101010101" pitchFamily="2" charset="-122"/>
                <a:cs typeface="Arial" panose="020B0604020202020204" pitchFamily="34" charset="0"/>
              </a:rPr>
              <a:t>amlasiantaethol</a:t>
            </a:r>
            <a:r>
              <a:rPr lang="en-GB" dirty="0">
                <a:effectLst/>
                <a:latin typeface="Arial" panose="020B0604020202020204" pitchFamily="34" charset="0"/>
                <a:ea typeface="DengXian" panose="02010600030101010101" pitchFamily="2" charset="-122"/>
                <a:cs typeface="Arial" panose="020B0604020202020204" pitchFamily="34" charset="0"/>
              </a:rPr>
              <a:t> a </a:t>
            </a:r>
            <a:r>
              <a:rPr lang="en-GB" dirty="0" err="1">
                <a:effectLst/>
                <a:latin typeface="Arial" panose="020B0604020202020204" pitchFamily="34" charset="0"/>
                <a:ea typeface="DengXian" panose="02010600030101010101" pitchFamily="2" charset="-122"/>
                <a:cs typeface="Arial" panose="020B0604020202020204" pitchFamily="34" charset="0"/>
              </a:rPr>
              <a:t>phartneriaethau</a:t>
            </a:r>
            <a:r>
              <a:rPr lang="en-GB" dirty="0">
                <a:effectLst/>
                <a:latin typeface="Arial" panose="020B0604020202020204" pitchFamily="34" charset="0"/>
                <a:ea typeface="DengXian" panose="02010600030101010101" pitchFamily="2" charset="-122"/>
                <a:cs typeface="Arial" panose="020B0604020202020204" pitchFamily="34" charset="0"/>
              </a:rPr>
              <a:t> </a:t>
            </a:r>
            <a:r>
              <a:rPr lang="en-GB" dirty="0" err="1">
                <a:effectLst/>
                <a:latin typeface="Arial" panose="020B0604020202020204" pitchFamily="34" charset="0"/>
                <a:ea typeface="DengXian" panose="02010600030101010101" pitchFamily="2" charset="-122"/>
                <a:cs typeface="Arial" panose="020B0604020202020204" pitchFamily="34" charset="0"/>
              </a:rPr>
              <a:t>effeithiol</a:t>
            </a:r>
            <a:r>
              <a:rPr lang="en-GB" dirty="0">
                <a:effectLst/>
                <a:latin typeface="Arial" panose="020B0604020202020204" pitchFamily="34" charset="0"/>
                <a:ea typeface="DengXian" panose="02010600030101010101" pitchFamily="2" charset="-122"/>
                <a:cs typeface="Arial" panose="020B0604020202020204" pitchFamily="34" charset="0"/>
              </a:rPr>
              <a:t> </a:t>
            </a:r>
            <a:r>
              <a:rPr lang="en-GB" dirty="0" err="1">
                <a:effectLst/>
                <a:latin typeface="Arial" panose="020B0604020202020204" pitchFamily="34" charset="0"/>
                <a:ea typeface="DengXian" panose="02010600030101010101" pitchFamily="2" charset="-122"/>
                <a:cs typeface="Arial" panose="020B0604020202020204" pitchFamily="34" charset="0"/>
              </a:rPr>
              <a:t>gyda</a:t>
            </a:r>
            <a:r>
              <a:rPr lang="en-GB" dirty="0">
                <a:effectLst/>
                <a:latin typeface="Arial" panose="020B0604020202020204" pitchFamily="34" charset="0"/>
                <a:ea typeface="DengXian" panose="02010600030101010101" pitchFamily="2" charset="-122"/>
                <a:cs typeface="Arial" panose="020B0604020202020204" pitchFamily="34" charset="0"/>
              </a:rPr>
              <a:t> </a:t>
            </a:r>
            <a:r>
              <a:rPr lang="en-GB" dirty="0" err="1">
                <a:effectLst/>
                <a:latin typeface="Arial" panose="020B0604020202020204" pitchFamily="34" charset="0"/>
                <a:ea typeface="DengXian" panose="02010600030101010101" pitchFamily="2" charset="-122"/>
                <a:cs typeface="Arial" panose="020B0604020202020204" pitchFamily="34" charset="0"/>
              </a:rPr>
              <a:t>phlant</a:t>
            </a:r>
            <a:r>
              <a:rPr lang="en-GB" dirty="0">
                <a:effectLst/>
                <a:latin typeface="Arial" panose="020B0604020202020204" pitchFamily="34" charset="0"/>
                <a:ea typeface="DengXian" panose="02010600030101010101" pitchFamily="2" charset="-122"/>
                <a:cs typeface="Arial" panose="020B0604020202020204" pitchFamily="34" charset="0"/>
              </a:rPr>
              <a:t>, </a:t>
            </a:r>
            <a:r>
              <a:rPr lang="en-GB" dirty="0" err="1">
                <a:effectLst/>
                <a:latin typeface="Arial" panose="020B0604020202020204" pitchFamily="34" charset="0"/>
                <a:ea typeface="DengXian" panose="02010600030101010101" pitchFamily="2" charset="-122"/>
                <a:cs typeface="Arial" panose="020B0604020202020204" pitchFamily="34" charset="0"/>
              </a:rPr>
              <a:t>teuluoedd</a:t>
            </a:r>
            <a:r>
              <a:rPr lang="en-GB" dirty="0">
                <a:effectLst/>
                <a:latin typeface="Arial" panose="020B0604020202020204" pitchFamily="34" charset="0"/>
                <a:ea typeface="DengXian" panose="02010600030101010101" pitchFamily="2" charset="-122"/>
                <a:cs typeface="Arial" panose="020B0604020202020204" pitchFamily="34" charset="0"/>
              </a:rPr>
              <a:t>, </a:t>
            </a:r>
            <a:r>
              <a:rPr lang="en-GB" dirty="0" err="1">
                <a:effectLst/>
                <a:latin typeface="Arial" panose="020B0604020202020204" pitchFamily="34" charset="0"/>
                <a:ea typeface="DengXian" panose="02010600030101010101" pitchFamily="2" charset="-122"/>
                <a:cs typeface="Arial" panose="020B0604020202020204" pitchFamily="34" charset="0"/>
              </a:rPr>
              <a:t>cymunedau</a:t>
            </a:r>
            <a:r>
              <a:rPr lang="en-GB" dirty="0">
                <a:effectLst/>
                <a:latin typeface="Arial" panose="020B0604020202020204" pitchFamily="34" charset="0"/>
                <a:ea typeface="DengXian" panose="02010600030101010101" pitchFamily="2" charset="-122"/>
                <a:cs typeface="Arial" panose="020B0604020202020204" pitchFamily="34" charset="0"/>
              </a:rPr>
              <a:t>, </a:t>
            </a:r>
            <a:r>
              <a:rPr lang="en-GB" dirty="0" err="1">
                <a:effectLst/>
                <a:latin typeface="Arial" panose="020B0604020202020204" pitchFamily="34" charset="0"/>
                <a:ea typeface="DengXian" panose="02010600030101010101" pitchFamily="2" charset="-122"/>
                <a:cs typeface="Arial" panose="020B0604020202020204" pitchFamily="34" charset="0"/>
              </a:rPr>
              <a:t>gweithwyr</a:t>
            </a:r>
            <a:r>
              <a:rPr lang="en-GB" dirty="0">
                <a:effectLst/>
                <a:latin typeface="Arial" panose="020B0604020202020204" pitchFamily="34" charset="0"/>
                <a:ea typeface="DengXian" panose="02010600030101010101" pitchFamily="2" charset="-122"/>
                <a:cs typeface="Arial" panose="020B0604020202020204" pitchFamily="34" charset="0"/>
              </a:rPr>
              <a:t> </a:t>
            </a:r>
            <a:r>
              <a:rPr lang="en-GB" dirty="0" err="1">
                <a:effectLst/>
                <a:latin typeface="Arial" panose="020B0604020202020204" pitchFamily="34" charset="0"/>
                <a:ea typeface="DengXian" panose="02010600030101010101" pitchFamily="2" charset="-122"/>
                <a:cs typeface="Arial" panose="020B0604020202020204" pitchFamily="34" charset="0"/>
              </a:rPr>
              <a:t>proffesiynol</a:t>
            </a:r>
            <a:r>
              <a:rPr lang="en-GB" dirty="0">
                <a:effectLst/>
                <a:latin typeface="Arial" panose="020B0604020202020204" pitchFamily="34" charset="0"/>
                <a:ea typeface="DengXian" panose="02010600030101010101" pitchFamily="2" charset="-122"/>
                <a:cs typeface="Arial" panose="020B0604020202020204" pitchFamily="34" charset="0"/>
              </a:rPr>
              <a:t> a </a:t>
            </a:r>
            <a:r>
              <a:rPr lang="en-GB" dirty="0" err="1">
                <a:effectLst/>
                <a:latin typeface="Arial" panose="020B0604020202020204" pitchFamily="34" charset="0"/>
                <a:ea typeface="DengXian" panose="02010600030101010101" pitchFamily="2" charset="-122"/>
                <a:cs typeface="Arial" panose="020B0604020202020204" pitchFamily="34" charset="0"/>
              </a:rPr>
              <a:t>sefydliadau</a:t>
            </a:r>
            <a:r>
              <a:rPr lang="en-GB" dirty="0">
                <a:effectLst/>
                <a:latin typeface="Arial" panose="020B0604020202020204" pitchFamily="34" charset="0"/>
                <a:ea typeface="DengXian" panose="02010600030101010101" pitchFamily="2" charset="-122"/>
                <a:cs typeface="Arial" panose="020B0604020202020204" pitchFamily="34" charset="0"/>
              </a:rPr>
              <a:t>.</a:t>
            </a:r>
            <a:endParaRPr lang="en-GB"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gn="just">
              <a:spcBef>
                <a:spcPts val="1200"/>
              </a:spcBef>
              <a:buFont typeface="Symbol" panose="05050102010706020507" pitchFamily="18" charset="2"/>
              <a:buChar char=""/>
            </a:pPr>
            <a:r>
              <a:rPr lang="en-GB" dirty="0" err="1">
                <a:effectLst/>
                <a:latin typeface="Arial" panose="020B0604020202020204" pitchFamily="34" charset="0"/>
                <a:ea typeface="DengXian" panose="02010600030101010101" pitchFamily="2" charset="-122"/>
                <a:cs typeface="Arial" panose="020B0604020202020204" pitchFamily="34" charset="0"/>
              </a:rPr>
              <a:t>Cydnabod</a:t>
            </a:r>
            <a:r>
              <a:rPr lang="en-GB" dirty="0">
                <a:effectLst/>
                <a:latin typeface="Arial" panose="020B0604020202020204" pitchFamily="34" charset="0"/>
                <a:ea typeface="DengXian" panose="02010600030101010101" pitchFamily="2" charset="-122"/>
                <a:cs typeface="Arial" panose="020B0604020202020204" pitchFamily="34" charset="0"/>
              </a:rPr>
              <a:t> </a:t>
            </a:r>
            <a:r>
              <a:rPr lang="en-GB" dirty="0" err="1">
                <a:effectLst/>
                <a:latin typeface="Arial" panose="020B0604020202020204" pitchFamily="34" charset="0"/>
                <a:ea typeface="DengXian" panose="02010600030101010101" pitchFamily="2" charset="-122"/>
                <a:cs typeface="Arial" panose="020B0604020202020204" pitchFamily="34" charset="0"/>
              </a:rPr>
              <a:t>arwyddocâd</a:t>
            </a:r>
            <a:r>
              <a:rPr lang="en-GB" dirty="0">
                <a:effectLst/>
                <a:latin typeface="Arial" panose="020B0604020202020204" pitchFamily="34" charset="0"/>
                <a:ea typeface="DengXian" panose="02010600030101010101" pitchFamily="2" charset="-122"/>
                <a:cs typeface="Arial" panose="020B0604020202020204" pitchFamily="34" charset="0"/>
              </a:rPr>
              <a:t> y broses </a:t>
            </a:r>
            <a:r>
              <a:rPr lang="en-GB" dirty="0" err="1">
                <a:effectLst/>
                <a:latin typeface="Arial" panose="020B0604020202020204" pitchFamily="34" charset="0"/>
                <a:ea typeface="DengXian" panose="02010600030101010101" pitchFamily="2" charset="-122"/>
                <a:cs typeface="Arial" panose="020B0604020202020204" pitchFamily="34" charset="0"/>
              </a:rPr>
              <a:t>arsylwi</a:t>
            </a:r>
            <a:r>
              <a:rPr lang="en-GB" dirty="0">
                <a:effectLst/>
                <a:latin typeface="Arial" panose="020B0604020202020204" pitchFamily="34" charset="0"/>
                <a:ea typeface="DengXian" panose="02010600030101010101" pitchFamily="2" charset="-122"/>
                <a:cs typeface="Arial" panose="020B0604020202020204" pitchFamily="34" charset="0"/>
              </a:rPr>
              <a:t> a </a:t>
            </a:r>
            <a:r>
              <a:rPr lang="en-GB" dirty="0" err="1">
                <a:effectLst/>
                <a:latin typeface="Arial" panose="020B0604020202020204" pitchFamily="34" charset="0"/>
                <a:ea typeface="DengXian" panose="02010600030101010101" pitchFamily="2" charset="-122"/>
                <a:cs typeface="Arial" panose="020B0604020202020204" pitchFamily="34" charset="0"/>
              </a:rPr>
              <a:t>chynllunio</a:t>
            </a:r>
            <a:r>
              <a:rPr lang="en-GB" dirty="0">
                <a:effectLst/>
                <a:latin typeface="Arial" panose="020B0604020202020204" pitchFamily="34" charset="0"/>
                <a:ea typeface="DengXian" panose="02010600030101010101" pitchFamily="2" charset="-122"/>
                <a:cs typeface="Arial" panose="020B0604020202020204" pitchFamily="34" charset="0"/>
              </a:rPr>
              <a:t> </a:t>
            </a:r>
            <a:r>
              <a:rPr lang="en-GB" dirty="0" err="1">
                <a:effectLst/>
                <a:latin typeface="Arial" panose="020B0604020202020204" pitchFamily="34" charset="0"/>
                <a:ea typeface="DengXian" panose="02010600030101010101" pitchFamily="2" charset="-122"/>
                <a:cs typeface="Arial" panose="020B0604020202020204" pitchFamily="34" charset="0"/>
              </a:rPr>
              <a:t>wrth</a:t>
            </a:r>
            <a:r>
              <a:rPr lang="en-GB" dirty="0">
                <a:effectLst/>
                <a:latin typeface="Arial" panose="020B0604020202020204" pitchFamily="34" charset="0"/>
                <a:ea typeface="DengXian" panose="02010600030101010101" pitchFamily="2" charset="-122"/>
                <a:cs typeface="Arial" panose="020B0604020202020204" pitchFamily="34" charset="0"/>
              </a:rPr>
              <a:t> </a:t>
            </a:r>
            <a:r>
              <a:rPr lang="en-GB" dirty="0" err="1">
                <a:effectLst/>
                <a:latin typeface="Arial" panose="020B0604020202020204" pitchFamily="34" charset="0"/>
                <a:ea typeface="DengXian" panose="02010600030101010101" pitchFamily="2" charset="-122"/>
                <a:cs typeface="Arial" panose="020B0604020202020204" pitchFamily="34" charset="0"/>
              </a:rPr>
              <a:t>gyflawni</a:t>
            </a:r>
            <a:r>
              <a:rPr lang="en-GB" dirty="0">
                <a:effectLst/>
                <a:latin typeface="Arial" panose="020B0604020202020204" pitchFamily="34" charset="0"/>
                <a:ea typeface="DengXian" panose="02010600030101010101" pitchFamily="2" charset="-122"/>
                <a:cs typeface="Arial" panose="020B0604020202020204" pitchFamily="34" charset="0"/>
              </a:rPr>
              <a:t> </a:t>
            </a:r>
            <a:r>
              <a:rPr lang="en-GB" dirty="0" err="1">
                <a:effectLst/>
                <a:latin typeface="Arial" panose="020B0604020202020204" pitchFamily="34" charset="0"/>
                <a:ea typeface="DengXian" panose="02010600030101010101" pitchFamily="2" charset="-122"/>
                <a:cs typeface="Arial" panose="020B0604020202020204" pitchFamily="34" charset="0"/>
              </a:rPr>
              <a:t>ymyriadau</a:t>
            </a:r>
            <a:r>
              <a:rPr lang="en-GB" dirty="0">
                <a:effectLst/>
                <a:latin typeface="Arial" panose="020B0604020202020204" pitchFamily="34" charset="0"/>
                <a:ea typeface="DengXian" panose="02010600030101010101" pitchFamily="2" charset="-122"/>
                <a:cs typeface="Arial" panose="020B0604020202020204" pitchFamily="34" charset="0"/>
              </a:rPr>
              <a:t> </a:t>
            </a:r>
            <a:r>
              <a:rPr lang="en-GB" dirty="0" err="1">
                <a:effectLst/>
                <a:latin typeface="Arial" panose="020B0604020202020204" pitchFamily="34" charset="0"/>
                <a:ea typeface="DengXian" panose="02010600030101010101" pitchFamily="2" charset="-122"/>
                <a:cs typeface="Arial" panose="020B0604020202020204" pitchFamily="34" charset="0"/>
              </a:rPr>
              <a:t>unigol</a:t>
            </a:r>
            <a:r>
              <a:rPr lang="en-GB" dirty="0">
                <a:effectLst/>
                <a:latin typeface="Arial" panose="020B0604020202020204" pitchFamily="34" charset="0"/>
                <a:ea typeface="DengXian" panose="02010600030101010101" pitchFamily="2" charset="-122"/>
                <a:cs typeface="Arial" panose="020B0604020202020204" pitchFamily="34" charset="0"/>
              </a:rPr>
              <a:t>, </a:t>
            </a:r>
            <a:r>
              <a:rPr lang="en-GB" dirty="0" err="1">
                <a:effectLst/>
                <a:latin typeface="Arial" panose="020B0604020202020204" pitchFamily="34" charset="0"/>
                <a:ea typeface="DengXian" panose="02010600030101010101" pitchFamily="2" charset="-122"/>
                <a:cs typeface="Arial" panose="020B0604020202020204" pitchFamily="34" charset="0"/>
              </a:rPr>
              <a:t>gwrthrychol</a:t>
            </a:r>
            <a:r>
              <a:rPr lang="en-GB" dirty="0">
                <a:effectLst/>
                <a:latin typeface="Arial" panose="020B0604020202020204" pitchFamily="34" charset="0"/>
                <a:ea typeface="DengXian" panose="02010600030101010101" pitchFamily="2" charset="-122"/>
                <a:cs typeface="Arial" panose="020B0604020202020204" pitchFamily="34" charset="0"/>
              </a:rPr>
              <a:t> a </a:t>
            </a:r>
            <a:r>
              <a:rPr lang="en-GB" dirty="0" err="1">
                <a:effectLst/>
                <a:latin typeface="Arial" panose="020B0604020202020204" pitchFamily="34" charset="0"/>
                <a:ea typeface="DengXian" panose="02010600030101010101" pitchFamily="2" charset="-122"/>
                <a:cs typeface="Arial" panose="020B0604020202020204" pitchFamily="34" charset="0"/>
              </a:rPr>
              <a:t>chynhwysol</a:t>
            </a:r>
            <a:r>
              <a:rPr lang="en-GB" dirty="0">
                <a:effectLst/>
                <a:latin typeface="Arial" panose="020B0604020202020204" pitchFamily="34" charset="0"/>
                <a:ea typeface="DengXian" panose="02010600030101010101" pitchFamily="2" charset="-122"/>
                <a:cs typeface="Arial" panose="020B0604020202020204" pitchFamily="34" charset="0"/>
              </a:rPr>
              <a:t>.</a:t>
            </a:r>
            <a:endParaRPr lang="en-GB"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gn="just">
              <a:spcBef>
                <a:spcPts val="1200"/>
              </a:spcBef>
              <a:buFont typeface="Symbol" panose="05050102010706020507" pitchFamily="18" charset="2"/>
              <a:buChar char=""/>
            </a:pPr>
            <a:r>
              <a:rPr lang="en-GB" dirty="0" err="1">
                <a:effectLst/>
                <a:latin typeface="Arial" panose="020B0604020202020204" pitchFamily="34" charset="0"/>
                <a:ea typeface="DengXian" panose="02010600030101010101" pitchFamily="2" charset="-122"/>
                <a:cs typeface="Arial" panose="020B0604020202020204" pitchFamily="34" charset="0"/>
              </a:rPr>
              <a:t>Datblygu</a:t>
            </a:r>
            <a:r>
              <a:rPr lang="en-GB" dirty="0">
                <a:effectLst/>
                <a:latin typeface="Arial" panose="020B0604020202020204" pitchFamily="34" charset="0"/>
                <a:ea typeface="DengXian" panose="02010600030101010101" pitchFamily="2" charset="-122"/>
                <a:cs typeface="Arial" panose="020B0604020202020204" pitchFamily="34" charset="0"/>
              </a:rPr>
              <a:t> a </a:t>
            </a:r>
            <a:r>
              <a:rPr lang="en-GB" dirty="0" err="1">
                <a:effectLst/>
                <a:latin typeface="Arial" panose="020B0604020202020204" pitchFamily="34" charset="0"/>
                <a:ea typeface="DengXian" panose="02010600030101010101" pitchFamily="2" charset="-122"/>
                <a:cs typeface="Arial" panose="020B0604020202020204" pitchFamily="34" charset="0"/>
              </a:rPr>
              <a:t>chymathu</a:t>
            </a:r>
            <a:r>
              <a:rPr lang="en-GB" dirty="0">
                <a:effectLst/>
                <a:latin typeface="Arial" panose="020B0604020202020204" pitchFamily="34" charset="0"/>
                <a:ea typeface="DengXian" panose="02010600030101010101" pitchFamily="2" charset="-122"/>
                <a:cs typeface="Arial" panose="020B0604020202020204" pitchFamily="34" charset="0"/>
              </a:rPr>
              <a:t> </a:t>
            </a:r>
            <a:r>
              <a:rPr lang="en-GB" dirty="0" err="1">
                <a:effectLst/>
                <a:latin typeface="Arial" panose="020B0604020202020204" pitchFamily="34" charset="0"/>
                <a:ea typeface="DengXian" panose="02010600030101010101" pitchFamily="2" charset="-122"/>
                <a:cs typeface="Arial" panose="020B0604020202020204" pitchFamily="34" charset="0"/>
              </a:rPr>
              <a:t>dealltwriaeth</a:t>
            </a:r>
            <a:r>
              <a:rPr lang="en-GB" dirty="0">
                <a:effectLst/>
                <a:latin typeface="Arial" panose="020B0604020202020204" pitchFamily="34" charset="0"/>
                <a:ea typeface="DengXian" panose="02010600030101010101" pitchFamily="2" charset="-122"/>
                <a:cs typeface="Arial" panose="020B0604020202020204" pitchFamily="34" charset="0"/>
              </a:rPr>
              <a:t> </a:t>
            </a:r>
            <a:r>
              <a:rPr lang="en-GB" dirty="0" err="1">
                <a:effectLst/>
                <a:latin typeface="Arial" panose="020B0604020202020204" pitchFamily="34" charset="0"/>
                <a:ea typeface="DengXian" panose="02010600030101010101" pitchFamily="2" charset="-122"/>
                <a:cs typeface="Arial" panose="020B0604020202020204" pitchFamily="34" charset="0"/>
              </a:rPr>
              <a:t>ddamcaniaethol</a:t>
            </a:r>
            <a:r>
              <a:rPr lang="en-GB" dirty="0">
                <a:effectLst/>
                <a:latin typeface="Arial" panose="020B0604020202020204" pitchFamily="34" charset="0"/>
                <a:ea typeface="DengXian" panose="02010600030101010101" pitchFamily="2" charset="-122"/>
                <a:cs typeface="Arial" panose="020B0604020202020204" pitchFamily="34" charset="0"/>
              </a:rPr>
              <a:t> </a:t>
            </a:r>
            <a:r>
              <a:rPr lang="en-GB" dirty="0" err="1">
                <a:effectLst/>
                <a:latin typeface="Arial" panose="020B0604020202020204" pitchFamily="34" charset="0"/>
                <a:ea typeface="DengXian" panose="02010600030101010101" pitchFamily="2" charset="-122"/>
                <a:cs typeface="Arial" panose="020B0604020202020204" pitchFamily="34" charset="0"/>
              </a:rPr>
              <a:t>o’r</a:t>
            </a:r>
            <a:r>
              <a:rPr lang="en-GB" dirty="0">
                <a:effectLst/>
                <a:latin typeface="Arial" panose="020B0604020202020204" pitchFamily="34" charset="0"/>
                <a:ea typeface="DengXian" panose="02010600030101010101" pitchFamily="2" charset="-122"/>
                <a:cs typeface="Arial" panose="020B0604020202020204" pitchFamily="34" charset="0"/>
              </a:rPr>
              <a:t> broses </a:t>
            </a:r>
            <a:r>
              <a:rPr lang="en-GB" dirty="0" err="1">
                <a:effectLst/>
                <a:latin typeface="Arial" panose="020B0604020202020204" pitchFamily="34" charset="0"/>
                <a:ea typeface="DengXian" panose="02010600030101010101" pitchFamily="2" charset="-122"/>
                <a:cs typeface="Arial" panose="020B0604020202020204" pitchFamily="34" charset="0"/>
              </a:rPr>
              <a:t>adfyfyriol</a:t>
            </a:r>
            <a:r>
              <a:rPr lang="en-GB" dirty="0">
                <a:effectLst/>
                <a:latin typeface="Arial" panose="020B0604020202020204" pitchFamily="34" charset="0"/>
                <a:ea typeface="DengXian" panose="02010600030101010101" pitchFamily="2" charset="-122"/>
                <a:cs typeface="Arial" panose="020B0604020202020204" pitchFamily="34" charset="0"/>
              </a:rPr>
              <a:t> </a:t>
            </a:r>
            <a:r>
              <a:rPr lang="en-GB" dirty="0" err="1">
                <a:effectLst/>
                <a:latin typeface="Arial" panose="020B0604020202020204" pitchFamily="34" charset="0"/>
                <a:ea typeface="DengXian" panose="02010600030101010101" pitchFamily="2" charset="-122"/>
                <a:cs typeface="Arial" panose="020B0604020202020204" pitchFamily="34" charset="0"/>
              </a:rPr>
              <a:t>a’i</a:t>
            </a:r>
            <a:r>
              <a:rPr lang="en-GB" dirty="0">
                <a:effectLst/>
                <a:latin typeface="Arial" panose="020B0604020202020204" pitchFamily="34" charset="0"/>
                <a:ea typeface="DengXian" panose="02010600030101010101" pitchFamily="2" charset="-122"/>
                <a:cs typeface="Arial" panose="020B0604020202020204" pitchFamily="34" charset="0"/>
              </a:rPr>
              <a:t> </a:t>
            </a:r>
            <a:r>
              <a:rPr lang="en-GB" dirty="0" err="1">
                <a:effectLst/>
                <a:latin typeface="Arial" panose="020B0604020202020204" pitchFamily="34" charset="0"/>
                <a:ea typeface="DengXian" panose="02010600030101010101" pitchFamily="2" charset="-122"/>
                <a:cs typeface="Arial" panose="020B0604020202020204" pitchFamily="34" charset="0"/>
              </a:rPr>
              <a:t>pherthnasedd</a:t>
            </a:r>
            <a:r>
              <a:rPr lang="en-GB" dirty="0">
                <a:effectLst/>
                <a:latin typeface="Arial" panose="020B0604020202020204" pitchFamily="34" charset="0"/>
                <a:ea typeface="DengXian" panose="02010600030101010101" pitchFamily="2" charset="-122"/>
                <a:cs typeface="Arial" panose="020B0604020202020204" pitchFamily="34" charset="0"/>
              </a:rPr>
              <a:t> </a:t>
            </a:r>
            <a:r>
              <a:rPr lang="en-GB" dirty="0" err="1">
                <a:effectLst/>
                <a:latin typeface="Arial" panose="020B0604020202020204" pitchFamily="34" charset="0"/>
                <a:ea typeface="DengXian" panose="02010600030101010101" pitchFamily="2" charset="-122"/>
                <a:cs typeface="Arial" panose="020B0604020202020204" pitchFamily="34" charset="0"/>
              </a:rPr>
              <a:t>i</a:t>
            </a:r>
            <a:r>
              <a:rPr lang="en-GB" dirty="0">
                <a:effectLst/>
                <a:latin typeface="Arial" panose="020B0604020202020204" pitchFamily="34" charset="0"/>
                <a:ea typeface="DengXian" panose="02010600030101010101" pitchFamily="2" charset="-122"/>
                <a:cs typeface="Arial" panose="020B0604020202020204" pitchFamily="34" charset="0"/>
              </a:rPr>
              <a:t> </a:t>
            </a:r>
            <a:r>
              <a:rPr lang="en-GB" dirty="0" err="1">
                <a:effectLst/>
                <a:latin typeface="Arial" panose="020B0604020202020204" pitchFamily="34" charset="0"/>
                <a:ea typeface="DengXian" panose="02010600030101010101" pitchFamily="2" charset="-122"/>
                <a:cs typeface="Arial" panose="020B0604020202020204" pitchFamily="34" charset="0"/>
              </a:rPr>
              <a:t>arfer</a:t>
            </a:r>
            <a:r>
              <a:rPr lang="en-GB" dirty="0">
                <a:effectLst/>
                <a:latin typeface="Arial" panose="020B0604020202020204" pitchFamily="34" charset="0"/>
                <a:ea typeface="DengXian" panose="02010600030101010101" pitchFamily="2" charset="-122"/>
                <a:cs typeface="Arial" panose="020B0604020202020204" pitchFamily="34" charset="0"/>
              </a:rPr>
              <a:t> </a:t>
            </a:r>
            <a:r>
              <a:rPr lang="en-GB" dirty="0" err="1">
                <a:effectLst/>
                <a:latin typeface="Arial" panose="020B0604020202020204" pitchFamily="34" charset="0"/>
                <a:ea typeface="DengXian" panose="02010600030101010101" pitchFamily="2" charset="-122"/>
                <a:cs typeface="Arial" panose="020B0604020202020204" pitchFamily="34" charset="0"/>
              </a:rPr>
              <a:t>blynyddoedd</a:t>
            </a:r>
            <a:r>
              <a:rPr lang="en-GB" dirty="0">
                <a:effectLst/>
                <a:latin typeface="Arial" panose="020B0604020202020204" pitchFamily="34" charset="0"/>
                <a:ea typeface="DengXian" panose="02010600030101010101" pitchFamily="2" charset="-122"/>
                <a:cs typeface="Arial" panose="020B0604020202020204" pitchFamily="34" charset="0"/>
              </a:rPr>
              <a:t> </a:t>
            </a:r>
            <a:r>
              <a:rPr lang="en-GB" dirty="0" err="1">
                <a:effectLst/>
                <a:latin typeface="Arial" panose="020B0604020202020204" pitchFamily="34" charset="0"/>
                <a:ea typeface="DengXian" panose="02010600030101010101" pitchFamily="2" charset="-122"/>
                <a:cs typeface="Arial" panose="020B0604020202020204" pitchFamily="34" charset="0"/>
              </a:rPr>
              <a:t>cynnar</a:t>
            </a:r>
            <a:r>
              <a:rPr lang="en-GB" dirty="0">
                <a:effectLst/>
                <a:latin typeface="Arial" panose="020B0604020202020204" pitchFamily="34" charset="0"/>
                <a:ea typeface="DengXian" panose="02010600030101010101" pitchFamily="2" charset="-122"/>
                <a:cs typeface="Arial" panose="020B0604020202020204" pitchFamily="34" charset="0"/>
              </a:rPr>
              <a:t>.</a:t>
            </a:r>
            <a:endParaRPr lang="en-GB" dirty="0">
              <a:effectLst/>
              <a:latin typeface="Calibri" panose="020F0502020204030204" pitchFamily="34" charset="0"/>
              <a:ea typeface="DengXian" panose="02010600030101010101" pitchFamily="2" charset="-122"/>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custDataLst>
      <p:tags r:id="rId1"/>
    </p:custDataLst>
    <p:extLst>
      <p:ext uri="{BB962C8B-B14F-4D97-AF65-F5344CB8AC3E}">
        <p14:creationId xmlns:p14="http://schemas.microsoft.com/office/powerpoint/2010/main" val="3009661978"/>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B23BD1-8ECF-B714-A4C8-AD1CB40AB792}"/>
              </a:ext>
            </a:extLst>
          </p:cNvPr>
          <p:cNvSpPr>
            <a:spLocks noGrp="1"/>
          </p:cNvSpPr>
          <p:nvPr>
            <p:ph type="title"/>
          </p:nvPr>
        </p:nvSpPr>
        <p:spPr/>
        <p:txBody>
          <a:bodyPr/>
          <a:lstStyle/>
          <a:p>
            <a:pPr algn="ctr"/>
            <a:r>
              <a:rPr lang="en-US" altLang="en-US" sz="4400" dirty="0">
                <a:solidFill>
                  <a:schemeClr val="accent1">
                    <a:lumMod val="75000"/>
                  </a:schemeClr>
                </a:solidFill>
                <a:latin typeface="Arial" panose="020B0604020202020204" pitchFamily="34" charset="0"/>
                <a:cs typeface="Arial" panose="020B0604020202020204" pitchFamily="34" charset="0"/>
              </a:rPr>
              <a:t>Learning Outcomes</a:t>
            </a:r>
            <a:endParaRPr lang="en-GB" dirty="0"/>
          </a:p>
        </p:txBody>
      </p:sp>
      <p:sp>
        <p:nvSpPr>
          <p:cNvPr id="5" name="Content Placeholder 5">
            <a:extLst>
              <a:ext uri="{FF2B5EF4-FFF2-40B4-BE49-F238E27FC236}">
                <a16:creationId xmlns:a16="http://schemas.microsoft.com/office/drawing/2014/main" id="{DC38EE57-9EF4-0A9E-DD05-DCB248511863}"/>
              </a:ext>
            </a:extLst>
          </p:cNvPr>
          <p:cNvSpPr txBox="1">
            <a:spLocks/>
          </p:cNvSpPr>
          <p:nvPr/>
        </p:nvSpPr>
        <p:spPr>
          <a:xfrm>
            <a:off x="293915" y="1690690"/>
            <a:ext cx="11377749" cy="4320481"/>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fontAlgn="auto" hangingPunct="0">
              <a:spcAft>
                <a:spcPts val="0"/>
              </a:spcAft>
            </a:pPr>
            <a:r>
              <a:rPr lang="en-GB" dirty="0">
                <a:solidFill>
                  <a:schemeClr val="accent1">
                    <a:lumMod val="75000"/>
                  </a:schemeClr>
                </a:solidFill>
                <a:latin typeface="Arial" panose="020B0604020202020204" pitchFamily="34" charset="0"/>
                <a:cs typeface="Arial" panose="020B0604020202020204" pitchFamily="34" charset="0"/>
              </a:rPr>
              <a:t>Recognise and articulate the fundamental aspects of professional practice in the context of the early years.  This includes the development of interagency working and effective partnerships with children, families, communities, professionals and organisations. </a:t>
            </a:r>
          </a:p>
          <a:p>
            <a:pPr fontAlgn="auto" hangingPunct="0">
              <a:spcAft>
                <a:spcPts val="0"/>
              </a:spcAft>
            </a:pPr>
            <a:r>
              <a:rPr lang="en-GB" dirty="0">
                <a:solidFill>
                  <a:schemeClr val="accent1">
                    <a:lumMod val="75000"/>
                  </a:schemeClr>
                </a:solidFill>
                <a:latin typeface="Arial" panose="020B0604020202020204" pitchFamily="34" charset="0"/>
                <a:cs typeface="Arial" panose="020B0604020202020204" pitchFamily="34" charset="0"/>
              </a:rPr>
              <a:t>Recognise the significance of the observation and planning process in delivering individualised, objective and inclusive interventions.  </a:t>
            </a:r>
          </a:p>
          <a:p>
            <a:pPr fontAlgn="auto" hangingPunct="0">
              <a:spcAft>
                <a:spcPts val="0"/>
              </a:spcAft>
            </a:pPr>
            <a:r>
              <a:rPr lang="en-GB" dirty="0">
                <a:solidFill>
                  <a:schemeClr val="accent1">
                    <a:lumMod val="75000"/>
                  </a:schemeClr>
                </a:solidFill>
                <a:latin typeface="Arial" panose="020B0604020202020204" pitchFamily="34" charset="0"/>
                <a:cs typeface="Arial" panose="020B0604020202020204" pitchFamily="34" charset="0"/>
              </a:rPr>
              <a:t>Develop and assimilate a theoretical understanding of the reflective process and its relevance to early years practice. </a:t>
            </a:r>
          </a:p>
        </p:txBody>
      </p:sp>
    </p:spTree>
    <p:extLst>
      <p:ext uri="{BB962C8B-B14F-4D97-AF65-F5344CB8AC3E}">
        <p14:creationId xmlns:p14="http://schemas.microsoft.com/office/powerpoint/2010/main" val="31008512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E72C00A-7E38-4624-9572-A4F9F723BEB0}"/>
              </a:ext>
            </a:extLst>
          </p:cNvPr>
          <p:cNvSpPr>
            <a:spLocks noGrp="1"/>
          </p:cNvSpPr>
          <p:nvPr>
            <p:ph type="title"/>
          </p:nvPr>
        </p:nvSpPr>
        <p:spPr>
          <a:xfrm>
            <a:off x="0" y="-19744"/>
            <a:ext cx="12103510" cy="755752"/>
          </a:xfrm>
        </p:spPr>
        <p:txBody>
          <a:bodyPr>
            <a:noAutofit/>
          </a:bodyPr>
          <a:lstStyle/>
          <a:p>
            <a:pPr eaLnBrk="1" hangingPunct="1"/>
            <a:r>
              <a:rPr lang="en-US" altLang="en-US" sz="4800" b="1" dirty="0" err="1">
                <a:latin typeface="Arial" panose="020B0604020202020204" pitchFamily="34" charset="0"/>
                <a:cs typeface="Arial" panose="020B0604020202020204" pitchFamily="34" charset="0"/>
              </a:rPr>
              <a:t>Aseiniad</a:t>
            </a:r>
            <a:r>
              <a:rPr lang="en-US" altLang="en-US" sz="4800" b="1" dirty="0">
                <a:latin typeface="Arial" panose="020B0604020202020204" pitchFamily="34" charset="0"/>
                <a:cs typeface="Arial" panose="020B0604020202020204" pitchFamily="34" charset="0"/>
              </a:rPr>
              <a:t> / </a:t>
            </a:r>
            <a:r>
              <a:rPr lang="en-US" altLang="en-US" sz="4800" b="1" dirty="0">
                <a:solidFill>
                  <a:schemeClr val="accent1">
                    <a:lumMod val="75000"/>
                  </a:schemeClr>
                </a:solidFill>
                <a:latin typeface="Arial" panose="020B0604020202020204" pitchFamily="34" charset="0"/>
                <a:cs typeface="Arial" panose="020B0604020202020204" pitchFamily="34" charset="0"/>
              </a:rPr>
              <a:t>Assessment</a:t>
            </a:r>
            <a:r>
              <a:rPr lang="en-US" altLang="en-US" sz="4800" b="1" dirty="0">
                <a:latin typeface="Arial" panose="020B0604020202020204" pitchFamily="34" charset="0"/>
                <a:cs typeface="Arial" panose="020B0604020202020204" pitchFamily="34" charset="0"/>
              </a:rPr>
              <a:t>: 21/05/23 at 11:59</a:t>
            </a:r>
          </a:p>
        </p:txBody>
      </p:sp>
      <p:sp>
        <p:nvSpPr>
          <p:cNvPr id="5" name="TextBox 4">
            <a:extLst>
              <a:ext uri="{FF2B5EF4-FFF2-40B4-BE49-F238E27FC236}">
                <a16:creationId xmlns:a16="http://schemas.microsoft.com/office/drawing/2014/main" id="{CD075610-26A8-43FB-9CEB-FD6688CEF1F9}"/>
              </a:ext>
            </a:extLst>
          </p:cNvPr>
          <p:cNvSpPr txBox="1"/>
          <p:nvPr/>
        </p:nvSpPr>
        <p:spPr>
          <a:xfrm>
            <a:off x="5801033" y="957693"/>
            <a:ext cx="6302477" cy="5164299"/>
          </a:xfrm>
          <a:prstGeom prst="rect">
            <a:avLst/>
          </a:prstGeom>
          <a:noFill/>
        </p:spPr>
        <p:txBody>
          <a:bodyPr wrap="square">
            <a:spAutoFit/>
          </a:bodyPr>
          <a:lstStyle/>
          <a:p>
            <a:pPr marL="457200" fontAlgn="base" hangingPunct="0">
              <a:lnSpc>
                <a:spcPct val="107000"/>
              </a:lnSpc>
              <a:spcAft>
                <a:spcPts val="800"/>
              </a:spcAft>
            </a:pPr>
            <a:r>
              <a:rPr lang="en-GB" b="1" u="sng" dirty="0">
                <a:solidFill>
                  <a:schemeClr val="accent1">
                    <a:lumMod val="75000"/>
                  </a:schemeClr>
                </a:solidFill>
                <a:effectLst/>
                <a:latin typeface="Arial" panose="020B0604020202020204" pitchFamily="34" charset="0"/>
                <a:ea typeface="Times New Roman" panose="02020603050405020304" pitchFamily="18" charset="0"/>
                <a:cs typeface="Arial" panose="020B0604020202020204" pitchFamily="34" charset="0"/>
              </a:rPr>
              <a:t>Part 1.</a:t>
            </a:r>
            <a:endParaRPr lang="en-GB" dirty="0">
              <a:solidFill>
                <a:schemeClr val="accent1">
                  <a:lumMod val="75000"/>
                </a:schemeClr>
              </a:solidFill>
              <a:effectLst/>
              <a:latin typeface="Arial" panose="020B0604020202020204" pitchFamily="34" charset="0"/>
              <a:ea typeface="DengXian" panose="02010600030101010101" pitchFamily="2" charset="-122"/>
              <a:cs typeface="Arial" panose="020B0604020202020204" pitchFamily="34" charset="0"/>
            </a:endParaRPr>
          </a:p>
          <a:p>
            <a:pPr marL="457200" fontAlgn="base" hangingPunct="0">
              <a:lnSpc>
                <a:spcPct val="107000"/>
              </a:lnSpc>
              <a:spcAft>
                <a:spcPts val="800"/>
              </a:spcAft>
            </a:pPr>
            <a:r>
              <a:rPr lang="en-GB" dirty="0">
                <a:solidFill>
                  <a:schemeClr val="accent1">
                    <a:lumMod val="75000"/>
                  </a:schemeClr>
                </a:solidFill>
                <a:effectLst/>
                <a:latin typeface="Arial" panose="020B0604020202020204" pitchFamily="34" charset="0"/>
                <a:ea typeface="Times New Roman" panose="02020603050405020304" pitchFamily="18" charset="0"/>
                <a:cs typeface="Arial" panose="020B0604020202020204" pitchFamily="34" charset="0"/>
              </a:rPr>
              <a:t>A 10 minute pre-recorded video presentation</a:t>
            </a:r>
            <a:r>
              <a:rPr lang="en-GB" dirty="0">
                <a:solidFill>
                  <a:schemeClr val="accent1">
                    <a:lumMod val="75000"/>
                  </a:schemeClr>
                </a:solidFill>
                <a:latin typeface="Arial" panose="020B0604020202020204" pitchFamily="34" charset="0"/>
                <a:ea typeface="Times New Roman" panose="02020603050405020304" pitchFamily="18" charset="0"/>
                <a:cs typeface="Arial" panose="020B0604020202020204" pitchFamily="34" charset="0"/>
              </a:rPr>
              <a:t>: </a:t>
            </a:r>
            <a:r>
              <a:rPr lang="en-GB" dirty="0">
                <a:solidFill>
                  <a:schemeClr val="accent1">
                    <a:lumMod val="75000"/>
                  </a:schemeClr>
                </a:solidFill>
                <a:effectLst/>
                <a:latin typeface="Arial" panose="020B0604020202020204" pitchFamily="34" charset="0"/>
                <a:ea typeface="Times New Roman" panose="02020603050405020304" pitchFamily="18" charset="0"/>
                <a:cs typeface="Arial" panose="020B0604020202020204" pitchFamily="34" charset="0"/>
              </a:rPr>
              <a:t>Explore and critically evaluate the development of professional practice within the Early Years workforce.</a:t>
            </a:r>
          </a:p>
          <a:p>
            <a:pPr marL="457200" fontAlgn="base" hangingPunct="0">
              <a:lnSpc>
                <a:spcPct val="107000"/>
              </a:lnSpc>
              <a:spcAft>
                <a:spcPts val="800"/>
              </a:spcAft>
            </a:pPr>
            <a:r>
              <a:rPr lang="en-GB" b="1" u="sng" dirty="0">
                <a:solidFill>
                  <a:schemeClr val="accent1">
                    <a:lumMod val="75000"/>
                  </a:schemeClr>
                </a:solidFill>
                <a:effectLst/>
                <a:latin typeface="Arial" panose="020B0604020202020204" pitchFamily="34" charset="0"/>
                <a:ea typeface="DengXian" panose="02010600030101010101" pitchFamily="2" charset="-122"/>
                <a:cs typeface="Arial" panose="020B0604020202020204" pitchFamily="34" charset="0"/>
              </a:rPr>
              <a:t>Part 2.</a:t>
            </a:r>
          </a:p>
          <a:p>
            <a:pPr marL="457200" fontAlgn="base" hangingPunct="0">
              <a:lnSpc>
                <a:spcPct val="107000"/>
              </a:lnSpc>
              <a:spcAft>
                <a:spcPts val="800"/>
              </a:spcAft>
            </a:pPr>
            <a:r>
              <a:rPr lang="en-GB" dirty="0">
                <a:solidFill>
                  <a:schemeClr val="accent1">
                    <a:lumMod val="75000"/>
                  </a:schemeClr>
                </a:solidFill>
                <a:effectLst/>
                <a:latin typeface="Arial" panose="020B0604020202020204" pitchFamily="34" charset="0"/>
                <a:ea typeface="DengXian" panose="02010600030101010101" pitchFamily="2" charset="-122"/>
                <a:cs typeface="Arial" panose="020B0604020202020204" pitchFamily="34" charset="0"/>
              </a:rPr>
              <a:t>Briefing Paper</a:t>
            </a:r>
            <a:r>
              <a:rPr lang="en-GB" dirty="0">
                <a:solidFill>
                  <a:schemeClr val="accent1">
                    <a:lumMod val="75000"/>
                  </a:schemeClr>
                </a:solidFill>
                <a:latin typeface="Arial" panose="020B0604020202020204" pitchFamily="34" charset="0"/>
                <a:ea typeface="DengXian" panose="02010600030101010101" pitchFamily="2" charset="-122"/>
                <a:cs typeface="Arial" panose="020B0604020202020204" pitchFamily="34" charset="0"/>
              </a:rPr>
              <a:t>: </a:t>
            </a:r>
            <a:r>
              <a:rPr lang="en-GB" dirty="0">
                <a:solidFill>
                  <a:schemeClr val="accent1">
                    <a:lumMod val="75000"/>
                  </a:schemeClr>
                </a:solidFill>
                <a:effectLst/>
                <a:latin typeface="Arial" panose="020B0604020202020204" pitchFamily="34" charset="0"/>
                <a:ea typeface="DengXian" panose="02010600030101010101" pitchFamily="2" charset="-122"/>
                <a:cs typeface="Arial" panose="020B0604020202020204" pitchFamily="34" charset="0"/>
              </a:rPr>
              <a:t>Design a briefing paper to explain the significance of reflective practice to facilitate professional development in the early years workforce. (2000 words) </a:t>
            </a:r>
          </a:p>
          <a:p>
            <a:pPr marL="457200" fontAlgn="base" hangingPunct="0">
              <a:lnSpc>
                <a:spcPct val="107000"/>
              </a:lnSpc>
              <a:spcAft>
                <a:spcPts val="800"/>
              </a:spcAft>
            </a:pPr>
            <a:endParaRPr lang="en-GB" sz="2000" dirty="0">
              <a:effectLst/>
              <a:latin typeface="Calibri" panose="020F0502020204030204" pitchFamily="34" charset="0"/>
              <a:ea typeface="DengXian" panose="02010600030101010101" pitchFamily="2" charset="-122"/>
              <a:cs typeface="Arial" panose="020B0604020202020204" pitchFamily="34" charset="0"/>
            </a:endParaRPr>
          </a:p>
        </p:txBody>
      </p:sp>
      <p:sp>
        <p:nvSpPr>
          <p:cNvPr id="7" name="TextBox 6">
            <a:extLst>
              <a:ext uri="{FF2B5EF4-FFF2-40B4-BE49-F238E27FC236}">
                <a16:creationId xmlns:a16="http://schemas.microsoft.com/office/drawing/2014/main" id="{14B5946A-0B43-496A-8551-0B106D523747}"/>
              </a:ext>
            </a:extLst>
          </p:cNvPr>
          <p:cNvSpPr txBox="1"/>
          <p:nvPr/>
        </p:nvSpPr>
        <p:spPr>
          <a:xfrm>
            <a:off x="-375243" y="953911"/>
            <a:ext cx="6371094" cy="5563254"/>
          </a:xfrm>
          <a:prstGeom prst="rect">
            <a:avLst/>
          </a:prstGeom>
          <a:noFill/>
        </p:spPr>
        <p:txBody>
          <a:bodyPr wrap="square">
            <a:spAutoFit/>
          </a:bodyPr>
          <a:lstStyle/>
          <a:p>
            <a:pPr marL="457200" fontAlgn="base" hangingPunct="0">
              <a:lnSpc>
                <a:spcPct val="107000"/>
              </a:lnSpc>
              <a:spcAft>
                <a:spcPts val="800"/>
              </a:spcAft>
            </a:pPr>
            <a:r>
              <a:rPr lang="cy-GB" b="1" u="sng" dirty="0">
                <a:effectLst/>
                <a:latin typeface="Arial" panose="020B0604020202020204" pitchFamily="34" charset="0"/>
                <a:ea typeface="Times New Roman" panose="02020603050405020304" pitchFamily="18" charset="0"/>
                <a:cs typeface="Arial" panose="020B0604020202020204" pitchFamily="34" charset="0"/>
              </a:rPr>
              <a:t>Rhan 1.</a:t>
            </a:r>
            <a:endParaRPr lang="en-GB" dirty="0">
              <a:effectLst/>
              <a:latin typeface="Arial" panose="020B0604020202020204" pitchFamily="34" charset="0"/>
              <a:ea typeface="DengXian" panose="02010600030101010101" pitchFamily="2" charset="-122"/>
              <a:cs typeface="Arial" panose="020B0604020202020204" pitchFamily="34" charset="0"/>
            </a:endParaRPr>
          </a:p>
          <a:p>
            <a:pPr marL="457200" fontAlgn="base" hangingPunct="0">
              <a:lnSpc>
                <a:spcPct val="107000"/>
              </a:lnSpc>
              <a:spcAft>
                <a:spcPts val="800"/>
              </a:spcAft>
            </a:pPr>
            <a:r>
              <a:rPr lang="cy-GB" dirty="0">
                <a:effectLst/>
                <a:latin typeface="Arial" panose="020B0604020202020204" pitchFamily="34" charset="0"/>
                <a:ea typeface="Times New Roman" panose="02020603050405020304" pitchFamily="18" charset="0"/>
                <a:cs typeface="Arial" panose="020B0604020202020204" pitchFamily="34" charset="0"/>
              </a:rPr>
              <a:t>Cyflwyniad fideo 10 munud wedi'i recordio ymlaen llaw</a:t>
            </a:r>
            <a:r>
              <a:rPr lang="cy-GB" dirty="0">
                <a:latin typeface="Arial" panose="020B0604020202020204" pitchFamily="34" charset="0"/>
                <a:ea typeface="Times New Roman" panose="02020603050405020304" pitchFamily="18" charset="0"/>
                <a:cs typeface="Arial" panose="020B0604020202020204" pitchFamily="34" charset="0"/>
              </a:rPr>
              <a:t>: </a:t>
            </a:r>
            <a:r>
              <a:rPr lang="cy-GB" dirty="0">
                <a:effectLst/>
                <a:latin typeface="Arial" panose="020B0604020202020204" pitchFamily="34" charset="0"/>
                <a:ea typeface="Times New Roman" panose="02020603050405020304" pitchFamily="18" charset="0"/>
                <a:cs typeface="Arial" panose="020B0604020202020204" pitchFamily="34" charset="0"/>
              </a:rPr>
              <a:t>Archwilio a gwerthuso'n feirniadol ddatblygiad ymarfer proffesiynol o fewn gweithlu'r Blynyddoedd Cynnar.</a:t>
            </a:r>
          </a:p>
          <a:p>
            <a:pPr marL="457200" fontAlgn="base" hangingPunct="0">
              <a:lnSpc>
                <a:spcPct val="107000"/>
              </a:lnSpc>
              <a:spcAft>
                <a:spcPts val="800"/>
              </a:spcAft>
            </a:pPr>
            <a:r>
              <a:rPr lang="cy-GB" b="1" u="sng" dirty="0">
                <a:effectLst/>
                <a:latin typeface="Arial" panose="020B0604020202020204" pitchFamily="34" charset="0"/>
                <a:ea typeface="Times New Roman" panose="02020603050405020304" pitchFamily="18" charset="0"/>
                <a:cs typeface="Arial" panose="020B0604020202020204" pitchFamily="34" charset="0"/>
              </a:rPr>
              <a:t>Rhan 2.</a:t>
            </a:r>
            <a:endParaRPr lang="en-GB" dirty="0">
              <a:effectLst/>
              <a:latin typeface="Arial" panose="020B0604020202020204" pitchFamily="34" charset="0"/>
              <a:ea typeface="DengXian" panose="02010600030101010101" pitchFamily="2" charset="-122"/>
              <a:cs typeface="Arial" panose="020B0604020202020204" pitchFamily="34" charset="0"/>
            </a:endParaRPr>
          </a:p>
          <a:p>
            <a:pPr marL="457200" fontAlgn="base" hangingPunct="0">
              <a:lnSpc>
                <a:spcPct val="107000"/>
              </a:lnSpc>
              <a:spcAft>
                <a:spcPts val="800"/>
              </a:spcAft>
            </a:pPr>
            <a:r>
              <a:rPr lang="cy-GB" dirty="0">
                <a:effectLst/>
                <a:latin typeface="Arial" panose="020B0604020202020204" pitchFamily="34" charset="0"/>
                <a:ea typeface="Times New Roman" panose="02020603050405020304" pitchFamily="18" charset="0"/>
                <a:cs typeface="Arial" panose="020B0604020202020204" pitchFamily="34" charset="0"/>
              </a:rPr>
              <a:t>Papur Briffio: Dylunio papur briffio i esbonio arwyddocâd arfer adfyfyriol i hwyluso datblygiad proffesiynol yng ngweithiwr y blynyddoedd  cynnar. (2000 o eiriau)</a:t>
            </a:r>
            <a:endParaRPr lang="en-GB" dirty="0">
              <a:effectLst/>
              <a:latin typeface="Arial" panose="020B0604020202020204" pitchFamily="34" charset="0"/>
              <a:ea typeface="DengXian" panose="02010600030101010101" pitchFamily="2" charset="-122"/>
              <a:cs typeface="Arial" panose="020B0604020202020204" pitchFamily="34" charset="0"/>
            </a:endParaRPr>
          </a:p>
          <a:p>
            <a:pPr marL="457200" fontAlgn="base" hangingPunct="0">
              <a:lnSpc>
                <a:spcPct val="107000"/>
              </a:lnSpc>
              <a:spcAft>
                <a:spcPts val="800"/>
              </a:spcAft>
            </a:pP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457200" fontAlgn="base" hangingPunct="0">
              <a:lnSpc>
                <a:spcPct val="107000"/>
              </a:lnSpc>
              <a:spcAft>
                <a:spcPts val="800"/>
              </a:spcAft>
            </a:pPr>
            <a:endParaRPr lang="en-GB" sz="2000" dirty="0">
              <a:effectLst/>
              <a:latin typeface="Calibri" panose="020F050202020403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7775726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43D8B46-E1D0-4236-A472-739D02FE9BE7}"/>
              </a:ext>
            </a:extLst>
          </p:cNvPr>
          <p:cNvSpPr txBox="1"/>
          <p:nvPr/>
        </p:nvSpPr>
        <p:spPr>
          <a:xfrm>
            <a:off x="246158" y="0"/>
            <a:ext cx="6096000" cy="830997"/>
          </a:xfrm>
          <a:prstGeom prst="rect">
            <a:avLst/>
          </a:prstGeom>
          <a:noFill/>
        </p:spPr>
        <p:txBody>
          <a:bodyPr wrap="square">
            <a:spAutoFit/>
          </a:bodyPr>
          <a:lstStyle/>
          <a:p>
            <a:r>
              <a:rPr lang="cy-GB" sz="4800" b="1" dirty="0">
                <a:effectLst/>
                <a:latin typeface="Arial" panose="020B0604020202020204" pitchFamily="34" charset="0"/>
                <a:ea typeface="Times New Roman" panose="02020603050405020304" pitchFamily="18" charset="0"/>
                <a:cs typeface="Arial" panose="020B0604020202020204" pitchFamily="34" charset="0"/>
              </a:rPr>
              <a:t>Rhan 1:</a:t>
            </a:r>
            <a:r>
              <a:rPr lang="cy-GB" sz="3200" b="1" dirty="0">
                <a:effectLst/>
                <a:latin typeface="Arial" panose="020B0604020202020204" pitchFamily="34" charset="0"/>
                <a:ea typeface="Times New Roman" panose="02020603050405020304" pitchFamily="18" charset="0"/>
                <a:cs typeface="Arial" panose="020B0604020202020204" pitchFamily="34" charset="0"/>
              </a:rPr>
              <a:t> </a:t>
            </a:r>
            <a:endParaRPr lang="en-GB" sz="3200" dirty="0"/>
          </a:p>
        </p:txBody>
      </p:sp>
      <p:sp>
        <p:nvSpPr>
          <p:cNvPr id="5" name="Content Placeholder 3">
            <a:extLst>
              <a:ext uri="{FF2B5EF4-FFF2-40B4-BE49-F238E27FC236}">
                <a16:creationId xmlns:a16="http://schemas.microsoft.com/office/drawing/2014/main" id="{79269F46-A7E4-4208-8FCE-8F6898632823}"/>
              </a:ext>
            </a:extLst>
          </p:cNvPr>
          <p:cNvSpPr txBox="1">
            <a:spLocks/>
          </p:cNvSpPr>
          <p:nvPr/>
        </p:nvSpPr>
        <p:spPr>
          <a:xfrm>
            <a:off x="97971" y="592498"/>
            <a:ext cx="11913325" cy="2068688"/>
          </a:xfrm>
          <a:prstGeom prst="rect">
            <a:avLst/>
          </a:prstGeom>
        </p:spPr>
        <p:txBody>
          <a:bodyPr>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fontAlgn="auto">
              <a:spcAft>
                <a:spcPts val="0"/>
              </a:spcAft>
            </a:pPr>
            <a:endParaRPr lang="en-GB" sz="2000" dirty="0"/>
          </a:p>
          <a:p>
            <a:pPr fontAlgn="auto">
              <a:spcAft>
                <a:spcPts val="0"/>
              </a:spcAft>
            </a:pPr>
            <a:r>
              <a:rPr lang="en-GB" b="1" dirty="0" err="1">
                <a:latin typeface="Arial" panose="020B0604020202020204" pitchFamily="34" charset="0"/>
                <a:cs typeface="Arial" panose="020B0604020202020204" pitchFamily="34" charset="0"/>
              </a:rPr>
              <a:t>Cyflwyniad</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fideo</a:t>
            </a:r>
            <a:r>
              <a:rPr lang="en-GB" b="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10 </a:t>
            </a:r>
            <a:r>
              <a:rPr lang="en-GB" dirty="0" err="1">
                <a:latin typeface="Arial" panose="020B0604020202020204" pitchFamily="34" charset="0"/>
                <a:cs typeface="Arial" panose="020B0604020202020204" pitchFamily="34" charset="0"/>
              </a:rPr>
              <a:t>munud</a:t>
            </a:r>
            <a:r>
              <a:rPr lang="en-GB" dirty="0">
                <a:latin typeface="Arial" panose="020B0604020202020204" pitchFamily="34" charset="0"/>
                <a:cs typeface="Arial" panose="020B0604020202020204" pitchFamily="34" charset="0"/>
              </a:rPr>
              <a:t>.</a:t>
            </a:r>
          </a:p>
          <a:p>
            <a:pPr fontAlgn="auto">
              <a:spcAft>
                <a:spcPts val="0"/>
              </a:spcAft>
            </a:pPr>
            <a:r>
              <a:rPr lang="en-GB" dirty="0" err="1">
                <a:latin typeface="Arial" panose="020B0604020202020204" pitchFamily="34" charset="0"/>
                <a:cs typeface="Arial" panose="020B0604020202020204" pitchFamily="34" charset="0"/>
              </a:rPr>
              <a:t>Uwchlwythwyd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Turnitin </a:t>
            </a:r>
            <a:r>
              <a:rPr lang="en-GB" dirty="0" err="1">
                <a:latin typeface="Arial" panose="020B0604020202020204" pitchFamily="34" charset="0"/>
                <a:cs typeface="Arial" panose="020B0604020202020204" pitchFamily="34" charset="0"/>
              </a:rPr>
              <a:t>a'i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rannu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gyda'r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tîm</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darlithio</a:t>
            </a:r>
            <a:r>
              <a:rPr lang="en-GB" dirty="0">
                <a:latin typeface="Arial" panose="020B0604020202020204" pitchFamily="34" charset="0"/>
                <a:cs typeface="Arial" panose="020B0604020202020204" pitchFamily="34" charset="0"/>
              </a:rPr>
              <a:t>.</a:t>
            </a:r>
          </a:p>
          <a:p>
            <a:pPr fontAlgn="auto">
              <a:spcAft>
                <a:spcPts val="0"/>
              </a:spcAft>
            </a:pPr>
            <a:r>
              <a:rPr lang="en-GB" dirty="0" err="1">
                <a:latin typeface="Arial" panose="020B0604020202020204" pitchFamily="34" charset="0"/>
                <a:cs typeface="Arial" panose="020B0604020202020204" pitchFamily="34" charset="0"/>
              </a:rPr>
              <a:t>Gwnewch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siŵr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bod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gyfarwydd</a:t>
            </a:r>
            <a:r>
              <a:rPr lang="en-GB" dirty="0">
                <a:latin typeface="Arial" panose="020B0604020202020204" pitchFamily="34" charset="0"/>
                <a:cs typeface="Arial" panose="020B0604020202020204" pitchFamily="34" charset="0"/>
              </a:rPr>
              <a:t> â </a:t>
            </a:r>
            <a:r>
              <a:rPr lang="en-GB" dirty="0" err="1">
                <a:latin typeface="Arial" panose="020B0604020202020204" pitchFamily="34" charset="0"/>
                <a:cs typeface="Arial" panose="020B0604020202020204" pitchFamily="34" charset="0"/>
              </a:rPr>
              <a:t>sut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uwchlwytho</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rhannu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fideo</a:t>
            </a:r>
            <a:r>
              <a:rPr lang="en-GB" dirty="0">
                <a:latin typeface="Arial" panose="020B0604020202020204" pitchFamily="34" charset="0"/>
                <a:cs typeface="Arial" panose="020B0604020202020204" pitchFamily="34" charset="0"/>
              </a:rPr>
              <a:t>.</a:t>
            </a:r>
          </a:p>
          <a:p>
            <a:pPr fontAlgn="auto">
              <a:spcAft>
                <a:spcPts val="0"/>
              </a:spcAft>
            </a:pPr>
            <a:r>
              <a:rPr lang="en-GB" dirty="0" err="1">
                <a:latin typeface="Arial" panose="020B0604020202020204" pitchFamily="34" charset="0"/>
                <a:cs typeface="Arial" panose="020B0604020202020204" pitchFamily="34" charset="0"/>
              </a:rPr>
              <a:t>Bydd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canllawiau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ystod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darlithoedd</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moodle</a:t>
            </a:r>
            <a:r>
              <a:rPr lang="en-GB" dirty="0">
                <a:latin typeface="Arial" panose="020B0604020202020204" pitchFamily="34" charset="0"/>
                <a:cs typeface="Arial" panose="020B0604020202020204" pitchFamily="34" charset="0"/>
              </a:rPr>
              <a:t>.</a:t>
            </a:r>
          </a:p>
          <a:p>
            <a:pPr marL="0" indent="0" fontAlgn="auto">
              <a:spcAft>
                <a:spcPts val="0"/>
              </a:spcAft>
              <a:buNone/>
            </a:pPr>
            <a:endParaRPr lang="en-GB" sz="2000" dirty="0"/>
          </a:p>
          <a:p>
            <a:pPr fontAlgn="auto">
              <a:spcAft>
                <a:spcPts val="0"/>
              </a:spcAft>
            </a:pPr>
            <a:endParaRPr lang="en-GB" sz="2000" dirty="0"/>
          </a:p>
          <a:p>
            <a:pPr fontAlgn="auto">
              <a:spcAft>
                <a:spcPts val="0"/>
              </a:spcAft>
            </a:pPr>
            <a:endParaRPr lang="en-GB" sz="2000" dirty="0"/>
          </a:p>
        </p:txBody>
      </p:sp>
      <p:sp>
        <p:nvSpPr>
          <p:cNvPr id="6" name="Content Placeholder 3">
            <a:extLst>
              <a:ext uri="{FF2B5EF4-FFF2-40B4-BE49-F238E27FC236}">
                <a16:creationId xmlns:a16="http://schemas.microsoft.com/office/drawing/2014/main" id="{2F67E7A5-6EC4-47BD-9B4A-2829368D1D7D}"/>
              </a:ext>
            </a:extLst>
          </p:cNvPr>
          <p:cNvSpPr txBox="1">
            <a:spLocks/>
          </p:cNvSpPr>
          <p:nvPr/>
        </p:nvSpPr>
        <p:spPr>
          <a:xfrm>
            <a:off x="97972" y="2612143"/>
            <a:ext cx="11377748" cy="3311863"/>
          </a:xfrm>
          <a:prstGeom prst="rect">
            <a:avLst/>
          </a:prstGeom>
        </p:spPr>
        <p:txBody>
          <a:bodyPr>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fontAlgn="auto">
              <a:spcAft>
                <a:spcPts val="0"/>
              </a:spcAft>
            </a:pPr>
            <a:r>
              <a:rPr lang="en-GB" dirty="0" err="1">
                <a:latin typeface="Arial" panose="020B0604020202020204" pitchFamily="34" charset="0"/>
                <a:cs typeface="Arial" panose="020B0604020202020204" pitchFamily="34" charset="0"/>
              </a:rPr>
              <a:t>Cyflwyno</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diffinio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proffesiynol</a:t>
            </a:r>
            <a:r>
              <a:rPr lang="en-GB" dirty="0">
                <a:latin typeface="Arial" panose="020B0604020202020204" pitchFamily="34" charset="0"/>
                <a:cs typeface="Arial" panose="020B0604020202020204" pitchFamily="34" charset="0"/>
              </a:rPr>
              <a:t>.</a:t>
            </a:r>
          </a:p>
          <a:p>
            <a:pPr fontAlgn="auto">
              <a:spcAft>
                <a:spcPts val="0"/>
              </a:spcAft>
            </a:pPr>
            <a:r>
              <a:rPr lang="en-GB" dirty="0">
                <a:latin typeface="Arial" panose="020B0604020202020204" pitchFamily="34" charset="0"/>
                <a:cs typeface="Arial" panose="020B0604020202020204" pitchFamily="34" charset="0"/>
              </a:rPr>
              <a:t>Sut </a:t>
            </a:r>
            <a:r>
              <a:rPr lang="en-GB" dirty="0" err="1">
                <a:latin typeface="Arial" panose="020B0604020202020204" pitchFamily="34" charset="0"/>
                <a:cs typeface="Arial" panose="020B0604020202020204" pitchFamily="34" charset="0"/>
              </a:rPr>
              <a:t>mae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cysylltu</a:t>
            </a:r>
            <a:r>
              <a:rPr lang="en-GB" dirty="0">
                <a:latin typeface="Arial" panose="020B0604020202020204" pitchFamily="34" charset="0"/>
                <a:cs typeface="Arial" panose="020B0604020202020204" pitchFamily="34" charset="0"/>
              </a:rPr>
              <a:t> â </a:t>
            </a:r>
            <a:r>
              <a:rPr lang="en-GB" dirty="0" err="1">
                <a:latin typeface="Arial" panose="020B0604020202020204" pitchFamily="34" charset="0"/>
                <a:cs typeface="Arial" panose="020B0604020202020204" pitchFamily="34" charset="0"/>
              </a:rPr>
              <a:t>Gweithwyr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Proffesiynol</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Blynyddoedd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Cynnar</a:t>
            </a:r>
            <a:r>
              <a:rPr lang="en-GB" dirty="0">
                <a:latin typeface="Arial" panose="020B0604020202020204" pitchFamily="34" charset="0"/>
                <a:cs typeface="Arial" panose="020B0604020202020204" pitchFamily="34" charset="0"/>
              </a:rPr>
              <a:t>.</a:t>
            </a:r>
          </a:p>
          <a:p>
            <a:pPr fontAlgn="auto">
              <a:spcAft>
                <a:spcPts val="0"/>
              </a:spcAft>
            </a:pPr>
            <a:r>
              <a:rPr lang="en-GB" dirty="0" err="1">
                <a:latin typeface="Arial" panose="020B0604020202020204" pitchFamily="34" charset="0"/>
                <a:cs typeface="Arial" panose="020B0604020202020204" pitchFamily="34" charset="0"/>
              </a:rPr>
              <a:t>Trafodwch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egwyddorion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pwysig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megis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cydweithio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cyfathrebu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gwybodaeth</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dealltwriaeth</a:t>
            </a:r>
            <a:r>
              <a:rPr lang="en-GB" dirty="0">
                <a:latin typeface="Arial" panose="020B0604020202020204" pitchFamily="34" charset="0"/>
                <a:cs typeface="Arial" panose="020B0604020202020204" pitchFamily="34" charset="0"/>
              </a:rPr>
              <a:t>.</a:t>
            </a:r>
          </a:p>
          <a:p>
            <a:pPr fontAlgn="auto">
              <a:spcAft>
                <a:spcPts val="0"/>
              </a:spcAft>
            </a:pPr>
            <a:r>
              <a:rPr lang="en-GB" dirty="0">
                <a:latin typeface="Arial" panose="020B0604020202020204" pitchFamily="34" charset="0"/>
                <a:cs typeface="Arial" panose="020B0604020202020204" pitchFamily="34" charset="0"/>
              </a:rPr>
              <a:t>Sut y </a:t>
            </a:r>
            <a:r>
              <a:rPr lang="en-GB" dirty="0" err="1">
                <a:latin typeface="Arial" panose="020B0604020202020204" pitchFamily="34" charset="0"/>
                <a:cs typeface="Arial" panose="020B0604020202020204" pitchFamily="34" charset="0"/>
              </a:rPr>
              <a:t>gallwn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gefnogi</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darparu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addysg</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gofal</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safon</a:t>
            </a:r>
            <a:r>
              <a:rPr lang="en-GB" dirty="0">
                <a:latin typeface="Arial" panose="020B0604020202020204" pitchFamily="34" charset="0"/>
                <a:cs typeface="Arial" panose="020B0604020202020204" pitchFamily="34" charset="0"/>
              </a:rPr>
              <a:t>.</a:t>
            </a:r>
          </a:p>
          <a:p>
            <a:pPr fontAlgn="auto">
              <a:spcAft>
                <a:spcPts val="0"/>
              </a:spcAft>
            </a:pPr>
            <a:r>
              <a:rPr lang="en-GB" dirty="0" err="1">
                <a:latin typeface="Arial" panose="020B0604020202020204" pitchFamily="34" charset="0"/>
                <a:cs typeface="Arial" panose="020B0604020202020204" pitchFamily="34" charset="0"/>
              </a:rPr>
              <a:t>Cylch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arsylwi</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chynllunio</a:t>
            </a:r>
            <a:r>
              <a:rPr lang="en-GB" dirty="0">
                <a:latin typeface="Arial" panose="020B0604020202020204" pitchFamily="34" charset="0"/>
                <a:cs typeface="Arial" panose="020B0604020202020204" pitchFamily="34" charset="0"/>
              </a:rPr>
              <a:t>. </a:t>
            </a:r>
          </a:p>
          <a:p>
            <a:pPr fontAlgn="auto">
              <a:spcAft>
                <a:spcPts val="0"/>
              </a:spcAft>
            </a:pPr>
            <a:r>
              <a:rPr lang="en-GB" dirty="0" err="1">
                <a:latin typeface="Arial" panose="020B0604020202020204" pitchFamily="34" charset="0"/>
                <a:cs typeface="Arial" panose="020B0604020202020204" pitchFamily="34" charset="0"/>
              </a:rPr>
              <a:t>Deall</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pharchu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hawliau</a:t>
            </a:r>
            <a:r>
              <a:rPr lang="en-GB" dirty="0">
                <a:latin typeface="Arial" panose="020B0604020202020204" pitchFamily="34" charset="0"/>
                <a:cs typeface="Arial" panose="020B0604020202020204" pitchFamily="34" charset="0"/>
              </a:rPr>
              <a:t> plant. </a:t>
            </a:r>
          </a:p>
          <a:p>
            <a:pPr fontAlgn="auto">
              <a:spcAft>
                <a:spcPts val="0"/>
              </a:spcAft>
            </a:pPr>
            <a:r>
              <a:rPr lang="en-GB" dirty="0" err="1">
                <a:latin typeface="Arial" panose="020B0604020202020204" pitchFamily="34" charset="0"/>
                <a:cs typeface="Arial" panose="020B0604020202020204" pitchFamily="34" charset="0"/>
              </a:rPr>
              <a:t>Moeseg</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Diogelu</a:t>
            </a:r>
            <a:r>
              <a:rPr lang="en-GB" dirty="0">
                <a:latin typeface="Arial" panose="020B0604020202020204" pitchFamily="34" charset="0"/>
                <a:cs typeface="Arial" panose="020B0604020202020204" pitchFamily="34" charset="0"/>
              </a:rPr>
              <a:t>. </a:t>
            </a:r>
          </a:p>
          <a:p>
            <a:pPr fontAlgn="auto">
              <a:spcAft>
                <a:spcPts val="0"/>
              </a:spcAft>
            </a:pPr>
            <a:endParaRPr lang="en-GB" sz="2600" dirty="0">
              <a:latin typeface="Arial" panose="020B0604020202020204" pitchFamily="34" charset="0"/>
              <a:cs typeface="Arial" panose="020B0604020202020204" pitchFamily="34" charset="0"/>
            </a:endParaRPr>
          </a:p>
          <a:p>
            <a:pPr fontAlgn="auto">
              <a:spcAft>
                <a:spcPts val="0"/>
              </a:spcAft>
            </a:pPr>
            <a:endParaRPr lang="en-GB" sz="2000" dirty="0"/>
          </a:p>
          <a:p>
            <a:pPr fontAlgn="auto">
              <a:spcAft>
                <a:spcPts val="0"/>
              </a:spcAft>
            </a:pPr>
            <a:endParaRPr lang="en-GB" sz="2000" dirty="0"/>
          </a:p>
          <a:p>
            <a:pPr fontAlgn="auto">
              <a:spcAft>
                <a:spcPts val="0"/>
              </a:spcAft>
            </a:pPr>
            <a:endParaRPr lang="en-GB" sz="2000" dirty="0"/>
          </a:p>
        </p:txBody>
      </p:sp>
    </p:spTree>
    <p:extLst>
      <p:ext uri="{BB962C8B-B14F-4D97-AF65-F5344CB8AC3E}">
        <p14:creationId xmlns:p14="http://schemas.microsoft.com/office/powerpoint/2010/main" val="35433730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E0E224-B3FF-4B24-8CFD-8B3221C82EE6}"/>
              </a:ext>
            </a:extLst>
          </p:cNvPr>
          <p:cNvSpPr>
            <a:spLocks noGrp="1"/>
          </p:cNvSpPr>
          <p:nvPr>
            <p:ph type="title"/>
          </p:nvPr>
        </p:nvSpPr>
        <p:spPr>
          <a:xfrm>
            <a:off x="0" y="-217013"/>
            <a:ext cx="4471219" cy="1119543"/>
          </a:xfrm>
        </p:spPr>
        <p:txBody>
          <a:bodyPr>
            <a:noAutofit/>
          </a:bodyPr>
          <a:lstStyle/>
          <a:p>
            <a:r>
              <a:rPr lang="cy-GB" sz="4800" b="1" dirty="0">
                <a:solidFill>
                  <a:schemeClr val="accent1">
                    <a:lumMod val="75000"/>
                  </a:schemeClr>
                </a:solidFill>
                <a:effectLst/>
                <a:latin typeface="Arial" panose="020B0604020202020204" pitchFamily="34" charset="0"/>
                <a:ea typeface="Times New Roman" panose="02020603050405020304" pitchFamily="18" charset="0"/>
                <a:cs typeface="Arial" panose="020B0604020202020204" pitchFamily="34" charset="0"/>
              </a:rPr>
              <a:t>Part 1:</a:t>
            </a:r>
            <a:r>
              <a:rPr lang="cy-GB" sz="4800" b="1" dirty="0">
                <a:effectLst/>
                <a:latin typeface="Arial" panose="020B0604020202020204" pitchFamily="34" charset="0"/>
                <a:ea typeface="Times New Roman" panose="02020603050405020304" pitchFamily="18" charset="0"/>
                <a:cs typeface="Arial" panose="020B0604020202020204" pitchFamily="34" charset="0"/>
              </a:rPr>
              <a:t> </a:t>
            </a:r>
            <a:endParaRPr lang="en-GB" sz="4800" dirty="0"/>
          </a:p>
        </p:txBody>
      </p:sp>
      <p:sp>
        <p:nvSpPr>
          <p:cNvPr id="6" name="TextBox 5">
            <a:extLst>
              <a:ext uri="{FF2B5EF4-FFF2-40B4-BE49-F238E27FC236}">
                <a16:creationId xmlns:a16="http://schemas.microsoft.com/office/drawing/2014/main" id="{E46E8E82-F166-4DF2-A491-64797912C106}"/>
              </a:ext>
            </a:extLst>
          </p:cNvPr>
          <p:cNvSpPr txBox="1"/>
          <p:nvPr/>
        </p:nvSpPr>
        <p:spPr>
          <a:xfrm>
            <a:off x="97972" y="757820"/>
            <a:ext cx="11521440" cy="5824158"/>
          </a:xfrm>
          <a:prstGeom prst="rect">
            <a:avLst/>
          </a:prstGeom>
          <a:noFill/>
        </p:spPr>
        <p:txBody>
          <a:bodyPr wrap="square">
            <a:sp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10 </a:t>
            </a:r>
            <a:r>
              <a:rPr kumimoji="0" lang="en-GB" b="0" i="0"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minute </a:t>
            </a:r>
            <a:r>
              <a:rPr kumimoji="0" lang="en-GB" b="1" i="0"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video presentation</a:t>
            </a:r>
            <a:r>
              <a:rPr kumimoji="0" lang="en-GB"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Uploaded to Turnitin and shared with the lecturing team.</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Make sure that you are familiar with how to upload and share a video.</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Guidance will be available during lectures and on Moodle</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dirty="0">
                <a:latin typeface="Arial" panose="020B0604020202020204" pitchFamily="34" charset="0"/>
                <a:cs typeface="Arial" panose="020B0604020202020204" pitchFamily="34" charset="0"/>
              </a:rPr>
              <a:t>Introduce and define professional practice.</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dirty="0">
                <a:latin typeface="Arial" panose="020B0604020202020204" pitchFamily="34" charset="0"/>
                <a:cs typeface="Arial" panose="020B0604020202020204" pitchFamily="34" charset="0"/>
              </a:rPr>
              <a:t>How does this link to Early Years Professionals.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dirty="0">
                <a:latin typeface="Arial" panose="020B0604020202020204" pitchFamily="34" charset="0"/>
                <a:cs typeface="Arial" panose="020B0604020202020204" pitchFamily="34" charset="0"/>
              </a:rPr>
              <a:t>Discuss the important principles, such as , working together, communication, knowledge and understanding.</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dirty="0">
                <a:latin typeface="Arial" panose="020B0604020202020204" pitchFamily="34" charset="0"/>
                <a:cs typeface="Arial" panose="020B0604020202020204" pitchFamily="34" charset="0"/>
              </a:rPr>
              <a:t>How can we support and provide quality education and care.</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dirty="0">
                <a:latin typeface="Arial" panose="020B0604020202020204" pitchFamily="34" charset="0"/>
                <a:cs typeface="Arial" panose="020B0604020202020204" pitchFamily="34" charset="0"/>
              </a:rPr>
              <a:t>Observation and planning cycle.</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dirty="0">
                <a:latin typeface="Arial" panose="020B0604020202020204" pitchFamily="34" charset="0"/>
                <a:cs typeface="Arial" panose="020B0604020202020204" pitchFamily="34" charset="0"/>
              </a:rPr>
              <a:t>Understanding and respecting children's rights, ethics and safeguarding.</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lang="en-GB" dirty="0"/>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lang="en-GB" dirty="0"/>
          </a:p>
        </p:txBody>
      </p:sp>
    </p:spTree>
    <p:extLst>
      <p:ext uri="{BB962C8B-B14F-4D97-AF65-F5344CB8AC3E}">
        <p14:creationId xmlns:p14="http://schemas.microsoft.com/office/powerpoint/2010/main" val="19614378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15B3CD-923B-4D7E-B92C-84C993206762}"/>
              </a:ext>
            </a:extLst>
          </p:cNvPr>
          <p:cNvSpPr>
            <a:spLocks noGrp="1"/>
          </p:cNvSpPr>
          <p:nvPr>
            <p:ph type="title"/>
          </p:nvPr>
        </p:nvSpPr>
        <p:spPr>
          <a:xfrm>
            <a:off x="189270" y="-77104"/>
            <a:ext cx="3252020" cy="933605"/>
          </a:xfrm>
        </p:spPr>
        <p:txBody>
          <a:bodyPr>
            <a:normAutofit/>
          </a:bodyPr>
          <a:lstStyle/>
          <a:p>
            <a:r>
              <a:rPr lang="en-GB" sz="4800" b="1" dirty="0" err="1">
                <a:latin typeface="Arial" panose="020B0604020202020204" pitchFamily="34" charset="0"/>
                <a:cs typeface="Arial" panose="020B0604020202020204" pitchFamily="34" charset="0"/>
              </a:rPr>
              <a:t>Rhan</a:t>
            </a:r>
            <a:r>
              <a:rPr lang="en-GB" sz="4800" b="1" dirty="0">
                <a:latin typeface="Arial" panose="020B0604020202020204" pitchFamily="34" charset="0"/>
                <a:cs typeface="Arial" panose="020B0604020202020204" pitchFamily="34" charset="0"/>
              </a:rPr>
              <a:t> 2 </a:t>
            </a:r>
          </a:p>
        </p:txBody>
      </p:sp>
      <p:sp>
        <p:nvSpPr>
          <p:cNvPr id="7" name="Content Placeholder 3">
            <a:extLst>
              <a:ext uri="{FF2B5EF4-FFF2-40B4-BE49-F238E27FC236}">
                <a16:creationId xmlns:a16="http://schemas.microsoft.com/office/drawing/2014/main" id="{CE4801BA-EF46-46C3-9A5E-B75952A9318C}"/>
              </a:ext>
            </a:extLst>
          </p:cNvPr>
          <p:cNvSpPr txBox="1">
            <a:spLocks/>
          </p:cNvSpPr>
          <p:nvPr/>
        </p:nvSpPr>
        <p:spPr>
          <a:xfrm>
            <a:off x="189269" y="856501"/>
            <a:ext cx="10404707" cy="2572499"/>
          </a:xfrm>
          <a:prstGeom prst="rect">
            <a:avLst/>
          </a:prstGeom>
        </p:spPr>
        <p:txBody>
          <a:bodyPr>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fontAlgn="auto">
              <a:spcBef>
                <a:spcPts val="600"/>
              </a:spcBef>
              <a:spcAft>
                <a:spcPts val="0"/>
              </a:spcAft>
            </a:pPr>
            <a:r>
              <a:rPr lang="en-GB" sz="2400" b="1" dirty="0" err="1">
                <a:latin typeface="Arial" panose="020B0604020202020204" pitchFamily="34" charset="0"/>
                <a:cs typeface="Arial" panose="020B0604020202020204" pitchFamily="34" charset="0"/>
              </a:rPr>
              <a:t>Papur</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Briffio</a:t>
            </a:r>
            <a:r>
              <a:rPr lang="en-GB" sz="2400" b="1" dirty="0">
                <a:latin typeface="Arial" panose="020B0604020202020204" pitchFamily="34" charset="0"/>
                <a:cs typeface="Arial" panose="020B0604020202020204" pitchFamily="34" charset="0"/>
              </a:rPr>
              <a:t>.</a:t>
            </a:r>
          </a:p>
          <a:p>
            <a:pPr fontAlgn="auto">
              <a:spcBef>
                <a:spcPts val="600"/>
              </a:spcBef>
              <a:spcAft>
                <a:spcPts val="0"/>
              </a:spcAft>
            </a:pPr>
            <a:r>
              <a:rPr lang="en-GB" sz="2400" dirty="0" err="1">
                <a:latin typeface="Arial" panose="020B0604020202020204" pitchFamily="34" charset="0"/>
                <a:cs typeface="Arial" panose="020B0604020202020204" pitchFamily="34" charset="0"/>
              </a:rPr>
              <a:t>Byddai</a:t>
            </a:r>
            <a:r>
              <a:rPr lang="en-GB" sz="2400" dirty="0">
                <a:latin typeface="Arial" panose="020B0604020202020204" pitchFamily="34" charset="0"/>
                <a:cs typeface="Arial" panose="020B0604020202020204" pitchFamily="34" charset="0"/>
              </a:rPr>
              <a:t> hon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ddogfen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ddefnyddiol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helpu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ymarferwyr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newydd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ddatblygu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arfer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myfyriol</a:t>
            </a:r>
            <a:r>
              <a:rPr lang="en-GB" sz="2400" dirty="0">
                <a:latin typeface="Arial" panose="020B0604020202020204" pitchFamily="34" charset="0"/>
                <a:cs typeface="Arial" panose="020B0604020202020204" pitchFamily="34" charset="0"/>
              </a:rPr>
              <a:t>.</a:t>
            </a:r>
          </a:p>
          <a:p>
            <a:pPr fontAlgn="auto">
              <a:spcBef>
                <a:spcPts val="600"/>
              </a:spcBef>
              <a:spcAft>
                <a:spcPts val="0"/>
              </a:spcAft>
            </a:pPr>
            <a:r>
              <a:rPr lang="en-GB" sz="2400" dirty="0" err="1">
                <a:latin typeface="Arial" panose="020B0604020202020204" pitchFamily="34" charset="0"/>
                <a:cs typeface="Arial" panose="020B0604020202020204" pitchFamily="34" charset="0"/>
              </a:rPr>
              <a:t>Bydd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rhoi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trosolwg</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o'r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agweddau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pwysig</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fyfyrio</a:t>
            </a:r>
            <a:r>
              <a:rPr lang="en-GB" sz="2400" dirty="0">
                <a:latin typeface="Arial" panose="020B0604020202020204" pitchFamily="34" charset="0"/>
                <a:cs typeface="Arial" panose="020B0604020202020204" pitchFamily="34" charset="0"/>
              </a:rPr>
              <a:t>.</a:t>
            </a:r>
          </a:p>
          <a:p>
            <a:pPr fontAlgn="auto">
              <a:spcBef>
                <a:spcPts val="600"/>
              </a:spcBef>
              <a:spcAft>
                <a:spcPts val="0"/>
              </a:spcAft>
            </a:pPr>
            <a:r>
              <a:rPr lang="en-GB" sz="2400" dirty="0" err="1">
                <a:latin typeface="Arial" panose="020B0604020202020204" pitchFamily="34" charset="0"/>
                <a:cs typeface="Arial" panose="020B0604020202020204" pitchFamily="34" charset="0"/>
              </a:rPr>
              <a:t>Diffinio</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myfyrio</a:t>
            </a:r>
            <a:r>
              <a:rPr lang="en-GB" sz="2400" dirty="0">
                <a:latin typeface="Arial" panose="020B0604020202020204" pitchFamily="34" charset="0"/>
                <a:cs typeface="Arial" panose="020B0604020202020204" pitchFamily="34" charset="0"/>
              </a:rPr>
              <a:t>.</a:t>
            </a:r>
          </a:p>
          <a:p>
            <a:pPr fontAlgn="auto">
              <a:spcBef>
                <a:spcPts val="600"/>
              </a:spcBef>
              <a:spcAft>
                <a:spcPts val="0"/>
              </a:spcAft>
            </a:pPr>
            <a:r>
              <a:rPr lang="en-GB" sz="2400" dirty="0" err="1">
                <a:latin typeface="Arial" panose="020B0604020202020204" pitchFamily="34" charset="0"/>
                <a:cs typeface="Arial" panose="020B0604020202020204" pitchFamily="34" charset="0"/>
              </a:rPr>
              <a:t>Archwiliwch</a:t>
            </a:r>
            <a:r>
              <a:rPr lang="en-GB" sz="2400" dirty="0">
                <a:latin typeface="Arial" panose="020B0604020202020204" pitchFamily="34" charset="0"/>
                <a:cs typeface="Arial" panose="020B0604020202020204" pitchFamily="34" charset="0"/>
              </a:rPr>
              <a:t> y </a:t>
            </a:r>
            <a:r>
              <a:rPr lang="en-GB" sz="2400" dirty="0" err="1">
                <a:latin typeface="Arial" panose="020B0604020202020204" pitchFamily="34" charset="0"/>
                <a:cs typeface="Arial" panose="020B0604020202020204" pitchFamily="34" charset="0"/>
              </a:rPr>
              <a:t>ddamcaniaeth</a:t>
            </a:r>
            <a:r>
              <a:rPr lang="en-GB" sz="2400" dirty="0">
                <a:latin typeface="Arial" panose="020B0604020202020204" pitchFamily="34" charset="0"/>
                <a:cs typeface="Arial" panose="020B0604020202020204" pitchFamily="34" charset="0"/>
              </a:rPr>
              <a:t>.</a:t>
            </a:r>
          </a:p>
          <a:p>
            <a:pPr fontAlgn="auto">
              <a:spcBef>
                <a:spcPts val="600"/>
              </a:spcBef>
              <a:spcAft>
                <a:spcPts val="0"/>
              </a:spcAft>
            </a:pPr>
            <a:r>
              <a:rPr lang="en-GB" sz="2400" dirty="0">
                <a:latin typeface="Arial" panose="020B0604020202020204" pitchFamily="34" charset="0"/>
                <a:cs typeface="Arial" panose="020B0604020202020204" pitchFamily="34" charset="0"/>
              </a:rPr>
              <a:t>Sut y </a:t>
            </a:r>
            <a:r>
              <a:rPr lang="en-GB" sz="2400" dirty="0" err="1">
                <a:latin typeface="Arial" panose="020B0604020202020204" pitchFamily="34" charset="0"/>
                <a:cs typeface="Arial" panose="020B0604020202020204" pitchFamily="34" charset="0"/>
              </a:rPr>
              <a:t>gellir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cymhwyso</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hyn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ymarfer</a:t>
            </a:r>
            <a:r>
              <a:rPr lang="en-GB" sz="2400" dirty="0">
                <a:latin typeface="Arial" panose="020B0604020202020204" pitchFamily="34" charset="0"/>
                <a:cs typeface="Arial" panose="020B0604020202020204" pitchFamily="34" charset="0"/>
              </a:rPr>
              <a:t>.</a:t>
            </a:r>
          </a:p>
          <a:p>
            <a:pPr fontAlgn="auto">
              <a:spcAft>
                <a:spcPts val="0"/>
              </a:spcAft>
            </a:pPr>
            <a:endParaRPr lang="en-GB" sz="2000" dirty="0"/>
          </a:p>
        </p:txBody>
      </p:sp>
      <p:sp>
        <p:nvSpPr>
          <p:cNvPr id="8" name="Content Placeholder 3">
            <a:extLst>
              <a:ext uri="{FF2B5EF4-FFF2-40B4-BE49-F238E27FC236}">
                <a16:creationId xmlns:a16="http://schemas.microsoft.com/office/drawing/2014/main" id="{AF7BE7F0-EC95-4E8C-AF3E-4F9B36B04F85}"/>
              </a:ext>
            </a:extLst>
          </p:cNvPr>
          <p:cNvSpPr txBox="1">
            <a:spLocks/>
          </p:cNvSpPr>
          <p:nvPr/>
        </p:nvSpPr>
        <p:spPr>
          <a:xfrm>
            <a:off x="189270" y="2930393"/>
            <a:ext cx="11260324" cy="3002076"/>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fontAlgn="auto">
              <a:spcBef>
                <a:spcPts val="600"/>
              </a:spcBef>
              <a:spcAft>
                <a:spcPts val="0"/>
              </a:spcAft>
            </a:pPr>
            <a:endParaRPr lang="en-GB" sz="2400" dirty="0">
              <a:latin typeface="Arial" panose="020B0604020202020204" pitchFamily="34" charset="0"/>
              <a:cs typeface="Arial" panose="020B0604020202020204" pitchFamily="34" charset="0"/>
            </a:endParaRPr>
          </a:p>
          <a:p>
            <a:pPr fontAlgn="auto">
              <a:spcBef>
                <a:spcPts val="600"/>
              </a:spcBef>
              <a:spcAft>
                <a:spcPts val="0"/>
              </a:spcAft>
            </a:pPr>
            <a:r>
              <a:rPr lang="en-GB" sz="2400" dirty="0" err="1">
                <a:latin typeface="Arial" panose="020B0604020202020204" pitchFamily="34" charset="0"/>
                <a:cs typeface="Arial" panose="020B0604020202020204" pitchFamily="34" charset="0"/>
              </a:rPr>
              <a:t>Cynnwys</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diagramau</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darluniau</a:t>
            </a:r>
            <a:r>
              <a:rPr lang="en-GB" sz="2400" dirty="0">
                <a:latin typeface="Arial" panose="020B0604020202020204" pitchFamily="34" charset="0"/>
                <a:cs typeface="Arial" panose="020B0604020202020204" pitchFamily="34" charset="0"/>
              </a:rPr>
              <a:t>.</a:t>
            </a:r>
          </a:p>
          <a:p>
            <a:pPr fontAlgn="auto">
              <a:spcBef>
                <a:spcPts val="600"/>
              </a:spcBef>
              <a:spcAft>
                <a:spcPts val="0"/>
              </a:spcAft>
            </a:pPr>
            <a:r>
              <a:rPr lang="en-GB" sz="2400" dirty="0" err="1">
                <a:latin typeface="Arial" panose="020B0604020202020204" pitchFamily="34" charset="0"/>
                <a:cs typeface="Arial" panose="020B0604020202020204" pitchFamily="34" charset="0"/>
              </a:rPr>
              <a:t>Defnyddiwch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gyfeiriadau</a:t>
            </a:r>
            <a:r>
              <a:rPr lang="en-GB" sz="2400" dirty="0">
                <a:latin typeface="Arial" panose="020B0604020202020204" pitchFamily="34" charset="0"/>
                <a:cs typeface="Arial" panose="020B0604020202020204" pitchFamily="34" charset="0"/>
              </a:rPr>
              <a:t> o </a:t>
            </a:r>
            <a:r>
              <a:rPr lang="en-GB" sz="2400" dirty="0" err="1">
                <a:latin typeface="Arial" panose="020B0604020202020204" pitchFamily="34" charset="0"/>
                <a:cs typeface="Arial" panose="020B0604020202020204" pitchFamily="34" charset="0"/>
              </a:rPr>
              <a:t>lyfrau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y </a:t>
            </a:r>
            <a:r>
              <a:rPr lang="en-GB" sz="2400" dirty="0" err="1">
                <a:latin typeface="Arial" panose="020B0604020202020204" pitchFamily="34" charset="0"/>
                <a:cs typeface="Arial" panose="020B0604020202020204" pitchFamily="34" charset="0"/>
              </a:rPr>
              <a:t>rhestr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ddarllen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dudalen</a:t>
            </a:r>
            <a:r>
              <a:rPr lang="en-GB" sz="2400" dirty="0">
                <a:latin typeface="Arial" panose="020B0604020202020204" pitchFamily="34" charset="0"/>
                <a:cs typeface="Arial" panose="020B0604020202020204" pitchFamily="34" charset="0"/>
              </a:rPr>
              <a:t> Moodle.</a:t>
            </a:r>
          </a:p>
          <a:p>
            <a:pPr fontAlgn="auto">
              <a:spcBef>
                <a:spcPts val="600"/>
              </a:spcBef>
              <a:spcAft>
                <a:spcPts val="0"/>
              </a:spcAft>
            </a:pPr>
            <a:r>
              <a:rPr lang="en-GB" sz="2400" dirty="0" err="1">
                <a:latin typeface="Arial" panose="020B0604020202020204" pitchFamily="34" charset="0"/>
                <a:cs typeface="Arial" panose="020B0604020202020204" pitchFamily="34" charset="0"/>
              </a:rPr>
              <a:t>Rhowch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esboniad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o'ch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datganiadau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a'ch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syniadau</a:t>
            </a:r>
            <a:r>
              <a:rPr lang="en-GB" sz="2400" dirty="0">
                <a:latin typeface="Arial" panose="020B0604020202020204" pitchFamily="34" charset="0"/>
                <a:cs typeface="Arial" panose="020B0604020202020204" pitchFamily="34" charset="0"/>
              </a:rPr>
              <a:t>.</a:t>
            </a:r>
          </a:p>
          <a:p>
            <a:pPr fontAlgn="auto">
              <a:spcBef>
                <a:spcPts val="600"/>
              </a:spcBef>
              <a:spcAft>
                <a:spcPts val="0"/>
              </a:spcAft>
            </a:pPr>
            <a:r>
              <a:rPr lang="en-GB" sz="2400" dirty="0" err="1">
                <a:latin typeface="Arial" panose="020B0604020202020204" pitchFamily="34" charset="0"/>
                <a:cs typeface="Arial" panose="020B0604020202020204" pitchFamily="34" charset="0"/>
              </a:rPr>
              <a:t>Byddwch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greadigol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gyda</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dylunio</a:t>
            </a:r>
            <a:r>
              <a:rPr lang="en-GB" sz="2400" dirty="0">
                <a:latin typeface="Arial" panose="020B0604020202020204" pitchFamily="34" charset="0"/>
                <a:cs typeface="Arial" panose="020B0604020202020204" pitchFamily="34" charset="0"/>
              </a:rPr>
              <a:t>.</a:t>
            </a:r>
          </a:p>
          <a:p>
            <a:pPr fontAlgn="auto">
              <a:spcBef>
                <a:spcPts val="600"/>
              </a:spcBef>
              <a:spcAft>
                <a:spcPts val="0"/>
              </a:spcAft>
            </a:pPr>
            <a:r>
              <a:rPr lang="en-GB" sz="2400" dirty="0" err="1">
                <a:latin typeface="Arial" panose="020B0604020202020204" pitchFamily="34" charset="0"/>
                <a:cs typeface="Arial" panose="020B0604020202020204" pitchFamily="34" charset="0"/>
              </a:rPr>
              <a:t>Byddwch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glir</a:t>
            </a:r>
            <a:r>
              <a:rPr lang="en-GB" sz="2400" dirty="0">
                <a:latin typeface="Arial" panose="020B0604020202020204" pitchFamily="34" charset="0"/>
                <a:cs typeface="Arial" panose="020B0604020202020204" pitchFamily="34" charset="0"/>
              </a:rPr>
              <a:t> ac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gryno</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eich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ysgrifennu</a:t>
            </a:r>
            <a:r>
              <a:rPr lang="en-GB" sz="2400" dirty="0">
                <a:latin typeface="Arial" panose="020B0604020202020204" pitchFamily="34" charset="0"/>
                <a:cs typeface="Arial" panose="020B0604020202020204" pitchFamily="34" charset="0"/>
              </a:rPr>
              <a:t>.</a:t>
            </a:r>
          </a:p>
          <a:p>
            <a:pPr fontAlgn="auto">
              <a:spcAft>
                <a:spcPts val="0"/>
              </a:spcAft>
            </a:pPr>
            <a:endParaRPr lang="en-GB" sz="2000" dirty="0"/>
          </a:p>
        </p:txBody>
      </p:sp>
    </p:spTree>
    <p:extLst>
      <p:ext uri="{BB962C8B-B14F-4D97-AF65-F5344CB8AC3E}">
        <p14:creationId xmlns:p14="http://schemas.microsoft.com/office/powerpoint/2010/main" val="16504740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35ECD-002F-8EFD-ECD3-AFE744497A11}"/>
              </a:ext>
            </a:extLst>
          </p:cNvPr>
          <p:cNvSpPr>
            <a:spLocks noGrp="1"/>
          </p:cNvSpPr>
          <p:nvPr>
            <p:ph type="title"/>
          </p:nvPr>
        </p:nvSpPr>
        <p:spPr>
          <a:xfrm>
            <a:off x="100148" y="-136910"/>
            <a:ext cx="2878183" cy="1006473"/>
          </a:xfrm>
        </p:spPr>
        <p:txBody>
          <a:bodyPr>
            <a:normAutofit/>
          </a:bodyPr>
          <a:lstStyle/>
          <a:p>
            <a:r>
              <a:rPr lang="en-GB" sz="4800" b="1" dirty="0">
                <a:solidFill>
                  <a:schemeClr val="accent1">
                    <a:lumMod val="75000"/>
                  </a:schemeClr>
                </a:solidFill>
              </a:rPr>
              <a:t>Part 2:</a:t>
            </a:r>
          </a:p>
        </p:txBody>
      </p:sp>
      <p:sp>
        <p:nvSpPr>
          <p:cNvPr id="3" name="TextBox 2">
            <a:extLst>
              <a:ext uri="{FF2B5EF4-FFF2-40B4-BE49-F238E27FC236}">
                <a16:creationId xmlns:a16="http://schemas.microsoft.com/office/drawing/2014/main" id="{24C26879-F832-0ECE-22BF-4AEA3ABAE8A5}"/>
              </a:ext>
            </a:extLst>
          </p:cNvPr>
          <p:cNvSpPr txBox="1"/>
          <p:nvPr/>
        </p:nvSpPr>
        <p:spPr>
          <a:xfrm>
            <a:off x="195943" y="751997"/>
            <a:ext cx="11601434" cy="5255798"/>
          </a:xfrm>
          <a:prstGeom prst="rect">
            <a:avLst/>
          </a:prstGeom>
          <a:noFill/>
        </p:spPr>
        <p:txBody>
          <a:bodyPr wrap="square">
            <a:spAutoFit/>
          </a:bodyPr>
          <a:lstStyle/>
          <a:p>
            <a:pPr marL="228600" marR="0" lvl="0" indent="-228600" algn="l" defTabSz="914400" rtl="0" eaLnBrk="1" fontAlgn="auto" latinLnBrk="0" hangingPunct="1">
              <a:lnSpc>
                <a:spcPct val="90000"/>
              </a:lnSpc>
              <a:spcBef>
                <a:spcPts val="6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a:t>
            </a:r>
            <a:r>
              <a:rPr kumimoji="0" lang="en-GB" b="1" i="0"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Briefing Paper </a:t>
            </a:r>
            <a:r>
              <a:rPr kumimoji="0" lang="en-GB"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(2000 words)</a:t>
            </a:r>
          </a:p>
          <a:p>
            <a:pPr marL="228600" marR="0" lvl="0" indent="-228600" algn="l" defTabSz="914400" rtl="0" eaLnBrk="1" fontAlgn="auto" latinLnBrk="0" hangingPunct="1">
              <a:lnSpc>
                <a:spcPct val="90000"/>
              </a:lnSpc>
              <a:spcBef>
                <a:spcPts val="6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This would be a useful document to help new practitioners to develop reflective practice.</a:t>
            </a:r>
          </a:p>
          <a:p>
            <a:pPr marL="228600" marR="0" lvl="0" indent="-228600" algn="l" defTabSz="914400" rtl="0" eaLnBrk="1" fontAlgn="auto" latinLnBrk="0" hangingPunct="1">
              <a:lnSpc>
                <a:spcPct val="90000"/>
              </a:lnSpc>
              <a:spcBef>
                <a:spcPts val="6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It will provide an overview of the important aspects of reflection.</a:t>
            </a:r>
          </a:p>
          <a:p>
            <a:pPr marL="228600" marR="0" lvl="0" indent="-228600" algn="l" defTabSz="914400" rtl="0" eaLnBrk="1" fontAlgn="auto" latinLnBrk="0" hangingPunct="1">
              <a:lnSpc>
                <a:spcPct val="90000"/>
              </a:lnSpc>
              <a:spcBef>
                <a:spcPts val="6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Define reflection.</a:t>
            </a:r>
          </a:p>
          <a:p>
            <a:pPr marL="228600" marR="0" lvl="0" indent="-228600" algn="l" defTabSz="914400" rtl="0" eaLnBrk="1" fontAlgn="auto" latinLnBrk="0" hangingPunct="1">
              <a:lnSpc>
                <a:spcPct val="90000"/>
              </a:lnSpc>
              <a:spcBef>
                <a:spcPts val="6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Explore the theory.</a:t>
            </a:r>
          </a:p>
          <a:p>
            <a:pPr marL="228600" marR="0" lvl="0" indent="-228600" algn="l" defTabSz="914400" rtl="0" eaLnBrk="1" fontAlgn="auto" latinLnBrk="0" hangingPunct="1">
              <a:lnSpc>
                <a:spcPct val="90000"/>
              </a:lnSpc>
              <a:spcBef>
                <a:spcPts val="6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How can this be applied to practice.</a:t>
            </a:r>
          </a:p>
          <a:p>
            <a:pPr marL="228600" marR="0" lvl="0" indent="-228600" algn="l" defTabSz="914400" rtl="0" eaLnBrk="1" fontAlgn="auto" latinLnBrk="0" hangingPunct="1">
              <a:lnSpc>
                <a:spcPct val="90000"/>
              </a:lnSpc>
              <a:spcBef>
                <a:spcPts val="6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Include diagrams and illustrations.</a:t>
            </a:r>
          </a:p>
          <a:p>
            <a:pPr marL="228600" marR="0" lvl="0" indent="-228600" algn="l" defTabSz="914400" rtl="0" eaLnBrk="1" fontAlgn="auto" latinLnBrk="0" hangingPunct="1">
              <a:lnSpc>
                <a:spcPct val="90000"/>
              </a:lnSpc>
              <a:spcBef>
                <a:spcPts val="6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Use references from books in the reading list and Moodle page.</a:t>
            </a:r>
          </a:p>
          <a:p>
            <a:pPr marL="228600" marR="0" lvl="0" indent="-228600" algn="l" defTabSz="914400" rtl="0" eaLnBrk="1" fontAlgn="auto" latinLnBrk="0" hangingPunct="1">
              <a:lnSpc>
                <a:spcPct val="90000"/>
              </a:lnSpc>
              <a:spcBef>
                <a:spcPts val="6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Give an explanation of your statements and ideas.</a:t>
            </a:r>
          </a:p>
          <a:p>
            <a:pPr marL="228600" marR="0" lvl="0" indent="-228600" algn="l" defTabSz="914400" rtl="0" eaLnBrk="1" fontAlgn="auto" latinLnBrk="0" hangingPunct="1">
              <a:lnSpc>
                <a:spcPct val="90000"/>
              </a:lnSpc>
              <a:spcBef>
                <a:spcPts val="6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Be creative with design.</a:t>
            </a:r>
          </a:p>
          <a:p>
            <a:pPr marL="228600" marR="0" lvl="0" indent="-228600" algn="l" defTabSz="914400" rtl="0" eaLnBrk="1" fontAlgn="auto" latinLnBrk="0" hangingPunct="1">
              <a:lnSpc>
                <a:spcPct val="90000"/>
              </a:lnSpc>
              <a:spcBef>
                <a:spcPts val="6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Be clear and concise in your writing.</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450083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 name="Flowchart: Document 70">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02632" y="0"/>
            <a:ext cx="2436019" cy="3400426"/>
          </a:xfrm>
          <a:prstGeom prst="flowChartDocument">
            <a:avLst/>
          </a:prstGeom>
          <a:solidFill>
            <a:srgbClr val="2F31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sz="1800">
              <a:solidFill>
                <a:prstClr val="white"/>
              </a:solidFill>
              <a:latin typeface="Calibri" panose="020F0502020204030204"/>
            </a:endParaRPr>
          </a:p>
        </p:txBody>
      </p:sp>
      <p:sp>
        <p:nvSpPr>
          <p:cNvPr id="2" name="Title 1">
            <a:extLst>
              <a:ext uri="{FF2B5EF4-FFF2-40B4-BE49-F238E27FC236}">
                <a16:creationId xmlns:a16="http://schemas.microsoft.com/office/drawing/2014/main" id="{92C65914-E0FE-425E-9803-5F25C61CA182}"/>
              </a:ext>
            </a:extLst>
          </p:cNvPr>
          <p:cNvSpPr>
            <a:spLocks noGrp="1"/>
          </p:cNvSpPr>
          <p:nvPr>
            <p:ph type="title"/>
          </p:nvPr>
        </p:nvSpPr>
        <p:spPr>
          <a:xfrm>
            <a:off x="2155573" y="148464"/>
            <a:ext cx="2130136" cy="2371148"/>
          </a:xfrm>
        </p:spPr>
        <p:txBody>
          <a:bodyPr vert="horz" lIns="91440" tIns="45720" rIns="91440" bIns="45720" rtlCol="0" anchor="ctr">
            <a:noAutofit/>
          </a:bodyPr>
          <a:lstStyle/>
          <a:p>
            <a:r>
              <a:rPr lang="en-US" sz="2400" b="1" dirty="0" err="1">
                <a:solidFill>
                  <a:srgbClr val="FFFFFF"/>
                </a:solidFill>
              </a:rPr>
              <a:t>Cyfle</a:t>
            </a:r>
            <a:r>
              <a:rPr lang="en-US" sz="2400" b="1" dirty="0">
                <a:solidFill>
                  <a:srgbClr val="FFFFFF"/>
                </a:solidFill>
              </a:rPr>
              <a:t> </a:t>
            </a:r>
            <a:r>
              <a:rPr lang="en-US" sz="2400" b="1" dirty="0" err="1">
                <a:solidFill>
                  <a:srgbClr val="FFFFFF"/>
                </a:solidFill>
              </a:rPr>
              <a:t>i</a:t>
            </a:r>
            <a:r>
              <a:rPr lang="en-US" sz="2400" b="1" dirty="0">
                <a:solidFill>
                  <a:srgbClr val="FFFFFF"/>
                </a:solidFill>
              </a:rPr>
              <a:t> </a:t>
            </a:r>
            <a:r>
              <a:rPr lang="en-US" sz="2400" b="1" dirty="0" err="1">
                <a:solidFill>
                  <a:srgbClr val="FFFFFF"/>
                </a:solidFill>
              </a:rPr>
              <a:t>ofyn</a:t>
            </a:r>
            <a:r>
              <a:rPr lang="en-US" sz="2400" b="1" dirty="0">
                <a:solidFill>
                  <a:srgbClr val="FFFFFF"/>
                </a:solidFill>
              </a:rPr>
              <a:t> </a:t>
            </a:r>
            <a:r>
              <a:rPr lang="en-US" sz="2400" b="1" dirty="0" err="1">
                <a:solidFill>
                  <a:srgbClr val="FFFFFF"/>
                </a:solidFill>
              </a:rPr>
              <a:t>cwestiynau</a:t>
            </a:r>
            <a:r>
              <a:rPr lang="en-US" sz="2400" b="1" dirty="0">
                <a:solidFill>
                  <a:srgbClr val="FFFFFF"/>
                </a:solidFill>
              </a:rPr>
              <a:t>?</a:t>
            </a:r>
            <a:br>
              <a:rPr lang="en-US" sz="2400" b="1" dirty="0">
                <a:solidFill>
                  <a:srgbClr val="FFFFFF"/>
                </a:solidFill>
              </a:rPr>
            </a:br>
            <a:br>
              <a:rPr lang="en-US" sz="2400" b="1" dirty="0">
                <a:solidFill>
                  <a:srgbClr val="FFFFFF"/>
                </a:solidFill>
              </a:rPr>
            </a:br>
            <a:r>
              <a:rPr lang="en-US" sz="2400" b="1" dirty="0">
                <a:solidFill>
                  <a:srgbClr val="FFFFFF"/>
                </a:solidFill>
              </a:rPr>
              <a:t>An opportunity to ask questions?</a:t>
            </a:r>
          </a:p>
        </p:txBody>
      </p:sp>
      <p:pic>
        <p:nvPicPr>
          <p:cNvPr id="1026" name="Picture 2" descr="See the source image">
            <a:extLst>
              <a:ext uri="{FF2B5EF4-FFF2-40B4-BE49-F238E27FC236}">
                <a16:creationId xmlns:a16="http://schemas.microsoft.com/office/drawing/2014/main" id="{2181F64A-6647-4B44-BB6F-5187D69811A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555225" y="148464"/>
            <a:ext cx="5595007" cy="5396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29701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4800" dirty="0" err="1"/>
              <a:t>Croeso</a:t>
            </a:r>
            <a:r>
              <a:rPr lang="en-GB" sz="4800" dirty="0"/>
              <a:t> / </a:t>
            </a:r>
            <a:r>
              <a:rPr lang="en-GB" sz="4800" dirty="0">
                <a:solidFill>
                  <a:schemeClr val="accent1">
                    <a:lumMod val="75000"/>
                  </a:schemeClr>
                </a:solidFill>
              </a:rPr>
              <a:t>Welcome</a:t>
            </a:r>
          </a:p>
        </p:txBody>
      </p:sp>
      <p:sp>
        <p:nvSpPr>
          <p:cNvPr id="4" name="Content Placeholder 3">
            <a:extLst>
              <a:ext uri="{FF2B5EF4-FFF2-40B4-BE49-F238E27FC236}">
                <a16:creationId xmlns:a16="http://schemas.microsoft.com/office/drawing/2014/main" id="{D44EC98D-83B2-4A5F-8AAC-A0C00F328E7F}"/>
              </a:ext>
            </a:extLst>
          </p:cNvPr>
          <p:cNvSpPr>
            <a:spLocks noGrp="1"/>
          </p:cNvSpPr>
          <p:nvPr>
            <p:ph sz="half" idx="1"/>
          </p:nvPr>
        </p:nvSpPr>
        <p:spPr>
          <a:xfrm>
            <a:off x="6096000" y="1690690"/>
            <a:ext cx="5181600" cy="4351338"/>
          </a:xfrm>
        </p:spPr>
        <p:txBody>
          <a:bodyPr/>
          <a:lstStyle/>
          <a:p>
            <a:r>
              <a:rPr lang="en-GB" dirty="0">
                <a:solidFill>
                  <a:schemeClr val="accent1">
                    <a:lumMod val="75000"/>
                  </a:schemeClr>
                </a:solidFill>
              </a:rPr>
              <a:t>What do we mean by Professional Practice?</a:t>
            </a:r>
          </a:p>
          <a:p>
            <a:endParaRPr lang="en-GB" dirty="0">
              <a:solidFill>
                <a:schemeClr val="accent1">
                  <a:lumMod val="75000"/>
                </a:schemeClr>
              </a:solidFill>
            </a:endParaRPr>
          </a:p>
          <a:p>
            <a:r>
              <a:rPr lang="en-GB" dirty="0">
                <a:solidFill>
                  <a:schemeClr val="accent1">
                    <a:lumMod val="75000"/>
                  </a:schemeClr>
                </a:solidFill>
              </a:rPr>
              <a:t>How does this fit with Early Years Practice?</a:t>
            </a:r>
          </a:p>
        </p:txBody>
      </p:sp>
      <p:sp>
        <p:nvSpPr>
          <p:cNvPr id="5" name="Content Placeholder 4">
            <a:extLst>
              <a:ext uri="{FF2B5EF4-FFF2-40B4-BE49-F238E27FC236}">
                <a16:creationId xmlns:a16="http://schemas.microsoft.com/office/drawing/2014/main" id="{048A3452-E17F-4DB3-B0B8-25AF8D473381}"/>
              </a:ext>
            </a:extLst>
          </p:cNvPr>
          <p:cNvSpPr>
            <a:spLocks noGrp="1"/>
          </p:cNvSpPr>
          <p:nvPr>
            <p:ph sz="half" idx="2"/>
          </p:nvPr>
        </p:nvSpPr>
        <p:spPr>
          <a:xfrm>
            <a:off x="390832" y="1690690"/>
            <a:ext cx="5181600" cy="4351338"/>
          </a:xfrm>
        </p:spPr>
        <p:txBody>
          <a:bodyPr/>
          <a:lstStyle/>
          <a:p>
            <a:r>
              <a:rPr lang="en-GB" dirty="0"/>
              <a:t>Beth a </a:t>
            </a:r>
            <a:r>
              <a:rPr lang="en-GB" dirty="0" err="1"/>
              <a:t>olygwn</a:t>
            </a:r>
            <a:r>
              <a:rPr lang="en-GB" dirty="0"/>
              <a:t> </a:t>
            </a:r>
            <a:r>
              <a:rPr lang="en-GB" dirty="0" err="1"/>
              <a:t>wrth</a:t>
            </a:r>
            <a:r>
              <a:rPr lang="en-GB" dirty="0"/>
              <a:t> </a:t>
            </a:r>
            <a:r>
              <a:rPr lang="en-GB" dirty="0" err="1"/>
              <a:t>Ymarfer</a:t>
            </a:r>
            <a:r>
              <a:rPr lang="en-GB" dirty="0"/>
              <a:t> </a:t>
            </a:r>
            <a:r>
              <a:rPr lang="en-GB" dirty="0" err="1"/>
              <a:t>Proffesiynol</a:t>
            </a:r>
            <a:r>
              <a:rPr lang="en-GB" dirty="0"/>
              <a:t>?</a:t>
            </a:r>
          </a:p>
          <a:p>
            <a:endParaRPr lang="en-GB" dirty="0"/>
          </a:p>
          <a:p>
            <a:r>
              <a:rPr lang="en-GB" dirty="0"/>
              <a:t>Sut </a:t>
            </a:r>
            <a:r>
              <a:rPr lang="en-GB" dirty="0" err="1"/>
              <a:t>mae</a:t>
            </a:r>
            <a:r>
              <a:rPr lang="en-GB" dirty="0"/>
              <a:t> </a:t>
            </a:r>
            <a:r>
              <a:rPr lang="en-GB" dirty="0" err="1"/>
              <a:t>hyn</a:t>
            </a:r>
            <a:r>
              <a:rPr lang="en-GB" dirty="0"/>
              <a:t> </a:t>
            </a:r>
            <a:r>
              <a:rPr lang="en-GB" dirty="0" err="1"/>
              <a:t>yn</a:t>
            </a:r>
            <a:r>
              <a:rPr lang="en-GB" dirty="0"/>
              <a:t> </a:t>
            </a:r>
            <a:r>
              <a:rPr lang="en-GB" dirty="0" err="1"/>
              <a:t>cyd-fynd</a:t>
            </a:r>
            <a:r>
              <a:rPr lang="en-GB" dirty="0"/>
              <a:t> ag </a:t>
            </a:r>
            <a:r>
              <a:rPr lang="en-GB" dirty="0" err="1"/>
              <a:t>Ymarfer</a:t>
            </a:r>
            <a:r>
              <a:rPr lang="en-GB" dirty="0"/>
              <a:t> y </a:t>
            </a:r>
            <a:r>
              <a:rPr lang="en-GB" dirty="0" err="1"/>
              <a:t>Blynyddoedd</a:t>
            </a:r>
            <a:r>
              <a:rPr lang="en-GB" dirty="0"/>
              <a:t> </a:t>
            </a:r>
            <a:r>
              <a:rPr lang="en-GB" dirty="0" err="1"/>
              <a:t>Cynnar</a:t>
            </a:r>
            <a:r>
              <a:rPr lang="en-GB" dirty="0"/>
              <a:t>?</a:t>
            </a:r>
          </a:p>
          <a:p>
            <a:endParaRPr lang="en-GB" dirty="0"/>
          </a:p>
          <a:p>
            <a:endParaRPr lang="en-GB" dirty="0"/>
          </a:p>
        </p:txBody>
      </p:sp>
    </p:spTree>
    <p:extLst>
      <p:ext uri="{BB962C8B-B14F-4D97-AF65-F5344CB8AC3E}">
        <p14:creationId xmlns:p14="http://schemas.microsoft.com/office/powerpoint/2010/main" val="19474632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82DFADE5-4D55-4747-9EF6-5E967009EF5E}"/>
              </a:ext>
            </a:extLst>
          </p:cNvPr>
          <p:cNvSpPr>
            <a:spLocks noGrp="1"/>
          </p:cNvSpPr>
          <p:nvPr>
            <p:ph type="title"/>
          </p:nvPr>
        </p:nvSpPr>
        <p:spPr>
          <a:xfrm>
            <a:off x="648790" y="136104"/>
            <a:ext cx="10515600" cy="1325563"/>
          </a:xfrm>
        </p:spPr>
        <p:txBody>
          <a:bodyPr>
            <a:normAutofit/>
          </a:bodyPr>
          <a:lstStyle/>
          <a:p>
            <a:r>
              <a:rPr lang="en-GB" sz="4800" dirty="0" err="1"/>
              <a:t>Gweithgaredd</a:t>
            </a:r>
            <a:r>
              <a:rPr lang="en-GB" sz="4800" dirty="0"/>
              <a:t> / </a:t>
            </a:r>
            <a:r>
              <a:rPr lang="en-GB" sz="4800" dirty="0">
                <a:solidFill>
                  <a:schemeClr val="accent1">
                    <a:lumMod val="75000"/>
                  </a:schemeClr>
                </a:solidFill>
              </a:rPr>
              <a:t>Activity</a:t>
            </a:r>
          </a:p>
        </p:txBody>
      </p:sp>
      <p:sp>
        <p:nvSpPr>
          <p:cNvPr id="10" name="Rectangle 2">
            <a:extLst>
              <a:ext uri="{FF2B5EF4-FFF2-40B4-BE49-F238E27FC236}">
                <a16:creationId xmlns:a16="http://schemas.microsoft.com/office/drawing/2014/main" id="{4C3E3BF4-E573-4E7B-969D-A86060F0D6F2}"/>
              </a:ext>
            </a:extLst>
          </p:cNvPr>
          <p:cNvSpPr>
            <a:spLocks noGrp="1" noChangeArrowheads="1"/>
          </p:cNvSpPr>
          <p:nvPr>
            <p:ph idx="1"/>
          </p:nvPr>
        </p:nvSpPr>
        <p:spPr bwMode="auto">
          <a:xfrm>
            <a:off x="5982788" y="1287517"/>
            <a:ext cx="5888872" cy="45460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158700" numCol="1" rtlCol="0" anchor="ctr" anchorCtr="0" compatLnSpc="1">
            <a:prstTxWarp prst="textNoShape">
              <a:avLst/>
            </a:prstTxWarp>
            <a:spAutoFit/>
          </a:bodyPr>
          <a:lstStyle/>
          <a:p>
            <a:pPr marL="0" indent="0" eaLnBrk="0" fontAlgn="base" hangingPunct="0">
              <a:lnSpc>
                <a:spcPct val="100000"/>
              </a:lnSpc>
              <a:spcBef>
                <a:spcPct val="0"/>
              </a:spcBef>
              <a:spcAft>
                <a:spcPct val="0"/>
              </a:spcAft>
              <a:buNone/>
            </a:pPr>
            <a:r>
              <a:rPr lang="en-US" altLang="en-US" sz="2400" dirty="0">
                <a:solidFill>
                  <a:schemeClr val="accent1">
                    <a:lumMod val="75000"/>
                  </a:schemeClr>
                </a:solidFill>
                <a:latin typeface="Arial" panose="020B0604020202020204" pitchFamily="34" charset="0"/>
                <a:cs typeface="Arial" panose="020B0604020202020204" pitchFamily="34" charset="0"/>
              </a:rPr>
              <a:t>Using the </a:t>
            </a:r>
            <a:r>
              <a:rPr lang="en-US" altLang="en-US" sz="2400" dirty="0" err="1">
                <a:solidFill>
                  <a:schemeClr val="accent1">
                    <a:lumMod val="75000"/>
                  </a:schemeClr>
                </a:solidFill>
                <a:latin typeface="Arial" panose="020B0604020202020204" pitchFamily="34" charset="0"/>
                <a:cs typeface="Arial" panose="020B0604020202020204" pitchFamily="34" charset="0"/>
              </a:rPr>
              <a:t>Menti-metre</a:t>
            </a:r>
            <a:r>
              <a:rPr lang="en-US" altLang="en-US" sz="2400" dirty="0">
                <a:solidFill>
                  <a:schemeClr val="accent1">
                    <a:lumMod val="75000"/>
                  </a:schemeClr>
                </a:solidFill>
                <a:latin typeface="Arial" panose="020B0604020202020204" pitchFamily="34" charset="0"/>
                <a:cs typeface="Arial" panose="020B0604020202020204" pitchFamily="34" charset="0"/>
              </a:rPr>
              <a:t> link enter three things that you would include in a ‘specific professional body of knowledge’ for Early Years professionals:</a:t>
            </a:r>
          </a:p>
          <a:p>
            <a:pPr marL="0" indent="0" eaLnBrk="0" fontAlgn="base" hangingPunct="0">
              <a:lnSpc>
                <a:spcPct val="100000"/>
              </a:lnSpc>
              <a:spcBef>
                <a:spcPct val="0"/>
              </a:spcBef>
              <a:spcAft>
                <a:spcPct val="0"/>
              </a:spcAft>
              <a:buNone/>
            </a:pPr>
            <a:endParaRPr lang="en-US" altLang="en-US" sz="2400" dirty="0">
              <a:latin typeface="Arial" panose="020B0604020202020204" pitchFamily="34" charset="0"/>
              <a:cs typeface="Arial" panose="020B0604020202020204" pitchFamily="34" charset="0"/>
            </a:endParaRPr>
          </a:p>
          <a:p>
            <a:pPr marL="0" indent="0" eaLnBrk="0" fontAlgn="base" hangingPunct="0">
              <a:lnSpc>
                <a:spcPct val="100000"/>
              </a:lnSpc>
              <a:spcBef>
                <a:spcPct val="0"/>
              </a:spcBef>
              <a:spcAft>
                <a:spcPct val="0"/>
              </a:spcAft>
              <a:buFontTx/>
              <a:buChar char="•"/>
            </a:pPr>
            <a:r>
              <a:rPr lang="en-US" altLang="en-US" sz="2400" dirty="0">
                <a:latin typeface="Arial" panose="020B0604020202020204" pitchFamily="34" charset="0"/>
                <a:cs typeface="Arial" panose="020B0604020202020204" pitchFamily="34" charset="0"/>
              </a:rPr>
              <a:t>1.</a:t>
            </a:r>
          </a:p>
          <a:p>
            <a:pPr marL="0" indent="0" eaLnBrk="0" fontAlgn="base" hangingPunct="0">
              <a:lnSpc>
                <a:spcPct val="100000"/>
              </a:lnSpc>
              <a:spcBef>
                <a:spcPct val="0"/>
              </a:spcBef>
              <a:spcAft>
                <a:spcPct val="0"/>
              </a:spcAft>
              <a:buNone/>
            </a:pPr>
            <a:r>
              <a:rPr lang="en-US" altLang="en-US" sz="2400" dirty="0">
                <a:latin typeface="Arial" panose="020B0604020202020204" pitchFamily="34" charset="0"/>
                <a:cs typeface="Arial" panose="020B0604020202020204" pitchFamily="34" charset="0"/>
              </a:rPr>
              <a:t>……………….</a:t>
            </a:r>
          </a:p>
          <a:p>
            <a:pPr marL="0" indent="0" eaLnBrk="0" fontAlgn="base" hangingPunct="0">
              <a:lnSpc>
                <a:spcPct val="100000"/>
              </a:lnSpc>
              <a:spcBef>
                <a:spcPct val="0"/>
              </a:spcBef>
              <a:spcAft>
                <a:spcPct val="0"/>
              </a:spcAft>
              <a:buFontTx/>
              <a:buChar char="•"/>
            </a:pPr>
            <a:r>
              <a:rPr lang="en-US" altLang="en-US" sz="2400" dirty="0">
                <a:latin typeface="Arial" panose="020B0604020202020204" pitchFamily="34" charset="0"/>
                <a:cs typeface="Arial" panose="020B0604020202020204" pitchFamily="34" charset="0"/>
              </a:rPr>
              <a:t>2.</a:t>
            </a:r>
          </a:p>
          <a:p>
            <a:pPr marL="0" indent="0" eaLnBrk="0" fontAlgn="base" hangingPunct="0">
              <a:lnSpc>
                <a:spcPct val="100000"/>
              </a:lnSpc>
              <a:spcBef>
                <a:spcPct val="0"/>
              </a:spcBef>
              <a:spcAft>
                <a:spcPct val="0"/>
              </a:spcAft>
              <a:buNone/>
            </a:pPr>
            <a:r>
              <a:rPr lang="en-US" altLang="en-US" sz="2400" dirty="0">
                <a:latin typeface="Arial" panose="020B0604020202020204" pitchFamily="34" charset="0"/>
                <a:cs typeface="Arial" panose="020B0604020202020204" pitchFamily="34" charset="0"/>
              </a:rPr>
              <a:t>……………….</a:t>
            </a:r>
          </a:p>
          <a:p>
            <a:pPr marL="0" indent="0" eaLnBrk="0" fontAlgn="base" hangingPunct="0">
              <a:lnSpc>
                <a:spcPct val="100000"/>
              </a:lnSpc>
              <a:spcBef>
                <a:spcPct val="0"/>
              </a:spcBef>
              <a:spcAft>
                <a:spcPct val="0"/>
              </a:spcAft>
              <a:buFontTx/>
              <a:buChar char="•"/>
            </a:pPr>
            <a:r>
              <a:rPr lang="en-US" altLang="en-US" sz="2400" dirty="0">
                <a:latin typeface="Arial" panose="020B0604020202020204" pitchFamily="34" charset="0"/>
                <a:cs typeface="Arial" panose="020B0604020202020204" pitchFamily="34" charset="0"/>
              </a:rPr>
              <a:t>3.</a:t>
            </a:r>
          </a:p>
          <a:p>
            <a:pPr marL="0" indent="0" eaLnBrk="0" fontAlgn="base" hangingPunct="0">
              <a:lnSpc>
                <a:spcPct val="100000"/>
              </a:lnSpc>
              <a:spcBef>
                <a:spcPct val="0"/>
              </a:spcBef>
              <a:spcAft>
                <a:spcPct val="0"/>
              </a:spcAft>
              <a:buNone/>
            </a:pPr>
            <a:r>
              <a:rPr lang="en-US" altLang="en-US" sz="2400" dirty="0">
                <a:latin typeface="Arial" panose="020B0604020202020204" pitchFamily="34" charset="0"/>
                <a:cs typeface="Arial" panose="020B0604020202020204" pitchFamily="34" charset="0"/>
              </a:rPr>
              <a:t>……………….</a:t>
            </a:r>
          </a:p>
          <a:p>
            <a:pPr marL="0" indent="0" eaLnBrk="0" fontAlgn="base" hangingPunct="0">
              <a:lnSpc>
                <a:spcPct val="100000"/>
              </a:lnSpc>
              <a:spcBef>
                <a:spcPct val="0"/>
              </a:spcBef>
              <a:spcAft>
                <a:spcPct val="0"/>
              </a:spcAft>
              <a:buNone/>
            </a:pPr>
            <a:endParaRPr lang="en-US" altLang="en-US" sz="1800" dirty="0">
              <a:latin typeface="Arial" panose="020B0604020202020204" pitchFamily="34" charset="0"/>
            </a:endParaRPr>
          </a:p>
        </p:txBody>
      </p:sp>
      <p:sp>
        <p:nvSpPr>
          <p:cNvPr id="4" name="Rectangle 2">
            <a:extLst>
              <a:ext uri="{FF2B5EF4-FFF2-40B4-BE49-F238E27FC236}">
                <a16:creationId xmlns:a16="http://schemas.microsoft.com/office/drawing/2014/main" id="{C799F6F9-97CC-4F3E-AE1A-D6093731FC07}"/>
              </a:ext>
            </a:extLst>
          </p:cNvPr>
          <p:cNvSpPr txBox="1">
            <a:spLocks noChangeArrowheads="1"/>
          </p:cNvSpPr>
          <p:nvPr/>
        </p:nvSpPr>
        <p:spPr bwMode="auto">
          <a:xfrm>
            <a:off x="65615" y="1280573"/>
            <a:ext cx="5624312" cy="45460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158700" numCol="1" rtlCol="0" anchor="ctr" anchorCtr="0" compatLnSpc="1">
            <a:prstTxWarp prst="textNoShape">
              <a:avLst/>
            </a:prstTxWarp>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eaLnBrk="0" fontAlgn="base" hangingPunct="0">
              <a:lnSpc>
                <a:spcPct val="100000"/>
              </a:lnSpc>
              <a:spcBef>
                <a:spcPct val="0"/>
              </a:spcBef>
              <a:spcAft>
                <a:spcPct val="0"/>
              </a:spcAft>
              <a:buFont typeface="Arial" panose="020B0604020202020204" pitchFamily="34" charset="0"/>
              <a:buNone/>
            </a:pPr>
            <a:r>
              <a:rPr kumimoji="0" lang="en-GB" sz="2400" b="0" i="0" u="none" strike="noStrike" kern="1200" cap="none" spc="0" normalizeH="0" baseline="0" noProof="0" dirty="0" err="1">
                <a:ln>
                  <a:noFill/>
                </a:ln>
                <a:solidFill>
                  <a:prstClr val="black"/>
                </a:solidFill>
                <a:effectLst/>
                <a:uLnTx/>
                <a:uFillTx/>
                <a:latin typeface="Arial" panose="020B0604020202020204" pitchFamily="34" charset="0"/>
                <a:cs typeface="Arial" panose="020B0604020202020204" pitchFamily="34" charset="0"/>
              </a:rPr>
              <a:t>Ysgrifennwch</a:t>
            </a:r>
            <a:r>
              <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t>
            </a:r>
            <a:r>
              <a:rPr kumimoji="0" lang="en-GB" sz="2400" b="0" i="0" u="none" strike="noStrike" kern="1200" cap="none" spc="0" normalizeH="0" baseline="0" noProof="0" dirty="0" err="1">
                <a:ln>
                  <a:noFill/>
                </a:ln>
                <a:solidFill>
                  <a:prstClr val="black"/>
                </a:solidFill>
                <a:effectLst/>
                <a:uLnTx/>
                <a:uFillTx/>
                <a:latin typeface="Arial" panose="020B0604020202020204" pitchFamily="34" charset="0"/>
                <a:cs typeface="Arial" panose="020B0604020202020204" pitchFamily="34" charset="0"/>
              </a:rPr>
              <a:t>dri</a:t>
            </a:r>
            <a:r>
              <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t>
            </a:r>
            <a:r>
              <a:rPr kumimoji="0" lang="en-GB" sz="2400" b="0" i="0" u="none" strike="noStrike" kern="1200" cap="none" spc="0" normalizeH="0" baseline="0" noProof="0" dirty="0" err="1">
                <a:ln>
                  <a:noFill/>
                </a:ln>
                <a:solidFill>
                  <a:prstClr val="black"/>
                </a:solidFill>
                <a:effectLst/>
                <a:uLnTx/>
                <a:uFillTx/>
                <a:latin typeface="Arial" panose="020B0604020202020204" pitchFamily="34" charset="0"/>
                <a:cs typeface="Arial" panose="020B0604020202020204" pitchFamily="34" charset="0"/>
              </a:rPr>
              <a:t>pheth</a:t>
            </a:r>
            <a:r>
              <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y </a:t>
            </a:r>
            <a:r>
              <a:rPr kumimoji="0" lang="en-GB" sz="2400" b="0" i="0" u="none" strike="noStrike" kern="1200" cap="none" spc="0" normalizeH="0" baseline="0" noProof="0" dirty="0" err="1">
                <a:ln>
                  <a:noFill/>
                </a:ln>
                <a:solidFill>
                  <a:prstClr val="black"/>
                </a:solidFill>
                <a:effectLst/>
                <a:uLnTx/>
                <a:uFillTx/>
                <a:latin typeface="Arial" panose="020B0604020202020204" pitchFamily="34" charset="0"/>
                <a:cs typeface="Arial" panose="020B0604020202020204" pitchFamily="34" charset="0"/>
              </a:rPr>
              <a:t>byddech</a:t>
            </a:r>
            <a:r>
              <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t>
            </a:r>
            <a:r>
              <a:rPr kumimoji="0" lang="en-GB" sz="2400" b="0" i="0" u="none" strike="noStrike" kern="1200" cap="none" spc="0" normalizeH="0" baseline="0" noProof="0" dirty="0" err="1">
                <a:ln>
                  <a:noFill/>
                </a:ln>
                <a:solidFill>
                  <a:prstClr val="black"/>
                </a:solidFill>
                <a:effectLst/>
                <a:uLnTx/>
                <a:uFillTx/>
                <a:latin typeface="Arial" panose="020B0604020202020204" pitchFamily="34" charset="0"/>
                <a:cs typeface="Arial" panose="020B0604020202020204" pitchFamily="34" charset="0"/>
              </a:rPr>
              <a:t>yn</a:t>
            </a:r>
            <a:r>
              <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t>
            </a:r>
            <a:r>
              <a:rPr kumimoji="0" lang="en-GB" sz="2400" b="0" i="0" u="none" strike="noStrike" kern="1200" cap="none" spc="0" normalizeH="0" baseline="0" noProof="0" dirty="0" err="1">
                <a:ln>
                  <a:noFill/>
                </a:ln>
                <a:solidFill>
                  <a:prstClr val="black"/>
                </a:solidFill>
                <a:effectLst/>
                <a:uLnTx/>
                <a:uFillTx/>
                <a:latin typeface="Arial" panose="020B0604020202020204" pitchFamily="34" charset="0"/>
                <a:cs typeface="Arial" panose="020B0604020202020204" pitchFamily="34" charset="0"/>
              </a:rPr>
              <a:t>eu</a:t>
            </a:r>
            <a:r>
              <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t>
            </a:r>
            <a:r>
              <a:rPr kumimoji="0" lang="en-GB" sz="2400" b="0" i="0" u="none" strike="noStrike" kern="1200" cap="none" spc="0" normalizeH="0" baseline="0" noProof="0" dirty="0" err="1">
                <a:ln>
                  <a:noFill/>
                </a:ln>
                <a:solidFill>
                  <a:prstClr val="black"/>
                </a:solidFill>
                <a:effectLst/>
                <a:uLnTx/>
                <a:uFillTx/>
                <a:latin typeface="Arial" panose="020B0604020202020204" pitchFamily="34" charset="0"/>
                <a:cs typeface="Arial" panose="020B0604020202020204" pitchFamily="34" charset="0"/>
              </a:rPr>
              <a:t>cynnwys</a:t>
            </a:r>
            <a:r>
              <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t>
            </a:r>
            <a:r>
              <a:rPr kumimoji="0" lang="en-GB" sz="2400" b="0" i="0" u="none" strike="noStrike" kern="1200" cap="none" spc="0" normalizeH="0" baseline="0" noProof="0" dirty="0" err="1">
                <a:ln>
                  <a:noFill/>
                </a:ln>
                <a:solidFill>
                  <a:prstClr val="black"/>
                </a:solidFill>
                <a:effectLst/>
                <a:uLnTx/>
                <a:uFillTx/>
                <a:latin typeface="Arial" panose="020B0604020202020204" pitchFamily="34" charset="0"/>
                <a:cs typeface="Arial" panose="020B0604020202020204" pitchFamily="34" charset="0"/>
              </a:rPr>
              <a:t>mewn</a:t>
            </a:r>
            <a:r>
              <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t>
            </a:r>
            <a:r>
              <a:rPr kumimoji="0" lang="en-GB" sz="2400" b="0" i="0" u="none" strike="noStrike" kern="1200" cap="none" spc="0" normalizeH="0" baseline="0" noProof="0" dirty="0" err="1">
                <a:ln>
                  <a:noFill/>
                </a:ln>
                <a:solidFill>
                  <a:prstClr val="black"/>
                </a:solidFill>
                <a:effectLst/>
                <a:uLnTx/>
                <a:uFillTx/>
                <a:latin typeface="Arial" panose="020B0604020202020204" pitchFamily="34" charset="0"/>
                <a:cs typeface="Arial" panose="020B0604020202020204" pitchFamily="34" charset="0"/>
              </a:rPr>
              <a:t>corff</a:t>
            </a:r>
            <a:r>
              <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t>
            </a:r>
            <a:r>
              <a:rPr kumimoji="0" lang="en-GB" sz="2400" b="0" i="0" u="none" strike="noStrike" kern="1200" cap="none" spc="0" normalizeH="0" baseline="0" noProof="0" dirty="0" err="1">
                <a:ln>
                  <a:noFill/>
                </a:ln>
                <a:solidFill>
                  <a:prstClr val="black"/>
                </a:solidFill>
                <a:effectLst/>
                <a:uLnTx/>
                <a:uFillTx/>
                <a:latin typeface="Arial" panose="020B0604020202020204" pitchFamily="34" charset="0"/>
                <a:cs typeface="Arial" panose="020B0604020202020204" pitchFamily="34" charset="0"/>
              </a:rPr>
              <a:t>proffesiynol</a:t>
            </a:r>
            <a:r>
              <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t>
            </a:r>
            <a:r>
              <a:rPr kumimoji="0" lang="en-GB" sz="2400" b="0" i="0" u="none" strike="noStrike" kern="1200" cap="none" spc="0" normalizeH="0" baseline="0" noProof="0" dirty="0" err="1">
                <a:ln>
                  <a:noFill/>
                </a:ln>
                <a:solidFill>
                  <a:prstClr val="black"/>
                </a:solidFill>
                <a:effectLst/>
                <a:uLnTx/>
                <a:uFillTx/>
                <a:latin typeface="Arial" panose="020B0604020202020204" pitchFamily="34" charset="0"/>
                <a:cs typeface="Arial" panose="020B0604020202020204" pitchFamily="34" charset="0"/>
              </a:rPr>
              <a:t>penodol</a:t>
            </a:r>
            <a:r>
              <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o </a:t>
            </a:r>
            <a:r>
              <a:rPr kumimoji="0" lang="en-GB" sz="2400" b="0" i="0" u="none" strike="noStrike" kern="1200" cap="none" spc="0" normalizeH="0" baseline="0" noProof="0" dirty="0" err="1">
                <a:ln>
                  <a:noFill/>
                </a:ln>
                <a:solidFill>
                  <a:prstClr val="black"/>
                </a:solidFill>
                <a:effectLst/>
                <a:uLnTx/>
                <a:uFillTx/>
                <a:latin typeface="Arial" panose="020B0604020202020204" pitchFamily="34" charset="0"/>
                <a:cs typeface="Arial" panose="020B0604020202020204" pitchFamily="34" charset="0"/>
              </a:rPr>
              <a:t>wybodaeth</a:t>
            </a:r>
            <a:r>
              <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t>
            </a:r>
            <a:r>
              <a:rPr kumimoji="0" lang="en-GB" sz="2400" b="0" i="0" u="none" strike="noStrike" kern="1200" cap="none" spc="0" normalizeH="0" baseline="0" noProof="0" dirty="0" err="1">
                <a:ln>
                  <a:noFill/>
                </a:ln>
                <a:solidFill>
                  <a:prstClr val="black"/>
                </a:solidFill>
                <a:effectLst/>
                <a:uLnTx/>
                <a:uFillTx/>
                <a:latin typeface="Arial" panose="020B0604020202020204" pitchFamily="34" charset="0"/>
                <a:cs typeface="Arial" panose="020B0604020202020204" pitchFamily="34" charset="0"/>
              </a:rPr>
              <a:t>ar</a:t>
            </a:r>
            <a:r>
              <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t>
            </a:r>
            <a:r>
              <a:rPr kumimoji="0" lang="en-GB" sz="2400" b="0" i="0" u="none" strike="noStrike" kern="1200" cap="none" spc="0" normalizeH="0" baseline="0" noProof="0" dirty="0" err="1">
                <a:ln>
                  <a:noFill/>
                </a:ln>
                <a:solidFill>
                  <a:prstClr val="black"/>
                </a:solidFill>
                <a:effectLst/>
                <a:uLnTx/>
                <a:uFillTx/>
                <a:latin typeface="Arial" panose="020B0604020202020204" pitchFamily="34" charset="0"/>
                <a:cs typeface="Arial" panose="020B0604020202020204" pitchFamily="34" charset="0"/>
              </a:rPr>
              <a:t>gyfer</a:t>
            </a:r>
            <a:r>
              <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t>
            </a:r>
            <a:r>
              <a:rPr kumimoji="0" lang="en-GB" sz="2400" b="0" i="0" u="none" strike="noStrike" kern="1200" cap="none" spc="0" normalizeH="0" baseline="0" noProof="0" dirty="0" err="1">
                <a:ln>
                  <a:noFill/>
                </a:ln>
                <a:solidFill>
                  <a:prstClr val="black"/>
                </a:solidFill>
                <a:effectLst/>
                <a:uLnTx/>
                <a:uFillTx/>
                <a:latin typeface="Arial" panose="020B0604020202020204" pitchFamily="34" charset="0"/>
                <a:cs typeface="Arial" panose="020B0604020202020204" pitchFamily="34" charset="0"/>
              </a:rPr>
              <a:t>gweithwyr</a:t>
            </a:r>
            <a:r>
              <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t>
            </a:r>
            <a:r>
              <a:rPr kumimoji="0" lang="en-GB" sz="2400" b="0" i="0" u="none" strike="noStrike" kern="1200" cap="none" spc="0" normalizeH="0" baseline="0" noProof="0" dirty="0" err="1">
                <a:ln>
                  <a:noFill/>
                </a:ln>
                <a:solidFill>
                  <a:prstClr val="black"/>
                </a:solidFill>
                <a:effectLst/>
                <a:uLnTx/>
                <a:uFillTx/>
                <a:latin typeface="Arial" panose="020B0604020202020204" pitchFamily="34" charset="0"/>
                <a:cs typeface="Arial" panose="020B0604020202020204" pitchFamily="34" charset="0"/>
              </a:rPr>
              <a:t>proffesiynol</a:t>
            </a:r>
            <a:r>
              <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ECEC:</a:t>
            </a:r>
          </a:p>
          <a:p>
            <a:pPr marL="0" indent="0" eaLnBrk="0" fontAlgn="base" hangingPunct="0">
              <a:lnSpc>
                <a:spcPct val="100000"/>
              </a:lnSpc>
              <a:spcBef>
                <a:spcPct val="0"/>
              </a:spcBef>
              <a:spcAft>
                <a:spcPct val="0"/>
              </a:spcAft>
              <a:buFont typeface="Arial" panose="020B0604020202020204" pitchFamily="34" charset="0"/>
              <a:buNone/>
            </a:pPr>
            <a:endParaRPr lang="en-US" altLang="en-US" sz="2400" dirty="0">
              <a:latin typeface="Arial" panose="020B0604020202020204" pitchFamily="34" charset="0"/>
              <a:cs typeface="Arial" panose="020B0604020202020204" pitchFamily="34" charset="0"/>
            </a:endParaRPr>
          </a:p>
          <a:p>
            <a:pPr marL="0" indent="0" eaLnBrk="0" fontAlgn="base" hangingPunct="0">
              <a:lnSpc>
                <a:spcPct val="100000"/>
              </a:lnSpc>
              <a:spcBef>
                <a:spcPct val="0"/>
              </a:spcBef>
              <a:spcAft>
                <a:spcPct val="0"/>
              </a:spcAft>
              <a:buFontTx/>
              <a:buChar char="•"/>
            </a:pPr>
            <a:r>
              <a:rPr lang="en-US" altLang="en-US" sz="2400" dirty="0">
                <a:solidFill>
                  <a:srgbClr val="2E2E2E"/>
                </a:solidFill>
                <a:latin typeface="Arial" panose="020B0604020202020204" pitchFamily="34" charset="0"/>
                <a:cs typeface="Arial" panose="020B0604020202020204" pitchFamily="34" charset="0"/>
              </a:rPr>
              <a:t>1</a:t>
            </a:r>
            <a:r>
              <a:rPr lang="en-US" altLang="en-US" sz="2400" dirty="0">
                <a:latin typeface="Arial" panose="020B0604020202020204" pitchFamily="34" charset="0"/>
                <a:cs typeface="Arial" panose="020B0604020202020204" pitchFamily="34" charset="0"/>
              </a:rPr>
              <a:t>.</a:t>
            </a:r>
          </a:p>
          <a:p>
            <a:pPr marL="0" indent="0" eaLnBrk="0" fontAlgn="base" hangingPunct="0">
              <a:lnSpc>
                <a:spcPct val="100000"/>
              </a:lnSpc>
              <a:spcBef>
                <a:spcPct val="0"/>
              </a:spcBef>
              <a:spcAft>
                <a:spcPct val="0"/>
              </a:spcAft>
              <a:buFont typeface="Arial" panose="020B0604020202020204" pitchFamily="34" charset="0"/>
              <a:buNone/>
            </a:pPr>
            <a:r>
              <a:rPr lang="en-US" altLang="en-US" sz="2400" dirty="0">
                <a:latin typeface="Arial" panose="020B0604020202020204" pitchFamily="34" charset="0"/>
                <a:cs typeface="Arial" panose="020B0604020202020204" pitchFamily="34" charset="0"/>
              </a:rPr>
              <a:t>……………….</a:t>
            </a:r>
          </a:p>
          <a:p>
            <a:pPr marL="0" indent="0" eaLnBrk="0" fontAlgn="base" hangingPunct="0">
              <a:lnSpc>
                <a:spcPct val="100000"/>
              </a:lnSpc>
              <a:spcBef>
                <a:spcPct val="0"/>
              </a:spcBef>
              <a:spcAft>
                <a:spcPct val="0"/>
              </a:spcAft>
              <a:buFontTx/>
              <a:buChar char="•"/>
            </a:pPr>
            <a:r>
              <a:rPr lang="en-US" altLang="en-US" sz="2400" dirty="0">
                <a:latin typeface="Arial" panose="020B0604020202020204" pitchFamily="34" charset="0"/>
                <a:cs typeface="Arial" panose="020B0604020202020204" pitchFamily="34" charset="0"/>
              </a:rPr>
              <a:t>2.</a:t>
            </a:r>
          </a:p>
          <a:p>
            <a:pPr marL="0" indent="0" eaLnBrk="0" fontAlgn="base" hangingPunct="0">
              <a:lnSpc>
                <a:spcPct val="100000"/>
              </a:lnSpc>
              <a:spcBef>
                <a:spcPct val="0"/>
              </a:spcBef>
              <a:spcAft>
                <a:spcPct val="0"/>
              </a:spcAft>
              <a:buFont typeface="Arial" panose="020B0604020202020204" pitchFamily="34" charset="0"/>
              <a:buNone/>
            </a:pPr>
            <a:r>
              <a:rPr lang="en-US" altLang="en-US" sz="2400" dirty="0">
                <a:latin typeface="Arial" panose="020B0604020202020204" pitchFamily="34" charset="0"/>
                <a:cs typeface="Arial" panose="020B0604020202020204" pitchFamily="34" charset="0"/>
              </a:rPr>
              <a:t>……………….</a:t>
            </a:r>
          </a:p>
          <a:p>
            <a:pPr marL="0" indent="0" eaLnBrk="0" fontAlgn="base" hangingPunct="0">
              <a:lnSpc>
                <a:spcPct val="100000"/>
              </a:lnSpc>
              <a:spcBef>
                <a:spcPct val="0"/>
              </a:spcBef>
              <a:spcAft>
                <a:spcPct val="0"/>
              </a:spcAft>
              <a:buFontTx/>
              <a:buChar char="•"/>
            </a:pPr>
            <a:r>
              <a:rPr lang="en-US" altLang="en-US" sz="2400" dirty="0">
                <a:latin typeface="Arial" panose="020B0604020202020204" pitchFamily="34" charset="0"/>
                <a:cs typeface="Arial" panose="020B0604020202020204" pitchFamily="34" charset="0"/>
              </a:rPr>
              <a:t>3.</a:t>
            </a:r>
          </a:p>
          <a:p>
            <a:pPr marL="0" indent="0" eaLnBrk="0" fontAlgn="base" hangingPunct="0">
              <a:lnSpc>
                <a:spcPct val="100000"/>
              </a:lnSpc>
              <a:spcBef>
                <a:spcPct val="0"/>
              </a:spcBef>
              <a:spcAft>
                <a:spcPct val="0"/>
              </a:spcAft>
              <a:buFont typeface="Arial" panose="020B0604020202020204" pitchFamily="34" charset="0"/>
              <a:buNone/>
            </a:pPr>
            <a:r>
              <a:rPr lang="en-US" altLang="en-US" sz="2400" dirty="0">
                <a:latin typeface="Arial" panose="020B0604020202020204" pitchFamily="34" charset="0"/>
                <a:cs typeface="Arial" panose="020B0604020202020204" pitchFamily="34" charset="0"/>
              </a:rPr>
              <a:t>……………….</a:t>
            </a:r>
          </a:p>
          <a:p>
            <a:pPr marL="0" indent="0" eaLnBrk="0" fontAlgn="base" hangingPunct="0">
              <a:lnSpc>
                <a:spcPct val="100000"/>
              </a:lnSpc>
              <a:spcBef>
                <a:spcPct val="0"/>
              </a:spcBef>
              <a:spcAft>
                <a:spcPct val="0"/>
              </a:spcAft>
              <a:buFont typeface="Arial" panose="020B0604020202020204" pitchFamily="34" charset="0"/>
              <a:buNone/>
            </a:pPr>
            <a:endParaRPr lang="en-US" altLang="en-US" sz="1800" dirty="0">
              <a:latin typeface="Arial" panose="020B0604020202020204" pitchFamily="34" charset="0"/>
            </a:endParaRPr>
          </a:p>
        </p:txBody>
      </p:sp>
    </p:spTree>
    <p:extLst>
      <p:ext uri="{BB962C8B-B14F-4D97-AF65-F5344CB8AC3E}">
        <p14:creationId xmlns:p14="http://schemas.microsoft.com/office/powerpoint/2010/main" val="34168921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55C979-8727-4071-A9B9-7465B282DF5B}"/>
              </a:ext>
            </a:extLst>
          </p:cNvPr>
          <p:cNvSpPr>
            <a:spLocks noGrp="1"/>
          </p:cNvSpPr>
          <p:nvPr>
            <p:ph type="title"/>
          </p:nvPr>
        </p:nvSpPr>
        <p:spPr/>
        <p:txBody>
          <a:bodyPr>
            <a:normAutofit/>
          </a:bodyPr>
          <a:lstStyle/>
          <a:p>
            <a:r>
              <a:rPr lang="en-GB" sz="4800" dirty="0" err="1"/>
              <a:t>Proffesiynol</a:t>
            </a:r>
            <a:r>
              <a:rPr lang="en-GB" sz="4800" dirty="0"/>
              <a:t> / </a:t>
            </a:r>
            <a:r>
              <a:rPr lang="en-GB" sz="4800" dirty="0">
                <a:solidFill>
                  <a:schemeClr val="accent1">
                    <a:lumMod val="75000"/>
                  </a:schemeClr>
                </a:solidFill>
              </a:rPr>
              <a:t>Professional</a:t>
            </a:r>
          </a:p>
        </p:txBody>
      </p:sp>
      <p:sp>
        <p:nvSpPr>
          <p:cNvPr id="3" name="Content Placeholder 2">
            <a:extLst>
              <a:ext uri="{FF2B5EF4-FFF2-40B4-BE49-F238E27FC236}">
                <a16:creationId xmlns:a16="http://schemas.microsoft.com/office/drawing/2014/main" id="{1B140C1E-B19E-40F2-828E-E5F604462EA8}"/>
              </a:ext>
            </a:extLst>
          </p:cNvPr>
          <p:cNvSpPr>
            <a:spLocks noGrp="1"/>
          </p:cNvSpPr>
          <p:nvPr>
            <p:ph idx="1"/>
          </p:nvPr>
        </p:nvSpPr>
        <p:spPr>
          <a:xfrm>
            <a:off x="609600" y="2090172"/>
            <a:ext cx="5014451" cy="3917032"/>
          </a:xfrm>
        </p:spPr>
        <p:txBody>
          <a:bodyPr/>
          <a:lstStyle/>
          <a:p>
            <a:pPr marL="0" indent="0">
              <a:buNone/>
            </a:pPr>
            <a:r>
              <a:rPr lang="en-GB" dirty="0">
                <a:latin typeface="Arial" panose="020B0604020202020204" pitchFamily="34" charset="0"/>
                <a:cs typeface="Arial" panose="020B0604020202020204" pitchFamily="34" charset="0"/>
              </a:rPr>
              <a:t>Mae '</a:t>
            </a:r>
            <a:r>
              <a:rPr lang="en-GB" dirty="0" err="1">
                <a:latin typeface="Arial" panose="020B0604020202020204" pitchFamily="34" charset="0"/>
                <a:cs typeface="Arial" panose="020B0604020202020204" pitchFamily="34" charset="0"/>
              </a:rPr>
              <a:t>proffesiynol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cyfeirio</a:t>
            </a:r>
            <a:r>
              <a:rPr lang="en-GB" dirty="0">
                <a:latin typeface="Arial" panose="020B0604020202020204" pitchFamily="34" charset="0"/>
                <a:cs typeface="Arial" panose="020B0604020202020204" pitchFamily="34" charset="0"/>
              </a:rPr>
              <a:t> at y </a:t>
            </a:r>
            <a:r>
              <a:rPr lang="en-GB" dirty="0" err="1">
                <a:latin typeface="Arial" panose="020B0604020202020204" pitchFamily="34" charset="0"/>
                <a:cs typeface="Arial" panose="020B0604020202020204" pitchFamily="34" charset="0"/>
              </a:rPr>
              <a:t>rhai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sydd</a:t>
            </a:r>
            <a:r>
              <a:rPr lang="en-GB" dirty="0">
                <a:latin typeface="Arial" panose="020B0604020202020204" pitchFamily="34" charset="0"/>
                <a:cs typeface="Arial" panose="020B0604020202020204" pitchFamily="34" charset="0"/>
              </a:rPr>
              <a:t> â </a:t>
            </a:r>
            <a:r>
              <a:rPr lang="en-GB" dirty="0" err="1">
                <a:latin typeface="Arial" panose="020B0604020202020204" pitchFamily="34" charset="0"/>
                <a:cs typeface="Arial" panose="020B0604020202020204" pitchFamily="34" charset="0"/>
              </a:rPr>
              <a:t>chymhwyster</a:t>
            </a:r>
            <a:r>
              <a:rPr lang="en-GB" dirty="0">
                <a:latin typeface="Arial" panose="020B0604020202020204" pitchFamily="34" charset="0"/>
                <a:cs typeface="Arial" panose="020B0604020202020204" pitchFamily="34" charset="0"/>
              </a:rPr>
              <a:t> neu </a:t>
            </a:r>
            <a:r>
              <a:rPr lang="en-GB" dirty="0" err="1">
                <a:latin typeface="Arial" panose="020B0604020202020204" pitchFamily="34" charset="0"/>
                <a:cs typeface="Arial" panose="020B0604020202020204" pitchFamily="34" charset="0"/>
              </a:rPr>
              <a:t>arbenigedd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penodol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unig</a:t>
            </a:r>
            <a:r>
              <a:rPr lang="en-GB" dirty="0">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a:p>
            <a:pPr marL="0" indent="0">
              <a:buNone/>
            </a:pPr>
            <a:r>
              <a:rPr lang="en-GB" dirty="0" err="1">
                <a:latin typeface="Arial" panose="020B0604020202020204" pitchFamily="34" charset="0"/>
                <a:cs typeface="Arial" panose="020B0604020202020204" pitchFamily="34" charset="0"/>
              </a:rPr>
              <a:t>Trafod</a:t>
            </a:r>
            <a:r>
              <a:rPr lang="en-GB" dirty="0">
                <a:latin typeface="Arial" panose="020B0604020202020204" pitchFamily="34" charset="0"/>
                <a:cs typeface="Arial" panose="020B0604020202020204" pitchFamily="34" charset="0"/>
              </a:rPr>
              <a:t>!</a:t>
            </a:r>
          </a:p>
          <a:p>
            <a:endParaRPr lang="en-GB" dirty="0"/>
          </a:p>
        </p:txBody>
      </p:sp>
      <p:sp>
        <p:nvSpPr>
          <p:cNvPr id="5" name="TextBox 4">
            <a:extLst>
              <a:ext uri="{FF2B5EF4-FFF2-40B4-BE49-F238E27FC236}">
                <a16:creationId xmlns:a16="http://schemas.microsoft.com/office/drawing/2014/main" id="{6F9AA8B9-E71F-428C-8D61-8083677357FC}"/>
              </a:ext>
            </a:extLst>
          </p:cNvPr>
          <p:cNvSpPr txBox="1"/>
          <p:nvPr/>
        </p:nvSpPr>
        <p:spPr>
          <a:xfrm>
            <a:off x="6902243" y="2090172"/>
            <a:ext cx="3618272" cy="2677656"/>
          </a:xfrm>
          <a:prstGeom prst="rect">
            <a:avLst/>
          </a:prstGeom>
          <a:noFill/>
        </p:spPr>
        <p:txBody>
          <a:bodyPr wrap="square">
            <a:spAutoFit/>
          </a:bodyPr>
          <a:lstStyle/>
          <a:p>
            <a:pPr marL="0" indent="0">
              <a:buNone/>
            </a:pPr>
            <a:r>
              <a:rPr lang="en-GB" sz="2400" b="0" i="0" dirty="0">
                <a:solidFill>
                  <a:srgbClr val="2E2E2E"/>
                </a:solidFill>
                <a:effectLst/>
                <a:latin typeface="Open Sans" panose="020B0606030504020204" pitchFamily="34" charset="0"/>
              </a:rPr>
              <a:t> </a:t>
            </a:r>
            <a:r>
              <a:rPr lang="en-GB" sz="2800" b="0" i="0" dirty="0">
                <a:solidFill>
                  <a:schemeClr val="accent1">
                    <a:lumMod val="75000"/>
                  </a:schemeClr>
                </a:solidFill>
                <a:effectLst/>
                <a:latin typeface="Arial" panose="020B0604020202020204" pitchFamily="34" charset="0"/>
                <a:cs typeface="Arial" panose="020B0604020202020204" pitchFamily="34" charset="0"/>
              </a:rPr>
              <a:t>‘Professional’ refers only to those with a qualification or specific expertise…..</a:t>
            </a:r>
          </a:p>
          <a:p>
            <a:pPr marL="0" indent="0">
              <a:buNone/>
            </a:pPr>
            <a:endParaRPr lang="en-GB" sz="2800" dirty="0">
              <a:solidFill>
                <a:schemeClr val="accent1">
                  <a:lumMod val="75000"/>
                </a:schemeClr>
              </a:solidFill>
              <a:latin typeface="Arial" panose="020B0604020202020204" pitchFamily="34" charset="0"/>
              <a:cs typeface="Arial" panose="020B0604020202020204" pitchFamily="34" charset="0"/>
            </a:endParaRPr>
          </a:p>
          <a:p>
            <a:pPr marL="0" indent="0">
              <a:buNone/>
            </a:pPr>
            <a:r>
              <a:rPr lang="en-GB" sz="2800" dirty="0">
                <a:solidFill>
                  <a:schemeClr val="accent1">
                    <a:lumMod val="75000"/>
                  </a:schemeClr>
                </a:solidFill>
                <a:latin typeface="Arial" panose="020B0604020202020204" pitchFamily="34" charset="0"/>
                <a:cs typeface="Arial" panose="020B0604020202020204" pitchFamily="34" charset="0"/>
              </a:rPr>
              <a:t>Discuss!</a:t>
            </a:r>
          </a:p>
        </p:txBody>
      </p:sp>
    </p:spTree>
    <p:extLst>
      <p:ext uri="{BB962C8B-B14F-4D97-AF65-F5344CB8AC3E}">
        <p14:creationId xmlns:p14="http://schemas.microsoft.com/office/powerpoint/2010/main" val="30040101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2558B7-7F1C-4887-B16D-94CF934814C6}"/>
              </a:ext>
            </a:extLst>
          </p:cNvPr>
          <p:cNvSpPr>
            <a:spLocks noGrp="1"/>
          </p:cNvSpPr>
          <p:nvPr>
            <p:ph type="title"/>
          </p:nvPr>
        </p:nvSpPr>
        <p:spPr>
          <a:xfrm>
            <a:off x="-46039" y="117180"/>
            <a:ext cx="11984855" cy="1325563"/>
          </a:xfrm>
        </p:spPr>
        <p:txBody>
          <a:bodyPr>
            <a:noAutofit/>
          </a:bodyPr>
          <a:lstStyle/>
          <a:p>
            <a:pPr algn="ctr"/>
            <a:r>
              <a:rPr lang="en-GB" sz="4800" dirty="0"/>
              <a:t>Ail-</a:t>
            </a:r>
            <a:r>
              <a:rPr lang="en-GB" sz="4800" dirty="0" err="1"/>
              <a:t>fframio</a:t>
            </a:r>
            <a:r>
              <a:rPr lang="en-GB" sz="4800" dirty="0"/>
              <a:t> </a:t>
            </a:r>
            <a:r>
              <a:rPr lang="en-GB" sz="4800" dirty="0" err="1"/>
              <a:t>Proffesiynoldeb</a:t>
            </a:r>
            <a:r>
              <a:rPr lang="en-GB" sz="4800" dirty="0"/>
              <a:t> </a:t>
            </a:r>
            <a:br>
              <a:rPr lang="en-GB" sz="4800" dirty="0"/>
            </a:br>
            <a:r>
              <a:rPr lang="en-GB" sz="4800" dirty="0">
                <a:solidFill>
                  <a:schemeClr val="accent1">
                    <a:lumMod val="75000"/>
                  </a:schemeClr>
                </a:solidFill>
              </a:rPr>
              <a:t>Reframing Professionalism</a:t>
            </a:r>
          </a:p>
        </p:txBody>
      </p:sp>
      <p:sp>
        <p:nvSpPr>
          <p:cNvPr id="3" name="Content Placeholder 2">
            <a:extLst>
              <a:ext uri="{FF2B5EF4-FFF2-40B4-BE49-F238E27FC236}">
                <a16:creationId xmlns:a16="http://schemas.microsoft.com/office/drawing/2014/main" id="{A2ED849C-2E0B-4325-810D-6B79586CDACA}"/>
              </a:ext>
            </a:extLst>
          </p:cNvPr>
          <p:cNvSpPr>
            <a:spLocks noGrp="1"/>
          </p:cNvSpPr>
          <p:nvPr>
            <p:ph sz="half" idx="1"/>
          </p:nvPr>
        </p:nvSpPr>
        <p:spPr>
          <a:xfrm>
            <a:off x="6189055" y="1553777"/>
            <a:ext cx="5181600" cy="4351338"/>
          </a:xfrm>
        </p:spPr>
        <p:txBody>
          <a:bodyPr>
            <a:normAutofit fontScale="92500" lnSpcReduction="10000"/>
          </a:bodyPr>
          <a:lstStyle/>
          <a:p>
            <a:r>
              <a:rPr lang="en-GB" dirty="0">
                <a:solidFill>
                  <a:schemeClr val="accent1">
                    <a:lumMod val="75000"/>
                  </a:schemeClr>
                </a:solidFill>
              </a:rPr>
              <a:t>Professionalism reflects middle class notions of a professional as a ‘distinguished and learned individual with significant expertise’ </a:t>
            </a:r>
          </a:p>
          <a:p>
            <a:r>
              <a:rPr lang="en-GB" dirty="0">
                <a:solidFill>
                  <a:schemeClr val="accent1">
                    <a:lumMod val="75000"/>
                  </a:schemeClr>
                </a:solidFill>
              </a:rPr>
              <a:t>This framing suggests ideas about origins of professionalism that value knowledge over skills, and also possibly the privileging of the mind over physical work. (Chalke, 2013)</a:t>
            </a:r>
          </a:p>
        </p:txBody>
      </p:sp>
      <p:sp>
        <p:nvSpPr>
          <p:cNvPr id="4" name="Content Placeholder 3">
            <a:extLst>
              <a:ext uri="{FF2B5EF4-FFF2-40B4-BE49-F238E27FC236}">
                <a16:creationId xmlns:a16="http://schemas.microsoft.com/office/drawing/2014/main" id="{CB0F32B5-BE72-41F6-82BE-A04A17270E32}"/>
              </a:ext>
            </a:extLst>
          </p:cNvPr>
          <p:cNvSpPr>
            <a:spLocks noGrp="1"/>
          </p:cNvSpPr>
          <p:nvPr>
            <p:ph sz="half" idx="2"/>
          </p:nvPr>
        </p:nvSpPr>
        <p:spPr>
          <a:xfrm>
            <a:off x="244542" y="1553777"/>
            <a:ext cx="5181600" cy="4351338"/>
          </a:xfrm>
        </p:spPr>
        <p:txBody>
          <a:bodyPr>
            <a:normAutofit fontScale="92500" lnSpcReduction="10000"/>
          </a:bodyPr>
          <a:lstStyle/>
          <a:p>
            <a:r>
              <a:rPr lang="en-GB" dirty="0" err="1"/>
              <a:t>Proffesiynoldeb</a:t>
            </a:r>
            <a:r>
              <a:rPr lang="en-GB" dirty="0"/>
              <a:t> </a:t>
            </a:r>
            <a:r>
              <a:rPr lang="en-GB" dirty="0" err="1"/>
              <a:t>yn</a:t>
            </a:r>
            <a:r>
              <a:rPr lang="en-GB" dirty="0"/>
              <a:t> </a:t>
            </a:r>
            <a:r>
              <a:rPr lang="en-GB" dirty="0" err="1"/>
              <a:t>adlewyrchu</a:t>
            </a:r>
            <a:r>
              <a:rPr lang="en-GB" dirty="0"/>
              <a:t> </a:t>
            </a:r>
            <a:r>
              <a:rPr lang="en-GB" dirty="0" err="1"/>
              <a:t>syniadau</a:t>
            </a:r>
            <a:r>
              <a:rPr lang="en-GB" dirty="0"/>
              <a:t> </a:t>
            </a:r>
            <a:r>
              <a:rPr lang="en-GB" dirty="0" err="1"/>
              <a:t>dosbarth</a:t>
            </a:r>
            <a:r>
              <a:rPr lang="en-GB" dirty="0"/>
              <a:t> </a:t>
            </a:r>
            <a:r>
              <a:rPr lang="en-GB" dirty="0" err="1"/>
              <a:t>canol</a:t>
            </a:r>
            <a:r>
              <a:rPr lang="en-GB" dirty="0"/>
              <a:t> </a:t>
            </a:r>
            <a:r>
              <a:rPr lang="en-GB" dirty="0" err="1"/>
              <a:t>gweithiwr</a:t>
            </a:r>
            <a:r>
              <a:rPr lang="en-GB" dirty="0"/>
              <a:t> </a:t>
            </a:r>
            <a:r>
              <a:rPr lang="en-GB" dirty="0" err="1"/>
              <a:t>proffesiynol</a:t>
            </a:r>
            <a:r>
              <a:rPr lang="en-GB" dirty="0"/>
              <a:t> </a:t>
            </a:r>
            <a:r>
              <a:rPr lang="en-GB" dirty="0" err="1"/>
              <a:t>fel</a:t>
            </a:r>
            <a:r>
              <a:rPr lang="en-GB" dirty="0"/>
              <a:t> '</a:t>
            </a:r>
            <a:r>
              <a:rPr lang="en-GB" dirty="0" err="1"/>
              <a:t>unigolyn</a:t>
            </a:r>
            <a:r>
              <a:rPr lang="en-GB" dirty="0"/>
              <a:t> </a:t>
            </a:r>
            <a:r>
              <a:rPr lang="en-GB" dirty="0" err="1"/>
              <a:t>nodedig</a:t>
            </a:r>
            <a:r>
              <a:rPr lang="en-GB" dirty="0"/>
              <a:t> a </a:t>
            </a:r>
            <a:r>
              <a:rPr lang="en-GB" dirty="0" err="1"/>
              <a:t>dysgedig</a:t>
            </a:r>
            <a:r>
              <a:rPr lang="en-GB" dirty="0"/>
              <a:t> </a:t>
            </a:r>
            <a:r>
              <a:rPr lang="en-GB" dirty="0" err="1"/>
              <a:t>sydd</a:t>
            </a:r>
            <a:r>
              <a:rPr lang="en-GB" dirty="0"/>
              <a:t> ag </a:t>
            </a:r>
            <a:r>
              <a:rPr lang="en-GB" dirty="0" err="1"/>
              <a:t>arbenigedd</a:t>
            </a:r>
            <a:r>
              <a:rPr lang="en-GB" dirty="0"/>
              <a:t> </a:t>
            </a:r>
            <a:r>
              <a:rPr lang="en-GB" dirty="0" err="1"/>
              <a:t>sylweddol</a:t>
            </a:r>
            <a:r>
              <a:rPr lang="en-GB" dirty="0"/>
              <a:t>' </a:t>
            </a:r>
          </a:p>
          <a:p>
            <a:r>
              <a:rPr lang="en-GB" dirty="0" err="1"/>
              <a:t>Mae'r</a:t>
            </a:r>
            <a:r>
              <a:rPr lang="en-GB" dirty="0"/>
              <a:t> </a:t>
            </a:r>
            <a:r>
              <a:rPr lang="en-GB" dirty="0" err="1"/>
              <a:t>fframio</a:t>
            </a:r>
            <a:r>
              <a:rPr lang="en-GB" dirty="0"/>
              <a:t> </a:t>
            </a:r>
            <a:r>
              <a:rPr lang="en-GB" dirty="0" err="1"/>
              <a:t>hwn</a:t>
            </a:r>
            <a:r>
              <a:rPr lang="en-GB" dirty="0"/>
              <a:t> </a:t>
            </a:r>
            <a:r>
              <a:rPr lang="en-GB" dirty="0" err="1"/>
              <a:t>yn</a:t>
            </a:r>
            <a:r>
              <a:rPr lang="en-GB" dirty="0"/>
              <a:t> </a:t>
            </a:r>
            <a:r>
              <a:rPr lang="en-GB" dirty="0" err="1"/>
              <a:t>awgrymu</a:t>
            </a:r>
            <a:r>
              <a:rPr lang="en-GB" dirty="0"/>
              <a:t> </a:t>
            </a:r>
            <a:r>
              <a:rPr lang="en-GB" dirty="0" err="1"/>
              <a:t>syniadau</a:t>
            </a:r>
            <a:r>
              <a:rPr lang="en-GB" dirty="0"/>
              <a:t> am </a:t>
            </a:r>
            <a:r>
              <a:rPr lang="en-GB" dirty="0" err="1"/>
              <a:t>darddiad</a:t>
            </a:r>
            <a:r>
              <a:rPr lang="en-GB" dirty="0"/>
              <a:t> </a:t>
            </a:r>
            <a:r>
              <a:rPr lang="en-GB" dirty="0" err="1"/>
              <a:t>proffesiynoldeb</a:t>
            </a:r>
            <a:r>
              <a:rPr lang="en-GB" dirty="0"/>
              <a:t> </a:t>
            </a:r>
            <a:r>
              <a:rPr lang="en-GB" dirty="0" err="1"/>
              <a:t>sy'n</a:t>
            </a:r>
            <a:r>
              <a:rPr lang="en-GB" dirty="0"/>
              <a:t> </a:t>
            </a:r>
            <a:r>
              <a:rPr lang="en-GB" dirty="0" err="1"/>
              <a:t>gwerthfawrogi</a:t>
            </a:r>
            <a:r>
              <a:rPr lang="en-GB" dirty="0"/>
              <a:t> </a:t>
            </a:r>
            <a:r>
              <a:rPr lang="en-GB" dirty="0" err="1"/>
              <a:t>gwybodaeth</a:t>
            </a:r>
            <a:r>
              <a:rPr lang="en-GB" dirty="0"/>
              <a:t> am </a:t>
            </a:r>
            <a:r>
              <a:rPr lang="en-GB" dirty="0" err="1"/>
              <a:t>sgiliau</a:t>
            </a:r>
            <a:r>
              <a:rPr lang="en-GB" dirty="0"/>
              <a:t>, a </a:t>
            </a:r>
            <a:r>
              <a:rPr lang="en-GB" dirty="0" err="1"/>
              <a:t>hefyd</a:t>
            </a:r>
            <a:r>
              <a:rPr lang="en-GB" dirty="0"/>
              <a:t> o </a:t>
            </a:r>
            <a:r>
              <a:rPr lang="en-GB" dirty="0" err="1"/>
              <a:t>bosibl</a:t>
            </a:r>
            <a:r>
              <a:rPr lang="en-GB" dirty="0"/>
              <a:t> </a:t>
            </a:r>
            <a:r>
              <a:rPr lang="en-GB" dirty="0" err="1"/>
              <a:t>preifateiddio'r</a:t>
            </a:r>
            <a:r>
              <a:rPr lang="en-GB" dirty="0"/>
              <a:t> </a:t>
            </a:r>
            <a:r>
              <a:rPr lang="en-GB" dirty="0" err="1"/>
              <a:t>meddwl</a:t>
            </a:r>
            <a:r>
              <a:rPr lang="en-GB" dirty="0"/>
              <a:t> </a:t>
            </a:r>
            <a:r>
              <a:rPr lang="en-GB" dirty="0" err="1"/>
              <a:t>dros</a:t>
            </a:r>
            <a:r>
              <a:rPr lang="en-GB" dirty="0"/>
              <a:t> </a:t>
            </a:r>
            <a:r>
              <a:rPr lang="en-GB" dirty="0" err="1"/>
              <a:t>waith</a:t>
            </a:r>
            <a:r>
              <a:rPr lang="en-GB" dirty="0"/>
              <a:t> </a:t>
            </a:r>
            <a:r>
              <a:rPr lang="en-GB" dirty="0" err="1"/>
              <a:t>corfforol</a:t>
            </a:r>
            <a:r>
              <a:rPr lang="en-GB" dirty="0"/>
              <a:t>. (Chalke, 2013)</a:t>
            </a:r>
          </a:p>
          <a:p>
            <a:endParaRPr lang="en-GB" dirty="0"/>
          </a:p>
        </p:txBody>
      </p:sp>
    </p:spTree>
    <p:extLst>
      <p:ext uri="{BB962C8B-B14F-4D97-AF65-F5344CB8AC3E}">
        <p14:creationId xmlns:p14="http://schemas.microsoft.com/office/powerpoint/2010/main" val="11089149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9CDD-9A43-4B3F-83A2-3BC54329801F}"/>
              </a:ext>
            </a:extLst>
          </p:cNvPr>
          <p:cNvSpPr>
            <a:spLocks noGrp="1"/>
          </p:cNvSpPr>
          <p:nvPr>
            <p:ph type="title"/>
          </p:nvPr>
        </p:nvSpPr>
        <p:spPr>
          <a:xfrm>
            <a:off x="104502" y="365127"/>
            <a:ext cx="12357463" cy="1325563"/>
          </a:xfrm>
        </p:spPr>
        <p:txBody>
          <a:bodyPr>
            <a:noAutofit/>
          </a:bodyPr>
          <a:lstStyle/>
          <a:p>
            <a:pPr algn="ctr"/>
            <a:r>
              <a:rPr lang="en-GB" sz="4800" dirty="0" err="1"/>
              <a:t>Diffinio</a:t>
            </a:r>
            <a:r>
              <a:rPr lang="en-GB" sz="4800" dirty="0"/>
              <a:t> </a:t>
            </a:r>
            <a:r>
              <a:rPr lang="en-GB" sz="4800" dirty="0" err="1"/>
              <a:t>ein</a:t>
            </a:r>
            <a:r>
              <a:rPr lang="en-GB" sz="4800" dirty="0"/>
              <a:t> </a:t>
            </a:r>
            <a:r>
              <a:rPr lang="en-GB" sz="4800" dirty="0" err="1"/>
              <a:t>Proffesiwn</a:t>
            </a:r>
            <a:r>
              <a:rPr lang="en-GB" sz="4800" dirty="0"/>
              <a:t> </a:t>
            </a:r>
            <a:br>
              <a:rPr lang="en-GB" sz="4800" dirty="0"/>
            </a:br>
            <a:r>
              <a:rPr lang="en-GB" sz="4800" dirty="0">
                <a:solidFill>
                  <a:schemeClr val="accent1">
                    <a:lumMod val="75000"/>
                  </a:schemeClr>
                </a:solidFill>
              </a:rPr>
              <a:t>Defining our Profession</a:t>
            </a:r>
          </a:p>
        </p:txBody>
      </p:sp>
      <p:sp>
        <p:nvSpPr>
          <p:cNvPr id="3" name="Content Placeholder 2">
            <a:extLst>
              <a:ext uri="{FF2B5EF4-FFF2-40B4-BE49-F238E27FC236}">
                <a16:creationId xmlns:a16="http://schemas.microsoft.com/office/drawing/2014/main" id="{1DF565A9-5E27-46DF-835B-6E9C889F5E71}"/>
              </a:ext>
            </a:extLst>
          </p:cNvPr>
          <p:cNvSpPr>
            <a:spLocks noGrp="1"/>
          </p:cNvSpPr>
          <p:nvPr>
            <p:ph sz="half" idx="1"/>
          </p:nvPr>
        </p:nvSpPr>
        <p:spPr>
          <a:xfrm>
            <a:off x="6167846" y="2410925"/>
            <a:ext cx="5181600" cy="4351338"/>
          </a:xfrm>
        </p:spPr>
        <p:txBody>
          <a:bodyPr/>
          <a:lstStyle/>
          <a:p>
            <a:r>
              <a:rPr lang="en-GB" dirty="0">
                <a:solidFill>
                  <a:schemeClr val="accent1">
                    <a:lumMod val="75000"/>
                  </a:schemeClr>
                </a:solidFill>
              </a:rPr>
              <a:t>It is the role of Early Years Practitioners to define our profession.</a:t>
            </a:r>
          </a:p>
          <a:p>
            <a:r>
              <a:rPr lang="en-GB" dirty="0">
                <a:solidFill>
                  <a:schemeClr val="accent1">
                    <a:lumMod val="75000"/>
                  </a:schemeClr>
                </a:solidFill>
              </a:rPr>
              <a:t>How can this be achieved?</a:t>
            </a:r>
          </a:p>
        </p:txBody>
      </p:sp>
      <p:sp>
        <p:nvSpPr>
          <p:cNvPr id="4" name="Content Placeholder 3">
            <a:extLst>
              <a:ext uri="{FF2B5EF4-FFF2-40B4-BE49-F238E27FC236}">
                <a16:creationId xmlns:a16="http://schemas.microsoft.com/office/drawing/2014/main" id="{C6938983-23B0-4633-8BA3-96D3351B80DD}"/>
              </a:ext>
            </a:extLst>
          </p:cNvPr>
          <p:cNvSpPr>
            <a:spLocks noGrp="1"/>
          </p:cNvSpPr>
          <p:nvPr>
            <p:ph sz="half" idx="2"/>
          </p:nvPr>
        </p:nvSpPr>
        <p:spPr>
          <a:xfrm>
            <a:off x="214695" y="2410925"/>
            <a:ext cx="5181600" cy="4351338"/>
          </a:xfrm>
        </p:spPr>
        <p:txBody>
          <a:bodyPr/>
          <a:lstStyle/>
          <a:p>
            <a:r>
              <a:rPr lang="en-GB" dirty="0" err="1"/>
              <a:t>Rôl</a:t>
            </a:r>
            <a:r>
              <a:rPr lang="en-GB" dirty="0"/>
              <a:t> </a:t>
            </a:r>
            <a:r>
              <a:rPr lang="en-GB" dirty="0" err="1"/>
              <a:t>Ymarferwyr</a:t>
            </a:r>
            <a:r>
              <a:rPr lang="en-GB" dirty="0"/>
              <a:t> y </a:t>
            </a:r>
            <a:r>
              <a:rPr lang="en-GB" dirty="0" err="1"/>
              <a:t>Blynyddoedd</a:t>
            </a:r>
            <a:r>
              <a:rPr lang="en-GB" dirty="0"/>
              <a:t> </a:t>
            </a:r>
            <a:r>
              <a:rPr lang="en-GB" dirty="0" err="1"/>
              <a:t>Cynnar</a:t>
            </a:r>
            <a:r>
              <a:rPr lang="en-GB" dirty="0"/>
              <a:t> </a:t>
            </a:r>
            <a:r>
              <a:rPr lang="en-GB" dirty="0" err="1"/>
              <a:t>yw</a:t>
            </a:r>
            <a:r>
              <a:rPr lang="en-GB" dirty="0"/>
              <a:t> </a:t>
            </a:r>
            <a:r>
              <a:rPr lang="en-GB" dirty="0" err="1"/>
              <a:t>diffinio</a:t>
            </a:r>
            <a:r>
              <a:rPr lang="en-GB" dirty="0"/>
              <a:t> </a:t>
            </a:r>
            <a:r>
              <a:rPr lang="en-GB" dirty="0" err="1"/>
              <a:t>ein</a:t>
            </a:r>
            <a:r>
              <a:rPr lang="en-GB" dirty="0"/>
              <a:t> </a:t>
            </a:r>
            <a:r>
              <a:rPr lang="en-GB" dirty="0" err="1"/>
              <a:t>proffesiwn</a:t>
            </a:r>
            <a:r>
              <a:rPr lang="en-GB" dirty="0"/>
              <a:t>.</a:t>
            </a:r>
          </a:p>
          <a:p>
            <a:r>
              <a:rPr lang="en-GB" dirty="0"/>
              <a:t>Sut y </a:t>
            </a:r>
            <a:r>
              <a:rPr lang="en-GB" dirty="0" err="1"/>
              <a:t>gellir</a:t>
            </a:r>
            <a:r>
              <a:rPr lang="en-GB" dirty="0"/>
              <a:t> </a:t>
            </a:r>
            <a:r>
              <a:rPr lang="en-GB" dirty="0" err="1"/>
              <a:t>cyflawni</a:t>
            </a:r>
            <a:r>
              <a:rPr lang="en-GB" dirty="0"/>
              <a:t> </a:t>
            </a:r>
            <a:r>
              <a:rPr lang="en-GB" dirty="0" err="1"/>
              <a:t>hyn</a:t>
            </a:r>
            <a:r>
              <a:rPr lang="en-GB" dirty="0"/>
              <a:t>?</a:t>
            </a:r>
          </a:p>
          <a:p>
            <a:endParaRPr lang="en-GB" dirty="0"/>
          </a:p>
        </p:txBody>
      </p:sp>
    </p:spTree>
    <p:extLst>
      <p:ext uri="{BB962C8B-B14F-4D97-AF65-F5344CB8AC3E}">
        <p14:creationId xmlns:p14="http://schemas.microsoft.com/office/powerpoint/2010/main" val="9858971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DE3A9-E34F-4A3E-A3FE-ACC0178447A3}"/>
              </a:ext>
            </a:extLst>
          </p:cNvPr>
          <p:cNvSpPr>
            <a:spLocks noGrp="1"/>
          </p:cNvSpPr>
          <p:nvPr>
            <p:ph type="title"/>
          </p:nvPr>
        </p:nvSpPr>
        <p:spPr>
          <a:xfrm>
            <a:off x="1362681" y="-127456"/>
            <a:ext cx="10515600" cy="1325563"/>
          </a:xfrm>
        </p:spPr>
        <p:txBody>
          <a:bodyPr>
            <a:normAutofit/>
          </a:bodyPr>
          <a:lstStyle/>
          <a:p>
            <a:r>
              <a:rPr lang="cy-GB" sz="4800" dirty="0">
                <a:effectLst/>
                <a:latin typeface="+mn-lt"/>
              </a:rPr>
              <a:t>'Proffesiynol’    /    </a:t>
            </a:r>
            <a:r>
              <a:rPr lang="en-GB" sz="4800" dirty="0">
                <a:solidFill>
                  <a:schemeClr val="accent1">
                    <a:lumMod val="75000"/>
                  </a:schemeClr>
                </a:solidFill>
                <a:latin typeface="+mn-lt"/>
              </a:rPr>
              <a:t>‘Professional’</a:t>
            </a:r>
          </a:p>
        </p:txBody>
      </p:sp>
      <p:sp>
        <p:nvSpPr>
          <p:cNvPr id="3" name="Content Placeholder 2">
            <a:extLst>
              <a:ext uri="{FF2B5EF4-FFF2-40B4-BE49-F238E27FC236}">
                <a16:creationId xmlns:a16="http://schemas.microsoft.com/office/drawing/2014/main" id="{3561391B-E886-42B6-A4D3-CBC535F999BB}"/>
              </a:ext>
            </a:extLst>
          </p:cNvPr>
          <p:cNvSpPr>
            <a:spLocks noGrp="1"/>
          </p:cNvSpPr>
          <p:nvPr>
            <p:ph sz="half" idx="1"/>
          </p:nvPr>
        </p:nvSpPr>
        <p:spPr>
          <a:xfrm>
            <a:off x="598503" y="1253331"/>
            <a:ext cx="5181600" cy="4351338"/>
          </a:xfrm>
        </p:spPr>
        <p:txBody>
          <a:bodyPr>
            <a:normAutofit fontScale="92500" lnSpcReduction="10000"/>
          </a:bodyPr>
          <a:lstStyle/>
          <a:p>
            <a:r>
              <a:rPr lang="en-GB" dirty="0" err="1"/>
              <a:t>Pwysleisia</a:t>
            </a:r>
            <a:r>
              <a:rPr lang="en-GB" dirty="0"/>
              <a:t> McGillivray (2008) </a:t>
            </a:r>
            <a:r>
              <a:rPr lang="en-GB" dirty="0" err="1"/>
              <a:t>fod</a:t>
            </a:r>
            <a:r>
              <a:rPr lang="en-GB" dirty="0"/>
              <a:t> </a:t>
            </a:r>
            <a:r>
              <a:rPr lang="en-GB" dirty="0" err="1"/>
              <a:t>adeiladweithiau</a:t>
            </a:r>
            <a:r>
              <a:rPr lang="en-GB" dirty="0"/>
              <a:t> </a:t>
            </a:r>
            <a:r>
              <a:rPr lang="en-GB" dirty="0" err="1"/>
              <a:t>cymhleth</a:t>
            </a:r>
            <a:r>
              <a:rPr lang="en-GB" dirty="0"/>
              <a:t> </a:t>
            </a:r>
            <a:r>
              <a:rPr lang="en-GB" dirty="0" err="1"/>
              <a:t>fel</a:t>
            </a:r>
            <a:r>
              <a:rPr lang="en-GB" dirty="0"/>
              <a:t> </a:t>
            </a:r>
            <a:r>
              <a:rPr lang="en-GB" dirty="0" err="1"/>
              <a:t>credoau</a:t>
            </a:r>
            <a:r>
              <a:rPr lang="en-GB" dirty="0"/>
              <a:t> </a:t>
            </a:r>
            <a:r>
              <a:rPr lang="en-GB" dirty="0" err="1"/>
              <a:t>traddodiadol</a:t>
            </a:r>
            <a:r>
              <a:rPr lang="en-GB" dirty="0"/>
              <a:t>, </a:t>
            </a:r>
            <a:r>
              <a:rPr lang="en-GB" dirty="0" err="1"/>
              <a:t>ideoleg</a:t>
            </a:r>
            <a:r>
              <a:rPr lang="en-GB" dirty="0"/>
              <a:t>, </a:t>
            </a:r>
            <a:r>
              <a:rPr lang="en-GB" dirty="0" err="1"/>
              <a:t>hyfforddiant</a:t>
            </a:r>
            <a:r>
              <a:rPr lang="en-GB" dirty="0"/>
              <a:t>, </a:t>
            </a:r>
            <a:r>
              <a:rPr lang="en-GB" dirty="0" err="1"/>
              <a:t>cymwysterau</a:t>
            </a:r>
            <a:r>
              <a:rPr lang="en-GB" dirty="0"/>
              <a:t> ac </a:t>
            </a:r>
            <a:r>
              <a:rPr lang="en-GB" dirty="0" err="1"/>
              <a:t>asesu</a:t>
            </a:r>
            <a:r>
              <a:rPr lang="en-GB" dirty="0"/>
              <a:t>, </a:t>
            </a:r>
            <a:r>
              <a:rPr lang="en-GB" dirty="0" err="1"/>
              <a:t>i</a:t>
            </a:r>
            <a:r>
              <a:rPr lang="en-GB" dirty="0"/>
              <a:t> </a:t>
            </a:r>
            <a:r>
              <a:rPr lang="en-GB" dirty="0" err="1"/>
              <a:t>gyd</a:t>
            </a:r>
            <a:r>
              <a:rPr lang="en-GB" dirty="0"/>
              <a:t> </a:t>
            </a:r>
            <a:r>
              <a:rPr lang="en-GB" dirty="0" err="1"/>
              <a:t>yn</a:t>
            </a:r>
            <a:r>
              <a:rPr lang="en-GB" dirty="0"/>
              <a:t> </a:t>
            </a:r>
            <a:r>
              <a:rPr lang="en-GB" dirty="0" err="1"/>
              <a:t>cyfrannu</a:t>
            </a:r>
            <a:r>
              <a:rPr lang="en-GB" dirty="0"/>
              <a:t> at y </a:t>
            </a:r>
            <a:r>
              <a:rPr lang="en-GB" dirty="0" err="1"/>
              <a:t>syniad</a:t>
            </a:r>
            <a:r>
              <a:rPr lang="en-GB" dirty="0"/>
              <a:t> </a:t>
            </a:r>
            <a:r>
              <a:rPr lang="en-GB" dirty="0" err="1"/>
              <a:t>canfyddedig</a:t>
            </a:r>
            <a:r>
              <a:rPr lang="en-GB" dirty="0"/>
              <a:t> o '</a:t>
            </a:r>
            <a:r>
              <a:rPr lang="en-GB" dirty="0" err="1"/>
              <a:t>hunaniaeth</a:t>
            </a:r>
            <a:r>
              <a:rPr lang="en-GB" dirty="0"/>
              <a:t> </a:t>
            </a:r>
            <a:r>
              <a:rPr lang="en-GB" dirty="0" err="1"/>
              <a:t>broffesiynol</a:t>
            </a:r>
            <a:r>
              <a:rPr lang="en-GB" dirty="0"/>
              <a:t>' </a:t>
            </a:r>
          </a:p>
          <a:p>
            <a:r>
              <a:rPr lang="en-GB" dirty="0"/>
              <a:t>Mae Perez (2019) </a:t>
            </a:r>
            <a:r>
              <a:rPr lang="en-GB" dirty="0" err="1"/>
              <a:t>yn</a:t>
            </a:r>
            <a:r>
              <a:rPr lang="en-GB" dirty="0"/>
              <a:t> nodi bod y </a:t>
            </a:r>
            <a:r>
              <a:rPr lang="en-GB" dirty="0" err="1"/>
              <a:t>syniad</a:t>
            </a:r>
            <a:r>
              <a:rPr lang="en-GB" dirty="0"/>
              <a:t> o '</a:t>
            </a:r>
            <a:r>
              <a:rPr lang="en-GB" dirty="0" err="1"/>
              <a:t>broffesiynoldeb</a:t>
            </a:r>
            <a:r>
              <a:rPr lang="en-GB" dirty="0"/>
              <a:t>' </a:t>
            </a:r>
            <a:r>
              <a:rPr lang="en-GB" dirty="0" err="1"/>
              <a:t>yn</a:t>
            </a:r>
            <a:r>
              <a:rPr lang="en-GB" dirty="0"/>
              <a:t> </a:t>
            </a:r>
            <a:r>
              <a:rPr lang="en-GB" dirty="0" err="1"/>
              <a:t>seiliedig</a:t>
            </a:r>
            <a:r>
              <a:rPr lang="en-GB" dirty="0"/>
              <a:t> </a:t>
            </a:r>
            <a:r>
              <a:rPr lang="en-GB" dirty="0" err="1"/>
              <a:t>ar</a:t>
            </a:r>
            <a:r>
              <a:rPr lang="en-GB" dirty="0"/>
              <a:t> </a:t>
            </a:r>
            <a:r>
              <a:rPr lang="en-GB" dirty="0" err="1"/>
              <a:t>werthoedd</a:t>
            </a:r>
            <a:r>
              <a:rPr lang="en-GB" dirty="0"/>
              <a:t> </a:t>
            </a:r>
            <a:r>
              <a:rPr lang="en-GB" dirty="0" err="1"/>
              <a:t>sy'n</a:t>
            </a:r>
            <a:r>
              <a:rPr lang="en-GB" dirty="0"/>
              <a:t> </a:t>
            </a:r>
            <a:r>
              <a:rPr lang="en-GB" dirty="0" err="1"/>
              <a:t>llywio'r</a:t>
            </a:r>
            <a:r>
              <a:rPr lang="en-GB" dirty="0"/>
              <a:t> </a:t>
            </a:r>
            <a:r>
              <a:rPr lang="en-GB" dirty="0" err="1"/>
              <a:t>sgiliau</a:t>
            </a:r>
            <a:r>
              <a:rPr lang="en-GB" dirty="0"/>
              <a:t>, </a:t>
            </a:r>
            <a:r>
              <a:rPr lang="en-GB" dirty="0" err="1"/>
              <a:t>yr</a:t>
            </a:r>
            <a:r>
              <a:rPr lang="en-GB" dirty="0"/>
              <a:t> </a:t>
            </a:r>
            <a:r>
              <a:rPr lang="en-GB" dirty="0" err="1"/>
              <a:t>wybodaeth</a:t>
            </a:r>
            <a:r>
              <a:rPr lang="en-GB" dirty="0"/>
              <a:t> </a:t>
            </a:r>
            <a:r>
              <a:rPr lang="en-GB" dirty="0" err="1"/>
              <a:t>a'r</a:t>
            </a:r>
            <a:r>
              <a:rPr lang="en-GB" dirty="0"/>
              <a:t> </a:t>
            </a:r>
            <a:r>
              <a:rPr lang="en-GB" dirty="0" err="1"/>
              <a:t>safonau</a:t>
            </a:r>
            <a:r>
              <a:rPr lang="en-GB" dirty="0"/>
              <a:t> </a:t>
            </a:r>
            <a:r>
              <a:rPr lang="en-GB" dirty="0" err="1"/>
              <a:t>moesegol</a:t>
            </a:r>
            <a:r>
              <a:rPr lang="en-GB" dirty="0"/>
              <a:t> </a:t>
            </a:r>
            <a:r>
              <a:rPr lang="en-GB" dirty="0" err="1"/>
              <a:t>sydd</a:t>
            </a:r>
            <a:r>
              <a:rPr lang="en-GB" dirty="0"/>
              <a:t> </a:t>
            </a:r>
            <a:r>
              <a:rPr lang="en-GB" dirty="0" err="1"/>
              <a:t>eu</a:t>
            </a:r>
            <a:r>
              <a:rPr lang="en-GB" dirty="0"/>
              <a:t> </a:t>
            </a:r>
            <a:r>
              <a:rPr lang="en-GB" dirty="0" err="1"/>
              <a:t>hangen</a:t>
            </a:r>
            <a:r>
              <a:rPr lang="en-GB" dirty="0"/>
              <a:t> </a:t>
            </a:r>
            <a:r>
              <a:rPr lang="en-GB" dirty="0" err="1"/>
              <a:t>i</a:t>
            </a:r>
            <a:r>
              <a:rPr lang="en-GB" dirty="0"/>
              <a:t> </a:t>
            </a:r>
            <a:r>
              <a:rPr lang="en-GB" dirty="0" err="1"/>
              <a:t>gyflawni</a:t>
            </a:r>
            <a:r>
              <a:rPr lang="en-GB" dirty="0"/>
              <a:t> </a:t>
            </a:r>
            <a:r>
              <a:rPr lang="en-GB" dirty="0" err="1"/>
              <a:t>rôl</a:t>
            </a:r>
            <a:r>
              <a:rPr lang="en-GB" dirty="0"/>
              <a:t> </a:t>
            </a:r>
            <a:r>
              <a:rPr lang="en-GB" dirty="0" err="1"/>
              <a:t>swydd</a:t>
            </a:r>
            <a:r>
              <a:rPr lang="en-GB" dirty="0"/>
              <a:t>.</a:t>
            </a:r>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Content Placeholder 3">
            <a:extLst>
              <a:ext uri="{FF2B5EF4-FFF2-40B4-BE49-F238E27FC236}">
                <a16:creationId xmlns:a16="http://schemas.microsoft.com/office/drawing/2014/main" id="{545DC020-48D1-4776-B872-04176008715E}"/>
              </a:ext>
            </a:extLst>
          </p:cNvPr>
          <p:cNvSpPr>
            <a:spLocks noGrp="1"/>
          </p:cNvSpPr>
          <p:nvPr>
            <p:ph sz="half" idx="2"/>
          </p:nvPr>
        </p:nvSpPr>
        <p:spPr>
          <a:xfrm>
            <a:off x="6305365" y="1253331"/>
            <a:ext cx="5181600" cy="4351338"/>
          </a:xfrm>
        </p:spPr>
        <p:txBody>
          <a:bodyPr>
            <a:normAutofit fontScale="92500" lnSpcReduction="10000"/>
          </a:bodyPr>
          <a:lstStyle/>
          <a:p>
            <a:r>
              <a:rPr lang="en-GB" dirty="0">
                <a:solidFill>
                  <a:schemeClr val="accent1">
                    <a:lumMod val="75000"/>
                  </a:schemeClr>
                </a:solidFill>
              </a:rPr>
              <a:t>McGillivray (2008) emphasises that complex aspects such as traditional beliefs, ideology, training, qualifications and assessment, all contribute to the perceived notion of ‘professional identity’ </a:t>
            </a:r>
          </a:p>
          <a:p>
            <a:r>
              <a:rPr lang="en-GB" dirty="0">
                <a:solidFill>
                  <a:schemeClr val="accent1">
                    <a:lumMod val="75000"/>
                  </a:schemeClr>
                </a:solidFill>
              </a:rPr>
              <a:t>Perez (2019) identifies that the idea of ‘professionalism’ is underpinned by values which guide the skills, knowledge and ethical standards required to execute a job role.</a:t>
            </a:r>
          </a:p>
        </p:txBody>
      </p:sp>
    </p:spTree>
    <p:extLst>
      <p:ext uri="{BB962C8B-B14F-4D97-AF65-F5344CB8AC3E}">
        <p14:creationId xmlns:p14="http://schemas.microsoft.com/office/powerpoint/2010/main" val="36426136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5ABFB23-5897-4678-A882-EF43377690D6}"/>
              </a:ext>
            </a:extLst>
          </p:cNvPr>
          <p:cNvSpPr>
            <a:spLocks noGrp="1"/>
          </p:cNvSpPr>
          <p:nvPr>
            <p:ph type="title"/>
          </p:nvPr>
        </p:nvSpPr>
        <p:spPr>
          <a:xfrm>
            <a:off x="547271" y="462116"/>
            <a:ext cx="10749117" cy="775415"/>
          </a:xfrm>
        </p:spPr>
        <p:txBody>
          <a:bodyPr>
            <a:noAutofit/>
          </a:bodyPr>
          <a:lstStyle/>
          <a:p>
            <a:pPr algn="ctr"/>
            <a:r>
              <a:rPr lang="en-GB" sz="4800" dirty="0" err="1">
                <a:latin typeface="Arial" panose="020B0604020202020204" pitchFamily="34" charset="0"/>
                <a:cs typeface="Arial" panose="020B0604020202020204" pitchFamily="34" charset="0"/>
              </a:rPr>
              <a:t>Mewn</a:t>
            </a:r>
            <a:r>
              <a:rPr lang="en-GB" sz="4800" dirty="0">
                <a:latin typeface="Arial" panose="020B0604020202020204" pitchFamily="34" charset="0"/>
                <a:cs typeface="Arial" panose="020B0604020202020204" pitchFamily="34" charset="0"/>
              </a:rPr>
              <a:t> </a:t>
            </a:r>
            <a:r>
              <a:rPr lang="en-GB" sz="4800" dirty="0" err="1">
                <a:latin typeface="Arial" panose="020B0604020202020204" pitchFamily="34" charset="0"/>
                <a:cs typeface="Arial" panose="020B0604020202020204" pitchFamily="34" charset="0"/>
              </a:rPr>
              <a:t>Grwpiau</a:t>
            </a:r>
            <a:r>
              <a:rPr lang="en-GB" sz="4800" dirty="0">
                <a:latin typeface="Arial" panose="020B0604020202020204" pitchFamily="34" charset="0"/>
                <a:cs typeface="Arial" panose="020B0604020202020204" pitchFamily="34" charset="0"/>
              </a:rPr>
              <a:t>, </a:t>
            </a:r>
            <a:r>
              <a:rPr lang="en-GB" sz="4800" dirty="0" err="1">
                <a:latin typeface="Arial" panose="020B0604020202020204" pitchFamily="34" charset="0"/>
                <a:cs typeface="Arial" panose="020B0604020202020204" pitchFamily="34" charset="0"/>
              </a:rPr>
              <a:t>trafodwch</a:t>
            </a:r>
            <a:r>
              <a:rPr lang="en-GB" sz="4800" dirty="0">
                <a:latin typeface="Arial" panose="020B0604020202020204" pitchFamily="34" charset="0"/>
                <a:cs typeface="Arial" panose="020B0604020202020204" pitchFamily="34" charset="0"/>
              </a:rPr>
              <a:t> </a:t>
            </a:r>
            <a:r>
              <a:rPr lang="en-GB" sz="4800" dirty="0" err="1">
                <a:latin typeface="Arial" panose="020B0604020202020204" pitchFamily="34" charset="0"/>
                <a:cs typeface="Arial" panose="020B0604020202020204" pitchFamily="34" charset="0"/>
              </a:rPr>
              <a:t>arwyddocâd</a:t>
            </a:r>
            <a:r>
              <a:rPr lang="en-GB" sz="4800" dirty="0">
                <a:latin typeface="Arial" panose="020B0604020202020204" pitchFamily="34" charset="0"/>
                <a:cs typeface="Arial" panose="020B0604020202020204" pitchFamily="34" charset="0"/>
              </a:rPr>
              <a:t> </a:t>
            </a:r>
            <a:r>
              <a:rPr lang="en-GB" sz="4800" dirty="0" err="1">
                <a:latin typeface="Arial" panose="020B0604020202020204" pitchFamily="34" charset="0"/>
                <a:cs typeface="Arial" panose="020B0604020202020204" pitchFamily="34" charset="0"/>
              </a:rPr>
              <a:t>Syniadau</a:t>
            </a:r>
            <a:r>
              <a:rPr lang="en-GB" sz="4800" dirty="0">
                <a:latin typeface="Arial" panose="020B0604020202020204" pitchFamily="34" charset="0"/>
                <a:cs typeface="Arial" panose="020B0604020202020204" pitchFamily="34" charset="0"/>
              </a:rPr>
              <a:t> Gaspers </a:t>
            </a:r>
          </a:p>
        </p:txBody>
      </p:sp>
      <p:sp>
        <p:nvSpPr>
          <p:cNvPr id="6" name="Content Placeholder 5">
            <a:extLst>
              <a:ext uri="{FF2B5EF4-FFF2-40B4-BE49-F238E27FC236}">
                <a16:creationId xmlns:a16="http://schemas.microsoft.com/office/drawing/2014/main" id="{FAB34DDB-20E4-4FA9-A4B7-22F29EA0F619}"/>
              </a:ext>
            </a:extLst>
          </p:cNvPr>
          <p:cNvSpPr>
            <a:spLocks noGrp="1"/>
          </p:cNvSpPr>
          <p:nvPr>
            <p:ph sz="half" idx="2"/>
          </p:nvPr>
        </p:nvSpPr>
        <p:spPr>
          <a:xfrm>
            <a:off x="286629" y="1816931"/>
            <a:ext cx="11466342" cy="4739430"/>
          </a:xfrm>
        </p:spPr>
        <p:txBody>
          <a:bodyPr>
            <a:normAutofit fontScale="32500" lnSpcReduction="20000"/>
          </a:bodyPr>
          <a:lstStyle/>
          <a:p>
            <a:r>
              <a:rPr lang="en-GB" sz="8000" dirty="0">
                <a:latin typeface="Arial" panose="020B0604020202020204" pitchFamily="34" charset="0"/>
                <a:cs typeface="Arial" panose="020B0604020202020204" pitchFamily="34" charset="0"/>
              </a:rPr>
              <a:t>Yn y </a:t>
            </a:r>
            <a:r>
              <a:rPr lang="en-GB" sz="8000" dirty="0" err="1">
                <a:latin typeface="Arial" panose="020B0604020202020204" pitchFamily="34" charset="0"/>
                <a:cs typeface="Arial" panose="020B0604020202020204" pitchFamily="34" charset="0"/>
              </a:rPr>
              <a:t>blynyddoedd</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cynnar</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mae</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gwell</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dealltwriaeth</a:t>
            </a:r>
            <a:r>
              <a:rPr lang="en-GB" sz="8000" dirty="0">
                <a:latin typeface="Arial" panose="020B0604020202020204" pitchFamily="34" charset="0"/>
                <a:cs typeface="Arial" panose="020B0604020202020204" pitchFamily="34" charset="0"/>
              </a:rPr>
              <a:t> o </a:t>
            </a:r>
            <a:r>
              <a:rPr lang="en-GB" sz="8000" dirty="0" err="1">
                <a:latin typeface="Arial" panose="020B0604020202020204" pitchFamily="34" charset="0"/>
                <a:cs typeface="Arial" panose="020B0604020202020204" pitchFamily="34" charset="0"/>
              </a:rPr>
              <a:t>werth</a:t>
            </a:r>
            <a:r>
              <a:rPr lang="en-GB" sz="8000" dirty="0">
                <a:latin typeface="Arial" panose="020B0604020202020204" pitchFamily="34" charset="0"/>
                <a:cs typeface="Arial" panose="020B0604020202020204" pitchFamily="34" charset="0"/>
              </a:rPr>
              <a:t> a </a:t>
            </a:r>
            <a:r>
              <a:rPr lang="en-GB" sz="8000" dirty="0" err="1">
                <a:latin typeface="Arial" panose="020B0604020202020204" pitchFamily="34" charset="0"/>
                <a:cs typeface="Arial" panose="020B0604020202020204" pitchFamily="34" charset="0"/>
              </a:rPr>
              <a:t>phwysigrwydd</a:t>
            </a:r>
            <a:r>
              <a:rPr lang="en-GB" sz="8000" dirty="0">
                <a:latin typeface="Arial" panose="020B0604020202020204" pitchFamily="34" charset="0"/>
                <a:cs typeface="Arial" panose="020B0604020202020204" pitchFamily="34" charset="0"/>
              </a:rPr>
              <a:t> y </a:t>
            </a:r>
            <a:r>
              <a:rPr lang="en-GB" sz="8000" dirty="0" err="1">
                <a:latin typeface="Arial" panose="020B0604020202020204" pitchFamily="34" charset="0"/>
                <a:cs typeface="Arial" panose="020B0604020202020204" pitchFamily="34" charset="0"/>
              </a:rPr>
              <a:t>rhinweddau</a:t>
            </a:r>
            <a:r>
              <a:rPr lang="en-GB" sz="8000" dirty="0">
                <a:latin typeface="Arial" panose="020B0604020202020204" pitchFamily="34" charset="0"/>
                <a:cs typeface="Arial" panose="020B0604020202020204" pitchFamily="34" charset="0"/>
              </a:rPr>
              <a:t> y </a:t>
            </a:r>
            <a:r>
              <a:rPr lang="en-GB" sz="8000" dirty="0" err="1">
                <a:latin typeface="Arial" panose="020B0604020202020204" pitchFamily="34" charset="0"/>
                <a:cs typeface="Arial" panose="020B0604020202020204" pitchFamily="34" charset="0"/>
              </a:rPr>
              <a:t>mae</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unigolion</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yn</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eu</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dangos</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yn</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ymarferol</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gyda</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chymwysterau</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ffurfiol</a:t>
            </a:r>
            <a:r>
              <a:rPr lang="en-GB" sz="8000" dirty="0">
                <a:latin typeface="Arial" panose="020B0604020202020204" pitchFamily="34" charset="0"/>
                <a:cs typeface="Arial" panose="020B0604020202020204" pitchFamily="34" charset="0"/>
              </a:rPr>
              <a:t> neu </a:t>
            </a:r>
            <a:r>
              <a:rPr lang="en-GB" sz="8000" dirty="0" err="1">
                <a:latin typeface="Arial" panose="020B0604020202020204" pitchFamily="34" charset="0"/>
                <a:cs typeface="Arial" panose="020B0604020202020204" pitchFamily="34" charset="0"/>
              </a:rPr>
              <a:t>hebddynt</a:t>
            </a:r>
            <a:r>
              <a:rPr lang="en-GB" sz="8000" dirty="0">
                <a:latin typeface="Arial" panose="020B0604020202020204" pitchFamily="34" charset="0"/>
                <a:cs typeface="Arial" panose="020B0604020202020204" pitchFamily="34" charset="0"/>
              </a:rPr>
              <a:t>.</a:t>
            </a:r>
          </a:p>
          <a:p>
            <a:r>
              <a:rPr lang="en-GB" sz="8000" dirty="0">
                <a:latin typeface="Arial" panose="020B0604020202020204" pitchFamily="34" charset="0"/>
                <a:cs typeface="Arial" panose="020B0604020202020204" pitchFamily="34" charset="0"/>
              </a:rPr>
              <a:t>Mae </a:t>
            </a:r>
            <a:r>
              <a:rPr lang="en-GB" sz="8000" dirty="0" err="1">
                <a:latin typeface="Arial" panose="020B0604020202020204" pitchFamily="34" charset="0"/>
                <a:cs typeface="Arial" panose="020B0604020202020204" pitchFamily="34" charset="0"/>
              </a:rPr>
              <a:t>pwyslais</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penodol</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hefyd</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ar</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arfer</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egwyddorol</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hynny</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yw</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arfer</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sy'n</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seiliedig</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ar</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werthoedd</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sy'n</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seiliedig</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ar</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foeseg</a:t>
            </a:r>
            <a:r>
              <a:rPr lang="en-GB" sz="8000" dirty="0">
                <a:latin typeface="Arial" panose="020B0604020202020204" pitchFamily="34" charset="0"/>
                <a:cs typeface="Arial" panose="020B0604020202020204" pitchFamily="34" charset="0"/>
              </a:rPr>
              <a:t>, y </a:t>
            </a:r>
            <a:r>
              <a:rPr lang="en-GB" sz="8000" dirty="0" err="1">
                <a:latin typeface="Arial" panose="020B0604020202020204" pitchFamily="34" charset="0"/>
                <a:cs typeface="Arial" panose="020B0604020202020204" pitchFamily="34" charset="0"/>
              </a:rPr>
              <a:t>mae</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egwyddorion</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yn</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deillio</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ohono</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gan</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gydnabod</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anghenion</a:t>
            </a:r>
            <a:r>
              <a:rPr lang="en-GB" sz="8000" dirty="0">
                <a:latin typeface="Arial" panose="020B0604020202020204" pitchFamily="34" charset="0"/>
                <a:cs typeface="Arial" panose="020B0604020202020204" pitchFamily="34" charset="0"/>
              </a:rPr>
              <a:t> y </a:t>
            </a:r>
            <a:r>
              <a:rPr lang="en-GB" sz="8000" dirty="0" err="1">
                <a:latin typeface="Arial" panose="020B0604020202020204" pitchFamily="34" charset="0"/>
                <a:cs typeface="Arial" panose="020B0604020202020204" pitchFamily="34" charset="0"/>
              </a:rPr>
              <a:t>plentyn</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a'r</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rhieni</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fel</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rhai</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canolog</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gyda'r</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gweithiwr</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proffesiynol</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fel</a:t>
            </a:r>
            <a:r>
              <a:rPr lang="en-GB" sz="8000" dirty="0">
                <a:latin typeface="Arial" panose="020B0604020202020204" pitchFamily="34" charset="0"/>
                <a:cs typeface="Arial" panose="020B0604020202020204" pitchFamily="34" charset="0"/>
              </a:rPr>
              <a:t> partner </a:t>
            </a:r>
            <a:r>
              <a:rPr lang="en-GB" sz="8000" dirty="0" err="1">
                <a:latin typeface="Arial" panose="020B0604020202020204" pitchFamily="34" charset="0"/>
                <a:cs typeface="Arial" panose="020B0604020202020204" pitchFamily="34" charset="0"/>
              </a:rPr>
              <a:t>hwyluso</a:t>
            </a:r>
            <a:r>
              <a:rPr lang="en-GB" sz="8000" dirty="0">
                <a:latin typeface="Arial" panose="020B0604020202020204" pitchFamily="34" charset="0"/>
                <a:cs typeface="Arial" panose="020B0604020202020204" pitchFamily="34" charset="0"/>
              </a:rPr>
              <a:t>.</a:t>
            </a:r>
          </a:p>
          <a:p>
            <a:r>
              <a:rPr lang="en-GB" sz="8000" dirty="0" err="1">
                <a:latin typeface="Arial" panose="020B0604020202020204" pitchFamily="34" charset="0"/>
                <a:cs typeface="Arial" panose="020B0604020202020204" pitchFamily="34" charset="0"/>
              </a:rPr>
              <a:t>O'i</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gyfuno</a:t>
            </a:r>
            <a:r>
              <a:rPr lang="en-GB" sz="8000" dirty="0">
                <a:latin typeface="Arial" panose="020B0604020202020204" pitchFamily="34" charset="0"/>
                <a:cs typeface="Arial" panose="020B0604020202020204" pitchFamily="34" charset="0"/>
              </a:rPr>
              <a:t> â </a:t>
            </a:r>
            <a:r>
              <a:rPr lang="en-GB" sz="8000" dirty="0" err="1">
                <a:latin typeface="Arial" panose="020B0604020202020204" pitchFamily="34" charset="0"/>
                <a:cs typeface="Arial" panose="020B0604020202020204" pitchFamily="34" charset="0"/>
              </a:rPr>
              <a:t>gwybodaeth</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ddamcaniaethol</a:t>
            </a:r>
            <a:r>
              <a:rPr lang="en-GB" sz="8000" dirty="0">
                <a:latin typeface="Arial" panose="020B0604020202020204" pitchFamily="34" charset="0"/>
                <a:cs typeface="Arial" panose="020B0604020202020204" pitchFamily="34" charset="0"/>
              </a:rPr>
              <a:t> a </a:t>
            </a:r>
            <a:r>
              <a:rPr lang="en-GB" sz="8000" dirty="0" err="1">
                <a:latin typeface="Arial" panose="020B0604020202020204" pitchFamily="34" charset="0"/>
                <a:cs typeface="Arial" panose="020B0604020202020204" pitchFamily="34" charset="0"/>
              </a:rPr>
              <a:t>dealltwriaeth</a:t>
            </a:r>
            <a:r>
              <a:rPr lang="en-GB" sz="8000" dirty="0">
                <a:latin typeface="Arial" panose="020B0604020202020204" pitchFamily="34" charset="0"/>
                <a:cs typeface="Arial" panose="020B0604020202020204" pitchFamily="34" charset="0"/>
              </a:rPr>
              <a:t> o </a:t>
            </a:r>
            <a:r>
              <a:rPr lang="en-GB" sz="8000" dirty="0" err="1">
                <a:latin typeface="Arial" panose="020B0604020202020204" pitchFamily="34" charset="0"/>
                <a:cs typeface="Arial" panose="020B0604020202020204" pitchFamily="34" charset="0"/>
              </a:rPr>
              <a:t>ddatblygiad</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corfforol</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cymdeithasol</a:t>
            </a:r>
            <a:r>
              <a:rPr lang="en-GB" sz="8000" dirty="0">
                <a:latin typeface="Arial" panose="020B0604020202020204" pitchFamily="34" charset="0"/>
                <a:cs typeface="Arial" panose="020B0604020202020204" pitchFamily="34" charset="0"/>
              </a:rPr>
              <a:t> ac </a:t>
            </a:r>
            <a:r>
              <a:rPr lang="en-GB" sz="8000" dirty="0" err="1">
                <a:latin typeface="Arial" panose="020B0604020202020204" pitchFamily="34" charset="0"/>
                <a:cs typeface="Arial" panose="020B0604020202020204" pitchFamily="34" charset="0"/>
              </a:rPr>
              <a:t>emosiynol</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ysbrydol</a:t>
            </a:r>
            <a:r>
              <a:rPr lang="en-GB" sz="8000" dirty="0">
                <a:latin typeface="Arial" panose="020B0604020202020204" pitchFamily="34" charset="0"/>
                <a:cs typeface="Arial" panose="020B0604020202020204" pitchFamily="34" charset="0"/>
              </a:rPr>
              <a:t> a </a:t>
            </a:r>
            <a:r>
              <a:rPr lang="en-GB" sz="8000" dirty="0" err="1">
                <a:latin typeface="Arial" panose="020B0604020202020204" pitchFamily="34" charset="0"/>
                <a:cs typeface="Arial" panose="020B0604020202020204" pitchFamily="34" charset="0"/>
              </a:rPr>
              <a:t>deallusol</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plentyn</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mae'r</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rhinweddau</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hyn</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yn</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cynhyrchu'r</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gweithiwr</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proffesiynol</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gorau</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posibl</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sy'n</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ymroddedig</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i</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arfer</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gorau</a:t>
            </a:r>
            <a:r>
              <a:rPr lang="en-GB" sz="8000" dirty="0">
                <a:latin typeface="Arial" panose="020B0604020202020204" pitchFamily="34" charset="0"/>
                <a:cs typeface="Arial" panose="020B0604020202020204" pitchFamily="34" charset="0"/>
              </a:rPr>
              <a:t> (Gasper, 2015).</a:t>
            </a:r>
          </a:p>
          <a:p>
            <a:endParaRPr lang="en-GB" dirty="0"/>
          </a:p>
        </p:txBody>
      </p:sp>
    </p:spTree>
    <p:extLst>
      <p:ext uri="{BB962C8B-B14F-4D97-AF65-F5344CB8AC3E}">
        <p14:creationId xmlns:p14="http://schemas.microsoft.com/office/powerpoint/2010/main" val="42283894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0CC21-D415-9F7A-D29F-70AA7669F413}"/>
              </a:ext>
            </a:extLst>
          </p:cNvPr>
          <p:cNvSpPr>
            <a:spLocks noGrp="1"/>
          </p:cNvSpPr>
          <p:nvPr>
            <p:ph type="title"/>
          </p:nvPr>
        </p:nvSpPr>
        <p:spPr>
          <a:xfrm>
            <a:off x="66402" y="472032"/>
            <a:ext cx="11789229" cy="1325563"/>
          </a:xfrm>
        </p:spPr>
        <p:txBody>
          <a:bodyPr>
            <a:noAutofit/>
          </a:bodyPr>
          <a:lstStyle/>
          <a:p>
            <a:pPr algn="ctr"/>
            <a:r>
              <a:rPr lang="en-GB" sz="4800" dirty="0">
                <a:solidFill>
                  <a:schemeClr val="accent1">
                    <a:lumMod val="75000"/>
                  </a:schemeClr>
                </a:solidFill>
                <a:latin typeface="Arial" panose="020B0604020202020204" pitchFamily="34" charset="0"/>
                <a:cs typeface="Arial" panose="020B0604020202020204" pitchFamily="34" charset="0"/>
              </a:rPr>
              <a:t>In Groups, discuss the significance of Gaspers Ideas</a:t>
            </a:r>
            <a:endParaRPr lang="en-GB" sz="4800" dirty="0">
              <a:solidFill>
                <a:schemeClr val="accent1">
                  <a:lumMod val="75000"/>
                </a:schemeClr>
              </a:solidFill>
            </a:endParaRPr>
          </a:p>
        </p:txBody>
      </p:sp>
      <p:sp>
        <p:nvSpPr>
          <p:cNvPr id="4" name="Content Placeholder 3">
            <a:extLst>
              <a:ext uri="{FF2B5EF4-FFF2-40B4-BE49-F238E27FC236}">
                <a16:creationId xmlns:a16="http://schemas.microsoft.com/office/drawing/2014/main" id="{3666652E-2507-9372-5E22-44D1116C4D0D}"/>
              </a:ext>
            </a:extLst>
          </p:cNvPr>
          <p:cNvSpPr>
            <a:spLocks noGrp="1"/>
          </p:cNvSpPr>
          <p:nvPr>
            <p:ph sz="half" idx="2"/>
          </p:nvPr>
        </p:nvSpPr>
        <p:spPr>
          <a:xfrm>
            <a:off x="138793" y="2034630"/>
            <a:ext cx="11914414" cy="4351338"/>
          </a:xfrm>
        </p:spPr>
        <p:txBody>
          <a:bodyPr>
            <a:normAutofit/>
          </a:bodyPr>
          <a:lstStyle/>
          <a:p>
            <a:r>
              <a:rPr lang="en-GB" sz="2400" dirty="0">
                <a:latin typeface="Arial" panose="020B0604020202020204" pitchFamily="34" charset="0"/>
                <a:cs typeface="Arial" panose="020B0604020202020204" pitchFamily="34" charset="0"/>
              </a:rPr>
              <a:t>In early years there is a greater understanding of the value and importance of the </a:t>
            </a:r>
            <a:r>
              <a:rPr lang="en-GB" sz="2400" b="1" dirty="0">
                <a:latin typeface="Arial" panose="020B0604020202020204" pitchFamily="34" charset="0"/>
                <a:cs typeface="Arial" panose="020B0604020202020204" pitchFamily="34" charset="0"/>
              </a:rPr>
              <a:t>qualities</a:t>
            </a:r>
            <a:r>
              <a:rPr lang="en-GB" sz="2400" dirty="0">
                <a:latin typeface="Arial" panose="020B0604020202020204" pitchFamily="34" charset="0"/>
                <a:cs typeface="Arial" panose="020B0604020202020204" pitchFamily="34" charset="0"/>
              </a:rPr>
              <a:t> individuals demonstrate in practice, with or without formal qualifications. </a:t>
            </a:r>
          </a:p>
          <a:p>
            <a:r>
              <a:rPr lang="en-GB" sz="2400" dirty="0">
                <a:latin typeface="Arial" panose="020B0604020202020204" pitchFamily="34" charset="0"/>
                <a:cs typeface="Arial" panose="020B0604020202020204" pitchFamily="34" charset="0"/>
              </a:rPr>
              <a:t>There is also a distinct emphasis on ‘</a:t>
            </a:r>
            <a:r>
              <a:rPr lang="en-GB" sz="2400" b="1" dirty="0">
                <a:latin typeface="Arial" panose="020B0604020202020204" pitchFamily="34" charset="0"/>
                <a:cs typeface="Arial" panose="020B0604020202020204" pitchFamily="34" charset="0"/>
              </a:rPr>
              <a:t>principled practice</a:t>
            </a:r>
            <a:r>
              <a:rPr lang="en-GB" sz="2400" dirty="0">
                <a:latin typeface="Arial" panose="020B0604020202020204" pitchFamily="34" charset="0"/>
                <a:cs typeface="Arial" panose="020B0604020202020204" pitchFamily="34" charset="0"/>
              </a:rPr>
              <a:t>’, that is, </a:t>
            </a:r>
            <a:r>
              <a:rPr lang="en-GB" sz="2400" b="1" dirty="0">
                <a:latin typeface="Arial" panose="020B0604020202020204" pitchFamily="34" charset="0"/>
                <a:cs typeface="Arial" panose="020B0604020202020204" pitchFamily="34" charset="0"/>
              </a:rPr>
              <a:t>value-based</a:t>
            </a:r>
            <a:r>
              <a:rPr lang="en-GB" sz="2400" dirty="0">
                <a:latin typeface="Arial" panose="020B0604020202020204" pitchFamily="34" charset="0"/>
                <a:cs typeface="Arial" panose="020B0604020202020204" pitchFamily="34" charset="0"/>
              </a:rPr>
              <a:t> practice grounded in ethics, from which principles are derived recognising the needs of the child and parents as central, with the ‘professional’ as a </a:t>
            </a:r>
            <a:r>
              <a:rPr lang="en-GB" sz="2400" b="1" dirty="0">
                <a:latin typeface="Arial" panose="020B0604020202020204" pitchFamily="34" charset="0"/>
                <a:cs typeface="Arial" panose="020B0604020202020204" pitchFamily="34" charset="0"/>
              </a:rPr>
              <a:t>facilitating partner.</a:t>
            </a:r>
          </a:p>
          <a:p>
            <a:r>
              <a:rPr lang="en-GB" sz="2400" dirty="0">
                <a:latin typeface="Arial" panose="020B0604020202020204" pitchFamily="34" charset="0"/>
                <a:cs typeface="Arial" panose="020B0604020202020204" pitchFamily="34" charset="0"/>
              </a:rPr>
              <a:t> When combined with theoretical knowledge and an understanding of a child's physical, social and emotional, spiritual and intellectual development, these qualities produce the optimum professional, dedicated to </a:t>
            </a:r>
            <a:r>
              <a:rPr lang="en-GB" sz="2400" b="1" dirty="0">
                <a:latin typeface="Arial" panose="020B0604020202020204" pitchFamily="34" charset="0"/>
                <a:cs typeface="Arial" panose="020B0604020202020204" pitchFamily="34" charset="0"/>
              </a:rPr>
              <a:t>best practice</a:t>
            </a:r>
            <a:r>
              <a:rPr lang="en-GB" sz="2400" dirty="0">
                <a:latin typeface="Arial" panose="020B0604020202020204" pitchFamily="34" charset="0"/>
                <a:cs typeface="Arial" panose="020B0604020202020204" pitchFamily="34" charset="0"/>
              </a:rPr>
              <a:t>.(Gasper, 2015)</a:t>
            </a:r>
          </a:p>
          <a:p>
            <a:endParaRPr lang="en-GB" dirty="0"/>
          </a:p>
        </p:txBody>
      </p:sp>
    </p:spTree>
    <p:extLst>
      <p:ext uri="{BB962C8B-B14F-4D97-AF65-F5344CB8AC3E}">
        <p14:creationId xmlns:p14="http://schemas.microsoft.com/office/powerpoint/2010/main" val="29736814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AF3B1F-D203-4ED3-B889-436634AB47D9}"/>
              </a:ext>
            </a:extLst>
          </p:cNvPr>
          <p:cNvSpPr>
            <a:spLocks noGrp="1"/>
          </p:cNvSpPr>
          <p:nvPr>
            <p:ph type="title"/>
          </p:nvPr>
        </p:nvSpPr>
        <p:spPr>
          <a:xfrm>
            <a:off x="343343" y="357694"/>
            <a:ext cx="11505312" cy="1325563"/>
          </a:xfrm>
        </p:spPr>
        <p:txBody>
          <a:bodyPr>
            <a:noAutofit/>
          </a:bodyPr>
          <a:lstStyle/>
          <a:p>
            <a:pPr algn="ctr"/>
            <a:r>
              <a:rPr lang="en-GB" sz="4800" dirty="0" err="1"/>
              <a:t>Pwysigrwydd</a:t>
            </a:r>
            <a:r>
              <a:rPr lang="en-GB" sz="4800" dirty="0"/>
              <a:t> </a:t>
            </a:r>
            <a:r>
              <a:rPr lang="en-GB" sz="4800" dirty="0" err="1"/>
              <a:t>Ymarferwyr</a:t>
            </a:r>
            <a:r>
              <a:rPr lang="en-GB" sz="4800" dirty="0"/>
              <a:t> </a:t>
            </a:r>
            <a:r>
              <a:rPr lang="en-GB" sz="4800" dirty="0" err="1"/>
              <a:t>Blynyddoedd</a:t>
            </a:r>
            <a:r>
              <a:rPr lang="en-GB" sz="4800" dirty="0"/>
              <a:t> </a:t>
            </a:r>
            <a:r>
              <a:rPr lang="en-GB" sz="4800" dirty="0" err="1"/>
              <a:t>Cynnar</a:t>
            </a:r>
            <a:r>
              <a:rPr lang="en-GB" sz="4800" dirty="0"/>
              <a:t> </a:t>
            </a:r>
            <a:r>
              <a:rPr lang="en-GB" sz="4800" dirty="0">
                <a:solidFill>
                  <a:schemeClr val="accent1">
                    <a:lumMod val="75000"/>
                  </a:schemeClr>
                </a:solidFill>
              </a:rPr>
              <a:t>Importance of Early Years Practitioners </a:t>
            </a:r>
          </a:p>
        </p:txBody>
      </p:sp>
      <p:sp>
        <p:nvSpPr>
          <p:cNvPr id="3" name="Content Placeholder 2">
            <a:extLst>
              <a:ext uri="{FF2B5EF4-FFF2-40B4-BE49-F238E27FC236}">
                <a16:creationId xmlns:a16="http://schemas.microsoft.com/office/drawing/2014/main" id="{99A469B1-3465-4BF5-A7D4-90FF68953B2C}"/>
              </a:ext>
            </a:extLst>
          </p:cNvPr>
          <p:cNvSpPr>
            <a:spLocks noGrp="1"/>
          </p:cNvSpPr>
          <p:nvPr>
            <p:ph sz="half" idx="1"/>
          </p:nvPr>
        </p:nvSpPr>
        <p:spPr>
          <a:xfrm>
            <a:off x="199008" y="1983832"/>
            <a:ext cx="5704081" cy="4351338"/>
          </a:xfrm>
        </p:spPr>
        <p:txBody>
          <a:bodyPr>
            <a:normAutofit/>
          </a:bodyPr>
          <a:lstStyle/>
          <a:p>
            <a:r>
              <a:rPr lang="en-GB" sz="2400" dirty="0" err="1"/>
              <a:t>Comisiwn</a:t>
            </a:r>
            <a:r>
              <a:rPr lang="en-GB" sz="2400" dirty="0"/>
              <a:t> </a:t>
            </a:r>
            <a:r>
              <a:rPr lang="en-GB" sz="2400" dirty="0" err="1"/>
              <a:t>Gweithlu'r</a:t>
            </a:r>
            <a:r>
              <a:rPr lang="en-GB" sz="2400" dirty="0"/>
              <a:t> </a:t>
            </a:r>
            <a:r>
              <a:rPr lang="en-GB" sz="2400" dirty="0" err="1"/>
              <a:t>Blynyddoedd</a:t>
            </a:r>
            <a:r>
              <a:rPr lang="en-GB" sz="2400" dirty="0"/>
              <a:t> </a:t>
            </a:r>
            <a:r>
              <a:rPr lang="en-GB" sz="2400" dirty="0" err="1"/>
              <a:t>Cynnar</a:t>
            </a:r>
            <a:r>
              <a:rPr lang="en-GB" sz="2400" dirty="0"/>
              <a:t> (2021) </a:t>
            </a:r>
            <a:r>
              <a:rPr lang="en-GB" sz="2400" dirty="0" err="1"/>
              <a:t>yn</a:t>
            </a:r>
            <a:r>
              <a:rPr lang="en-GB" sz="2400" dirty="0"/>
              <a:t> </a:t>
            </a:r>
            <a:r>
              <a:rPr lang="en-GB" sz="2400" dirty="0" err="1"/>
              <a:t>argymell</a:t>
            </a:r>
            <a:r>
              <a:rPr lang="en-GB" sz="2400" dirty="0"/>
              <a:t> bod </a:t>
            </a:r>
            <a:r>
              <a:rPr lang="en-GB" sz="2400" dirty="0" err="1"/>
              <a:t>angen</a:t>
            </a:r>
            <a:r>
              <a:rPr lang="en-GB" sz="2400" dirty="0"/>
              <a:t> '</a:t>
            </a:r>
            <a:r>
              <a:rPr lang="en-GB" sz="2400" dirty="0" err="1"/>
              <a:t>ymgyrch</a:t>
            </a:r>
            <a:r>
              <a:rPr lang="en-GB" sz="2400" dirty="0"/>
              <a:t> </a:t>
            </a:r>
            <a:r>
              <a:rPr lang="en-GB" sz="2400" dirty="0" err="1"/>
              <a:t>ymwybyddiaeth</a:t>
            </a:r>
            <a:r>
              <a:rPr lang="en-GB" sz="2400" dirty="0"/>
              <a:t>' </a:t>
            </a:r>
            <a:r>
              <a:rPr lang="en-GB" sz="2400" dirty="0" err="1"/>
              <a:t>i</a:t>
            </a:r>
            <a:r>
              <a:rPr lang="en-GB" sz="2400" dirty="0"/>
              <a:t> </a:t>
            </a:r>
            <a:r>
              <a:rPr lang="en-GB" sz="2400" dirty="0" err="1"/>
              <a:t>dynnu</a:t>
            </a:r>
            <a:r>
              <a:rPr lang="en-GB" sz="2400" dirty="0"/>
              <a:t> </a:t>
            </a:r>
            <a:r>
              <a:rPr lang="en-GB" sz="2400" dirty="0" err="1"/>
              <a:t>sylw</a:t>
            </a:r>
            <a:r>
              <a:rPr lang="en-GB" sz="2400" dirty="0"/>
              <a:t> at </a:t>
            </a:r>
            <a:r>
              <a:rPr lang="en-GB" sz="2400" dirty="0" err="1"/>
              <a:t>bwysigrwydd</a:t>
            </a:r>
            <a:r>
              <a:rPr lang="en-GB" sz="2400" dirty="0"/>
              <a:t> </a:t>
            </a:r>
            <a:r>
              <a:rPr lang="en-GB" sz="2400" dirty="0" err="1"/>
              <a:t>hanfodol</a:t>
            </a:r>
            <a:r>
              <a:rPr lang="en-GB" sz="2400" dirty="0"/>
              <a:t> </a:t>
            </a:r>
            <a:r>
              <a:rPr lang="en-GB" sz="2400" dirty="0" err="1"/>
              <a:t>gweithwyr</a:t>
            </a:r>
            <a:r>
              <a:rPr lang="en-GB" sz="2400" dirty="0"/>
              <a:t> </a:t>
            </a:r>
            <a:r>
              <a:rPr lang="en-GB" sz="2400" dirty="0" err="1"/>
              <a:t>proffesiynol</a:t>
            </a:r>
            <a:r>
              <a:rPr lang="en-GB" sz="2400" dirty="0"/>
              <a:t> EY </a:t>
            </a:r>
            <a:r>
              <a:rPr lang="en-GB" sz="2400" dirty="0" err="1"/>
              <a:t>wrth</a:t>
            </a:r>
            <a:r>
              <a:rPr lang="en-GB" sz="2400" dirty="0"/>
              <a:t> </a:t>
            </a:r>
            <a:r>
              <a:rPr lang="en-GB" sz="2400" dirty="0" err="1"/>
              <a:t>gefnogi</a:t>
            </a:r>
            <a:r>
              <a:rPr lang="en-GB" sz="2400" dirty="0"/>
              <a:t> </a:t>
            </a:r>
            <a:r>
              <a:rPr lang="en-GB" sz="2400" dirty="0" err="1"/>
              <a:t>datblygiad</a:t>
            </a:r>
            <a:r>
              <a:rPr lang="en-GB" sz="2400" dirty="0"/>
              <a:t> </a:t>
            </a:r>
            <a:r>
              <a:rPr lang="en-GB" sz="2400" dirty="0" err="1"/>
              <a:t>cyfannol</a:t>
            </a:r>
            <a:r>
              <a:rPr lang="en-GB" sz="2400" dirty="0"/>
              <a:t> ac </a:t>
            </a:r>
            <a:r>
              <a:rPr lang="en-GB" sz="2400" dirty="0" err="1"/>
              <a:t>addysg</a:t>
            </a:r>
            <a:r>
              <a:rPr lang="en-GB" sz="2400" dirty="0"/>
              <a:t> plant </a:t>
            </a:r>
            <a:r>
              <a:rPr lang="en-GB" sz="2400" dirty="0" err="1"/>
              <a:t>ifanc</a:t>
            </a:r>
            <a:r>
              <a:rPr lang="en-GB" sz="2400" dirty="0"/>
              <a:t> </a:t>
            </a:r>
            <a:r>
              <a:rPr lang="en-GB" sz="2400" dirty="0" err="1"/>
              <a:t>mewn</a:t>
            </a:r>
            <a:r>
              <a:rPr lang="en-GB" sz="2400" dirty="0"/>
              <a:t> </a:t>
            </a:r>
            <a:r>
              <a:rPr lang="en-GB" sz="2400" dirty="0" err="1"/>
              <a:t>lleoliadau</a:t>
            </a:r>
            <a:r>
              <a:rPr lang="en-GB" sz="2400" dirty="0"/>
              <a:t> BLYNYDDOEDD. Mae </a:t>
            </a:r>
            <a:r>
              <a:rPr lang="en-GB" sz="2400" dirty="0" err="1"/>
              <a:t>gan</a:t>
            </a:r>
            <a:r>
              <a:rPr lang="en-GB" sz="2400" dirty="0"/>
              <a:t> EYP </a:t>
            </a:r>
            <a:r>
              <a:rPr lang="en-GB" sz="2400" dirty="0" err="1"/>
              <a:t>rôl</a:t>
            </a:r>
            <a:r>
              <a:rPr lang="en-GB" sz="2400" dirty="0"/>
              <a:t> </a:t>
            </a:r>
            <a:r>
              <a:rPr lang="en-GB" sz="2400" dirty="0" err="1"/>
              <a:t>swydd</a:t>
            </a:r>
            <a:r>
              <a:rPr lang="en-GB" sz="2400" dirty="0"/>
              <a:t> </a:t>
            </a:r>
            <a:r>
              <a:rPr lang="en-GB" sz="2400" dirty="0" err="1"/>
              <a:t>fedrus</a:t>
            </a:r>
            <a:r>
              <a:rPr lang="en-GB" sz="2400" dirty="0"/>
              <a:t> a </a:t>
            </a:r>
            <a:r>
              <a:rPr lang="en-GB" sz="2400" dirty="0" err="1"/>
              <a:t>phwysig</a:t>
            </a:r>
            <a:r>
              <a:rPr lang="en-GB" sz="2400" dirty="0"/>
              <a:t> </a:t>
            </a:r>
            <a:r>
              <a:rPr lang="en-GB" sz="2400" dirty="0" err="1"/>
              <a:t>sy'n</a:t>
            </a:r>
            <a:r>
              <a:rPr lang="en-GB" sz="2400" dirty="0"/>
              <a:t> </a:t>
            </a:r>
            <a:r>
              <a:rPr lang="en-GB" sz="2400" dirty="0" err="1"/>
              <a:t>cyfateb</a:t>
            </a:r>
            <a:r>
              <a:rPr lang="en-GB" sz="2400" dirty="0"/>
              <a:t> </a:t>
            </a:r>
            <a:r>
              <a:rPr lang="en-GB" sz="2400" dirty="0" err="1"/>
              <a:t>i</a:t>
            </a:r>
            <a:r>
              <a:rPr lang="en-GB" sz="2400" dirty="0"/>
              <a:t> </a:t>
            </a:r>
            <a:r>
              <a:rPr lang="en-GB" sz="2400" dirty="0" err="1"/>
              <a:t>athrawon</a:t>
            </a:r>
            <a:r>
              <a:rPr lang="en-GB" sz="2400" dirty="0"/>
              <a:t> </a:t>
            </a:r>
            <a:r>
              <a:rPr lang="en-GB" sz="2400" dirty="0" err="1"/>
              <a:t>yng</a:t>
            </a:r>
            <a:r>
              <a:rPr lang="en-GB" sz="2400" dirty="0"/>
              <a:t> </a:t>
            </a:r>
            <a:r>
              <a:rPr lang="en-GB" sz="2400" dirty="0" err="1"/>
              <a:t>nghyfnodau</a:t>
            </a:r>
            <a:r>
              <a:rPr lang="en-GB" sz="2400" dirty="0"/>
              <a:t> </a:t>
            </a:r>
            <a:r>
              <a:rPr lang="en-GB" sz="2400" dirty="0" err="1"/>
              <a:t>addysgol</a:t>
            </a:r>
            <a:r>
              <a:rPr lang="en-GB" sz="2400" dirty="0"/>
              <a:t> </a:t>
            </a:r>
            <a:r>
              <a:rPr lang="en-GB" sz="2400" dirty="0" err="1"/>
              <a:t>eraill</a:t>
            </a:r>
            <a:r>
              <a:rPr lang="en-GB" sz="2400" dirty="0"/>
              <a:t> y </a:t>
            </a:r>
            <a:r>
              <a:rPr lang="en-GB" sz="2400" dirty="0" err="1"/>
              <a:t>cwricwlwm</a:t>
            </a:r>
            <a:r>
              <a:rPr lang="en-GB" sz="2400" dirty="0"/>
              <a:t>. </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Content Placeholder 3">
            <a:extLst>
              <a:ext uri="{FF2B5EF4-FFF2-40B4-BE49-F238E27FC236}">
                <a16:creationId xmlns:a16="http://schemas.microsoft.com/office/drawing/2014/main" id="{2186CA7E-A595-4071-9A6C-438376F153E9}"/>
              </a:ext>
            </a:extLst>
          </p:cNvPr>
          <p:cNvSpPr>
            <a:spLocks noGrp="1"/>
          </p:cNvSpPr>
          <p:nvPr>
            <p:ph sz="half" idx="2"/>
          </p:nvPr>
        </p:nvSpPr>
        <p:spPr>
          <a:xfrm>
            <a:off x="6377650" y="2004495"/>
            <a:ext cx="5615342" cy="4351338"/>
          </a:xfrm>
        </p:spPr>
        <p:txBody>
          <a:bodyPr>
            <a:normAutofit/>
          </a:bodyPr>
          <a:lstStyle/>
          <a:p>
            <a:r>
              <a:rPr lang="en-GB" sz="2400" dirty="0">
                <a:solidFill>
                  <a:schemeClr val="accent1">
                    <a:lumMod val="75000"/>
                  </a:schemeClr>
                </a:solidFill>
              </a:rPr>
              <a:t>The Early Years Workforce Commission (2021) recommends an ‘awareness campaign’ is needed to highlight the critical importance of EY professionals in supporting the holistic development and education of young children within EY settings. EYP hold a skilled and important job role equivalent to teachers in other educational stages of the curriculum. </a:t>
            </a:r>
          </a:p>
        </p:txBody>
      </p:sp>
      <p:sp>
        <p:nvSpPr>
          <p:cNvPr id="6" name="TextBox 5">
            <a:extLst>
              <a:ext uri="{FF2B5EF4-FFF2-40B4-BE49-F238E27FC236}">
                <a16:creationId xmlns:a16="http://schemas.microsoft.com/office/drawing/2014/main" id="{22119083-4A9C-41BA-9F3C-2BA3BB045C31}"/>
              </a:ext>
            </a:extLst>
          </p:cNvPr>
          <p:cNvSpPr txBox="1"/>
          <p:nvPr/>
        </p:nvSpPr>
        <p:spPr>
          <a:xfrm>
            <a:off x="104867" y="5580294"/>
            <a:ext cx="11982265" cy="338554"/>
          </a:xfrm>
          <a:prstGeom prst="rect">
            <a:avLst/>
          </a:prstGeom>
          <a:noFill/>
        </p:spPr>
        <p:txBody>
          <a:bodyPr wrap="square">
            <a:spAutoFit/>
          </a:bodyPr>
          <a:lstStyle/>
          <a:p>
            <a:r>
              <a:rPr lang="en-GB" sz="1600" dirty="0">
                <a:hlinkClick r:id="rId3"/>
              </a:rPr>
              <a:t>https://www.pacey.org.uk/Pacey/media/Website-files/Non-PACEY%20documents%20(PDFs)/a-workforce-in-crisis-saving-our-early-years.pdf</a:t>
            </a:r>
            <a:r>
              <a:rPr lang="en-GB" sz="1600" dirty="0"/>
              <a:t> </a:t>
            </a:r>
          </a:p>
        </p:txBody>
      </p:sp>
    </p:spTree>
    <p:extLst>
      <p:ext uri="{BB962C8B-B14F-4D97-AF65-F5344CB8AC3E}">
        <p14:creationId xmlns:p14="http://schemas.microsoft.com/office/powerpoint/2010/main" val="151276097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EA7941-CC84-4302-8B74-2D38170AC6AA}"/>
              </a:ext>
            </a:extLst>
          </p:cNvPr>
          <p:cNvSpPr>
            <a:spLocks noGrp="1"/>
          </p:cNvSpPr>
          <p:nvPr>
            <p:ph type="title"/>
          </p:nvPr>
        </p:nvSpPr>
        <p:spPr>
          <a:xfrm>
            <a:off x="52251" y="237307"/>
            <a:ext cx="12139749" cy="785247"/>
          </a:xfrm>
        </p:spPr>
        <p:txBody>
          <a:bodyPr>
            <a:noAutofit/>
          </a:bodyPr>
          <a:lstStyle/>
          <a:p>
            <a:pPr algn="ctr"/>
            <a:r>
              <a:rPr lang="en-GB" sz="4800" dirty="0" err="1"/>
              <a:t>Fframwaith</a:t>
            </a:r>
            <a:r>
              <a:rPr lang="en-GB" sz="4800" dirty="0"/>
              <a:t> </a:t>
            </a:r>
            <a:r>
              <a:rPr lang="en-GB" sz="4800" dirty="0" err="1"/>
              <a:t>Canlyniadau'r</a:t>
            </a:r>
            <a:r>
              <a:rPr lang="en-GB" sz="4800" dirty="0"/>
              <a:t> </a:t>
            </a:r>
            <a:r>
              <a:rPr lang="en-GB" sz="4800" dirty="0" err="1"/>
              <a:t>Blynyddoedd</a:t>
            </a:r>
            <a:r>
              <a:rPr lang="en-GB" sz="4800" dirty="0"/>
              <a:t> </a:t>
            </a:r>
            <a:r>
              <a:rPr lang="en-GB" sz="4800" dirty="0" err="1"/>
              <a:t>Cynnar</a:t>
            </a:r>
            <a:r>
              <a:rPr lang="en-GB" sz="4800" dirty="0"/>
              <a:t> / </a:t>
            </a:r>
            <a:r>
              <a:rPr lang="en-GB" sz="4800" dirty="0">
                <a:solidFill>
                  <a:schemeClr val="accent1">
                    <a:lumMod val="75000"/>
                  </a:schemeClr>
                </a:solidFill>
              </a:rPr>
              <a:t>Early Years Outcomes Framework</a:t>
            </a:r>
          </a:p>
        </p:txBody>
      </p:sp>
      <p:sp>
        <p:nvSpPr>
          <p:cNvPr id="3" name="Content Placeholder 2">
            <a:extLst>
              <a:ext uri="{FF2B5EF4-FFF2-40B4-BE49-F238E27FC236}">
                <a16:creationId xmlns:a16="http://schemas.microsoft.com/office/drawing/2014/main" id="{C88B83C5-BFE7-48D1-BF57-4DCB2BABB325}"/>
              </a:ext>
            </a:extLst>
          </p:cNvPr>
          <p:cNvSpPr>
            <a:spLocks noGrp="1"/>
          </p:cNvSpPr>
          <p:nvPr>
            <p:ph sz="half" idx="1"/>
          </p:nvPr>
        </p:nvSpPr>
        <p:spPr>
          <a:xfrm>
            <a:off x="6283235" y="1566137"/>
            <a:ext cx="5477690" cy="5304223"/>
          </a:xfrm>
        </p:spPr>
        <p:txBody>
          <a:bodyPr>
            <a:normAutofit fontScale="92500" lnSpcReduction="10000"/>
          </a:bodyPr>
          <a:lstStyle/>
          <a:p>
            <a:pPr marL="0" indent="0" algn="just">
              <a:buNone/>
            </a:pPr>
            <a:r>
              <a:rPr lang="en-GB" dirty="0">
                <a:solidFill>
                  <a:schemeClr val="accent1">
                    <a:lumMod val="75000"/>
                  </a:schemeClr>
                </a:solidFill>
              </a:rPr>
              <a:t>All children in the early years: </a:t>
            </a:r>
          </a:p>
          <a:p>
            <a:pPr algn="just"/>
            <a:r>
              <a:rPr lang="en-GB" dirty="0">
                <a:solidFill>
                  <a:schemeClr val="accent1">
                    <a:lumMod val="75000"/>
                  </a:schemeClr>
                </a:solidFill>
              </a:rPr>
              <a:t>Are and feel safe </a:t>
            </a:r>
          </a:p>
          <a:p>
            <a:pPr algn="just"/>
            <a:r>
              <a:rPr lang="en-GB" dirty="0">
                <a:solidFill>
                  <a:schemeClr val="accent1">
                    <a:lumMod val="75000"/>
                  </a:schemeClr>
                </a:solidFill>
              </a:rPr>
              <a:t>Are cared for, supported        and valued </a:t>
            </a:r>
          </a:p>
          <a:p>
            <a:pPr algn="just"/>
            <a:r>
              <a:rPr lang="en-GB" dirty="0">
                <a:solidFill>
                  <a:schemeClr val="accent1">
                    <a:lumMod val="75000"/>
                  </a:schemeClr>
                </a:solidFill>
              </a:rPr>
              <a:t>Are resilient, capable and coping </a:t>
            </a:r>
          </a:p>
          <a:p>
            <a:pPr algn="just"/>
            <a:r>
              <a:rPr lang="en-GB" dirty="0">
                <a:solidFill>
                  <a:schemeClr val="accent1">
                    <a:lumMod val="75000"/>
                  </a:schemeClr>
                </a:solidFill>
              </a:rPr>
              <a:t>Are healthy </a:t>
            </a:r>
          </a:p>
          <a:p>
            <a:pPr algn="just"/>
            <a:r>
              <a:rPr lang="en-GB" dirty="0">
                <a:solidFill>
                  <a:schemeClr val="accent1">
                    <a:lumMod val="75000"/>
                  </a:schemeClr>
                </a:solidFill>
              </a:rPr>
              <a:t>Learn and develop </a:t>
            </a:r>
          </a:p>
          <a:p>
            <a:pPr algn="just"/>
            <a:r>
              <a:rPr lang="en-GB" dirty="0">
                <a:solidFill>
                  <a:schemeClr val="accent1">
                    <a:lumMod val="75000"/>
                  </a:schemeClr>
                </a:solidFill>
              </a:rPr>
              <a:t>Do not live in and are not disadvantaged by poverty </a:t>
            </a:r>
          </a:p>
        </p:txBody>
      </p:sp>
      <p:sp>
        <p:nvSpPr>
          <p:cNvPr id="4" name="Content Placeholder 3">
            <a:extLst>
              <a:ext uri="{FF2B5EF4-FFF2-40B4-BE49-F238E27FC236}">
                <a16:creationId xmlns:a16="http://schemas.microsoft.com/office/drawing/2014/main" id="{EEBC5294-F5EC-4D42-B8DE-56EC3AF941DA}"/>
              </a:ext>
            </a:extLst>
          </p:cNvPr>
          <p:cNvSpPr>
            <a:spLocks noGrp="1"/>
          </p:cNvSpPr>
          <p:nvPr>
            <p:ph sz="half" idx="2"/>
          </p:nvPr>
        </p:nvSpPr>
        <p:spPr>
          <a:xfrm>
            <a:off x="109980" y="1488463"/>
            <a:ext cx="5676866" cy="4351338"/>
          </a:xfrm>
        </p:spPr>
        <p:txBody>
          <a:bodyPr>
            <a:normAutofit fontScale="92500" lnSpcReduction="10000"/>
          </a:bodyPr>
          <a:lstStyle/>
          <a:p>
            <a:pPr marL="0" indent="0">
              <a:buNone/>
            </a:pPr>
            <a:r>
              <a:rPr lang="en-GB" dirty="0" err="1"/>
              <a:t>Pob</a:t>
            </a:r>
            <a:r>
              <a:rPr lang="en-GB" dirty="0"/>
              <a:t> </a:t>
            </a:r>
            <a:r>
              <a:rPr lang="en-GB" dirty="0" err="1"/>
              <a:t>plentyn</a:t>
            </a:r>
            <a:r>
              <a:rPr lang="en-GB" dirty="0"/>
              <a:t> </a:t>
            </a:r>
            <a:r>
              <a:rPr lang="en-GB" dirty="0" err="1"/>
              <a:t>yn</a:t>
            </a:r>
            <a:r>
              <a:rPr lang="en-GB" dirty="0"/>
              <a:t> y </a:t>
            </a:r>
            <a:r>
              <a:rPr lang="en-GB" dirty="0" err="1"/>
              <a:t>blynyddoedd</a:t>
            </a:r>
            <a:r>
              <a:rPr lang="en-GB" dirty="0"/>
              <a:t> </a:t>
            </a:r>
            <a:r>
              <a:rPr lang="en-GB" dirty="0" err="1"/>
              <a:t>cynnar</a:t>
            </a:r>
            <a:r>
              <a:rPr lang="en-GB" dirty="0"/>
              <a:t>: </a:t>
            </a:r>
          </a:p>
          <a:p>
            <a:r>
              <a:rPr lang="en-GB" dirty="0"/>
              <a:t>Yn </a:t>
            </a:r>
            <a:r>
              <a:rPr lang="en-GB" dirty="0" err="1"/>
              <a:t>ddiogel</a:t>
            </a:r>
            <a:r>
              <a:rPr lang="en-GB" dirty="0"/>
              <a:t> ac </a:t>
            </a:r>
            <a:r>
              <a:rPr lang="en-GB" dirty="0" err="1"/>
              <a:t>yn</a:t>
            </a:r>
            <a:r>
              <a:rPr lang="en-GB" dirty="0"/>
              <a:t> </a:t>
            </a:r>
            <a:r>
              <a:rPr lang="en-GB" dirty="0" err="1"/>
              <a:t>teimlo'n</a:t>
            </a:r>
            <a:r>
              <a:rPr lang="en-GB" dirty="0"/>
              <a:t> </a:t>
            </a:r>
            <a:r>
              <a:rPr lang="en-GB" dirty="0" err="1"/>
              <a:t>ddiogel</a:t>
            </a:r>
            <a:r>
              <a:rPr lang="en-GB" dirty="0"/>
              <a:t> </a:t>
            </a:r>
          </a:p>
          <a:p>
            <a:r>
              <a:rPr lang="en-GB" dirty="0"/>
              <a:t>Yn </a:t>
            </a:r>
            <a:r>
              <a:rPr lang="en-GB" dirty="0" err="1"/>
              <a:t>derbyn</a:t>
            </a:r>
            <a:r>
              <a:rPr lang="en-GB" dirty="0"/>
              <a:t> </a:t>
            </a:r>
            <a:r>
              <a:rPr lang="en-GB" dirty="0" err="1"/>
              <a:t>gofal</a:t>
            </a:r>
            <a:r>
              <a:rPr lang="en-GB" dirty="0"/>
              <a:t>, </a:t>
            </a:r>
            <a:r>
              <a:rPr lang="en-GB" dirty="0" err="1"/>
              <a:t>yn</a:t>
            </a:r>
            <a:r>
              <a:rPr lang="en-GB" dirty="0"/>
              <a:t> </a:t>
            </a:r>
            <a:r>
              <a:rPr lang="en-GB" dirty="0" err="1"/>
              <a:t>cael</a:t>
            </a:r>
            <a:r>
              <a:rPr lang="en-GB" dirty="0"/>
              <a:t> </a:t>
            </a:r>
            <a:r>
              <a:rPr lang="en-GB" dirty="0" err="1"/>
              <a:t>eu</a:t>
            </a:r>
            <a:r>
              <a:rPr lang="en-GB" dirty="0"/>
              <a:t> </a:t>
            </a:r>
            <a:r>
              <a:rPr lang="en-GB" dirty="0" err="1"/>
              <a:t>cefnogi</a:t>
            </a:r>
            <a:r>
              <a:rPr lang="en-GB" dirty="0"/>
              <a:t> </a:t>
            </a:r>
            <a:r>
              <a:rPr lang="en-GB" dirty="0" err="1"/>
              <a:t>a'u</a:t>
            </a:r>
            <a:r>
              <a:rPr lang="en-GB" dirty="0"/>
              <a:t> </a:t>
            </a:r>
            <a:r>
              <a:rPr lang="en-GB" dirty="0" err="1"/>
              <a:t>gwerthfawrogi</a:t>
            </a:r>
            <a:r>
              <a:rPr lang="en-GB" dirty="0"/>
              <a:t> </a:t>
            </a:r>
          </a:p>
          <a:p>
            <a:r>
              <a:rPr lang="en-GB" dirty="0"/>
              <a:t>Yn </a:t>
            </a:r>
            <a:r>
              <a:rPr lang="en-GB" dirty="0" err="1"/>
              <a:t>wydn</a:t>
            </a:r>
            <a:r>
              <a:rPr lang="en-GB" dirty="0"/>
              <a:t>, </a:t>
            </a:r>
            <a:r>
              <a:rPr lang="en-GB" dirty="0" err="1"/>
              <a:t>yn</a:t>
            </a:r>
            <a:r>
              <a:rPr lang="en-GB" dirty="0"/>
              <a:t> </a:t>
            </a:r>
            <a:r>
              <a:rPr lang="en-GB" dirty="0" err="1"/>
              <a:t>alluog</a:t>
            </a:r>
            <a:r>
              <a:rPr lang="en-GB" dirty="0"/>
              <a:t> ac </a:t>
            </a:r>
            <a:r>
              <a:rPr lang="en-GB" dirty="0" err="1"/>
              <a:t>yn</a:t>
            </a:r>
            <a:r>
              <a:rPr lang="en-GB" dirty="0"/>
              <a:t> </a:t>
            </a:r>
            <a:r>
              <a:rPr lang="en-GB" dirty="0" err="1"/>
              <a:t>ymdopi</a:t>
            </a:r>
            <a:r>
              <a:rPr lang="en-GB" dirty="0"/>
              <a:t> </a:t>
            </a:r>
          </a:p>
          <a:p>
            <a:r>
              <a:rPr lang="en-GB" dirty="0"/>
              <a:t>Yn </a:t>
            </a:r>
            <a:r>
              <a:rPr lang="en-GB" dirty="0" err="1"/>
              <a:t>iach</a:t>
            </a:r>
            <a:r>
              <a:rPr lang="en-GB" dirty="0"/>
              <a:t> </a:t>
            </a:r>
          </a:p>
          <a:p>
            <a:r>
              <a:rPr lang="en-GB" dirty="0" err="1"/>
              <a:t>Dysgu</a:t>
            </a:r>
            <a:r>
              <a:rPr lang="en-GB" dirty="0"/>
              <a:t> a </a:t>
            </a:r>
            <a:r>
              <a:rPr lang="en-GB" dirty="0" err="1"/>
              <a:t>datblygu</a:t>
            </a:r>
            <a:r>
              <a:rPr lang="en-GB" dirty="0"/>
              <a:t> </a:t>
            </a:r>
          </a:p>
          <a:p>
            <a:r>
              <a:rPr lang="en-GB" dirty="0" err="1"/>
              <a:t>Peidiwch</a:t>
            </a:r>
            <a:r>
              <a:rPr lang="en-GB" dirty="0"/>
              <a:t> â </a:t>
            </a:r>
            <a:r>
              <a:rPr lang="en-GB" dirty="0" err="1"/>
              <a:t>byw</a:t>
            </a:r>
            <a:r>
              <a:rPr lang="en-GB" dirty="0"/>
              <a:t> ac </a:t>
            </a:r>
            <a:r>
              <a:rPr lang="en-GB" dirty="0" err="1"/>
              <a:t>nid</a:t>
            </a:r>
            <a:r>
              <a:rPr lang="en-GB" dirty="0"/>
              <a:t> </a:t>
            </a:r>
            <a:r>
              <a:rPr lang="en-GB" dirty="0" err="1"/>
              <a:t>ydynt</a:t>
            </a:r>
            <a:r>
              <a:rPr lang="en-GB" dirty="0"/>
              <a:t> dan </a:t>
            </a:r>
            <a:r>
              <a:rPr lang="en-GB" dirty="0" err="1"/>
              <a:t>anfantais</a:t>
            </a:r>
            <a:r>
              <a:rPr lang="en-GB" dirty="0"/>
              <a:t> </a:t>
            </a:r>
            <a:r>
              <a:rPr lang="en-GB" dirty="0" err="1"/>
              <a:t>oherwydd</a:t>
            </a:r>
            <a:r>
              <a:rPr lang="en-GB" dirty="0"/>
              <a:t> </a:t>
            </a:r>
            <a:r>
              <a:rPr lang="en-GB" dirty="0" err="1"/>
              <a:t>tlodi</a:t>
            </a:r>
            <a:r>
              <a:rPr lang="en-GB" dirty="0"/>
              <a:t> </a:t>
            </a:r>
          </a:p>
          <a:p>
            <a:endParaRPr lang="en-GB" dirty="0"/>
          </a:p>
        </p:txBody>
      </p:sp>
    </p:spTree>
    <p:extLst>
      <p:ext uri="{BB962C8B-B14F-4D97-AF65-F5344CB8AC3E}">
        <p14:creationId xmlns:p14="http://schemas.microsoft.com/office/powerpoint/2010/main" val="8858653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EA224-DEAB-4957-91E7-41E8D09660CC}"/>
              </a:ext>
            </a:extLst>
          </p:cNvPr>
          <p:cNvSpPr>
            <a:spLocks noGrp="1"/>
          </p:cNvSpPr>
          <p:nvPr>
            <p:ph type="title"/>
          </p:nvPr>
        </p:nvSpPr>
        <p:spPr/>
        <p:txBody>
          <a:bodyPr>
            <a:normAutofit/>
          </a:bodyPr>
          <a:lstStyle/>
          <a:p>
            <a:r>
              <a:rPr lang="en-GB" sz="4800" dirty="0" err="1"/>
              <a:t>Cwricwla</a:t>
            </a:r>
            <a:r>
              <a:rPr lang="en-GB" sz="4800" dirty="0"/>
              <a:t>.                 </a:t>
            </a:r>
            <a:r>
              <a:rPr lang="en-GB" sz="4800" dirty="0">
                <a:solidFill>
                  <a:schemeClr val="accent1">
                    <a:lumMod val="75000"/>
                  </a:schemeClr>
                </a:solidFill>
              </a:rPr>
              <a:t>Curricula.</a:t>
            </a:r>
          </a:p>
        </p:txBody>
      </p:sp>
      <p:sp>
        <p:nvSpPr>
          <p:cNvPr id="3" name="Content Placeholder 2">
            <a:extLst>
              <a:ext uri="{FF2B5EF4-FFF2-40B4-BE49-F238E27FC236}">
                <a16:creationId xmlns:a16="http://schemas.microsoft.com/office/drawing/2014/main" id="{AFAA1EC0-B5D4-4E46-822A-E53754FE05C2}"/>
              </a:ext>
            </a:extLst>
          </p:cNvPr>
          <p:cNvSpPr>
            <a:spLocks noGrp="1"/>
          </p:cNvSpPr>
          <p:nvPr>
            <p:ph sz="half" idx="1"/>
          </p:nvPr>
        </p:nvSpPr>
        <p:spPr>
          <a:xfrm>
            <a:off x="6481919" y="1796128"/>
            <a:ext cx="5181600" cy="4351338"/>
          </a:xfrm>
        </p:spPr>
        <p:txBody>
          <a:bodyPr/>
          <a:lstStyle/>
          <a:p>
            <a:r>
              <a:rPr lang="en-GB" dirty="0">
                <a:solidFill>
                  <a:schemeClr val="accent1">
                    <a:lumMod val="75000"/>
                  </a:schemeClr>
                </a:solidFill>
              </a:rPr>
              <a:t>Foundation Phase</a:t>
            </a:r>
          </a:p>
          <a:p>
            <a:r>
              <a:rPr lang="en-GB" dirty="0">
                <a:solidFill>
                  <a:schemeClr val="accent1">
                    <a:lumMod val="75000"/>
                  </a:schemeClr>
                </a:solidFill>
              </a:rPr>
              <a:t>New Curriculum for Wales</a:t>
            </a:r>
          </a:p>
          <a:p>
            <a:r>
              <a:rPr lang="en-GB" dirty="0">
                <a:solidFill>
                  <a:schemeClr val="accent1">
                    <a:lumMod val="75000"/>
                  </a:schemeClr>
                </a:solidFill>
              </a:rPr>
              <a:t>A curriculum for funded non-maintained nursery settings</a:t>
            </a:r>
          </a:p>
        </p:txBody>
      </p:sp>
      <p:sp>
        <p:nvSpPr>
          <p:cNvPr id="4" name="Content Placeholder 3">
            <a:extLst>
              <a:ext uri="{FF2B5EF4-FFF2-40B4-BE49-F238E27FC236}">
                <a16:creationId xmlns:a16="http://schemas.microsoft.com/office/drawing/2014/main" id="{4D8DA286-B631-49B3-AB89-DE89483A0CD3}"/>
              </a:ext>
            </a:extLst>
          </p:cNvPr>
          <p:cNvSpPr>
            <a:spLocks noGrp="1"/>
          </p:cNvSpPr>
          <p:nvPr>
            <p:ph sz="half" idx="2"/>
          </p:nvPr>
        </p:nvSpPr>
        <p:spPr>
          <a:xfrm>
            <a:off x="528483" y="1796128"/>
            <a:ext cx="5181600" cy="4351338"/>
          </a:xfrm>
        </p:spPr>
        <p:txBody>
          <a:bodyPr/>
          <a:lstStyle/>
          <a:p>
            <a:r>
              <a:rPr lang="en-GB" dirty="0"/>
              <a:t>Sylfaen</a:t>
            </a:r>
          </a:p>
          <a:p>
            <a:r>
              <a:rPr lang="en-GB" dirty="0" err="1"/>
              <a:t>Cwricwlwm</a:t>
            </a:r>
            <a:r>
              <a:rPr lang="en-GB" dirty="0"/>
              <a:t> Newydd </a:t>
            </a:r>
            <a:r>
              <a:rPr lang="en-GB" dirty="0" err="1"/>
              <a:t>i</a:t>
            </a:r>
            <a:r>
              <a:rPr lang="en-GB" dirty="0"/>
              <a:t> </a:t>
            </a:r>
            <a:r>
              <a:rPr lang="en-GB" dirty="0" err="1"/>
              <a:t>Gymru</a:t>
            </a:r>
            <a:endParaRPr lang="en-GB" dirty="0"/>
          </a:p>
          <a:p>
            <a:r>
              <a:rPr lang="en-GB" dirty="0" err="1"/>
              <a:t>Cwricwlwm</a:t>
            </a:r>
            <a:r>
              <a:rPr lang="en-GB" dirty="0"/>
              <a:t> </a:t>
            </a:r>
            <a:r>
              <a:rPr lang="en-GB" dirty="0" err="1"/>
              <a:t>ar</a:t>
            </a:r>
            <a:r>
              <a:rPr lang="en-GB" dirty="0"/>
              <a:t> </a:t>
            </a:r>
            <a:r>
              <a:rPr lang="en-GB" dirty="0" err="1"/>
              <a:t>gyfer</a:t>
            </a:r>
            <a:r>
              <a:rPr lang="en-GB" dirty="0"/>
              <a:t> </a:t>
            </a:r>
            <a:r>
              <a:rPr lang="en-GB" dirty="0" err="1"/>
              <a:t>lleoliadau</a:t>
            </a:r>
            <a:r>
              <a:rPr lang="en-GB" dirty="0"/>
              <a:t> </a:t>
            </a:r>
            <a:r>
              <a:rPr lang="en-GB" dirty="0" err="1"/>
              <a:t>meithrin</a:t>
            </a:r>
            <a:r>
              <a:rPr lang="en-GB" dirty="0"/>
              <a:t> </a:t>
            </a:r>
            <a:r>
              <a:rPr lang="en-GB" dirty="0" err="1"/>
              <a:t>nas</a:t>
            </a:r>
            <a:r>
              <a:rPr lang="en-GB" dirty="0"/>
              <a:t> </a:t>
            </a:r>
            <a:r>
              <a:rPr lang="en-GB" dirty="0" err="1"/>
              <a:t>cynhelir</a:t>
            </a:r>
            <a:r>
              <a:rPr lang="en-GB" dirty="0"/>
              <a:t> a </a:t>
            </a:r>
            <a:r>
              <a:rPr lang="en-GB" dirty="0" err="1"/>
              <a:t>ariennir</a:t>
            </a:r>
            <a:endParaRPr lang="en-GB" dirty="0"/>
          </a:p>
          <a:p>
            <a:endParaRPr lang="en-GB" dirty="0"/>
          </a:p>
          <a:p>
            <a:endParaRPr lang="en-GB" dirty="0"/>
          </a:p>
        </p:txBody>
      </p:sp>
    </p:spTree>
    <p:extLst>
      <p:ext uri="{BB962C8B-B14F-4D97-AF65-F5344CB8AC3E}">
        <p14:creationId xmlns:p14="http://schemas.microsoft.com/office/powerpoint/2010/main" val="16834720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D67DE3-4797-48BB-BB0F-CC28CF678E9A}"/>
              </a:ext>
            </a:extLst>
          </p:cNvPr>
          <p:cNvSpPr>
            <a:spLocks noGrp="1"/>
          </p:cNvSpPr>
          <p:nvPr>
            <p:ph type="title"/>
          </p:nvPr>
        </p:nvSpPr>
        <p:spPr>
          <a:xfrm>
            <a:off x="471550" y="0"/>
            <a:ext cx="4368602" cy="1956841"/>
          </a:xfrm>
        </p:spPr>
        <p:txBody>
          <a:bodyPr vert="horz" lIns="91440" tIns="45720" rIns="91440" bIns="45720" rtlCol="0" anchor="b">
            <a:normAutofit/>
          </a:bodyPr>
          <a:lstStyle/>
          <a:p>
            <a:r>
              <a:rPr lang="en-US" sz="5400" dirty="0"/>
              <a:t>Policy and Frameworks</a:t>
            </a:r>
          </a:p>
        </p:txBody>
      </p:sp>
      <p:sp>
        <p:nvSpPr>
          <p:cNvPr id="7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B1CA469-289C-4428-AFF7-460E286967F8}"/>
              </a:ext>
            </a:extLst>
          </p:cNvPr>
          <p:cNvSpPr>
            <a:spLocks noGrp="1"/>
          </p:cNvSpPr>
          <p:nvPr>
            <p:ph sz="half" idx="1"/>
          </p:nvPr>
        </p:nvSpPr>
        <p:spPr>
          <a:xfrm>
            <a:off x="-1525" y="2669828"/>
            <a:ext cx="5443338" cy="4123626"/>
          </a:xfrm>
        </p:spPr>
        <p:txBody>
          <a:bodyPr vert="horz" lIns="91440" tIns="45720" rIns="91440" bIns="45720" rtlCol="0">
            <a:noAutofit/>
          </a:bodyPr>
          <a:lstStyle/>
          <a:p>
            <a:r>
              <a:rPr lang="en-GB" sz="2400" dirty="0">
                <a:hlinkClick r:id="rId3"/>
              </a:rPr>
              <a:t>UNCRC </a:t>
            </a:r>
            <a:r>
              <a:rPr lang="en-GB" sz="2400" dirty="0" err="1">
                <a:hlinkClick r:id="rId3"/>
              </a:rPr>
              <a:t>Rights_En</a:t>
            </a:r>
            <a:r>
              <a:rPr lang="en-GB" sz="2400" dirty="0">
                <a:hlinkClick r:id="rId3"/>
              </a:rPr>
              <a:t> (1).pdf (</a:t>
            </a:r>
            <a:r>
              <a:rPr lang="en-GB" sz="2400" dirty="0" err="1">
                <a:hlinkClick r:id="rId3"/>
              </a:rPr>
              <a:t>gov.wales</a:t>
            </a:r>
            <a:r>
              <a:rPr lang="en-GB" sz="2400" dirty="0">
                <a:hlinkClick r:id="rId3"/>
              </a:rPr>
              <a:t>)</a:t>
            </a:r>
            <a:endParaRPr lang="en-US" sz="2400" dirty="0"/>
          </a:p>
          <a:p>
            <a:r>
              <a:rPr lang="en-US" sz="2400" dirty="0">
                <a:hlinkClick r:id="rId4"/>
              </a:rPr>
              <a:t>successful-futures.pdf (</a:t>
            </a:r>
            <a:r>
              <a:rPr lang="en-US" sz="2400" dirty="0" err="1">
                <a:hlinkClick r:id="rId4"/>
              </a:rPr>
              <a:t>gov.wales</a:t>
            </a:r>
            <a:r>
              <a:rPr lang="en-US" sz="2400" dirty="0">
                <a:hlinkClick r:id="rId4"/>
              </a:rPr>
              <a:t>)</a:t>
            </a:r>
            <a:endParaRPr lang="en-US" sz="2400" dirty="0"/>
          </a:p>
          <a:p>
            <a:r>
              <a:rPr lang="en-US" sz="2400" dirty="0">
                <a:hlinkClick r:id="rId5"/>
              </a:rPr>
              <a:t>Early Years Outcomes Framework </a:t>
            </a:r>
            <a:endParaRPr lang="en-US" sz="2400" dirty="0"/>
          </a:p>
          <a:p>
            <a:r>
              <a:rPr lang="en-US" sz="2400" dirty="0">
                <a:hlinkClick r:id="rId6"/>
              </a:rPr>
              <a:t>building-brighter-future-en.pdf </a:t>
            </a:r>
            <a:endParaRPr lang="en-US" sz="2400" dirty="0"/>
          </a:p>
          <a:p>
            <a:r>
              <a:rPr lang="en-US" sz="2400" dirty="0">
                <a:hlinkClick r:id="rId7"/>
              </a:rPr>
              <a:t>well-being-of-future-generations-</a:t>
            </a:r>
            <a:r>
              <a:rPr lang="en-US" sz="2400" dirty="0" err="1">
                <a:hlinkClick r:id="rId7"/>
              </a:rPr>
              <a:t>wales</a:t>
            </a:r>
            <a:r>
              <a:rPr lang="en-US" sz="2400" dirty="0">
                <a:hlinkClick r:id="rId7"/>
              </a:rPr>
              <a:t> </a:t>
            </a:r>
            <a:endParaRPr lang="en-US" sz="2400" dirty="0"/>
          </a:p>
          <a:p>
            <a:r>
              <a:rPr lang="en-US" sz="2400" dirty="0">
                <a:hlinkClick r:id="rId8"/>
              </a:rPr>
              <a:t>flying-start-health-programme-guidance_0.pdf </a:t>
            </a:r>
            <a:endParaRPr lang="en-US" sz="2400" dirty="0"/>
          </a:p>
          <a:p>
            <a:r>
              <a:rPr lang="en-US" sz="2400" dirty="0">
                <a:hlinkClick r:id="rId9"/>
              </a:rPr>
              <a:t>children-and-young-peoples-plan.pdf </a:t>
            </a:r>
            <a:endParaRPr lang="en-US" sz="2400" dirty="0"/>
          </a:p>
        </p:txBody>
      </p:sp>
      <p:pic>
        <p:nvPicPr>
          <p:cNvPr id="1026" name="Picture 2" descr="UN Convention on the Rights of the Child - UNICEF UK">
            <a:extLst>
              <a:ext uri="{FF2B5EF4-FFF2-40B4-BE49-F238E27FC236}">
                <a16:creationId xmlns:a16="http://schemas.microsoft.com/office/drawing/2014/main" id="{BF656137-39D7-4DEB-A2FC-BE22604A30E1}"/>
              </a:ext>
            </a:extLst>
          </p:cNvPr>
          <p:cNvPicPr>
            <a:picLocks noChangeAspect="1" noChangeArrowheads="1"/>
          </p:cNvPicPr>
          <p:nvPr/>
        </p:nvPicPr>
        <p:blipFill rotWithShape="1">
          <a:blip r:embed="rId10">
            <a:extLst>
              <a:ext uri="{28A0092B-C50C-407E-A947-70E740481C1C}">
                <a14:useLocalDpi xmlns:a14="http://schemas.microsoft.com/office/drawing/2010/main" val="0"/>
              </a:ext>
            </a:extLst>
          </a:blip>
          <a:srcRect l="40938" r="18189" b="1"/>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873772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C6A8D-0647-4D28-92BC-2EF86023F15D}"/>
              </a:ext>
            </a:extLst>
          </p:cNvPr>
          <p:cNvSpPr>
            <a:spLocks noGrp="1"/>
          </p:cNvSpPr>
          <p:nvPr>
            <p:ph type="title"/>
          </p:nvPr>
        </p:nvSpPr>
        <p:spPr/>
        <p:txBody>
          <a:bodyPr>
            <a:normAutofit/>
          </a:bodyPr>
          <a:lstStyle/>
          <a:p>
            <a:r>
              <a:rPr lang="en-GB" sz="4800" dirty="0" err="1"/>
              <a:t>Moeseg</a:t>
            </a:r>
            <a:r>
              <a:rPr lang="en-GB" sz="4800" dirty="0"/>
              <a:t> / </a:t>
            </a:r>
            <a:r>
              <a:rPr lang="en-GB" sz="4800" dirty="0">
                <a:solidFill>
                  <a:schemeClr val="accent1">
                    <a:lumMod val="75000"/>
                  </a:schemeClr>
                </a:solidFill>
              </a:rPr>
              <a:t>Ethics</a:t>
            </a:r>
          </a:p>
        </p:txBody>
      </p:sp>
      <p:sp>
        <p:nvSpPr>
          <p:cNvPr id="4" name="Content Placeholder 3">
            <a:extLst>
              <a:ext uri="{FF2B5EF4-FFF2-40B4-BE49-F238E27FC236}">
                <a16:creationId xmlns:a16="http://schemas.microsoft.com/office/drawing/2014/main" id="{31DDBDE1-2530-473C-A4B1-E90766D4DE03}"/>
              </a:ext>
            </a:extLst>
          </p:cNvPr>
          <p:cNvSpPr>
            <a:spLocks noGrp="1"/>
          </p:cNvSpPr>
          <p:nvPr>
            <p:ph sz="half" idx="2"/>
          </p:nvPr>
        </p:nvSpPr>
        <p:spPr>
          <a:xfrm>
            <a:off x="8449519" y="2084229"/>
            <a:ext cx="3483015" cy="4351338"/>
          </a:xfrm>
        </p:spPr>
        <p:txBody>
          <a:bodyPr>
            <a:normAutofit lnSpcReduction="10000"/>
          </a:bodyPr>
          <a:lstStyle/>
          <a:p>
            <a:r>
              <a:rPr lang="en-GB" dirty="0">
                <a:solidFill>
                  <a:schemeClr val="accent1">
                    <a:lumMod val="75000"/>
                  </a:schemeClr>
                </a:solidFill>
              </a:rPr>
              <a:t>Why think about ethics? </a:t>
            </a:r>
          </a:p>
          <a:p>
            <a:r>
              <a:rPr lang="en-GB" dirty="0">
                <a:solidFill>
                  <a:schemeClr val="accent1">
                    <a:lumMod val="75000"/>
                  </a:schemeClr>
                </a:solidFill>
              </a:rPr>
              <a:t>Why are ethics so important in early childhood?</a:t>
            </a:r>
          </a:p>
        </p:txBody>
      </p:sp>
      <p:sp>
        <p:nvSpPr>
          <p:cNvPr id="5" name="Title 3">
            <a:extLst>
              <a:ext uri="{FF2B5EF4-FFF2-40B4-BE49-F238E27FC236}">
                <a16:creationId xmlns:a16="http://schemas.microsoft.com/office/drawing/2014/main" id="{89F4E20D-C5A5-422E-9CFC-7DAA35BF4CDD}"/>
              </a:ext>
            </a:extLst>
          </p:cNvPr>
          <p:cNvSpPr>
            <a:spLocks noGrp="1"/>
          </p:cNvSpPr>
          <p:nvPr>
            <p:ph sz="half" idx="1"/>
          </p:nvPr>
        </p:nvSpPr>
        <p:spPr>
          <a:xfrm>
            <a:off x="259466" y="2060293"/>
            <a:ext cx="3317111" cy="4351338"/>
          </a:xfrm>
        </p:spPr>
        <p:txBody>
          <a:bodyPr>
            <a:normAutofit lnSpcReduction="10000"/>
          </a:bodyPr>
          <a:lstStyle/>
          <a:p>
            <a:r>
              <a:rPr lang="en-GB" dirty="0"/>
              <a:t>Pam </a:t>
            </a:r>
            <a:r>
              <a:rPr lang="en-GB" dirty="0" err="1"/>
              <a:t>meddwl</a:t>
            </a:r>
            <a:r>
              <a:rPr lang="en-GB" dirty="0"/>
              <a:t> am </a:t>
            </a:r>
            <a:r>
              <a:rPr lang="en-GB" dirty="0" err="1"/>
              <a:t>moeseg</a:t>
            </a:r>
            <a:r>
              <a:rPr lang="en-GB" dirty="0"/>
              <a:t>?</a:t>
            </a:r>
          </a:p>
          <a:p>
            <a:r>
              <a:rPr lang="en-GB" dirty="0"/>
              <a:t>Pam </a:t>
            </a:r>
            <a:r>
              <a:rPr lang="en-GB" dirty="0" err="1"/>
              <a:t>mae</a:t>
            </a:r>
            <a:r>
              <a:rPr lang="en-GB" dirty="0"/>
              <a:t> </a:t>
            </a:r>
            <a:r>
              <a:rPr lang="en-GB" dirty="0" err="1"/>
              <a:t>moeseg</a:t>
            </a:r>
            <a:r>
              <a:rPr lang="en-GB" dirty="0"/>
              <a:t> mor </a:t>
            </a:r>
            <a:r>
              <a:rPr lang="en-GB" dirty="0" err="1"/>
              <a:t>bwysig</a:t>
            </a:r>
            <a:r>
              <a:rPr lang="en-GB" dirty="0"/>
              <a:t> </a:t>
            </a:r>
            <a:r>
              <a:rPr lang="en-GB" dirty="0" err="1"/>
              <a:t>mewn</a:t>
            </a:r>
            <a:r>
              <a:rPr lang="en-GB" dirty="0"/>
              <a:t> </a:t>
            </a:r>
            <a:r>
              <a:rPr lang="en-GB" dirty="0" err="1"/>
              <a:t>plentyndod</a:t>
            </a:r>
            <a:r>
              <a:rPr lang="en-GB" dirty="0"/>
              <a:t> </a:t>
            </a:r>
            <a:r>
              <a:rPr lang="en-GB" dirty="0" err="1"/>
              <a:t>cynnar</a:t>
            </a:r>
            <a:r>
              <a:rPr lang="en-GB" dirty="0"/>
              <a:t>?</a:t>
            </a:r>
          </a:p>
          <a:p>
            <a:pPr marL="0" indent="0">
              <a:buNone/>
            </a:pPr>
            <a:endParaRPr lang="en-GB" dirty="0"/>
          </a:p>
          <a:p>
            <a:pPr marL="0" indent="0">
              <a:buNone/>
            </a:pPr>
            <a:endParaRPr lang="en-GB" dirty="0"/>
          </a:p>
          <a:p>
            <a:pPr marL="0" indent="0">
              <a:buNone/>
            </a:pPr>
            <a:br>
              <a:rPr lang="en-GB" dirty="0"/>
            </a:br>
            <a:endParaRPr lang="en-GB" dirty="0"/>
          </a:p>
        </p:txBody>
      </p:sp>
      <p:pic>
        <p:nvPicPr>
          <p:cNvPr id="1026" name="Picture 2">
            <a:extLst>
              <a:ext uri="{FF2B5EF4-FFF2-40B4-BE49-F238E27FC236}">
                <a16:creationId xmlns:a16="http://schemas.microsoft.com/office/drawing/2014/main" id="{3889CD0A-7188-42E0-8DA9-55DD78B3D9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33860" y="2060293"/>
            <a:ext cx="4258978" cy="29212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860996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1D8CB-96E4-47D4-8601-C12CABC785AB}"/>
              </a:ext>
            </a:extLst>
          </p:cNvPr>
          <p:cNvSpPr>
            <a:spLocks noGrp="1"/>
          </p:cNvSpPr>
          <p:nvPr>
            <p:ph type="title"/>
          </p:nvPr>
        </p:nvSpPr>
        <p:spPr>
          <a:xfrm>
            <a:off x="115410" y="365127"/>
            <a:ext cx="11940466" cy="1325563"/>
          </a:xfrm>
        </p:spPr>
        <p:txBody>
          <a:bodyPr>
            <a:noAutofit/>
          </a:bodyPr>
          <a:lstStyle/>
          <a:p>
            <a:pPr algn="ctr"/>
            <a:r>
              <a:rPr lang="en-GB" sz="4800" dirty="0" err="1"/>
              <a:t>Cymunedol</a:t>
            </a:r>
            <a:r>
              <a:rPr lang="en-GB" sz="4800" dirty="0"/>
              <a:t>, </a:t>
            </a:r>
            <a:r>
              <a:rPr lang="en-GB" sz="4800" dirty="0" err="1"/>
              <a:t>Amlasiantaethol</a:t>
            </a:r>
            <a:r>
              <a:rPr lang="en-GB" sz="4800" dirty="0"/>
              <a:t>, </a:t>
            </a:r>
            <a:r>
              <a:rPr lang="en-GB" sz="4800" dirty="0" err="1"/>
              <a:t>Partneriaeth</a:t>
            </a:r>
            <a:br>
              <a:rPr lang="en-GB" sz="4800" dirty="0"/>
            </a:br>
            <a:r>
              <a:rPr lang="en-GB" sz="4800" dirty="0">
                <a:solidFill>
                  <a:schemeClr val="accent1">
                    <a:lumMod val="75000"/>
                  </a:schemeClr>
                </a:solidFill>
              </a:rPr>
              <a:t>Community, Multiagency, Partnership.</a:t>
            </a:r>
          </a:p>
        </p:txBody>
      </p:sp>
      <p:sp>
        <p:nvSpPr>
          <p:cNvPr id="3" name="Content Placeholder 2">
            <a:extLst>
              <a:ext uri="{FF2B5EF4-FFF2-40B4-BE49-F238E27FC236}">
                <a16:creationId xmlns:a16="http://schemas.microsoft.com/office/drawing/2014/main" id="{E5847DF1-1B38-47F8-9D25-0F8AF64B787B}"/>
              </a:ext>
            </a:extLst>
          </p:cNvPr>
          <p:cNvSpPr>
            <a:spLocks noGrp="1"/>
          </p:cNvSpPr>
          <p:nvPr>
            <p:ph sz="half" idx="1"/>
          </p:nvPr>
        </p:nvSpPr>
        <p:spPr>
          <a:xfrm>
            <a:off x="6296297" y="2367662"/>
            <a:ext cx="5181600" cy="4351338"/>
          </a:xfrm>
        </p:spPr>
        <p:txBody>
          <a:bodyPr/>
          <a:lstStyle/>
          <a:p>
            <a:r>
              <a:rPr lang="en-GB" dirty="0">
                <a:solidFill>
                  <a:schemeClr val="accent1">
                    <a:lumMod val="75000"/>
                  </a:schemeClr>
                </a:solidFill>
              </a:rPr>
              <a:t>Early Years practice is not limited to Education.</a:t>
            </a:r>
          </a:p>
          <a:p>
            <a:r>
              <a:rPr lang="en-GB" dirty="0">
                <a:solidFill>
                  <a:schemeClr val="accent1">
                    <a:lumMod val="75000"/>
                  </a:schemeClr>
                </a:solidFill>
              </a:rPr>
              <a:t>Health and Social Care</a:t>
            </a:r>
          </a:p>
          <a:p>
            <a:r>
              <a:rPr lang="en-GB" dirty="0">
                <a:solidFill>
                  <a:schemeClr val="accent1">
                    <a:lumMod val="75000"/>
                  </a:schemeClr>
                </a:solidFill>
              </a:rPr>
              <a:t>Parenting Support</a:t>
            </a:r>
          </a:p>
          <a:p>
            <a:r>
              <a:rPr lang="en-GB" dirty="0">
                <a:solidFill>
                  <a:schemeClr val="accent1">
                    <a:lumMod val="75000"/>
                  </a:schemeClr>
                </a:solidFill>
              </a:rPr>
              <a:t>Community Development</a:t>
            </a:r>
          </a:p>
          <a:p>
            <a:endParaRPr lang="en-GB" dirty="0"/>
          </a:p>
          <a:p>
            <a:endParaRPr lang="en-GB" dirty="0"/>
          </a:p>
        </p:txBody>
      </p:sp>
      <p:sp>
        <p:nvSpPr>
          <p:cNvPr id="4" name="Content Placeholder 3">
            <a:extLst>
              <a:ext uri="{FF2B5EF4-FFF2-40B4-BE49-F238E27FC236}">
                <a16:creationId xmlns:a16="http://schemas.microsoft.com/office/drawing/2014/main" id="{D634B0B3-B85F-474A-B6E2-66D6EBE1853C}"/>
              </a:ext>
            </a:extLst>
          </p:cNvPr>
          <p:cNvSpPr>
            <a:spLocks noGrp="1"/>
          </p:cNvSpPr>
          <p:nvPr>
            <p:ph sz="half" idx="2"/>
          </p:nvPr>
        </p:nvSpPr>
        <p:spPr>
          <a:xfrm>
            <a:off x="280079" y="2367662"/>
            <a:ext cx="5181600" cy="4351338"/>
          </a:xfrm>
        </p:spPr>
        <p:txBody>
          <a:bodyPr/>
          <a:lstStyle/>
          <a:p>
            <a:r>
              <a:rPr lang="en-GB" dirty="0" err="1"/>
              <a:t>Nid</a:t>
            </a:r>
            <a:r>
              <a:rPr lang="en-GB" dirty="0"/>
              <a:t> </a:t>
            </a:r>
            <a:r>
              <a:rPr lang="en-GB" dirty="0" err="1"/>
              <a:t>yw</a:t>
            </a:r>
            <a:r>
              <a:rPr lang="en-GB" dirty="0"/>
              <a:t> </a:t>
            </a:r>
            <a:r>
              <a:rPr lang="en-GB" dirty="0" err="1"/>
              <a:t>ymarfer</a:t>
            </a:r>
            <a:r>
              <a:rPr lang="en-GB" dirty="0"/>
              <a:t> y </a:t>
            </a:r>
            <a:r>
              <a:rPr lang="en-GB" dirty="0" err="1"/>
              <a:t>Blynyddoedd</a:t>
            </a:r>
            <a:r>
              <a:rPr lang="en-GB" dirty="0"/>
              <a:t> </a:t>
            </a:r>
            <a:r>
              <a:rPr lang="en-GB" dirty="0" err="1"/>
              <a:t>Cynnar</a:t>
            </a:r>
            <a:r>
              <a:rPr lang="en-GB" dirty="0"/>
              <a:t> </a:t>
            </a:r>
            <a:r>
              <a:rPr lang="en-GB" dirty="0" err="1"/>
              <a:t>wedi'i</a:t>
            </a:r>
            <a:r>
              <a:rPr lang="en-GB" dirty="0"/>
              <a:t> </a:t>
            </a:r>
            <a:r>
              <a:rPr lang="en-GB" dirty="0" err="1"/>
              <a:t>gyfyngu</a:t>
            </a:r>
            <a:r>
              <a:rPr lang="en-GB" dirty="0"/>
              <a:t> </a:t>
            </a:r>
            <a:r>
              <a:rPr lang="en-GB" dirty="0" err="1"/>
              <a:t>i</a:t>
            </a:r>
            <a:r>
              <a:rPr lang="en-GB" dirty="0"/>
              <a:t> </a:t>
            </a:r>
            <a:r>
              <a:rPr lang="en-GB" dirty="0" err="1"/>
              <a:t>Addysg</a:t>
            </a:r>
            <a:r>
              <a:rPr lang="en-GB" dirty="0"/>
              <a:t>.</a:t>
            </a:r>
          </a:p>
          <a:p>
            <a:r>
              <a:rPr lang="en-GB" dirty="0"/>
              <a:t>Iechyd a </a:t>
            </a:r>
            <a:r>
              <a:rPr lang="en-GB" dirty="0" err="1"/>
              <a:t>Gofal</a:t>
            </a:r>
            <a:r>
              <a:rPr lang="en-GB" dirty="0"/>
              <a:t> </a:t>
            </a:r>
            <a:r>
              <a:rPr lang="en-GB" dirty="0" err="1"/>
              <a:t>Cymdeithasol</a:t>
            </a:r>
            <a:endParaRPr lang="en-GB" dirty="0"/>
          </a:p>
          <a:p>
            <a:r>
              <a:rPr lang="en-GB" dirty="0" err="1"/>
              <a:t>Cymorth</a:t>
            </a:r>
            <a:r>
              <a:rPr lang="en-GB" dirty="0"/>
              <a:t> </a:t>
            </a:r>
            <a:r>
              <a:rPr lang="en-GB" dirty="0" err="1"/>
              <a:t>Rhianta</a:t>
            </a:r>
            <a:endParaRPr lang="en-GB" dirty="0"/>
          </a:p>
          <a:p>
            <a:r>
              <a:rPr lang="en-GB" dirty="0" err="1"/>
              <a:t>Datblygu</a:t>
            </a:r>
            <a:r>
              <a:rPr lang="en-GB" dirty="0"/>
              <a:t> </a:t>
            </a:r>
            <a:r>
              <a:rPr lang="en-GB" dirty="0" err="1"/>
              <a:t>Cymunedol</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1121812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90A09-8C2E-4063-B69C-167822273C2A}"/>
              </a:ext>
            </a:extLst>
          </p:cNvPr>
          <p:cNvSpPr>
            <a:spLocks noGrp="1"/>
          </p:cNvSpPr>
          <p:nvPr>
            <p:ph type="title"/>
          </p:nvPr>
        </p:nvSpPr>
        <p:spPr/>
        <p:txBody>
          <a:bodyPr>
            <a:normAutofit/>
          </a:bodyPr>
          <a:lstStyle/>
          <a:p>
            <a:r>
              <a:rPr lang="en-GB" sz="4800" dirty="0" err="1"/>
              <a:t>Gweithgaredd</a:t>
            </a:r>
            <a:r>
              <a:rPr lang="en-GB" sz="4800" dirty="0"/>
              <a:t> / </a:t>
            </a:r>
            <a:r>
              <a:rPr lang="en-GB" sz="4800" dirty="0">
                <a:solidFill>
                  <a:schemeClr val="accent1">
                    <a:lumMod val="75000"/>
                  </a:schemeClr>
                </a:solidFill>
              </a:rPr>
              <a:t>Activity</a:t>
            </a:r>
          </a:p>
        </p:txBody>
      </p:sp>
      <p:sp>
        <p:nvSpPr>
          <p:cNvPr id="3" name="Content Placeholder 2">
            <a:extLst>
              <a:ext uri="{FF2B5EF4-FFF2-40B4-BE49-F238E27FC236}">
                <a16:creationId xmlns:a16="http://schemas.microsoft.com/office/drawing/2014/main" id="{7830F777-BAD1-4FC4-B43F-22F02419E3B2}"/>
              </a:ext>
            </a:extLst>
          </p:cNvPr>
          <p:cNvSpPr>
            <a:spLocks noGrp="1"/>
          </p:cNvSpPr>
          <p:nvPr>
            <p:ph sz="half" idx="1"/>
          </p:nvPr>
        </p:nvSpPr>
        <p:spPr>
          <a:xfrm>
            <a:off x="6096000" y="1864954"/>
            <a:ext cx="5181600" cy="4351338"/>
          </a:xfrm>
        </p:spPr>
        <p:txBody>
          <a:bodyPr/>
          <a:lstStyle/>
          <a:p>
            <a:r>
              <a:rPr lang="en-GB" dirty="0">
                <a:solidFill>
                  <a:schemeClr val="accent1">
                    <a:lumMod val="75000"/>
                  </a:schemeClr>
                </a:solidFill>
              </a:rPr>
              <a:t>Research the scope of Early Years Professions in your groups.</a:t>
            </a:r>
          </a:p>
        </p:txBody>
      </p:sp>
      <p:sp>
        <p:nvSpPr>
          <p:cNvPr id="4" name="Content Placeholder 3">
            <a:extLst>
              <a:ext uri="{FF2B5EF4-FFF2-40B4-BE49-F238E27FC236}">
                <a16:creationId xmlns:a16="http://schemas.microsoft.com/office/drawing/2014/main" id="{2AFA03EA-B321-4348-83B3-858E69FFF75B}"/>
              </a:ext>
            </a:extLst>
          </p:cNvPr>
          <p:cNvSpPr>
            <a:spLocks noGrp="1"/>
          </p:cNvSpPr>
          <p:nvPr>
            <p:ph sz="half" idx="2"/>
          </p:nvPr>
        </p:nvSpPr>
        <p:spPr>
          <a:xfrm>
            <a:off x="533400" y="1864954"/>
            <a:ext cx="5181600" cy="4351338"/>
          </a:xfrm>
        </p:spPr>
        <p:txBody>
          <a:bodyPr/>
          <a:lstStyle/>
          <a:p>
            <a:r>
              <a:rPr lang="en-GB" dirty="0" err="1"/>
              <a:t>Ymchwiliwch</a:t>
            </a:r>
            <a:r>
              <a:rPr lang="en-GB" dirty="0"/>
              <a:t> </a:t>
            </a:r>
            <a:r>
              <a:rPr lang="en-GB" dirty="0" err="1"/>
              <a:t>i</a:t>
            </a:r>
            <a:r>
              <a:rPr lang="en-GB" dirty="0"/>
              <a:t> </a:t>
            </a:r>
            <a:r>
              <a:rPr lang="en-GB" dirty="0" err="1"/>
              <a:t>gwmpas</a:t>
            </a:r>
            <a:r>
              <a:rPr lang="en-GB" dirty="0"/>
              <a:t> </a:t>
            </a:r>
            <a:r>
              <a:rPr lang="en-GB" dirty="0" err="1"/>
              <a:t>Proffesiynau'r</a:t>
            </a:r>
            <a:r>
              <a:rPr lang="en-GB" dirty="0"/>
              <a:t> </a:t>
            </a:r>
            <a:r>
              <a:rPr lang="en-GB" dirty="0" err="1"/>
              <a:t>Blynyddoedd</a:t>
            </a:r>
            <a:r>
              <a:rPr lang="en-GB" dirty="0"/>
              <a:t> </a:t>
            </a:r>
            <a:r>
              <a:rPr lang="en-GB" dirty="0" err="1"/>
              <a:t>Cynnar</a:t>
            </a:r>
            <a:r>
              <a:rPr lang="en-GB" dirty="0"/>
              <a:t> </a:t>
            </a:r>
            <a:r>
              <a:rPr lang="en-GB" dirty="0" err="1"/>
              <a:t>yn</a:t>
            </a:r>
            <a:r>
              <a:rPr lang="en-GB" dirty="0"/>
              <a:t> </a:t>
            </a:r>
            <a:r>
              <a:rPr lang="en-GB" dirty="0" err="1"/>
              <a:t>eich</a:t>
            </a:r>
            <a:r>
              <a:rPr lang="en-GB" dirty="0"/>
              <a:t> </a:t>
            </a:r>
            <a:r>
              <a:rPr lang="en-GB" dirty="0" err="1"/>
              <a:t>grwpiau</a:t>
            </a:r>
            <a:r>
              <a:rPr lang="en-GB" dirty="0"/>
              <a:t>.</a:t>
            </a:r>
          </a:p>
        </p:txBody>
      </p:sp>
    </p:spTree>
    <p:extLst>
      <p:ext uri="{BB962C8B-B14F-4D97-AF65-F5344CB8AC3E}">
        <p14:creationId xmlns:p14="http://schemas.microsoft.com/office/powerpoint/2010/main" val="312177669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D6700-69F9-475E-B477-5A7611D90F65}"/>
              </a:ext>
            </a:extLst>
          </p:cNvPr>
          <p:cNvSpPr>
            <a:spLocks noGrp="1"/>
          </p:cNvSpPr>
          <p:nvPr>
            <p:ph type="title"/>
          </p:nvPr>
        </p:nvSpPr>
        <p:spPr>
          <a:xfrm>
            <a:off x="182140" y="0"/>
            <a:ext cx="10515600" cy="1325563"/>
          </a:xfrm>
        </p:spPr>
        <p:txBody>
          <a:bodyPr>
            <a:normAutofit/>
          </a:bodyPr>
          <a:lstStyle/>
          <a:p>
            <a:r>
              <a:rPr lang="en-GB" sz="4800" dirty="0" err="1"/>
              <a:t>Cyfeirnodau</a:t>
            </a:r>
            <a:r>
              <a:rPr lang="en-GB" sz="4800" dirty="0"/>
              <a:t>        </a:t>
            </a:r>
            <a:r>
              <a:rPr lang="en-GB" sz="4800" dirty="0">
                <a:solidFill>
                  <a:schemeClr val="accent1">
                    <a:lumMod val="75000"/>
                  </a:schemeClr>
                </a:solidFill>
              </a:rPr>
              <a:t>References</a:t>
            </a:r>
          </a:p>
        </p:txBody>
      </p:sp>
      <p:sp>
        <p:nvSpPr>
          <p:cNvPr id="5" name="Content Placeholder 4">
            <a:extLst>
              <a:ext uri="{FF2B5EF4-FFF2-40B4-BE49-F238E27FC236}">
                <a16:creationId xmlns:a16="http://schemas.microsoft.com/office/drawing/2014/main" id="{CDB8822D-372C-42FA-951E-F554F09AF2AA}"/>
              </a:ext>
            </a:extLst>
          </p:cNvPr>
          <p:cNvSpPr>
            <a:spLocks noGrp="1"/>
          </p:cNvSpPr>
          <p:nvPr>
            <p:ph idx="1"/>
          </p:nvPr>
        </p:nvSpPr>
        <p:spPr>
          <a:xfrm>
            <a:off x="182140" y="862149"/>
            <a:ext cx="11822625" cy="4735285"/>
          </a:xfrm>
        </p:spPr>
        <p:txBody>
          <a:bodyPr>
            <a:normAutofit fontScale="92500" lnSpcReduction="20000"/>
          </a:bodyPr>
          <a:lstStyle/>
          <a:p>
            <a:pPr algn="l"/>
            <a:endParaRPr lang="en-GB" sz="2000" dirty="0">
              <a:solidFill>
                <a:srgbClr val="333333"/>
              </a:solidFill>
              <a:latin typeface="Open Sans" panose="020B0606030504020204" pitchFamily="34" charset="0"/>
            </a:endParaRPr>
          </a:p>
          <a:p>
            <a:pPr algn="l"/>
            <a:r>
              <a:rPr lang="en-GB" sz="2600" dirty="0">
                <a:solidFill>
                  <a:srgbClr val="333333"/>
                </a:solidFill>
              </a:rPr>
              <a:t>Chalke, J. (2013) </a:t>
            </a:r>
            <a:r>
              <a:rPr lang="en-GB" sz="2600" dirty="0"/>
              <a:t>Will the Early Years Professional Please Stand Up? Professionalism in the Early Childhood Workforce in England. </a:t>
            </a:r>
            <a:r>
              <a:rPr lang="en-GB" sz="2600" i="1" dirty="0"/>
              <a:t>Contemporary Issues in Early Childhood: </a:t>
            </a:r>
            <a:r>
              <a:rPr lang="en-GB" sz="2600" dirty="0"/>
              <a:t>Volume 14 Number 3 </a:t>
            </a:r>
            <a:r>
              <a:rPr lang="en-GB" sz="2600" b="1" i="1" dirty="0"/>
              <a:t>Available on Moodle </a:t>
            </a:r>
            <a:endParaRPr lang="en-GB" sz="2600" b="1" i="1" dirty="0">
              <a:solidFill>
                <a:srgbClr val="333333"/>
              </a:solidFill>
            </a:endParaRPr>
          </a:p>
          <a:p>
            <a:pPr algn="l"/>
            <a:r>
              <a:rPr lang="en-GB" sz="2600" dirty="0">
                <a:solidFill>
                  <a:srgbClr val="333333"/>
                </a:solidFill>
              </a:rPr>
              <a:t>Gasper, M. (2015). Professional Practice and Early Childhood Today. In: 2015. </a:t>
            </a:r>
            <a:r>
              <a:rPr lang="en-GB" sz="2600" i="1" dirty="0">
                <a:solidFill>
                  <a:srgbClr val="333333"/>
                </a:solidFill>
              </a:rPr>
              <a:t>A Critical Companion to Early Childhood</a:t>
            </a:r>
            <a:r>
              <a:rPr lang="en-GB" sz="2600" dirty="0">
                <a:solidFill>
                  <a:srgbClr val="333333"/>
                </a:solidFill>
              </a:rPr>
              <a:t>, First Edition </a:t>
            </a:r>
            <a:r>
              <a:rPr lang="en-GB" sz="2600" dirty="0" err="1">
                <a:solidFill>
                  <a:srgbClr val="333333"/>
                </a:solidFill>
              </a:rPr>
              <a:t>edn</a:t>
            </a:r>
            <a:r>
              <a:rPr lang="en-GB" sz="2600" dirty="0">
                <a:solidFill>
                  <a:srgbClr val="333333"/>
                </a:solidFill>
              </a:rPr>
              <a:t>, 55 City Road, London: SAGE Publications, Inc. pp. 254-268 Available at: http://www.doi.org.ezproxy.uwtsd.ac.uk/10.4135/9781473910188.n22 [Accessed 2 Sep 2021].</a:t>
            </a:r>
          </a:p>
          <a:p>
            <a:pPr algn="l"/>
            <a:r>
              <a:rPr lang="en-GB" sz="2600" dirty="0">
                <a:solidFill>
                  <a:srgbClr val="333333"/>
                </a:solidFill>
              </a:rPr>
              <a:t>McGillivray, G. (2008) ‘Nannies, nursery nurses and early years professionals: constructions of professional identity in the early years workforce in England’, European Early Childhood Education Research Journal. 16 (2) pp 242-254.</a:t>
            </a:r>
          </a:p>
          <a:p>
            <a:pPr algn="l"/>
            <a:r>
              <a:rPr lang="en-GB" sz="2600" dirty="0">
                <a:solidFill>
                  <a:srgbClr val="333333"/>
                </a:solidFill>
              </a:rPr>
              <a:t>Perez, R. (2019) ‘What Does It Mean to Be a Professional?,’ Professional Case Management. 24 (4) pp 212.</a:t>
            </a:r>
          </a:p>
          <a:p>
            <a:pPr algn="l"/>
            <a:r>
              <a:rPr lang="en-GB" sz="2600" dirty="0">
                <a:solidFill>
                  <a:srgbClr val="333333"/>
                </a:solidFill>
              </a:rPr>
              <a:t>Welsh Government (2015) </a:t>
            </a:r>
            <a:r>
              <a:rPr lang="en-GB" sz="2600" dirty="0"/>
              <a:t>Early Years Outcomes Framework. </a:t>
            </a:r>
            <a:r>
              <a:rPr lang="en-GB" sz="2600" b="1" i="1" dirty="0"/>
              <a:t>Available on Moodle </a:t>
            </a:r>
            <a:endParaRPr lang="en-GB" sz="2600" dirty="0">
              <a:solidFill>
                <a:srgbClr val="333333"/>
              </a:solidFill>
            </a:endParaRPr>
          </a:p>
          <a:p>
            <a:endParaRPr lang="en-GB" dirty="0"/>
          </a:p>
        </p:txBody>
      </p:sp>
    </p:spTree>
    <p:extLst>
      <p:ext uri="{BB962C8B-B14F-4D97-AF65-F5344CB8AC3E}">
        <p14:creationId xmlns:p14="http://schemas.microsoft.com/office/powerpoint/2010/main" val="343491988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Single blank uwtsd slide">
  <a:themeElements>
    <a:clrScheme name="Custom 3">
      <a:dk1>
        <a:sysClr val="windowText" lastClr="000000"/>
      </a:dk1>
      <a:lt1>
        <a:srgbClr val="FFFFEF"/>
      </a:lt1>
      <a:dk2>
        <a:srgbClr val="44546A"/>
      </a:dk2>
      <a:lt2>
        <a:srgbClr val="FFFFEF"/>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ingle blank uwtsd slide" id="{63B78AFE-6908-47F4-94CA-38BE76BA7FB0}" vid="{D0D6606E-BC62-468E-8BA2-A11261927C46}"/>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2381</Words>
  <Application>Microsoft Office PowerPoint</Application>
  <PresentationFormat>Widescreen</PresentationFormat>
  <Paragraphs>314</Paragraphs>
  <Slides>29</Slides>
  <Notes>29</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29</vt:i4>
      </vt:variant>
    </vt:vector>
  </HeadingPairs>
  <TitlesOfParts>
    <vt:vector size="37" baseType="lpstr">
      <vt:lpstr>Arial</vt:lpstr>
      <vt:lpstr>Calibri</vt:lpstr>
      <vt:lpstr>Lucida Sans</vt:lpstr>
      <vt:lpstr>Open Sans</vt:lpstr>
      <vt:lpstr>Symbol</vt:lpstr>
      <vt:lpstr>Times</vt:lpstr>
      <vt:lpstr>Single blank uwtsd slide</vt:lpstr>
      <vt:lpstr>Office Theme</vt:lpstr>
      <vt:lpstr>PowerPoint Presentation</vt:lpstr>
      <vt:lpstr>PowerPoint Presentation</vt:lpstr>
      <vt:lpstr>Sgiliau Cyflogadwyedd/Trosglwyddadwy Employability/Transferable Skills</vt:lpstr>
      <vt:lpstr>Rhaglen Ymarferydd Blynyddoedd Cynnar Early Years Practitioner programme</vt:lpstr>
      <vt:lpstr>Cynnwys / Content</vt:lpstr>
      <vt:lpstr>Deilliannau Dysgu</vt:lpstr>
      <vt:lpstr>Learning Outcomes</vt:lpstr>
      <vt:lpstr>Aseiniad / Assessment: 21/05/23 at 11:59</vt:lpstr>
      <vt:lpstr>PowerPoint Presentation</vt:lpstr>
      <vt:lpstr>Part 1: </vt:lpstr>
      <vt:lpstr>Rhan 2 </vt:lpstr>
      <vt:lpstr>Part 2:</vt:lpstr>
      <vt:lpstr>Cyfle i ofyn cwestiynau?  An opportunity to ask questions?</vt:lpstr>
      <vt:lpstr>Croeso / Welcome</vt:lpstr>
      <vt:lpstr>Gweithgaredd / Activity</vt:lpstr>
      <vt:lpstr>Proffesiynol / Professional</vt:lpstr>
      <vt:lpstr>Ail-fframio Proffesiynoldeb  Reframing Professionalism</vt:lpstr>
      <vt:lpstr>Diffinio ein Proffesiwn  Defining our Profession</vt:lpstr>
      <vt:lpstr>'Proffesiynol’    /    ‘Professional’</vt:lpstr>
      <vt:lpstr>Mewn Grwpiau, trafodwch arwyddocâd Syniadau Gaspers </vt:lpstr>
      <vt:lpstr>In Groups, discuss the significance of Gaspers Ideas</vt:lpstr>
      <vt:lpstr>Pwysigrwydd Ymarferwyr Blynyddoedd Cynnar Importance of Early Years Practitioners </vt:lpstr>
      <vt:lpstr>Fframwaith Canlyniadau'r Blynyddoedd Cynnar / Early Years Outcomes Framework</vt:lpstr>
      <vt:lpstr>Cwricwla.                 Curricula.</vt:lpstr>
      <vt:lpstr>Policy and Frameworks</vt:lpstr>
      <vt:lpstr>Moeseg / Ethics</vt:lpstr>
      <vt:lpstr>Cymunedol, Amlasiantaethol, Partneriaeth Community, Multiagency, Partnership.</vt:lpstr>
      <vt:lpstr>Gweithgaredd / Activity</vt:lpstr>
      <vt:lpstr>Cyfeirnodau        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Datblygiad niwrolegol a dysgu  Neurological development and learning</dc:title>
  <dc:creator>Paul Darby</dc:creator>
  <cp:lastModifiedBy>Rachel Iles</cp:lastModifiedBy>
  <cp:revision>27</cp:revision>
  <dcterms:created xsi:type="dcterms:W3CDTF">2016-10-10T08:38:34Z</dcterms:created>
  <dcterms:modified xsi:type="dcterms:W3CDTF">2022-09-21T15:34:53Z</dcterms:modified>
</cp:coreProperties>
</file>