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263" r:id="rId3"/>
    <p:sldId id="293" r:id="rId4"/>
    <p:sldId id="307" r:id="rId5"/>
    <p:sldId id="308" r:id="rId6"/>
    <p:sldId id="310" r:id="rId7"/>
    <p:sldId id="303" r:id="rId8"/>
    <p:sldId id="316" r:id="rId9"/>
    <p:sldId id="314" r:id="rId10"/>
    <p:sldId id="302" r:id="rId11"/>
    <p:sldId id="311" r:id="rId12"/>
    <p:sldId id="309" r:id="rId13"/>
    <p:sldId id="313" r:id="rId14"/>
    <p:sldId id="312" r:id="rId15"/>
    <p:sldId id="315" r:id="rId16"/>
    <p:sldId id="301" r:id="rId17"/>
    <p:sldId id="298" r:id="rId18"/>
    <p:sldId id="297" r:id="rId19"/>
    <p:sldId id="296" r:id="rId20"/>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32" y="9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0EB6418-8FDD-466E-B8FD-FDF8DFBBC145}"/>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C5B2C2D-F970-4BB5-8062-FD7A7A13823E}"/>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CD8B819E-DD5B-4E7E-A5AE-2D70C1A06E3F}"/>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2EE9221C-2C47-42A2-A54B-8B15A7474AD0}"/>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F86EA57E-7559-4DAE-AFD8-64D135FAD36E}" type="slidenum">
              <a:rPr lang="en-GB" altLang="en-US"/>
              <a:pPr>
                <a:defRPr/>
              </a:pPr>
              <a:t>‹#›</a:t>
            </a:fld>
            <a:endParaRPr lang="en-GB" altLang="en-US"/>
          </a:p>
        </p:txBody>
      </p:sp>
    </p:spTree>
    <p:extLst>
      <p:ext uri="{BB962C8B-B14F-4D97-AF65-F5344CB8AC3E}">
        <p14:creationId xmlns:p14="http://schemas.microsoft.com/office/powerpoint/2010/main" val="14998584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9C99641F-E5E0-443F-857F-BBE9A90EED0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AA912BC5-7D06-4BA6-8CF6-4D1F038E722C}"/>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A961BA8A-1466-4B71-9684-1ABCD7A83550}"/>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6483EBEB-5149-4757-BEAD-B8E4F3DB2558}"/>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3A9BE34F-B3A4-4629-99CA-86E1DDFE22B8}"/>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192C74B4-6365-40F3-89E2-4588CE08B578}"/>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5B246B08-1AD4-482A-B4E4-985B7039BB59}" type="slidenum">
              <a:rPr lang="en-GB" altLang="en-US"/>
              <a:pPr>
                <a:defRPr/>
              </a:pPr>
              <a:t>‹#›</a:t>
            </a:fld>
            <a:endParaRPr lang="en-GB" altLang="en-US"/>
          </a:p>
        </p:txBody>
      </p:sp>
    </p:spTree>
    <p:extLst>
      <p:ext uri="{BB962C8B-B14F-4D97-AF65-F5344CB8AC3E}">
        <p14:creationId xmlns:p14="http://schemas.microsoft.com/office/powerpoint/2010/main" val="76404501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FF8801-A67E-460E-A23D-F9656E9CF7AB}"/>
              </a:ext>
            </a:extLst>
          </p:cNvPr>
          <p:cNvSpPr>
            <a:spLocks noGrp="1"/>
          </p:cNvSpPr>
          <p:nvPr>
            <p:ph type="dt" sz="half" idx="10"/>
          </p:nvPr>
        </p:nvSpPr>
        <p:spPr>
          <a:xfrm>
            <a:off x="395288" y="6524625"/>
            <a:ext cx="971550" cy="219075"/>
          </a:xfrm>
        </p:spPr>
        <p:txBody>
          <a:bodyPr/>
          <a:lstStyle>
            <a:lvl1pPr>
              <a:defRPr/>
            </a:lvl1pPr>
          </a:lstStyle>
          <a:p>
            <a:pPr>
              <a:defRPr/>
            </a:pPr>
            <a:fld id="{8AA65A15-4643-4552-8F90-97D14597E7F3}" type="datetime1">
              <a:rPr lang="en-GB" altLang="en-US"/>
              <a:pPr>
                <a:defRPr/>
              </a:pPr>
              <a:t>16/06/2023</a:t>
            </a:fld>
            <a:endParaRPr lang="en-GB" altLang="en-US"/>
          </a:p>
        </p:txBody>
      </p:sp>
      <p:sp>
        <p:nvSpPr>
          <p:cNvPr id="5" name="Footer Placeholder 4">
            <a:extLst>
              <a:ext uri="{FF2B5EF4-FFF2-40B4-BE49-F238E27FC236}">
                <a16:creationId xmlns:a16="http://schemas.microsoft.com/office/drawing/2014/main" id="{998811F0-E39C-408A-B113-B14243C204C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7AE6BCA-4E53-4915-A4A1-76C3287FDDBB}"/>
              </a:ext>
            </a:extLst>
          </p:cNvPr>
          <p:cNvSpPr>
            <a:spLocks noGrp="1"/>
          </p:cNvSpPr>
          <p:nvPr>
            <p:ph type="sldNum" sz="quarter" idx="12"/>
          </p:nvPr>
        </p:nvSpPr>
        <p:spPr/>
        <p:txBody>
          <a:bodyPr/>
          <a:lstStyle>
            <a:lvl1pPr>
              <a:defRPr/>
            </a:lvl1pPr>
          </a:lstStyle>
          <a:p>
            <a:pPr>
              <a:defRPr/>
            </a:pPr>
            <a:fld id="{C3F56C83-2A10-4C25-A6FA-F2B04429D231}" type="slidenum">
              <a:rPr lang="en-GB" altLang="en-US"/>
              <a:pPr>
                <a:defRPr/>
              </a:pPr>
              <a:t>‹#›</a:t>
            </a:fld>
            <a:endParaRPr lang="en-GB" altLang="en-US"/>
          </a:p>
        </p:txBody>
      </p:sp>
    </p:spTree>
    <p:extLst>
      <p:ext uri="{BB962C8B-B14F-4D97-AF65-F5344CB8AC3E}">
        <p14:creationId xmlns:p14="http://schemas.microsoft.com/office/powerpoint/2010/main" val="3327906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6A3EC7-C446-42B9-9FA5-AA69720F8519}"/>
              </a:ext>
            </a:extLst>
          </p:cNvPr>
          <p:cNvSpPr>
            <a:spLocks noGrp="1"/>
          </p:cNvSpPr>
          <p:nvPr>
            <p:ph type="dt" sz="half" idx="10"/>
          </p:nvPr>
        </p:nvSpPr>
        <p:spPr/>
        <p:txBody>
          <a:bodyPr/>
          <a:lstStyle>
            <a:lvl1pPr>
              <a:defRPr/>
            </a:lvl1pPr>
          </a:lstStyle>
          <a:p>
            <a:pPr>
              <a:defRPr/>
            </a:pPr>
            <a:fld id="{71EB28F8-D49C-40F8-A70C-70C92CA0F5D8}" type="datetime1">
              <a:rPr lang="en-GB" altLang="en-US"/>
              <a:pPr>
                <a:defRPr/>
              </a:pPr>
              <a:t>16/06/2023</a:t>
            </a:fld>
            <a:endParaRPr lang="en-GB" altLang="en-US"/>
          </a:p>
        </p:txBody>
      </p:sp>
      <p:sp>
        <p:nvSpPr>
          <p:cNvPr id="5" name="Footer Placeholder 4">
            <a:extLst>
              <a:ext uri="{FF2B5EF4-FFF2-40B4-BE49-F238E27FC236}">
                <a16:creationId xmlns:a16="http://schemas.microsoft.com/office/drawing/2014/main" id="{77E845BB-B472-4515-9CB9-D6E408E4DE7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3148EA9-8B48-4560-BAA3-D5F1BD92C3D9}"/>
              </a:ext>
            </a:extLst>
          </p:cNvPr>
          <p:cNvSpPr>
            <a:spLocks noGrp="1"/>
          </p:cNvSpPr>
          <p:nvPr>
            <p:ph type="sldNum" sz="quarter" idx="12"/>
          </p:nvPr>
        </p:nvSpPr>
        <p:spPr/>
        <p:txBody>
          <a:bodyPr/>
          <a:lstStyle>
            <a:lvl1pPr>
              <a:defRPr/>
            </a:lvl1pPr>
          </a:lstStyle>
          <a:p>
            <a:pPr>
              <a:defRPr/>
            </a:pPr>
            <a:fld id="{1D396EF7-AE92-4D90-B2A9-1448F92B1D6B}" type="slidenum">
              <a:rPr lang="en-GB" altLang="en-US"/>
              <a:pPr>
                <a:defRPr/>
              </a:pPr>
              <a:t>‹#›</a:t>
            </a:fld>
            <a:endParaRPr lang="en-GB" altLang="en-US"/>
          </a:p>
        </p:txBody>
      </p:sp>
    </p:spTree>
    <p:extLst>
      <p:ext uri="{BB962C8B-B14F-4D97-AF65-F5344CB8AC3E}">
        <p14:creationId xmlns:p14="http://schemas.microsoft.com/office/powerpoint/2010/main" val="76142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8625594-0AC5-4DD0-97DE-4EFC8E053962}"/>
              </a:ext>
            </a:extLst>
          </p:cNvPr>
          <p:cNvSpPr>
            <a:spLocks noGrp="1"/>
          </p:cNvSpPr>
          <p:nvPr>
            <p:ph type="dt" sz="half" idx="10"/>
          </p:nvPr>
        </p:nvSpPr>
        <p:spPr/>
        <p:txBody>
          <a:bodyPr/>
          <a:lstStyle>
            <a:lvl1pPr>
              <a:defRPr/>
            </a:lvl1pPr>
          </a:lstStyle>
          <a:p>
            <a:pPr>
              <a:defRPr/>
            </a:pPr>
            <a:fld id="{B533CEFF-2EF9-464F-B34D-2E646DADFB7B}" type="datetime1">
              <a:rPr lang="en-GB" altLang="en-US"/>
              <a:pPr>
                <a:defRPr/>
              </a:pPr>
              <a:t>16/06/2023</a:t>
            </a:fld>
            <a:endParaRPr lang="en-GB" altLang="en-US"/>
          </a:p>
        </p:txBody>
      </p:sp>
      <p:sp>
        <p:nvSpPr>
          <p:cNvPr id="5" name="Slide Number Placeholder 5">
            <a:extLst>
              <a:ext uri="{FF2B5EF4-FFF2-40B4-BE49-F238E27FC236}">
                <a16:creationId xmlns:a16="http://schemas.microsoft.com/office/drawing/2014/main" id="{3DBDAE5B-8D29-4FD7-AFED-345839CE885D}"/>
              </a:ext>
            </a:extLst>
          </p:cNvPr>
          <p:cNvSpPr>
            <a:spLocks noGrp="1"/>
          </p:cNvSpPr>
          <p:nvPr>
            <p:ph type="sldNum" sz="quarter" idx="11"/>
          </p:nvPr>
        </p:nvSpPr>
        <p:spPr/>
        <p:txBody>
          <a:bodyPr/>
          <a:lstStyle>
            <a:lvl1pPr>
              <a:defRPr/>
            </a:lvl1pPr>
          </a:lstStyle>
          <a:p>
            <a:pPr>
              <a:defRPr/>
            </a:pPr>
            <a:fld id="{4D224A48-2731-4941-96AB-511A9B756959}" type="slidenum">
              <a:rPr lang="en-GB" altLang="en-US"/>
              <a:pPr>
                <a:defRPr/>
              </a:pPr>
              <a:t>‹#›</a:t>
            </a:fld>
            <a:endParaRPr lang="en-GB" altLang="en-US"/>
          </a:p>
        </p:txBody>
      </p:sp>
    </p:spTree>
    <p:extLst>
      <p:ext uri="{BB962C8B-B14F-4D97-AF65-F5344CB8AC3E}">
        <p14:creationId xmlns:p14="http://schemas.microsoft.com/office/powerpoint/2010/main" val="2818335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77964C1-95DB-4576-BAAD-4B6AB0656C97}"/>
              </a:ext>
            </a:extLst>
          </p:cNvPr>
          <p:cNvSpPr>
            <a:spLocks noGrp="1"/>
          </p:cNvSpPr>
          <p:nvPr>
            <p:ph type="dt" sz="half" idx="10"/>
          </p:nvPr>
        </p:nvSpPr>
        <p:spPr/>
        <p:txBody>
          <a:bodyPr/>
          <a:lstStyle>
            <a:lvl1pPr>
              <a:defRPr/>
            </a:lvl1pPr>
          </a:lstStyle>
          <a:p>
            <a:pPr>
              <a:defRPr/>
            </a:pPr>
            <a:fld id="{88717AE2-FA40-484A-902D-662F5BA3F74B}" type="datetime1">
              <a:rPr lang="en-GB" altLang="en-US"/>
              <a:pPr>
                <a:defRPr/>
              </a:pPr>
              <a:t>16/06/2023</a:t>
            </a:fld>
            <a:endParaRPr lang="en-GB" altLang="en-US"/>
          </a:p>
        </p:txBody>
      </p:sp>
      <p:sp>
        <p:nvSpPr>
          <p:cNvPr id="6" name="Slide Number Placeholder 5">
            <a:extLst>
              <a:ext uri="{FF2B5EF4-FFF2-40B4-BE49-F238E27FC236}">
                <a16:creationId xmlns:a16="http://schemas.microsoft.com/office/drawing/2014/main" id="{8AB2DA24-186D-465B-9899-C78622EA4FC2}"/>
              </a:ext>
            </a:extLst>
          </p:cNvPr>
          <p:cNvSpPr>
            <a:spLocks noGrp="1"/>
          </p:cNvSpPr>
          <p:nvPr>
            <p:ph type="sldNum" sz="quarter" idx="11"/>
          </p:nvPr>
        </p:nvSpPr>
        <p:spPr/>
        <p:txBody>
          <a:bodyPr/>
          <a:lstStyle>
            <a:lvl1pPr>
              <a:defRPr/>
            </a:lvl1pPr>
          </a:lstStyle>
          <a:p>
            <a:pPr>
              <a:defRPr/>
            </a:pPr>
            <a:fld id="{40E677B1-F9DB-4437-9AD9-21D98A2099D0}" type="slidenum">
              <a:rPr lang="en-GB" altLang="en-US"/>
              <a:pPr>
                <a:defRPr/>
              </a:pPr>
              <a:t>‹#›</a:t>
            </a:fld>
            <a:endParaRPr lang="en-GB" altLang="en-US"/>
          </a:p>
        </p:txBody>
      </p:sp>
    </p:spTree>
    <p:extLst>
      <p:ext uri="{BB962C8B-B14F-4D97-AF65-F5344CB8AC3E}">
        <p14:creationId xmlns:p14="http://schemas.microsoft.com/office/powerpoint/2010/main" val="456205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4FEF8432-D5D0-455B-AC1B-B97D272E646C}"/>
              </a:ext>
            </a:extLst>
          </p:cNvPr>
          <p:cNvSpPr>
            <a:spLocks noGrp="1"/>
          </p:cNvSpPr>
          <p:nvPr>
            <p:ph type="dt" sz="half" idx="10"/>
          </p:nvPr>
        </p:nvSpPr>
        <p:spPr/>
        <p:txBody>
          <a:bodyPr/>
          <a:lstStyle>
            <a:lvl1pPr>
              <a:defRPr/>
            </a:lvl1pPr>
          </a:lstStyle>
          <a:p>
            <a:pPr>
              <a:defRPr/>
            </a:pPr>
            <a:fld id="{C8C89332-F353-4450-8467-666D1436348A}" type="datetime1">
              <a:rPr lang="en-GB" altLang="en-US"/>
              <a:pPr>
                <a:defRPr/>
              </a:pPr>
              <a:t>16/06/2023</a:t>
            </a:fld>
            <a:endParaRPr lang="en-GB" altLang="en-US"/>
          </a:p>
        </p:txBody>
      </p:sp>
      <p:sp>
        <p:nvSpPr>
          <p:cNvPr id="8" name="Slide Number Placeholder 5">
            <a:extLst>
              <a:ext uri="{FF2B5EF4-FFF2-40B4-BE49-F238E27FC236}">
                <a16:creationId xmlns:a16="http://schemas.microsoft.com/office/drawing/2014/main" id="{E5EF987A-0E49-4E71-80FD-82B7BC7182AC}"/>
              </a:ext>
            </a:extLst>
          </p:cNvPr>
          <p:cNvSpPr>
            <a:spLocks noGrp="1"/>
          </p:cNvSpPr>
          <p:nvPr>
            <p:ph type="sldNum" sz="quarter" idx="11"/>
          </p:nvPr>
        </p:nvSpPr>
        <p:spPr/>
        <p:txBody>
          <a:bodyPr/>
          <a:lstStyle>
            <a:lvl1pPr>
              <a:defRPr/>
            </a:lvl1pPr>
          </a:lstStyle>
          <a:p>
            <a:pPr>
              <a:defRPr/>
            </a:pPr>
            <a:fld id="{6EDBA449-5323-4299-8715-0E73A961260F}" type="slidenum">
              <a:rPr lang="en-GB" altLang="en-US"/>
              <a:pPr>
                <a:defRPr/>
              </a:pPr>
              <a:t>‹#›</a:t>
            </a:fld>
            <a:endParaRPr lang="en-GB" altLang="en-US"/>
          </a:p>
        </p:txBody>
      </p:sp>
    </p:spTree>
    <p:extLst>
      <p:ext uri="{BB962C8B-B14F-4D97-AF65-F5344CB8AC3E}">
        <p14:creationId xmlns:p14="http://schemas.microsoft.com/office/powerpoint/2010/main" val="1445761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2B79F4F-9FC9-4B07-83FB-9F5DFAF75B0B}"/>
              </a:ext>
            </a:extLst>
          </p:cNvPr>
          <p:cNvSpPr>
            <a:spLocks noGrp="1"/>
          </p:cNvSpPr>
          <p:nvPr>
            <p:ph type="dt" sz="half" idx="10"/>
          </p:nvPr>
        </p:nvSpPr>
        <p:spPr/>
        <p:txBody>
          <a:bodyPr/>
          <a:lstStyle>
            <a:lvl1pPr>
              <a:defRPr/>
            </a:lvl1pPr>
          </a:lstStyle>
          <a:p>
            <a:pPr>
              <a:defRPr/>
            </a:pPr>
            <a:fld id="{4345051C-A59A-4500-AA9E-DA70D4EF499F}" type="datetime1">
              <a:rPr lang="en-GB" altLang="en-US"/>
              <a:pPr>
                <a:defRPr/>
              </a:pPr>
              <a:t>16/06/2023</a:t>
            </a:fld>
            <a:endParaRPr lang="en-GB" altLang="en-US"/>
          </a:p>
        </p:txBody>
      </p:sp>
      <p:sp>
        <p:nvSpPr>
          <p:cNvPr id="4" name="Slide Number Placeholder 5">
            <a:extLst>
              <a:ext uri="{FF2B5EF4-FFF2-40B4-BE49-F238E27FC236}">
                <a16:creationId xmlns:a16="http://schemas.microsoft.com/office/drawing/2014/main" id="{C1051687-CB72-4E52-893F-DC773A6B2B7D}"/>
              </a:ext>
            </a:extLst>
          </p:cNvPr>
          <p:cNvSpPr>
            <a:spLocks noGrp="1"/>
          </p:cNvSpPr>
          <p:nvPr>
            <p:ph type="sldNum" sz="quarter" idx="11"/>
          </p:nvPr>
        </p:nvSpPr>
        <p:spPr/>
        <p:txBody>
          <a:bodyPr/>
          <a:lstStyle>
            <a:lvl1pPr>
              <a:defRPr/>
            </a:lvl1pPr>
          </a:lstStyle>
          <a:p>
            <a:pPr>
              <a:defRPr/>
            </a:pPr>
            <a:fld id="{84EC1271-C517-415B-A460-3FC2A2D7FC95}" type="slidenum">
              <a:rPr lang="en-GB" altLang="en-US"/>
              <a:pPr>
                <a:defRPr/>
              </a:pPr>
              <a:t>‹#›</a:t>
            </a:fld>
            <a:endParaRPr lang="en-GB" altLang="en-US"/>
          </a:p>
        </p:txBody>
      </p:sp>
    </p:spTree>
    <p:extLst>
      <p:ext uri="{BB962C8B-B14F-4D97-AF65-F5344CB8AC3E}">
        <p14:creationId xmlns:p14="http://schemas.microsoft.com/office/powerpoint/2010/main" val="3866837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E37194E-F66E-40C4-B647-1FF786750CF0}"/>
              </a:ext>
            </a:extLst>
          </p:cNvPr>
          <p:cNvSpPr>
            <a:spLocks noGrp="1"/>
          </p:cNvSpPr>
          <p:nvPr>
            <p:ph type="dt" sz="half" idx="10"/>
          </p:nvPr>
        </p:nvSpPr>
        <p:spPr/>
        <p:txBody>
          <a:bodyPr/>
          <a:lstStyle>
            <a:lvl1pPr>
              <a:defRPr/>
            </a:lvl1pPr>
          </a:lstStyle>
          <a:p>
            <a:pPr>
              <a:defRPr/>
            </a:pPr>
            <a:fld id="{7981BD80-14F2-4BEC-AD3E-E6C4E60725FA}" type="datetime1">
              <a:rPr lang="en-GB" altLang="en-US"/>
              <a:pPr>
                <a:defRPr/>
              </a:pPr>
              <a:t>16/06/2023</a:t>
            </a:fld>
            <a:endParaRPr lang="en-GB" altLang="en-US"/>
          </a:p>
        </p:txBody>
      </p:sp>
      <p:sp>
        <p:nvSpPr>
          <p:cNvPr id="3" name="Slide Number Placeholder 5">
            <a:extLst>
              <a:ext uri="{FF2B5EF4-FFF2-40B4-BE49-F238E27FC236}">
                <a16:creationId xmlns:a16="http://schemas.microsoft.com/office/drawing/2014/main" id="{57859585-F801-4F84-8548-0FE9EE52DC92}"/>
              </a:ext>
            </a:extLst>
          </p:cNvPr>
          <p:cNvSpPr>
            <a:spLocks noGrp="1"/>
          </p:cNvSpPr>
          <p:nvPr>
            <p:ph type="sldNum" sz="quarter" idx="11"/>
          </p:nvPr>
        </p:nvSpPr>
        <p:spPr/>
        <p:txBody>
          <a:bodyPr/>
          <a:lstStyle>
            <a:lvl1pPr>
              <a:defRPr/>
            </a:lvl1pPr>
          </a:lstStyle>
          <a:p>
            <a:pPr>
              <a:defRPr/>
            </a:pPr>
            <a:fld id="{08892F27-087C-4F8F-B1B2-9EFFCAF90AC3}" type="slidenum">
              <a:rPr lang="en-GB" altLang="en-US"/>
              <a:pPr>
                <a:defRPr/>
              </a:pPr>
              <a:t>‹#›</a:t>
            </a:fld>
            <a:endParaRPr lang="en-GB" altLang="en-US"/>
          </a:p>
        </p:txBody>
      </p:sp>
    </p:spTree>
    <p:extLst>
      <p:ext uri="{BB962C8B-B14F-4D97-AF65-F5344CB8AC3E}">
        <p14:creationId xmlns:p14="http://schemas.microsoft.com/office/powerpoint/2010/main" val="3385807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3D2F872-22A3-4012-8F81-C65AC000F8EC}"/>
              </a:ext>
            </a:extLst>
          </p:cNvPr>
          <p:cNvSpPr>
            <a:spLocks noGrp="1"/>
          </p:cNvSpPr>
          <p:nvPr>
            <p:ph type="dt" sz="half" idx="10"/>
          </p:nvPr>
        </p:nvSpPr>
        <p:spPr/>
        <p:txBody>
          <a:bodyPr/>
          <a:lstStyle>
            <a:lvl1pPr>
              <a:defRPr/>
            </a:lvl1pPr>
          </a:lstStyle>
          <a:p>
            <a:pPr>
              <a:defRPr/>
            </a:pPr>
            <a:fld id="{429DD2BB-61B0-4C6A-AD75-E8C1A8CEEE30}" type="datetime1">
              <a:rPr lang="en-GB" altLang="en-US"/>
              <a:pPr>
                <a:defRPr/>
              </a:pPr>
              <a:t>16/06/2023</a:t>
            </a:fld>
            <a:endParaRPr lang="en-GB" altLang="en-US"/>
          </a:p>
        </p:txBody>
      </p:sp>
      <p:sp>
        <p:nvSpPr>
          <p:cNvPr id="6" name="Slide Number Placeholder 5">
            <a:extLst>
              <a:ext uri="{FF2B5EF4-FFF2-40B4-BE49-F238E27FC236}">
                <a16:creationId xmlns:a16="http://schemas.microsoft.com/office/drawing/2014/main" id="{DDDB2BAD-8D92-46FD-B021-AB942E0418CC}"/>
              </a:ext>
            </a:extLst>
          </p:cNvPr>
          <p:cNvSpPr>
            <a:spLocks noGrp="1"/>
          </p:cNvSpPr>
          <p:nvPr>
            <p:ph type="sldNum" sz="quarter" idx="11"/>
          </p:nvPr>
        </p:nvSpPr>
        <p:spPr/>
        <p:txBody>
          <a:bodyPr/>
          <a:lstStyle>
            <a:lvl1pPr>
              <a:defRPr/>
            </a:lvl1pPr>
          </a:lstStyle>
          <a:p>
            <a:pPr>
              <a:defRPr/>
            </a:pPr>
            <a:fld id="{E313E82D-B435-4822-9C38-E056EFFF558D}" type="slidenum">
              <a:rPr lang="en-GB" altLang="en-US"/>
              <a:pPr>
                <a:defRPr/>
              </a:pPr>
              <a:t>‹#›</a:t>
            </a:fld>
            <a:endParaRPr lang="en-GB" altLang="en-US"/>
          </a:p>
        </p:txBody>
      </p:sp>
    </p:spTree>
    <p:extLst>
      <p:ext uri="{BB962C8B-B14F-4D97-AF65-F5344CB8AC3E}">
        <p14:creationId xmlns:p14="http://schemas.microsoft.com/office/powerpoint/2010/main" val="27189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A6D7E7F3-8292-4743-8F56-931EBA42A88E}"/>
              </a:ext>
            </a:extLst>
          </p:cNvPr>
          <p:cNvSpPr>
            <a:spLocks noGrp="1"/>
          </p:cNvSpPr>
          <p:nvPr>
            <p:ph type="dt" sz="half" idx="10"/>
          </p:nvPr>
        </p:nvSpPr>
        <p:spPr/>
        <p:txBody>
          <a:bodyPr/>
          <a:lstStyle>
            <a:lvl1pPr>
              <a:defRPr/>
            </a:lvl1pPr>
          </a:lstStyle>
          <a:p>
            <a:pPr>
              <a:defRPr/>
            </a:pPr>
            <a:fld id="{02AC22A3-F4A0-488C-8A89-B9CA9E08C9DC}" type="datetime1">
              <a:rPr lang="en-GB" altLang="en-US"/>
              <a:pPr>
                <a:defRPr/>
              </a:pPr>
              <a:t>16/06/2023</a:t>
            </a:fld>
            <a:endParaRPr lang="en-GB" altLang="en-US"/>
          </a:p>
        </p:txBody>
      </p:sp>
      <p:sp>
        <p:nvSpPr>
          <p:cNvPr id="6" name="Slide Number Placeholder 5">
            <a:extLst>
              <a:ext uri="{FF2B5EF4-FFF2-40B4-BE49-F238E27FC236}">
                <a16:creationId xmlns:a16="http://schemas.microsoft.com/office/drawing/2014/main" id="{13FBBE40-EED1-464D-8CE2-B41FC657C0F6}"/>
              </a:ext>
            </a:extLst>
          </p:cNvPr>
          <p:cNvSpPr>
            <a:spLocks noGrp="1"/>
          </p:cNvSpPr>
          <p:nvPr>
            <p:ph type="sldNum" sz="quarter" idx="11"/>
          </p:nvPr>
        </p:nvSpPr>
        <p:spPr/>
        <p:txBody>
          <a:bodyPr/>
          <a:lstStyle>
            <a:lvl1pPr>
              <a:defRPr/>
            </a:lvl1pPr>
          </a:lstStyle>
          <a:p>
            <a:pPr>
              <a:defRPr/>
            </a:pPr>
            <a:fld id="{4705B2C5-48B7-4195-951A-16612829EF57}" type="slidenum">
              <a:rPr lang="en-GB" altLang="en-US"/>
              <a:pPr>
                <a:defRPr/>
              </a:pPr>
              <a:t>‹#›</a:t>
            </a:fld>
            <a:endParaRPr lang="en-GB" altLang="en-US"/>
          </a:p>
        </p:txBody>
      </p:sp>
    </p:spTree>
    <p:extLst>
      <p:ext uri="{BB962C8B-B14F-4D97-AF65-F5344CB8AC3E}">
        <p14:creationId xmlns:p14="http://schemas.microsoft.com/office/powerpoint/2010/main" val="3305603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3B838F-138B-4049-A9D5-9F60E2F6CB9B}"/>
              </a:ext>
            </a:extLst>
          </p:cNvPr>
          <p:cNvSpPr>
            <a:spLocks noGrp="1"/>
          </p:cNvSpPr>
          <p:nvPr>
            <p:ph type="dt" sz="half" idx="10"/>
          </p:nvPr>
        </p:nvSpPr>
        <p:spPr/>
        <p:txBody>
          <a:bodyPr/>
          <a:lstStyle>
            <a:lvl1pPr>
              <a:defRPr/>
            </a:lvl1pPr>
          </a:lstStyle>
          <a:p>
            <a:pPr>
              <a:defRPr/>
            </a:pPr>
            <a:fld id="{B648769A-A26E-45D7-88BE-11B030ED59A2}" type="datetime1">
              <a:rPr lang="en-GB" altLang="en-US"/>
              <a:pPr>
                <a:defRPr/>
              </a:pPr>
              <a:t>16/06/2023</a:t>
            </a:fld>
            <a:endParaRPr lang="en-GB" altLang="en-US"/>
          </a:p>
        </p:txBody>
      </p:sp>
      <p:sp>
        <p:nvSpPr>
          <p:cNvPr id="5" name="Slide Number Placeholder 5">
            <a:extLst>
              <a:ext uri="{FF2B5EF4-FFF2-40B4-BE49-F238E27FC236}">
                <a16:creationId xmlns:a16="http://schemas.microsoft.com/office/drawing/2014/main" id="{FC998122-20B1-4857-A7D9-C9EF4FF3B2B4}"/>
              </a:ext>
            </a:extLst>
          </p:cNvPr>
          <p:cNvSpPr>
            <a:spLocks noGrp="1"/>
          </p:cNvSpPr>
          <p:nvPr>
            <p:ph type="sldNum" sz="quarter" idx="11"/>
          </p:nvPr>
        </p:nvSpPr>
        <p:spPr/>
        <p:txBody>
          <a:bodyPr/>
          <a:lstStyle>
            <a:lvl1pPr>
              <a:defRPr/>
            </a:lvl1pPr>
          </a:lstStyle>
          <a:p>
            <a:pPr>
              <a:defRPr/>
            </a:pPr>
            <a:fld id="{3054B569-EF36-436E-AA6A-F9D7FE8D6223}" type="slidenum">
              <a:rPr lang="en-GB" altLang="en-US"/>
              <a:pPr>
                <a:defRPr/>
              </a:pPr>
              <a:t>‹#›</a:t>
            </a:fld>
            <a:endParaRPr lang="en-GB" altLang="en-US"/>
          </a:p>
        </p:txBody>
      </p:sp>
    </p:spTree>
    <p:extLst>
      <p:ext uri="{BB962C8B-B14F-4D97-AF65-F5344CB8AC3E}">
        <p14:creationId xmlns:p14="http://schemas.microsoft.com/office/powerpoint/2010/main" val="4205318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34B45F-15C2-411D-9D0C-887C741305E6}"/>
              </a:ext>
            </a:extLst>
          </p:cNvPr>
          <p:cNvSpPr>
            <a:spLocks noGrp="1"/>
          </p:cNvSpPr>
          <p:nvPr>
            <p:ph type="dt" sz="half" idx="10"/>
          </p:nvPr>
        </p:nvSpPr>
        <p:spPr/>
        <p:txBody>
          <a:bodyPr/>
          <a:lstStyle>
            <a:lvl1pPr>
              <a:defRPr/>
            </a:lvl1pPr>
          </a:lstStyle>
          <a:p>
            <a:pPr>
              <a:defRPr/>
            </a:pPr>
            <a:fld id="{4E1EED17-7B7A-4E98-97B1-E27B578E50D5}" type="datetime1">
              <a:rPr lang="en-GB" altLang="en-US"/>
              <a:pPr>
                <a:defRPr/>
              </a:pPr>
              <a:t>16/06/2023</a:t>
            </a:fld>
            <a:endParaRPr lang="en-GB" altLang="en-US"/>
          </a:p>
        </p:txBody>
      </p:sp>
      <p:sp>
        <p:nvSpPr>
          <p:cNvPr id="5" name="Slide Number Placeholder 5">
            <a:extLst>
              <a:ext uri="{FF2B5EF4-FFF2-40B4-BE49-F238E27FC236}">
                <a16:creationId xmlns:a16="http://schemas.microsoft.com/office/drawing/2014/main" id="{EF55D52B-7736-4884-AA88-AED8E16E9D3D}"/>
              </a:ext>
            </a:extLst>
          </p:cNvPr>
          <p:cNvSpPr>
            <a:spLocks noGrp="1"/>
          </p:cNvSpPr>
          <p:nvPr>
            <p:ph type="sldNum" sz="quarter" idx="11"/>
          </p:nvPr>
        </p:nvSpPr>
        <p:spPr/>
        <p:txBody>
          <a:bodyPr/>
          <a:lstStyle>
            <a:lvl1pPr>
              <a:defRPr/>
            </a:lvl1pPr>
          </a:lstStyle>
          <a:p>
            <a:pPr>
              <a:defRPr/>
            </a:pPr>
            <a:fld id="{9BEA7E0C-D4C6-49F1-A387-9DCEECC35099}" type="slidenum">
              <a:rPr lang="en-GB" altLang="en-US"/>
              <a:pPr>
                <a:defRPr/>
              </a:pPr>
              <a:t>‹#›</a:t>
            </a:fld>
            <a:endParaRPr lang="en-GB" altLang="en-US"/>
          </a:p>
        </p:txBody>
      </p:sp>
    </p:spTree>
    <p:extLst>
      <p:ext uri="{BB962C8B-B14F-4D97-AF65-F5344CB8AC3E}">
        <p14:creationId xmlns:p14="http://schemas.microsoft.com/office/powerpoint/2010/main" val="2973393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7FB36F6-C2EA-4506-BADA-C2B889F6D25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D6E9468-6869-4BCB-9F53-95A9196C339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32ED074-8F07-4D67-B477-93C4310FE9E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79EE82B7-2B39-4A05-843F-6FA408CB7B2B}" type="datetime1">
              <a:rPr lang="en-GB" altLang="en-US"/>
              <a:pPr>
                <a:defRPr/>
              </a:pPr>
              <a:t>16/06/2023</a:t>
            </a:fld>
            <a:endParaRPr lang="en-GB" altLang="en-US"/>
          </a:p>
        </p:txBody>
      </p:sp>
      <p:sp>
        <p:nvSpPr>
          <p:cNvPr id="6" name="Slide Number Placeholder 5">
            <a:extLst>
              <a:ext uri="{FF2B5EF4-FFF2-40B4-BE49-F238E27FC236}">
                <a16:creationId xmlns:a16="http://schemas.microsoft.com/office/drawing/2014/main" id="{7FC10A32-5F07-43DC-B63F-F086F836EB92}"/>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C8D1CE4C-B55E-4F21-A29C-68426D5E343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21" r:id="rId1"/>
    <p:sldLayoutId id="2147483922" r:id="rId2"/>
    <p:sldLayoutId id="2147483912" r:id="rId3"/>
    <p:sldLayoutId id="2147483913" r:id="rId4"/>
    <p:sldLayoutId id="2147483914" r:id="rId5"/>
    <p:sldLayoutId id="2147483915" r:id="rId6"/>
    <p:sldLayoutId id="2147483916" r:id="rId7"/>
    <p:sldLayoutId id="2147483917" r:id="rId8"/>
    <p:sldLayoutId id="2147483918" r:id="rId9"/>
    <p:sldLayoutId id="2147483919" r:id="rId10"/>
    <p:sldLayoutId id="2147483920"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gov.uk/government/publications/safeguarding-policy-protecting-vulnerable-adults/sd8-opgs-safeguarding-policy"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gov.uk/government/publications/safeguarding-policy-protecting-vulnerable-adults/sd8-opgs-safeguarding-polic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legislation.gov.uk/ukpga/2014/23/introduction/enacted"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101457/KCSIE_2022_Part_One.pdf" TargetMode="External"/><Relationship Id="rId2" Type="http://schemas.openxmlformats.org/officeDocument/2006/relationships/hyperlink" Target="https://www.scie.org.uk/safeguarding/adults/" TargetMode="Externa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hyperlink" Target="https://www.england.nhs.uk/south/wp-content/uploads/sites/6/2016/04/mash-oct2016.pdf"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scie.org.uk/safeguarding/adults/" TargetMode="External"/><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hyperlink" Target="https://assets.publishing.service.gov.uk/government/uploads/system/uploads/attachment_data/file/1101457/KCSIE_2022_Part_One.pdf" TargetMode="External"/><Relationship Id="rId4" Type="http://schemas.openxmlformats.org/officeDocument/2006/relationships/hyperlink" Target="https://assets.publishing.service.gov.uk/government/uploads/system/uploads/attachment_data/file/942454/Working_together_to_safeguard_children_inter_agency_guidance.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42454/Working_together_to_safeguard_children_inter_agency_guidance.pdf" TargetMode="External"/><Relationship Id="rId2" Type="http://schemas.openxmlformats.org/officeDocument/2006/relationships/hyperlink" Target="https://www.scie.org.uk/safeguarding/adults/" TargetMode="Externa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hyperlink" Target="https://assets.publishing.service.gov.uk/government/uploads/system/uploads/attachment_data/file/1101457/KCSIE_2022_Part_One.pdf"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101457/KCSIE_2022_Part_One.pdf" TargetMode="External"/><Relationship Id="rId2" Type="http://schemas.openxmlformats.org/officeDocument/2006/relationships/hyperlink" Target="https://www.scie.org.uk/safeguarding/adults/" TargetMode="Externa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101457/KCSIE_2022_Part_One.pdf" TargetMode="External"/><Relationship Id="rId2" Type="http://schemas.openxmlformats.org/officeDocument/2006/relationships/hyperlink" Target="https://www.scie.org.uk/safeguarding/adults/" TargetMode="Externa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101457/KCSIE_2022_Part_One.pdf" TargetMode="External"/><Relationship Id="rId2" Type="http://schemas.openxmlformats.org/officeDocument/2006/relationships/hyperlink" Target="https://www.scie.org.uk/safeguarding/adults/" TargetMode="Externa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onlinedbschecks.co.uk/blog/five-r-of-safeguarding/"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birmingham.gov.uk/info/20019/children_young_people_and_families/602/who_to_contact_if_you_re_worried_about_a_vulnerable_adult_or_child"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_Ki7XsezOWw" TargetMode="External"/><Relationship Id="rId2" Type="http://schemas.openxmlformats.org/officeDocument/2006/relationships/hyperlink" Target="https://www.youtube.com/watch?v=JS33VJcaxjQ" TargetMode="Externa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hyperlink" Target="https://www.youtube.com/watch?v=b-ybDjFPDRk" TargetMode="External"/><Relationship Id="rId4" Type="http://schemas.openxmlformats.org/officeDocument/2006/relationships/hyperlink" Target="https://www.youtube.com/watch?v=8TTb_Zp43l4"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scie.org.uk/safeguarding/adults/introduction/six-principles" TargetMode="External"/><Relationship Id="rId2" Type="http://schemas.openxmlformats.org/officeDocument/2006/relationships/hyperlink" Target="http://www.skillsforhealth.org.uk/"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942454/Working_together_to_safeguard_children_inter_agency_guidanc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9D5676A9-2DC0-4BA6-96B8-229A91689DE3}"/>
              </a:ext>
            </a:extLst>
          </p:cNvPr>
          <p:cNvSpPr>
            <a:spLocks noGrp="1"/>
          </p:cNvSpPr>
          <p:nvPr>
            <p:ph type="ctrTitle"/>
          </p:nvPr>
        </p:nvSpPr>
        <p:spPr>
          <a:xfrm>
            <a:off x="1366838" y="1268760"/>
            <a:ext cx="7772400" cy="2016125"/>
          </a:xfrm>
        </p:spPr>
        <p:txBody>
          <a:bodyPr/>
          <a:lstStyle/>
          <a:p>
            <a:pPr eaLnBrk="1" hangingPunct="1"/>
            <a:br>
              <a:rPr lang="en-GB" altLang="en-US" sz="3600" b="1">
                <a:latin typeface="Arial" panose="020B0604020202020204" pitchFamily="34" charset="0"/>
                <a:cs typeface="Arial" panose="020B0604020202020204" pitchFamily="34" charset="0"/>
              </a:rPr>
            </a:br>
            <a:r>
              <a:rPr lang="en-GB" altLang="en-US" sz="3600" b="1">
                <a:latin typeface="Arial" panose="020B0604020202020204" pitchFamily="34" charset="0"/>
                <a:cs typeface="Arial" panose="020B0604020202020204" pitchFamily="34" charset="0"/>
              </a:rPr>
              <a:t>BMHP5004</a:t>
            </a:r>
            <a:br>
              <a:rPr lang="en-GB" altLang="en-US" sz="3600" b="1">
                <a:latin typeface="Arial" panose="020B0604020202020204" pitchFamily="34" charset="0"/>
                <a:cs typeface="Arial" panose="020B0604020202020204" pitchFamily="34" charset="0"/>
              </a:rPr>
            </a:br>
            <a:br>
              <a:rPr lang="en-GB" altLang="en-US" sz="3600" b="1">
                <a:latin typeface="Arial" panose="020B0604020202020204" pitchFamily="34" charset="0"/>
                <a:cs typeface="Arial" panose="020B0604020202020204" pitchFamily="34" charset="0"/>
              </a:rPr>
            </a:br>
            <a:r>
              <a:rPr lang="en-US" altLang="en-US" sz="3200" b="1">
                <a:latin typeface="Arial" panose="020B0604020202020204" pitchFamily="34" charset="0"/>
                <a:cs typeface="Arial" panose="020B0604020202020204" pitchFamily="34" charset="0"/>
              </a:rPr>
              <a:t>Children, Young people and Families</a:t>
            </a:r>
            <a:br>
              <a:rPr lang="en-US" altLang="en-US" sz="3200" b="1">
                <a:latin typeface="Arial" panose="020B0604020202020204" pitchFamily="34" charset="0"/>
                <a:cs typeface="Arial" panose="020B0604020202020204" pitchFamily="34" charset="0"/>
              </a:rPr>
            </a:br>
            <a:br>
              <a:rPr lang="en-US" altLang="en-US" sz="3200" b="1">
                <a:latin typeface="Arial" panose="020B0604020202020204" pitchFamily="34" charset="0"/>
                <a:cs typeface="Arial" panose="020B0604020202020204" pitchFamily="34" charset="0"/>
              </a:rPr>
            </a:br>
            <a:r>
              <a:rPr lang="en-US" altLang="en-US" sz="3200" b="1">
                <a:latin typeface="Arial" panose="020B0604020202020204" pitchFamily="34" charset="0"/>
                <a:cs typeface="Arial" panose="020B0604020202020204" pitchFamily="34" charset="0"/>
              </a:rPr>
              <a:t>Safeguarding</a:t>
            </a:r>
            <a:br>
              <a:rPr lang="en-GB" altLang="en-US" sz="3200">
                <a:latin typeface="Arial" panose="020B0604020202020204" pitchFamily="34" charset="0"/>
                <a:cs typeface="Arial" panose="020B0604020202020204" pitchFamily="34" charset="0"/>
              </a:rPr>
            </a:br>
            <a:endParaRPr lang="en-GB" altLang="en-US" sz="3200">
              <a:latin typeface="Arial" panose="020B0604020202020204" pitchFamily="34" charset="0"/>
              <a:cs typeface="Arial" panose="020B0604020202020204" pitchFamily="34" charset="0"/>
            </a:endParaRPr>
          </a:p>
        </p:txBody>
      </p:sp>
      <p:sp>
        <p:nvSpPr>
          <p:cNvPr id="6147" name="Subtitle 4">
            <a:extLst>
              <a:ext uri="{FF2B5EF4-FFF2-40B4-BE49-F238E27FC236}">
                <a16:creationId xmlns:a16="http://schemas.microsoft.com/office/drawing/2014/main" id="{52D8E05B-9B5B-48B6-9C27-06F8AF4E77F9}"/>
              </a:ext>
            </a:extLst>
          </p:cNvPr>
          <p:cNvSpPr>
            <a:spLocks noGrp="1"/>
          </p:cNvSpPr>
          <p:nvPr>
            <p:ph type="subTitle" idx="1"/>
          </p:nvPr>
        </p:nvSpPr>
        <p:spPr>
          <a:xfrm>
            <a:off x="544513" y="3213100"/>
            <a:ext cx="7912100" cy="2284413"/>
          </a:xfrm>
        </p:spPr>
        <p:txBody>
          <a:bodyPr/>
          <a:lstStyle/>
          <a:p>
            <a:pPr eaLnBrk="1" hangingPunct="1"/>
            <a:r>
              <a:rPr lang="en-GB" altLang="en-US" sz="2800" b="1">
                <a:solidFill>
                  <a:schemeClr val="tx1"/>
                </a:solidFill>
                <a:latin typeface="Arial" panose="020B0604020202020204" pitchFamily="34" charset="0"/>
                <a:cs typeface="Arial" panose="020B0604020202020204" pitchFamily="34" charset="0"/>
              </a:rPr>
              <a:t> </a:t>
            </a:r>
            <a:endParaRPr lang="en-GB" altLang="en-US" sz="2800">
              <a:solidFill>
                <a:schemeClr val="bg1"/>
              </a:solidFill>
            </a:endParaRPr>
          </a:p>
          <a:p>
            <a:endParaRPr lang="en-GB" altLang="en-US" sz="1800">
              <a:solidFill>
                <a:schemeClr val="tx1"/>
              </a:solidFill>
            </a:endParaRPr>
          </a:p>
          <a:p>
            <a:pPr eaLnBrk="1" hangingPunct="1"/>
            <a:endParaRPr lang="en-GB" altLang="en-US">
              <a:solidFill>
                <a:schemeClr val="tx1"/>
              </a:solidFill>
            </a:endParaRPr>
          </a:p>
          <a:p>
            <a:pPr eaLnBrk="1" hangingPunct="1"/>
            <a:r>
              <a:rPr lang="en-GB" altLang="en-US">
                <a:solidFill>
                  <a:schemeClr val="tx1"/>
                </a:solidFill>
              </a:rPr>
              <a:t> </a:t>
            </a:r>
          </a:p>
        </p:txBody>
      </p:sp>
      <p:sp>
        <p:nvSpPr>
          <p:cNvPr id="3" name="Date Placeholder 2">
            <a:extLst>
              <a:ext uri="{FF2B5EF4-FFF2-40B4-BE49-F238E27FC236}">
                <a16:creationId xmlns:a16="http://schemas.microsoft.com/office/drawing/2014/main" id="{57213288-7826-4B82-8886-CA0CEDDABA10}"/>
              </a:ext>
            </a:extLst>
          </p:cNvPr>
          <p:cNvSpPr>
            <a:spLocks noGrp="1"/>
          </p:cNvSpPr>
          <p:nvPr>
            <p:ph type="dt" sz="quarter" idx="10"/>
          </p:nvPr>
        </p:nvSpPr>
        <p:spPr/>
        <p:txBody>
          <a:bodyPr/>
          <a:lstStyle/>
          <a:p>
            <a:pPr>
              <a:defRPr/>
            </a:pPr>
            <a:fld id="{5EC0FA7E-6D3B-48D7-9F80-6C4D37659D9C}" type="datetime1">
              <a:rPr lang="en-GB" altLang="en-US"/>
              <a:pPr>
                <a:defRPr/>
              </a:pPr>
              <a:t>16/06/2023</a:t>
            </a:fld>
            <a:endParaRPr lang="en-GB" altLang="en-US"/>
          </a:p>
        </p:txBody>
      </p:sp>
      <p:sp>
        <p:nvSpPr>
          <p:cNvPr id="6149" name="Slide Number Placeholder 5">
            <a:extLst>
              <a:ext uri="{FF2B5EF4-FFF2-40B4-BE49-F238E27FC236}">
                <a16:creationId xmlns:a16="http://schemas.microsoft.com/office/drawing/2014/main" id="{925B4CEF-CDED-4098-8D3F-6C7D02A9818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03BCB54-B0C9-46ED-98B8-DDCFE18D696C}"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584D976B-EAD6-4670-938E-B9D23B8CA3B3}"/>
              </a:ext>
            </a:extLst>
          </p:cNvPr>
          <p:cNvSpPr>
            <a:spLocks noGrp="1"/>
          </p:cNvSpPr>
          <p:nvPr>
            <p:ph type="title"/>
          </p:nvPr>
        </p:nvSpPr>
        <p:spPr>
          <a:xfrm>
            <a:off x="179512" y="923131"/>
            <a:ext cx="5327650" cy="836613"/>
          </a:xfrm>
        </p:spPr>
        <p:txBody>
          <a:bodyPr/>
          <a:lstStyle/>
          <a:p>
            <a:pPr algn="l"/>
            <a:r>
              <a:rPr lang="en-GB" altLang="en-US" sz="2800" b="1">
                <a:latin typeface="Arial" panose="020B0604020202020204" pitchFamily="34" charset="0"/>
                <a:cs typeface="Arial" panose="020B0604020202020204" pitchFamily="34" charset="0"/>
              </a:rPr>
              <a:t>What is Safeguarding?</a:t>
            </a:r>
            <a:br>
              <a:rPr lang="en-GB" altLang="en-US" sz="2800" b="1">
                <a:latin typeface="Arial" panose="020B0604020202020204" pitchFamily="34" charset="0"/>
                <a:cs typeface="Arial" panose="020B0604020202020204" pitchFamily="34" charset="0"/>
              </a:rPr>
            </a:br>
            <a:br>
              <a:rPr lang="en-GB" altLang="en-US" sz="2800" b="1">
                <a:latin typeface="Arial" panose="020B0604020202020204" pitchFamily="34" charset="0"/>
                <a:cs typeface="Arial" panose="020B0604020202020204" pitchFamily="34" charset="0"/>
              </a:rPr>
            </a:br>
            <a:r>
              <a:rPr lang="en-GB" altLang="en-US" sz="2800" b="1">
                <a:latin typeface="Arial" panose="020B0604020202020204" pitchFamily="34" charset="0"/>
                <a:cs typeface="Arial" panose="020B0604020202020204" pitchFamily="34" charset="0"/>
              </a:rPr>
              <a:t>Who are in the most vulnerable of circumstances?</a:t>
            </a:r>
          </a:p>
        </p:txBody>
      </p:sp>
      <p:sp>
        <p:nvSpPr>
          <p:cNvPr id="7171" name="Content Placeholder 2">
            <a:extLst>
              <a:ext uri="{FF2B5EF4-FFF2-40B4-BE49-F238E27FC236}">
                <a16:creationId xmlns:a16="http://schemas.microsoft.com/office/drawing/2014/main" id="{85BB9D6E-D42F-4A50-AD70-DD821E45D7B9}"/>
              </a:ext>
            </a:extLst>
          </p:cNvPr>
          <p:cNvSpPr>
            <a:spLocks noGrp="1"/>
          </p:cNvSpPr>
          <p:nvPr>
            <p:ph idx="1"/>
          </p:nvPr>
        </p:nvSpPr>
        <p:spPr>
          <a:xfrm>
            <a:off x="0" y="1341438"/>
            <a:ext cx="4487490" cy="4319587"/>
          </a:xfrm>
        </p:spPr>
        <p:txBody>
          <a:bodyPr/>
          <a:lstStyle/>
          <a:p>
            <a:pPr>
              <a:defRPr/>
            </a:pPr>
            <a:endParaRPr lang="en-US" altLang="en-US" sz="2000">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US" altLang="en-US" sz="2000">
                <a:latin typeface="Arial" panose="020B0604020202020204" pitchFamily="34" charset="0"/>
                <a:cs typeface="Arial" panose="020B0604020202020204" pitchFamily="34" charset="0"/>
              </a:rPr>
              <a:t>	</a:t>
            </a:r>
          </a:p>
          <a:p>
            <a:pPr marL="0" indent="0">
              <a:buFont typeface="Arial" panose="020B0604020202020204" pitchFamily="34" charset="0"/>
              <a:buNone/>
              <a:defRPr/>
            </a:pPr>
            <a:endParaRPr lang="en-GB" altLang="en-US" sz="2000">
              <a:latin typeface="Arial" panose="020B0604020202020204" pitchFamily="34" charset="0"/>
              <a:cs typeface="Arial" panose="020B0604020202020204" pitchFamily="34" charset="0"/>
            </a:endParaRPr>
          </a:p>
        </p:txBody>
      </p:sp>
      <p:pic>
        <p:nvPicPr>
          <p:cNvPr id="8196" name="Picture 1">
            <a:extLst>
              <a:ext uri="{FF2B5EF4-FFF2-40B4-BE49-F238E27FC236}">
                <a16:creationId xmlns:a16="http://schemas.microsoft.com/office/drawing/2014/main" id="{2E9CD352-F48F-438E-9FEF-5BAB8533CA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2270876"/>
            <a:ext cx="4433142" cy="34253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FD85B338-FC68-6455-E627-9A4DFA010483}"/>
              </a:ext>
            </a:extLst>
          </p:cNvPr>
          <p:cNvPicPr>
            <a:picLocks noChangeAspect="1"/>
          </p:cNvPicPr>
          <p:nvPr/>
        </p:nvPicPr>
        <p:blipFill>
          <a:blip r:embed="rId3"/>
          <a:stretch>
            <a:fillRect/>
          </a:stretch>
        </p:blipFill>
        <p:spPr>
          <a:xfrm>
            <a:off x="651991" y="2199680"/>
            <a:ext cx="3212976" cy="321297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E310B23B-0564-44DF-8B70-09C32BE24F5E}"/>
              </a:ext>
            </a:extLst>
          </p:cNvPr>
          <p:cNvSpPr>
            <a:spLocks noGrp="1"/>
          </p:cNvSpPr>
          <p:nvPr>
            <p:ph type="title"/>
          </p:nvPr>
        </p:nvSpPr>
        <p:spPr>
          <a:xfrm>
            <a:off x="457200" y="136525"/>
            <a:ext cx="8229600" cy="700088"/>
          </a:xfrm>
        </p:spPr>
        <p:txBody>
          <a:bodyPr/>
          <a:lstStyle/>
          <a:p>
            <a:r>
              <a:rPr lang="en-GB" altLang="en-US" sz="2400" b="1"/>
              <a:t>SAFEGUARDING</a:t>
            </a:r>
          </a:p>
        </p:txBody>
      </p:sp>
      <p:sp>
        <p:nvSpPr>
          <p:cNvPr id="3" name="Content Placeholder 2">
            <a:extLst>
              <a:ext uri="{FF2B5EF4-FFF2-40B4-BE49-F238E27FC236}">
                <a16:creationId xmlns:a16="http://schemas.microsoft.com/office/drawing/2014/main" id="{FD378692-6DD8-4792-8128-342E97F347F8}"/>
              </a:ext>
            </a:extLst>
          </p:cNvPr>
          <p:cNvSpPr>
            <a:spLocks noGrp="1"/>
          </p:cNvSpPr>
          <p:nvPr>
            <p:ph idx="1"/>
          </p:nvPr>
        </p:nvSpPr>
        <p:spPr>
          <a:xfrm>
            <a:off x="107950" y="1052513"/>
            <a:ext cx="8856663" cy="4537075"/>
          </a:xfrm>
        </p:spPr>
        <p:txBody>
          <a:bodyPr/>
          <a:lstStyle/>
          <a:p>
            <a:pPr marL="0" indent="0">
              <a:buFont typeface="Arial" panose="020B0604020202020204" pitchFamily="34" charset="0"/>
              <a:buNone/>
              <a:defRPr/>
            </a:pPr>
            <a:r>
              <a:rPr lang="en-GB" sz="1800"/>
              <a:t>Safeguarding is a term we use to describe how we protect adults and children from abuse or neglect. It is an important shared priority of many public services, and a key responsibility of local authorities.</a:t>
            </a:r>
          </a:p>
          <a:p>
            <a:pPr marL="0" indent="0">
              <a:buFont typeface="Arial" panose="020B0604020202020204" pitchFamily="34" charset="0"/>
              <a:buNone/>
              <a:defRPr/>
            </a:pPr>
            <a:endParaRPr lang="en-GB" sz="1800"/>
          </a:p>
          <a:p>
            <a:pPr marL="0" indent="0">
              <a:buFont typeface="Arial" panose="020B0604020202020204" pitchFamily="34" charset="0"/>
              <a:buNone/>
              <a:defRPr/>
            </a:pPr>
            <a:endParaRPr lang="en-GB" sz="1800"/>
          </a:p>
          <a:p>
            <a:pPr marL="0" indent="0">
              <a:buFont typeface="Arial" panose="020B0604020202020204" pitchFamily="34" charset="0"/>
              <a:buNone/>
              <a:defRPr/>
            </a:pPr>
            <a:r>
              <a:rPr lang="en-GB" sz="1800"/>
              <a:t>Safeguarding is about protecting certain people who may be in vulnerable circumstances. These people may be at risk of abuse or neglect due to the actions (or lack of action) of another person. </a:t>
            </a:r>
            <a:r>
              <a:rPr lang="en-GB" sz="1800">
                <a:solidFill>
                  <a:srgbClr val="7030A0"/>
                </a:solidFill>
              </a:rPr>
              <a:t>In these cases, it is vital that public services work together to identify people at risk, and put steps in place to help prevent abuse or neglect</a:t>
            </a:r>
          </a:p>
        </p:txBody>
      </p:sp>
      <p:sp>
        <p:nvSpPr>
          <p:cNvPr id="4" name="Date Placeholder 3">
            <a:extLst>
              <a:ext uri="{FF2B5EF4-FFF2-40B4-BE49-F238E27FC236}">
                <a16:creationId xmlns:a16="http://schemas.microsoft.com/office/drawing/2014/main" id="{E0CF7157-207C-4276-9F39-6C662FC3D437}"/>
              </a:ext>
            </a:extLst>
          </p:cNvPr>
          <p:cNvSpPr>
            <a:spLocks noGrp="1"/>
          </p:cNvSpPr>
          <p:nvPr>
            <p:ph type="dt" sz="quarter" idx="10"/>
          </p:nvPr>
        </p:nvSpPr>
        <p:spPr/>
        <p:txBody>
          <a:bodyPr/>
          <a:lstStyle/>
          <a:p>
            <a:pPr>
              <a:defRPr/>
            </a:pPr>
            <a:fld id="{6A031790-F955-46DD-89EF-3C5AABB9CC0F}" type="datetime1">
              <a:rPr lang="en-GB" altLang="en-US" smtClean="0"/>
              <a:pPr>
                <a:defRPr/>
              </a:pPr>
              <a:t>16/06/2023</a:t>
            </a:fld>
            <a:endParaRPr lang="en-GB" altLang="en-US"/>
          </a:p>
        </p:txBody>
      </p:sp>
      <p:sp>
        <p:nvSpPr>
          <p:cNvPr id="9221" name="Slide Number Placeholder 4">
            <a:extLst>
              <a:ext uri="{FF2B5EF4-FFF2-40B4-BE49-F238E27FC236}">
                <a16:creationId xmlns:a16="http://schemas.microsoft.com/office/drawing/2014/main" id="{C15F0BB3-CAE5-4A63-8AF7-CBBA1AB4811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CD85ED0-F8CE-4A47-AEB8-BAF72E622BB0}"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pic>
        <p:nvPicPr>
          <p:cNvPr id="2" name="Picture 1">
            <a:extLst>
              <a:ext uri="{FF2B5EF4-FFF2-40B4-BE49-F238E27FC236}">
                <a16:creationId xmlns:a16="http://schemas.microsoft.com/office/drawing/2014/main" id="{C6796948-D740-9CA4-30AC-964391795A73}"/>
              </a:ext>
            </a:extLst>
          </p:cNvPr>
          <p:cNvPicPr>
            <a:picLocks noChangeAspect="1"/>
          </p:cNvPicPr>
          <p:nvPr/>
        </p:nvPicPr>
        <p:blipFill>
          <a:blip r:embed="rId2"/>
          <a:stretch>
            <a:fillRect/>
          </a:stretch>
        </p:blipFill>
        <p:spPr>
          <a:xfrm>
            <a:off x="1043608" y="3933056"/>
            <a:ext cx="2627784" cy="1751856"/>
          </a:xfrm>
          <a:prstGeom prst="rect">
            <a:avLst/>
          </a:prstGeom>
        </p:spPr>
      </p:pic>
      <p:sp>
        <p:nvSpPr>
          <p:cNvPr id="6" name="TextBox 5">
            <a:extLst>
              <a:ext uri="{FF2B5EF4-FFF2-40B4-BE49-F238E27FC236}">
                <a16:creationId xmlns:a16="http://schemas.microsoft.com/office/drawing/2014/main" id="{D9F7B4BC-A54B-4868-51B6-820F6EDAFBB0}"/>
              </a:ext>
            </a:extLst>
          </p:cNvPr>
          <p:cNvSpPr txBox="1"/>
          <p:nvPr/>
        </p:nvSpPr>
        <p:spPr>
          <a:xfrm>
            <a:off x="4392613" y="4654571"/>
            <a:ext cx="4572000" cy="923330"/>
          </a:xfrm>
          <a:prstGeom prst="rect">
            <a:avLst/>
          </a:prstGeom>
          <a:noFill/>
        </p:spPr>
        <p:txBody>
          <a:bodyPr wrap="square">
            <a:spAutoFit/>
          </a:bodyPr>
          <a:lstStyle/>
          <a:p>
            <a:r>
              <a:rPr lang="en-GB">
                <a:hlinkClick r:id="rId3"/>
              </a:rPr>
              <a:t>SD8: Office of the Public Guardian safeguarding policy (web version) - GOV.UK (www.gov.uk)</a:t>
            </a: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E310B23B-0564-44DF-8B70-09C32BE24F5E}"/>
              </a:ext>
            </a:extLst>
          </p:cNvPr>
          <p:cNvSpPr>
            <a:spLocks noGrp="1"/>
          </p:cNvSpPr>
          <p:nvPr>
            <p:ph type="title"/>
          </p:nvPr>
        </p:nvSpPr>
        <p:spPr>
          <a:xfrm>
            <a:off x="457200" y="136525"/>
            <a:ext cx="8229600" cy="700088"/>
          </a:xfrm>
        </p:spPr>
        <p:txBody>
          <a:bodyPr/>
          <a:lstStyle/>
          <a:p>
            <a:r>
              <a:rPr lang="en-GB" altLang="en-US" sz="2400" b="1"/>
              <a:t>SAFEGUARDING – Care Quality Commission (CQC) </a:t>
            </a:r>
          </a:p>
        </p:txBody>
      </p:sp>
      <p:sp>
        <p:nvSpPr>
          <p:cNvPr id="3" name="Content Placeholder 2">
            <a:extLst>
              <a:ext uri="{FF2B5EF4-FFF2-40B4-BE49-F238E27FC236}">
                <a16:creationId xmlns:a16="http://schemas.microsoft.com/office/drawing/2014/main" id="{FD378692-6DD8-4792-8128-342E97F347F8}"/>
              </a:ext>
            </a:extLst>
          </p:cNvPr>
          <p:cNvSpPr>
            <a:spLocks noGrp="1"/>
          </p:cNvSpPr>
          <p:nvPr>
            <p:ph idx="1"/>
          </p:nvPr>
        </p:nvSpPr>
        <p:spPr>
          <a:xfrm>
            <a:off x="107950" y="1052513"/>
            <a:ext cx="8856663" cy="4537075"/>
          </a:xfrm>
        </p:spPr>
        <p:txBody>
          <a:bodyPr/>
          <a:lstStyle/>
          <a:p>
            <a:pPr marL="0" indent="0">
              <a:buFont typeface="Arial" panose="020B0604020202020204" pitchFamily="34" charset="0"/>
              <a:buNone/>
              <a:defRPr/>
            </a:pPr>
            <a:r>
              <a:rPr lang="en-US" sz="1800"/>
              <a:t>Safeguarding means protecting a citizen’s health, wellbeing and human rights; enabling them to live free from harm, abuse and neglect. It is an integral part of providing high-quality health care.  Safeguarding children, young people and adults is a collective responsibility.</a:t>
            </a:r>
          </a:p>
          <a:p>
            <a:pPr marL="0" indent="0">
              <a:buFont typeface="Arial" panose="020B0604020202020204" pitchFamily="34" charset="0"/>
              <a:buNone/>
              <a:defRPr/>
            </a:pPr>
            <a:endParaRPr lang="en-US" sz="1800"/>
          </a:p>
          <a:p>
            <a:pPr marL="0" indent="0">
              <a:buFont typeface="Arial" panose="020B0604020202020204" pitchFamily="34" charset="0"/>
              <a:buNone/>
              <a:defRPr/>
            </a:pPr>
            <a:r>
              <a:rPr lang="en-US" sz="1800"/>
              <a:t>Those most in need of protection include:</a:t>
            </a:r>
          </a:p>
          <a:p>
            <a:pPr>
              <a:defRPr/>
            </a:pPr>
            <a:r>
              <a:rPr lang="en-US" sz="1800"/>
              <a:t>Children and young people</a:t>
            </a:r>
          </a:p>
          <a:p>
            <a:pPr>
              <a:defRPr/>
            </a:pPr>
            <a:r>
              <a:rPr lang="en-US" sz="1800"/>
              <a:t>Adults at risk, such as those receiving care in their own home, </a:t>
            </a:r>
          </a:p>
          <a:p>
            <a:pPr marL="0" indent="0">
              <a:buNone/>
              <a:defRPr/>
            </a:pPr>
            <a:r>
              <a:rPr lang="en-US" sz="1800"/>
              <a:t>      people with physical, sensory and mental impairments </a:t>
            </a:r>
          </a:p>
          <a:p>
            <a:pPr>
              <a:defRPr/>
            </a:pPr>
            <a:r>
              <a:rPr lang="en-US" sz="1800"/>
              <a:t>Those with learning disabilities.</a:t>
            </a:r>
          </a:p>
          <a:p>
            <a:pPr>
              <a:defRPr/>
            </a:pPr>
            <a:endParaRPr lang="en-US" sz="1800"/>
          </a:p>
          <a:p>
            <a:pPr marL="0" indent="0">
              <a:buFont typeface="Arial" panose="020B0604020202020204" pitchFamily="34" charset="0"/>
              <a:buNone/>
              <a:defRPr/>
            </a:pPr>
            <a:r>
              <a:rPr lang="en-US" sz="1800"/>
              <a:t>All staff, whether they work in a hospital, a care home, in general practice, or in providing community care, and whether they are employed by a public sector, private, or not-for-profit organisation, have a responsibility to safeguard children and adults at risk of abuse or neglect.                                                  (CQC, 2020)</a:t>
            </a:r>
            <a:endParaRPr lang="en-GB" sz="1800"/>
          </a:p>
        </p:txBody>
      </p:sp>
      <p:sp>
        <p:nvSpPr>
          <p:cNvPr id="4" name="Date Placeholder 3">
            <a:extLst>
              <a:ext uri="{FF2B5EF4-FFF2-40B4-BE49-F238E27FC236}">
                <a16:creationId xmlns:a16="http://schemas.microsoft.com/office/drawing/2014/main" id="{E0CF7157-207C-4276-9F39-6C662FC3D437}"/>
              </a:ext>
            </a:extLst>
          </p:cNvPr>
          <p:cNvSpPr>
            <a:spLocks noGrp="1"/>
          </p:cNvSpPr>
          <p:nvPr>
            <p:ph type="dt" sz="quarter" idx="10"/>
          </p:nvPr>
        </p:nvSpPr>
        <p:spPr/>
        <p:txBody>
          <a:bodyPr/>
          <a:lstStyle/>
          <a:p>
            <a:pPr>
              <a:defRPr/>
            </a:pPr>
            <a:fld id="{6A031790-F955-46DD-89EF-3C5AABB9CC0F}" type="datetime1">
              <a:rPr lang="en-GB" altLang="en-US" smtClean="0"/>
              <a:pPr>
                <a:defRPr/>
              </a:pPr>
              <a:t>16/06/2023</a:t>
            </a:fld>
            <a:endParaRPr lang="en-GB" altLang="en-US"/>
          </a:p>
        </p:txBody>
      </p:sp>
      <p:sp>
        <p:nvSpPr>
          <p:cNvPr id="9221" name="Slide Number Placeholder 4">
            <a:extLst>
              <a:ext uri="{FF2B5EF4-FFF2-40B4-BE49-F238E27FC236}">
                <a16:creationId xmlns:a16="http://schemas.microsoft.com/office/drawing/2014/main" id="{C15F0BB3-CAE5-4A63-8AF7-CBBA1AB4811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CD85ED0-F8CE-4A47-AEB8-BAF72E622BB0}"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pic>
        <p:nvPicPr>
          <p:cNvPr id="5" name="Picture 4">
            <a:extLst>
              <a:ext uri="{FF2B5EF4-FFF2-40B4-BE49-F238E27FC236}">
                <a16:creationId xmlns:a16="http://schemas.microsoft.com/office/drawing/2014/main" id="{C4FD2CBB-A780-9DE4-7DB9-7888C1CC00B8}"/>
              </a:ext>
            </a:extLst>
          </p:cNvPr>
          <p:cNvPicPr>
            <a:picLocks noChangeAspect="1"/>
          </p:cNvPicPr>
          <p:nvPr/>
        </p:nvPicPr>
        <p:blipFill>
          <a:blip r:embed="rId2"/>
          <a:stretch>
            <a:fillRect/>
          </a:stretch>
        </p:blipFill>
        <p:spPr>
          <a:xfrm>
            <a:off x="6742731" y="2636912"/>
            <a:ext cx="2221882" cy="1249809"/>
          </a:xfrm>
          <a:prstGeom prst="rect">
            <a:avLst/>
          </a:prstGeom>
        </p:spPr>
      </p:pic>
    </p:spTree>
    <p:extLst>
      <p:ext uri="{BB962C8B-B14F-4D97-AF65-F5344CB8AC3E}">
        <p14:creationId xmlns:p14="http://schemas.microsoft.com/office/powerpoint/2010/main" val="759334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E310B23B-0564-44DF-8B70-09C32BE24F5E}"/>
              </a:ext>
            </a:extLst>
          </p:cNvPr>
          <p:cNvSpPr>
            <a:spLocks noGrp="1"/>
          </p:cNvSpPr>
          <p:nvPr>
            <p:ph type="title"/>
          </p:nvPr>
        </p:nvSpPr>
        <p:spPr>
          <a:xfrm>
            <a:off x="457200" y="136525"/>
            <a:ext cx="8229600" cy="412155"/>
          </a:xfrm>
        </p:spPr>
        <p:txBody>
          <a:bodyPr/>
          <a:lstStyle/>
          <a:p>
            <a:r>
              <a:rPr lang="en-GB" altLang="en-US" sz="2400" b="1"/>
              <a:t>SAFEGUARDING – Working with families</a:t>
            </a:r>
          </a:p>
        </p:txBody>
      </p:sp>
      <p:sp>
        <p:nvSpPr>
          <p:cNvPr id="3" name="Content Placeholder 2">
            <a:extLst>
              <a:ext uri="{FF2B5EF4-FFF2-40B4-BE49-F238E27FC236}">
                <a16:creationId xmlns:a16="http://schemas.microsoft.com/office/drawing/2014/main" id="{FD378692-6DD8-4792-8128-342E97F347F8}"/>
              </a:ext>
            </a:extLst>
          </p:cNvPr>
          <p:cNvSpPr>
            <a:spLocks noGrp="1"/>
          </p:cNvSpPr>
          <p:nvPr>
            <p:ph idx="1"/>
          </p:nvPr>
        </p:nvSpPr>
        <p:spPr>
          <a:xfrm>
            <a:off x="143668" y="406839"/>
            <a:ext cx="8856663" cy="4537075"/>
          </a:xfrm>
        </p:spPr>
        <p:txBody>
          <a:bodyPr/>
          <a:lstStyle/>
          <a:p>
            <a:pPr marL="0" indent="0">
              <a:buFont typeface="Arial" panose="020B0604020202020204" pitchFamily="34" charset="0"/>
              <a:buNone/>
              <a:defRPr/>
            </a:pPr>
            <a:r>
              <a:rPr lang="en-GB" sz="1600">
                <a:solidFill>
                  <a:srgbClr val="7030A0"/>
                </a:solidFill>
              </a:rPr>
              <a:t>Empowerment</a:t>
            </a:r>
          </a:p>
          <a:p>
            <a:pPr marL="0" indent="0">
              <a:buFont typeface="Arial" panose="020B0604020202020204" pitchFamily="34" charset="0"/>
              <a:buNone/>
              <a:defRPr/>
            </a:pPr>
            <a:r>
              <a:rPr lang="en-GB" sz="1600"/>
              <a:t>putting people first and helping those who lack mental capacity feel involved and informed</a:t>
            </a:r>
          </a:p>
          <a:p>
            <a:pPr marL="0" indent="0">
              <a:buFont typeface="Arial" panose="020B0604020202020204" pitchFamily="34" charset="0"/>
              <a:buNone/>
              <a:defRPr/>
            </a:pPr>
            <a:endParaRPr lang="en-GB" sz="1600"/>
          </a:p>
          <a:p>
            <a:pPr marL="0" indent="0">
              <a:buFont typeface="Arial" panose="020B0604020202020204" pitchFamily="34" charset="0"/>
              <a:buNone/>
              <a:defRPr/>
            </a:pPr>
            <a:r>
              <a:rPr lang="en-GB" sz="1600">
                <a:solidFill>
                  <a:srgbClr val="7030A0"/>
                </a:solidFill>
              </a:rPr>
              <a:t>Protection</a:t>
            </a:r>
          </a:p>
          <a:p>
            <a:pPr marL="0" indent="0">
              <a:buFont typeface="Arial" panose="020B0604020202020204" pitchFamily="34" charset="0"/>
              <a:buNone/>
              <a:defRPr/>
            </a:pPr>
            <a:r>
              <a:rPr lang="en-GB" sz="1600"/>
              <a:t>supporting victims so they can take action</a:t>
            </a:r>
          </a:p>
          <a:p>
            <a:pPr marL="0" indent="0">
              <a:buFont typeface="Arial" panose="020B0604020202020204" pitchFamily="34" charset="0"/>
              <a:buNone/>
              <a:defRPr/>
            </a:pPr>
            <a:endParaRPr lang="en-GB" sz="1600"/>
          </a:p>
          <a:p>
            <a:pPr marL="0" indent="0">
              <a:buFont typeface="Arial" panose="020B0604020202020204" pitchFamily="34" charset="0"/>
              <a:buNone/>
              <a:defRPr/>
            </a:pPr>
            <a:r>
              <a:rPr lang="en-GB" sz="1600">
                <a:solidFill>
                  <a:srgbClr val="7030A0"/>
                </a:solidFill>
              </a:rPr>
              <a:t>Prevention</a:t>
            </a:r>
          </a:p>
          <a:p>
            <a:pPr marL="0" indent="0">
              <a:buFont typeface="Arial" panose="020B0604020202020204" pitchFamily="34" charset="0"/>
              <a:buNone/>
              <a:defRPr/>
            </a:pPr>
            <a:r>
              <a:rPr lang="en-GB" sz="1600"/>
              <a:t>responding quickly to suspected cases of abuse</a:t>
            </a:r>
          </a:p>
          <a:p>
            <a:pPr marL="0" indent="0">
              <a:buFont typeface="Arial" panose="020B0604020202020204" pitchFamily="34" charset="0"/>
              <a:buNone/>
              <a:defRPr/>
            </a:pPr>
            <a:endParaRPr lang="en-GB" sz="1600"/>
          </a:p>
          <a:p>
            <a:pPr marL="0" indent="0">
              <a:buFont typeface="Arial" panose="020B0604020202020204" pitchFamily="34" charset="0"/>
              <a:buNone/>
              <a:defRPr/>
            </a:pPr>
            <a:r>
              <a:rPr lang="en-GB" sz="1600">
                <a:solidFill>
                  <a:srgbClr val="7030A0"/>
                </a:solidFill>
              </a:rPr>
              <a:t>Proportionality</a:t>
            </a:r>
          </a:p>
          <a:p>
            <a:pPr marL="0" indent="0">
              <a:buFont typeface="Arial" panose="020B0604020202020204" pitchFamily="34" charset="0"/>
              <a:buNone/>
              <a:defRPr/>
            </a:pPr>
            <a:r>
              <a:rPr lang="en-GB" sz="1600"/>
              <a:t>making sure what we do is appropriate to the situation and for the individual</a:t>
            </a:r>
          </a:p>
          <a:p>
            <a:pPr marL="0" indent="0">
              <a:buFont typeface="Arial" panose="020B0604020202020204" pitchFamily="34" charset="0"/>
              <a:buNone/>
              <a:defRPr/>
            </a:pPr>
            <a:endParaRPr lang="en-GB" sz="1600"/>
          </a:p>
          <a:p>
            <a:pPr marL="0" indent="0">
              <a:buFont typeface="Arial" panose="020B0604020202020204" pitchFamily="34" charset="0"/>
              <a:buNone/>
              <a:defRPr/>
            </a:pPr>
            <a:r>
              <a:rPr lang="en-GB" sz="1600">
                <a:solidFill>
                  <a:srgbClr val="7030A0"/>
                </a:solidFill>
              </a:rPr>
              <a:t>Partnership</a:t>
            </a:r>
          </a:p>
          <a:p>
            <a:pPr marL="0" indent="0">
              <a:buFont typeface="Arial" panose="020B0604020202020204" pitchFamily="34" charset="0"/>
              <a:buNone/>
              <a:defRPr/>
            </a:pPr>
            <a:r>
              <a:rPr lang="en-GB" sz="1600"/>
              <a:t>sharing the right information in the right way</a:t>
            </a:r>
          </a:p>
          <a:p>
            <a:pPr marL="0" indent="0">
              <a:buFont typeface="Arial" panose="020B0604020202020204" pitchFamily="34" charset="0"/>
              <a:buNone/>
              <a:defRPr/>
            </a:pPr>
            <a:endParaRPr lang="en-GB" sz="1600"/>
          </a:p>
          <a:p>
            <a:pPr marL="0" indent="0">
              <a:buFont typeface="Arial" panose="020B0604020202020204" pitchFamily="34" charset="0"/>
              <a:buNone/>
              <a:defRPr/>
            </a:pPr>
            <a:r>
              <a:rPr lang="en-GB" sz="1600">
                <a:solidFill>
                  <a:srgbClr val="7030A0"/>
                </a:solidFill>
              </a:rPr>
              <a:t>Accountability</a:t>
            </a:r>
          </a:p>
          <a:p>
            <a:pPr marL="0" indent="0">
              <a:buFont typeface="Arial" panose="020B0604020202020204" pitchFamily="34" charset="0"/>
              <a:buNone/>
              <a:defRPr/>
            </a:pPr>
            <a:r>
              <a:rPr lang="en-GB" sz="1600"/>
              <a:t>making sure all agencies have a clear role		</a:t>
            </a:r>
          </a:p>
          <a:p>
            <a:pPr marL="0" indent="0">
              <a:buFont typeface="Arial" panose="020B0604020202020204" pitchFamily="34" charset="0"/>
              <a:buNone/>
              <a:defRPr/>
            </a:pPr>
            <a:r>
              <a:rPr lang="en-GB" sz="1050">
                <a:hlinkClick r:id="rId2"/>
              </a:rPr>
              <a:t>SD8: Office of the Public Guardian safeguarding policy (web version) - GOV.UK (www.gov.uk)</a:t>
            </a:r>
            <a:endParaRPr lang="en-GB" sz="1600">
              <a:solidFill>
                <a:srgbClr val="7030A0"/>
              </a:solidFill>
            </a:endParaRPr>
          </a:p>
        </p:txBody>
      </p:sp>
      <p:sp>
        <p:nvSpPr>
          <p:cNvPr id="4" name="Date Placeholder 3">
            <a:extLst>
              <a:ext uri="{FF2B5EF4-FFF2-40B4-BE49-F238E27FC236}">
                <a16:creationId xmlns:a16="http://schemas.microsoft.com/office/drawing/2014/main" id="{E0CF7157-207C-4276-9F39-6C662FC3D437}"/>
              </a:ext>
            </a:extLst>
          </p:cNvPr>
          <p:cNvSpPr>
            <a:spLocks noGrp="1"/>
          </p:cNvSpPr>
          <p:nvPr>
            <p:ph type="dt" sz="quarter" idx="10"/>
          </p:nvPr>
        </p:nvSpPr>
        <p:spPr/>
        <p:txBody>
          <a:bodyPr/>
          <a:lstStyle/>
          <a:p>
            <a:pPr>
              <a:defRPr/>
            </a:pPr>
            <a:fld id="{6A031790-F955-46DD-89EF-3C5AABB9CC0F}" type="datetime1">
              <a:rPr lang="en-GB" altLang="en-US" smtClean="0"/>
              <a:pPr>
                <a:defRPr/>
              </a:pPr>
              <a:t>16/06/2023</a:t>
            </a:fld>
            <a:endParaRPr lang="en-GB" altLang="en-US"/>
          </a:p>
        </p:txBody>
      </p:sp>
      <p:sp>
        <p:nvSpPr>
          <p:cNvPr id="9221" name="Slide Number Placeholder 4">
            <a:extLst>
              <a:ext uri="{FF2B5EF4-FFF2-40B4-BE49-F238E27FC236}">
                <a16:creationId xmlns:a16="http://schemas.microsoft.com/office/drawing/2014/main" id="{C15F0BB3-CAE5-4A63-8AF7-CBBA1AB4811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CD85ED0-F8CE-4A47-AEB8-BAF72E622BB0}"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pic>
        <p:nvPicPr>
          <p:cNvPr id="2" name="Picture 1">
            <a:extLst>
              <a:ext uri="{FF2B5EF4-FFF2-40B4-BE49-F238E27FC236}">
                <a16:creationId xmlns:a16="http://schemas.microsoft.com/office/drawing/2014/main" id="{73BCBF44-BC5D-64E7-9F9D-BD52643D4735}"/>
              </a:ext>
            </a:extLst>
          </p:cNvPr>
          <p:cNvPicPr>
            <a:picLocks noChangeAspect="1"/>
          </p:cNvPicPr>
          <p:nvPr/>
        </p:nvPicPr>
        <p:blipFill>
          <a:blip r:embed="rId3"/>
          <a:stretch>
            <a:fillRect/>
          </a:stretch>
        </p:blipFill>
        <p:spPr>
          <a:xfrm>
            <a:off x="5543827" y="1052736"/>
            <a:ext cx="3177144" cy="2238747"/>
          </a:xfrm>
          <a:prstGeom prst="rect">
            <a:avLst/>
          </a:prstGeom>
        </p:spPr>
      </p:pic>
    </p:spTree>
    <p:extLst>
      <p:ext uri="{BB962C8B-B14F-4D97-AF65-F5344CB8AC3E}">
        <p14:creationId xmlns:p14="http://schemas.microsoft.com/office/powerpoint/2010/main" val="2486645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766" y="21309"/>
            <a:ext cx="8229600" cy="1143000"/>
          </a:xfrm>
        </p:spPr>
        <p:txBody>
          <a:bodyPr/>
          <a:lstStyle/>
          <a:p>
            <a:r>
              <a:rPr lang="en-US"/>
              <a:t>Care Act 2014 </a:t>
            </a:r>
            <a:r>
              <a:rPr lang="en-US" sz="3200"/>
              <a:t>(129 chapters)</a:t>
            </a:r>
          </a:p>
        </p:txBody>
      </p:sp>
      <p:sp>
        <p:nvSpPr>
          <p:cNvPr id="4" name="Date Placeholder 3"/>
          <p:cNvSpPr>
            <a:spLocks noGrp="1"/>
          </p:cNvSpPr>
          <p:nvPr>
            <p:ph type="dt" sz="half" idx="10"/>
          </p:nvPr>
        </p:nvSpPr>
        <p:spPr/>
        <p:txBody>
          <a:bodyPr/>
          <a:lstStyle/>
          <a:p>
            <a:pPr>
              <a:defRPr/>
            </a:pPr>
            <a:fld id="{71EB28F8-D49C-40F8-A70C-70C92CA0F5D8}" type="datetime1">
              <a:rPr lang="en-GB" altLang="en-US" smtClean="0"/>
              <a:pPr>
                <a:defRPr/>
              </a:pPr>
              <a:t>16/06/2023</a:t>
            </a:fld>
            <a:endParaRPr lang="en-GB" altLang="en-US"/>
          </a:p>
        </p:txBody>
      </p:sp>
      <p:sp>
        <p:nvSpPr>
          <p:cNvPr id="5" name="Slide Number Placeholder 4"/>
          <p:cNvSpPr>
            <a:spLocks noGrp="1"/>
          </p:cNvSpPr>
          <p:nvPr>
            <p:ph type="sldNum" sz="quarter" idx="12"/>
          </p:nvPr>
        </p:nvSpPr>
        <p:spPr/>
        <p:txBody>
          <a:bodyPr/>
          <a:lstStyle/>
          <a:p>
            <a:pPr>
              <a:defRPr/>
            </a:pPr>
            <a:fld id="{1D396EF7-AE92-4D90-B2A9-1448F92B1D6B}" type="slidenum">
              <a:rPr lang="en-GB" altLang="en-US" smtClean="0"/>
              <a:pPr>
                <a:defRPr/>
              </a:pPr>
              <a:t>6</a:t>
            </a:fld>
            <a:endParaRPr lang="en-GB" altLang="en-US"/>
          </a:p>
        </p:txBody>
      </p:sp>
      <p:sp>
        <p:nvSpPr>
          <p:cNvPr id="6" name="Content Placeholder 2">
            <a:extLst>
              <a:ext uri="{FF2B5EF4-FFF2-40B4-BE49-F238E27FC236}">
                <a16:creationId xmlns:a16="http://schemas.microsoft.com/office/drawing/2014/main" id="{6234075D-C1F0-7FA0-3CE5-BB52BF755AB4}"/>
              </a:ext>
            </a:extLst>
          </p:cNvPr>
          <p:cNvSpPr txBox="1">
            <a:spLocks/>
          </p:cNvSpPr>
          <p:nvPr/>
        </p:nvSpPr>
        <p:spPr bwMode="auto">
          <a:xfrm>
            <a:off x="326802" y="3667256"/>
            <a:ext cx="8435528" cy="2023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defTabSz="457200">
              <a:buFont typeface="Arial" panose="020B0604020202020204" pitchFamily="34" charset="0"/>
              <a:buNone/>
              <a:defRPr/>
            </a:pPr>
            <a:r>
              <a:rPr lang="en-GB" sz="1800">
                <a:solidFill>
                  <a:prstClr val="black"/>
                </a:solidFill>
                <a:ea typeface="MS PGothic" pitchFamily="34" charset="-128"/>
              </a:rPr>
              <a:t>The </a:t>
            </a:r>
            <a:r>
              <a:rPr lang="en-GB" sz="1800" b="1">
                <a:solidFill>
                  <a:prstClr val="black"/>
                </a:solidFill>
                <a:ea typeface="MS PGothic" pitchFamily="34" charset="-128"/>
              </a:rPr>
              <a:t>Care Act 2014 </a:t>
            </a:r>
            <a:r>
              <a:rPr lang="en-GB" sz="1800">
                <a:solidFill>
                  <a:prstClr val="black"/>
                </a:solidFill>
                <a:ea typeface="MS PGothic" pitchFamily="34" charset="-128"/>
              </a:rPr>
              <a:t>encourages caregivers to take a </a:t>
            </a:r>
            <a:r>
              <a:rPr lang="en-GB" sz="1800" b="1">
                <a:ea typeface="MS PGothic" pitchFamily="34" charset="-128"/>
              </a:rPr>
              <a:t>person-centred approach </a:t>
            </a:r>
            <a:r>
              <a:rPr lang="en-GB" sz="1800">
                <a:solidFill>
                  <a:prstClr val="black"/>
                </a:solidFill>
                <a:ea typeface="MS PGothic" pitchFamily="34" charset="-128"/>
              </a:rPr>
              <a:t>when </a:t>
            </a:r>
            <a:r>
              <a:rPr lang="en-GB" sz="1800" b="1">
                <a:solidFill>
                  <a:srgbClr val="FF0000"/>
                </a:solidFill>
                <a:ea typeface="MS PGothic" pitchFamily="34" charset="-128"/>
              </a:rPr>
              <a:t>safeguarding</a:t>
            </a:r>
            <a:r>
              <a:rPr lang="en-GB" sz="1800">
                <a:solidFill>
                  <a:prstClr val="black"/>
                </a:solidFill>
                <a:ea typeface="MS PGothic" pitchFamily="34" charset="-128"/>
              </a:rPr>
              <a:t> vulnerable adults. </a:t>
            </a:r>
          </a:p>
          <a:p>
            <a:pPr marL="0" indent="0" defTabSz="457200">
              <a:buFont typeface="Arial" panose="020B0604020202020204" pitchFamily="34" charset="0"/>
              <a:buNone/>
              <a:defRPr/>
            </a:pPr>
            <a:endParaRPr lang="en-GB" sz="1800">
              <a:solidFill>
                <a:prstClr val="black"/>
              </a:solidFill>
              <a:ea typeface="MS PGothic" pitchFamily="34" charset="-128"/>
            </a:endParaRPr>
          </a:p>
          <a:p>
            <a:pPr marL="0" indent="0" defTabSz="457200">
              <a:buFont typeface="Arial" panose="020B0604020202020204" pitchFamily="34" charset="0"/>
              <a:buNone/>
              <a:defRPr/>
            </a:pPr>
            <a:r>
              <a:rPr lang="en-GB" sz="1800">
                <a:solidFill>
                  <a:prstClr val="black"/>
                </a:solidFill>
                <a:ea typeface="MS PGothic" pitchFamily="34" charset="-128"/>
              </a:rPr>
              <a:t>The principles help you directly involve the vulnerable person – and any nominated people who can help reach decisions in the vulnerable adult’s best interest – when managing safeguarding concerns and care plans.</a:t>
            </a:r>
          </a:p>
        </p:txBody>
      </p:sp>
      <p:sp>
        <p:nvSpPr>
          <p:cNvPr id="9" name="TextBox 8">
            <a:extLst>
              <a:ext uri="{FF2B5EF4-FFF2-40B4-BE49-F238E27FC236}">
                <a16:creationId xmlns:a16="http://schemas.microsoft.com/office/drawing/2014/main" id="{6652600C-E280-1D72-C95C-0DD4EBCE1BA0}"/>
              </a:ext>
            </a:extLst>
          </p:cNvPr>
          <p:cNvSpPr txBox="1"/>
          <p:nvPr/>
        </p:nvSpPr>
        <p:spPr>
          <a:xfrm>
            <a:off x="179512" y="1578380"/>
            <a:ext cx="5477904" cy="1754326"/>
          </a:xfrm>
          <a:prstGeom prst="rect">
            <a:avLst/>
          </a:prstGeom>
          <a:noFill/>
        </p:spPr>
        <p:txBody>
          <a:bodyPr wrap="square">
            <a:spAutoFit/>
          </a:bodyPr>
          <a:lstStyle/>
          <a:p>
            <a:r>
              <a:rPr lang="en-GB"/>
              <a:t>An Act to make provision to reform the law relating to care and support for adults and the law relating to support for carers; to make provision about safeguarding adults from abuse or neglect; to make provision about care standards</a:t>
            </a:r>
          </a:p>
          <a:p>
            <a:r>
              <a:rPr lang="en-GB">
                <a:hlinkClick r:id="rId2"/>
              </a:rPr>
              <a:t>Care Act 2014 (legislation.gov.uk)</a:t>
            </a:r>
            <a:endParaRPr lang="en-GB"/>
          </a:p>
        </p:txBody>
      </p:sp>
      <p:pic>
        <p:nvPicPr>
          <p:cNvPr id="10" name="Picture 9">
            <a:extLst>
              <a:ext uri="{FF2B5EF4-FFF2-40B4-BE49-F238E27FC236}">
                <a16:creationId xmlns:a16="http://schemas.microsoft.com/office/drawing/2014/main" id="{27DBA0C5-D74B-F6DD-4D2E-AB0EE7AEDBDB}"/>
              </a:ext>
            </a:extLst>
          </p:cNvPr>
          <p:cNvPicPr>
            <a:picLocks noChangeAspect="1"/>
          </p:cNvPicPr>
          <p:nvPr/>
        </p:nvPicPr>
        <p:blipFill>
          <a:blip r:embed="rId3"/>
          <a:stretch>
            <a:fillRect/>
          </a:stretch>
        </p:blipFill>
        <p:spPr>
          <a:xfrm>
            <a:off x="6012160" y="1578380"/>
            <a:ext cx="2857501" cy="1785938"/>
          </a:xfrm>
          <a:prstGeom prst="rect">
            <a:avLst/>
          </a:prstGeom>
        </p:spPr>
      </p:pic>
    </p:spTree>
    <p:extLst>
      <p:ext uri="{BB962C8B-B14F-4D97-AF65-F5344CB8AC3E}">
        <p14:creationId xmlns:p14="http://schemas.microsoft.com/office/powerpoint/2010/main" val="3794714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766" y="21309"/>
            <a:ext cx="8229600" cy="1143000"/>
          </a:xfrm>
        </p:spPr>
        <p:txBody>
          <a:bodyPr/>
          <a:lstStyle/>
          <a:p>
            <a:r>
              <a:rPr lang="en-US"/>
              <a:t>Care Act 2014 </a:t>
            </a:r>
            <a:r>
              <a:rPr lang="en-US" sz="3200"/>
              <a:t>(129 chapters)</a:t>
            </a:r>
          </a:p>
        </p:txBody>
      </p:sp>
      <p:sp>
        <p:nvSpPr>
          <p:cNvPr id="3" name="Content Placeholder 2"/>
          <p:cNvSpPr>
            <a:spLocks noGrp="1"/>
          </p:cNvSpPr>
          <p:nvPr>
            <p:ph idx="1"/>
          </p:nvPr>
        </p:nvSpPr>
        <p:spPr>
          <a:xfrm>
            <a:off x="376689" y="1469617"/>
            <a:ext cx="7929513" cy="3661964"/>
          </a:xfrm>
        </p:spPr>
        <p:txBody>
          <a:bodyPr/>
          <a:lstStyle/>
          <a:p>
            <a:r>
              <a:rPr lang="en-US" sz="2800"/>
              <a:t>Responsibilities of Local Authority </a:t>
            </a:r>
            <a:r>
              <a:rPr lang="mr-IN" sz="2800"/>
              <a:t>–</a:t>
            </a:r>
            <a:r>
              <a:rPr lang="en-US" sz="2800"/>
              <a:t> assessing needs, providing care and support, direct payments, safeguarding, transition for children to adult services</a:t>
            </a:r>
          </a:p>
          <a:p>
            <a:r>
              <a:rPr lang="en-US" sz="2800"/>
              <a:t>Care standards </a:t>
            </a:r>
            <a:r>
              <a:rPr lang="mr-IN" sz="2800"/>
              <a:t>–</a:t>
            </a:r>
            <a:r>
              <a:rPr lang="en-US" sz="2800"/>
              <a:t> quality, CQC, performance ratings</a:t>
            </a:r>
          </a:p>
          <a:p>
            <a:r>
              <a:rPr lang="en-US" sz="2800"/>
              <a:t>Integration of health and social care</a:t>
            </a:r>
          </a:p>
        </p:txBody>
      </p:sp>
      <p:sp>
        <p:nvSpPr>
          <p:cNvPr id="4" name="Date Placeholder 3"/>
          <p:cNvSpPr>
            <a:spLocks noGrp="1"/>
          </p:cNvSpPr>
          <p:nvPr>
            <p:ph type="dt" sz="half" idx="10"/>
          </p:nvPr>
        </p:nvSpPr>
        <p:spPr/>
        <p:txBody>
          <a:bodyPr/>
          <a:lstStyle/>
          <a:p>
            <a:pPr>
              <a:defRPr/>
            </a:pPr>
            <a:fld id="{71EB28F8-D49C-40F8-A70C-70C92CA0F5D8}" type="datetime1">
              <a:rPr lang="en-GB" altLang="en-US" smtClean="0"/>
              <a:pPr>
                <a:defRPr/>
              </a:pPr>
              <a:t>16/06/2023</a:t>
            </a:fld>
            <a:endParaRPr lang="en-GB" altLang="en-US"/>
          </a:p>
        </p:txBody>
      </p:sp>
      <p:sp>
        <p:nvSpPr>
          <p:cNvPr id="5" name="Slide Number Placeholder 4"/>
          <p:cNvSpPr>
            <a:spLocks noGrp="1"/>
          </p:cNvSpPr>
          <p:nvPr>
            <p:ph type="sldNum" sz="quarter" idx="12"/>
          </p:nvPr>
        </p:nvSpPr>
        <p:spPr/>
        <p:txBody>
          <a:bodyPr/>
          <a:lstStyle/>
          <a:p>
            <a:pPr>
              <a:defRPr/>
            </a:pPr>
            <a:fld id="{1D396EF7-AE92-4D90-B2A9-1448F92B1D6B}" type="slidenum">
              <a:rPr lang="en-GB" altLang="en-US" smtClean="0"/>
              <a:pPr>
                <a:defRPr/>
              </a:pPr>
              <a:t>7</a:t>
            </a:fld>
            <a:endParaRPr lang="en-GB" altLang="en-US"/>
          </a:p>
        </p:txBody>
      </p:sp>
      <p:pic>
        <p:nvPicPr>
          <p:cNvPr id="6" name="Picture 5">
            <a:extLst>
              <a:ext uri="{FF2B5EF4-FFF2-40B4-BE49-F238E27FC236}">
                <a16:creationId xmlns:a16="http://schemas.microsoft.com/office/drawing/2014/main" id="{1893F2B9-41D3-56FA-2B6A-C1B75B87C021}"/>
              </a:ext>
            </a:extLst>
          </p:cNvPr>
          <p:cNvPicPr>
            <a:picLocks noChangeAspect="1"/>
          </p:cNvPicPr>
          <p:nvPr/>
        </p:nvPicPr>
        <p:blipFill>
          <a:blip r:embed="rId2"/>
          <a:stretch>
            <a:fillRect/>
          </a:stretch>
        </p:blipFill>
        <p:spPr>
          <a:xfrm>
            <a:off x="7524328" y="3717032"/>
            <a:ext cx="1495425" cy="1771650"/>
          </a:xfrm>
          <a:prstGeom prst="rect">
            <a:avLst/>
          </a:prstGeom>
        </p:spPr>
      </p:pic>
    </p:spTree>
    <p:extLst>
      <p:ext uri="{BB962C8B-B14F-4D97-AF65-F5344CB8AC3E}">
        <p14:creationId xmlns:p14="http://schemas.microsoft.com/office/powerpoint/2010/main" val="1245682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766" y="21309"/>
            <a:ext cx="8229600" cy="1143000"/>
          </a:xfrm>
        </p:spPr>
        <p:txBody>
          <a:bodyPr/>
          <a:lstStyle/>
          <a:p>
            <a:r>
              <a:rPr lang="en-US"/>
              <a:t>Care Act 2014 </a:t>
            </a:r>
            <a:r>
              <a:rPr lang="en-US" sz="3200"/>
              <a:t>(129 chapters)</a:t>
            </a:r>
          </a:p>
        </p:txBody>
      </p:sp>
      <p:sp>
        <p:nvSpPr>
          <p:cNvPr id="4" name="Date Placeholder 3"/>
          <p:cNvSpPr>
            <a:spLocks noGrp="1"/>
          </p:cNvSpPr>
          <p:nvPr>
            <p:ph type="dt" sz="half" idx="10"/>
          </p:nvPr>
        </p:nvSpPr>
        <p:spPr/>
        <p:txBody>
          <a:bodyPr/>
          <a:lstStyle/>
          <a:p>
            <a:pPr>
              <a:defRPr/>
            </a:pPr>
            <a:fld id="{71EB28F8-D49C-40F8-A70C-70C92CA0F5D8}" type="datetime1">
              <a:rPr lang="en-GB" altLang="en-US" smtClean="0"/>
              <a:pPr>
                <a:defRPr/>
              </a:pPr>
              <a:t>16/06/2023</a:t>
            </a:fld>
            <a:endParaRPr lang="en-GB" altLang="en-US"/>
          </a:p>
        </p:txBody>
      </p:sp>
      <p:sp>
        <p:nvSpPr>
          <p:cNvPr id="5" name="Slide Number Placeholder 4"/>
          <p:cNvSpPr>
            <a:spLocks noGrp="1"/>
          </p:cNvSpPr>
          <p:nvPr>
            <p:ph type="sldNum" sz="quarter" idx="12"/>
          </p:nvPr>
        </p:nvSpPr>
        <p:spPr/>
        <p:txBody>
          <a:bodyPr/>
          <a:lstStyle/>
          <a:p>
            <a:pPr>
              <a:defRPr/>
            </a:pPr>
            <a:fld id="{1D396EF7-AE92-4D90-B2A9-1448F92B1D6B}" type="slidenum">
              <a:rPr lang="en-GB" altLang="en-US" smtClean="0"/>
              <a:pPr>
                <a:defRPr/>
              </a:pPr>
              <a:t>8</a:t>
            </a:fld>
            <a:endParaRPr lang="en-GB" altLang="en-US"/>
          </a:p>
        </p:txBody>
      </p:sp>
      <p:pic>
        <p:nvPicPr>
          <p:cNvPr id="7" name="Picture 6">
            <a:extLst>
              <a:ext uri="{FF2B5EF4-FFF2-40B4-BE49-F238E27FC236}">
                <a16:creationId xmlns:a16="http://schemas.microsoft.com/office/drawing/2014/main" id="{C7D8E5AD-1672-3ED4-D2C9-797EA32C51B2}"/>
              </a:ext>
            </a:extLst>
          </p:cNvPr>
          <p:cNvPicPr>
            <a:picLocks noChangeAspect="1"/>
          </p:cNvPicPr>
          <p:nvPr/>
        </p:nvPicPr>
        <p:blipFill>
          <a:blip r:embed="rId2"/>
          <a:stretch>
            <a:fillRect/>
          </a:stretch>
        </p:blipFill>
        <p:spPr>
          <a:xfrm>
            <a:off x="0" y="857250"/>
            <a:ext cx="9144000" cy="5143500"/>
          </a:xfrm>
          <a:prstGeom prst="rect">
            <a:avLst/>
          </a:prstGeom>
        </p:spPr>
      </p:pic>
    </p:spTree>
    <p:extLst>
      <p:ext uri="{BB962C8B-B14F-4D97-AF65-F5344CB8AC3E}">
        <p14:creationId xmlns:p14="http://schemas.microsoft.com/office/powerpoint/2010/main" val="4204420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E310B23B-0564-44DF-8B70-09C32BE24F5E}"/>
              </a:ext>
            </a:extLst>
          </p:cNvPr>
          <p:cNvSpPr>
            <a:spLocks noGrp="1"/>
          </p:cNvSpPr>
          <p:nvPr>
            <p:ph type="title"/>
          </p:nvPr>
        </p:nvSpPr>
        <p:spPr>
          <a:xfrm>
            <a:off x="457200" y="136525"/>
            <a:ext cx="8229600" cy="700088"/>
          </a:xfrm>
        </p:spPr>
        <p:txBody>
          <a:bodyPr/>
          <a:lstStyle/>
          <a:p>
            <a:r>
              <a:rPr lang="en-GB" altLang="en-US" sz="2400" b="1"/>
              <a:t>SAFEGUARDING - ADULTS</a:t>
            </a:r>
          </a:p>
        </p:txBody>
      </p:sp>
      <p:sp>
        <p:nvSpPr>
          <p:cNvPr id="3" name="Content Placeholder 2">
            <a:extLst>
              <a:ext uri="{FF2B5EF4-FFF2-40B4-BE49-F238E27FC236}">
                <a16:creationId xmlns:a16="http://schemas.microsoft.com/office/drawing/2014/main" id="{FD378692-6DD8-4792-8128-342E97F347F8}"/>
              </a:ext>
            </a:extLst>
          </p:cNvPr>
          <p:cNvSpPr>
            <a:spLocks noGrp="1"/>
          </p:cNvSpPr>
          <p:nvPr>
            <p:ph idx="1"/>
          </p:nvPr>
        </p:nvSpPr>
        <p:spPr>
          <a:xfrm>
            <a:off x="2609862" y="692697"/>
            <a:ext cx="3546314" cy="1440160"/>
          </a:xfrm>
        </p:spPr>
        <p:txBody>
          <a:bodyPr/>
          <a:lstStyle/>
          <a:p>
            <a:pPr marL="0" indent="0">
              <a:buFont typeface="Arial" panose="020B0604020202020204" pitchFamily="34" charset="0"/>
              <a:buNone/>
              <a:defRPr/>
            </a:pPr>
            <a:endParaRPr lang="en-GB" sz="1100">
              <a:hlinkClick r:id="rId2"/>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r>
              <a:rPr lang="en-GB" sz="2000"/>
              <a:t>One example of how to make a referral NHS:</a:t>
            </a:r>
          </a:p>
          <a:p>
            <a:pPr marL="0" indent="0">
              <a:buFont typeface="Arial" panose="020B0604020202020204" pitchFamily="34" charset="0"/>
              <a:buNone/>
              <a:defRPr/>
            </a:pPr>
            <a:r>
              <a:rPr lang="en-GB" sz="1200">
                <a:hlinkClick r:id="rId4"/>
              </a:rPr>
              <a:t>mash-oct2016.pdf (england.nhs.uk)</a:t>
            </a:r>
            <a:endParaRPr lang="en-GB" sz="1200"/>
          </a:p>
          <a:p>
            <a:pPr marL="0" indent="0">
              <a:buFont typeface="Arial" panose="020B0604020202020204" pitchFamily="34" charset="0"/>
              <a:buNone/>
              <a:defRPr/>
            </a:pPr>
            <a:endParaRPr lang="en-GB" sz="1200">
              <a:hlinkClick r:id="rId3"/>
            </a:endParaRPr>
          </a:p>
          <a:p>
            <a:pPr marL="0" indent="0">
              <a:buFont typeface="Arial" panose="020B0604020202020204" pitchFamily="34" charset="0"/>
              <a:buNone/>
              <a:defRPr/>
            </a:pPr>
            <a:endParaRPr lang="en-GB" sz="1200">
              <a:hlinkClick r:id="rId3"/>
            </a:endParaRPr>
          </a:p>
        </p:txBody>
      </p:sp>
      <p:sp>
        <p:nvSpPr>
          <p:cNvPr id="4" name="Date Placeholder 3">
            <a:extLst>
              <a:ext uri="{FF2B5EF4-FFF2-40B4-BE49-F238E27FC236}">
                <a16:creationId xmlns:a16="http://schemas.microsoft.com/office/drawing/2014/main" id="{E0CF7157-207C-4276-9F39-6C662FC3D437}"/>
              </a:ext>
            </a:extLst>
          </p:cNvPr>
          <p:cNvSpPr>
            <a:spLocks noGrp="1"/>
          </p:cNvSpPr>
          <p:nvPr>
            <p:ph type="dt" sz="quarter" idx="10"/>
          </p:nvPr>
        </p:nvSpPr>
        <p:spPr/>
        <p:txBody>
          <a:bodyPr/>
          <a:lstStyle/>
          <a:p>
            <a:pPr>
              <a:defRPr/>
            </a:pPr>
            <a:fld id="{6A031790-F955-46DD-89EF-3C5AABB9CC0F}" type="datetime1">
              <a:rPr lang="en-GB" altLang="en-US" smtClean="0"/>
              <a:pPr>
                <a:defRPr/>
              </a:pPr>
              <a:t>16/06/2023</a:t>
            </a:fld>
            <a:endParaRPr lang="en-GB" altLang="en-US"/>
          </a:p>
        </p:txBody>
      </p:sp>
      <p:sp>
        <p:nvSpPr>
          <p:cNvPr id="9221" name="Slide Number Placeholder 4">
            <a:extLst>
              <a:ext uri="{FF2B5EF4-FFF2-40B4-BE49-F238E27FC236}">
                <a16:creationId xmlns:a16="http://schemas.microsoft.com/office/drawing/2014/main" id="{C15F0BB3-CAE5-4A63-8AF7-CBBA1AB4811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CD85ED0-F8CE-4A47-AEB8-BAF72E622BB0}"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pic>
        <p:nvPicPr>
          <p:cNvPr id="2" name="Picture 1">
            <a:extLst>
              <a:ext uri="{FF2B5EF4-FFF2-40B4-BE49-F238E27FC236}">
                <a16:creationId xmlns:a16="http://schemas.microsoft.com/office/drawing/2014/main" id="{A7BEC3AE-72B4-A665-5137-4BC8D4B5D367}"/>
              </a:ext>
            </a:extLst>
          </p:cNvPr>
          <p:cNvPicPr>
            <a:picLocks noChangeAspect="1"/>
          </p:cNvPicPr>
          <p:nvPr/>
        </p:nvPicPr>
        <p:blipFill>
          <a:blip r:embed="rId5"/>
          <a:stretch>
            <a:fillRect/>
          </a:stretch>
        </p:blipFill>
        <p:spPr>
          <a:xfrm>
            <a:off x="1349896" y="2924944"/>
            <a:ext cx="6444208" cy="2186735"/>
          </a:xfrm>
          <a:prstGeom prst="rect">
            <a:avLst/>
          </a:prstGeom>
        </p:spPr>
      </p:pic>
    </p:spTree>
    <p:extLst>
      <p:ext uri="{BB962C8B-B14F-4D97-AF65-F5344CB8AC3E}">
        <p14:creationId xmlns:p14="http://schemas.microsoft.com/office/powerpoint/2010/main" val="2275557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92075" y="93317"/>
            <a:ext cx="8229600" cy="1143000"/>
          </a:xfrm>
        </p:spPr>
        <p:txBody>
          <a:bodyPr/>
          <a:lstStyle/>
          <a:p>
            <a:r>
              <a:rPr lang="en-US" sz="3600">
                <a:solidFill>
                  <a:srgbClr val="7030A0"/>
                </a:solidFill>
              </a:rPr>
              <a:t>Children Act 1989</a:t>
            </a:r>
            <a:r>
              <a:rPr lang="en-US" sz="3600"/>
              <a:t>       Child Act 2004</a:t>
            </a:r>
          </a:p>
        </p:txBody>
      </p:sp>
      <p:sp>
        <p:nvSpPr>
          <p:cNvPr id="7" name="Content Placeholder 6"/>
          <p:cNvSpPr>
            <a:spLocks noGrp="1"/>
          </p:cNvSpPr>
          <p:nvPr>
            <p:ph sz="half" idx="1"/>
          </p:nvPr>
        </p:nvSpPr>
        <p:spPr>
          <a:xfrm>
            <a:off x="457200" y="1600201"/>
            <a:ext cx="4038600" cy="3196951"/>
          </a:xfrm>
        </p:spPr>
        <p:txBody>
          <a:bodyPr/>
          <a:lstStyle/>
          <a:p>
            <a:pPr marL="0" indent="0">
              <a:buNone/>
            </a:pPr>
            <a:r>
              <a:rPr lang="en-US" sz="2400">
                <a:solidFill>
                  <a:srgbClr val="7030A0"/>
                </a:solidFill>
              </a:rPr>
              <a:t>Framework for protection and safeguarding of children.</a:t>
            </a:r>
          </a:p>
          <a:p>
            <a:pPr marL="0" indent="0">
              <a:buNone/>
            </a:pPr>
            <a:r>
              <a:rPr lang="en-US" sz="2400">
                <a:solidFill>
                  <a:srgbClr val="7030A0"/>
                </a:solidFill>
              </a:rPr>
              <a:t>What is best for the child.</a:t>
            </a:r>
          </a:p>
          <a:p>
            <a:pPr marL="0" indent="0">
              <a:buNone/>
            </a:pPr>
            <a:r>
              <a:rPr lang="en-US" sz="2400">
                <a:solidFill>
                  <a:srgbClr val="7030A0"/>
                </a:solidFill>
              </a:rPr>
              <a:t>Care order </a:t>
            </a:r>
            <a:r>
              <a:rPr lang="mr-IN" sz="2400">
                <a:solidFill>
                  <a:srgbClr val="7030A0"/>
                </a:solidFill>
              </a:rPr>
              <a:t>–</a:t>
            </a:r>
            <a:r>
              <a:rPr lang="en-US" sz="2400">
                <a:solidFill>
                  <a:srgbClr val="7030A0"/>
                </a:solidFill>
              </a:rPr>
              <a:t> imposed by courts, places child under care of local council to share parental responsibility</a:t>
            </a:r>
            <a:r>
              <a:rPr lang="en-US">
                <a:solidFill>
                  <a:srgbClr val="7030A0"/>
                </a:solidFill>
              </a:rPr>
              <a:t>.</a:t>
            </a:r>
          </a:p>
        </p:txBody>
      </p:sp>
      <p:sp>
        <p:nvSpPr>
          <p:cNvPr id="8" name="Content Placeholder 7"/>
          <p:cNvSpPr>
            <a:spLocks noGrp="1"/>
          </p:cNvSpPr>
          <p:nvPr>
            <p:ph sz="half" idx="2"/>
          </p:nvPr>
        </p:nvSpPr>
        <p:spPr/>
        <p:txBody>
          <a:bodyPr/>
          <a:lstStyle/>
          <a:p>
            <a:pPr marL="0" indent="0">
              <a:buNone/>
            </a:pPr>
            <a:r>
              <a:rPr lang="en-US" sz="2400"/>
              <a:t>Builds on previous Act.</a:t>
            </a:r>
          </a:p>
          <a:p>
            <a:pPr marL="0" indent="0">
              <a:buNone/>
            </a:pPr>
            <a:r>
              <a:rPr lang="en-US" sz="2400"/>
              <a:t>Requires local authorities to use a multi-agency approach.</a:t>
            </a:r>
          </a:p>
          <a:p>
            <a:pPr marL="0" indent="0">
              <a:buNone/>
            </a:pPr>
            <a:r>
              <a:rPr lang="en-US" sz="2400"/>
              <a:t>Well-being: healthy, safe, able to enjoy &amp; achieve, economic well-being, can make a positive contribution.</a:t>
            </a:r>
          </a:p>
        </p:txBody>
      </p:sp>
      <p:sp>
        <p:nvSpPr>
          <p:cNvPr id="4" name="Date Placeholder 3"/>
          <p:cNvSpPr>
            <a:spLocks noGrp="1"/>
          </p:cNvSpPr>
          <p:nvPr>
            <p:ph type="dt" sz="half" idx="10"/>
          </p:nvPr>
        </p:nvSpPr>
        <p:spPr/>
        <p:txBody>
          <a:bodyPr/>
          <a:lstStyle/>
          <a:p>
            <a:pPr>
              <a:defRPr/>
            </a:pPr>
            <a:fld id="{71EB28F8-D49C-40F8-A70C-70C92CA0F5D8}" type="datetime1">
              <a:rPr lang="en-GB" altLang="en-US" smtClean="0"/>
              <a:pPr>
                <a:defRPr/>
              </a:pPr>
              <a:t>16/06/2023</a:t>
            </a:fld>
            <a:endParaRPr lang="en-GB" altLang="en-US"/>
          </a:p>
        </p:txBody>
      </p:sp>
      <p:sp>
        <p:nvSpPr>
          <p:cNvPr id="5" name="Slide Number Placeholder 4"/>
          <p:cNvSpPr>
            <a:spLocks noGrp="1"/>
          </p:cNvSpPr>
          <p:nvPr>
            <p:ph type="sldNum" sz="quarter" idx="11"/>
          </p:nvPr>
        </p:nvSpPr>
        <p:spPr/>
        <p:txBody>
          <a:bodyPr/>
          <a:lstStyle/>
          <a:p>
            <a:pPr>
              <a:defRPr/>
            </a:pPr>
            <a:fld id="{1D396EF7-AE92-4D90-B2A9-1448F92B1D6B}" type="slidenum">
              <a:rPr lang="en-GB" altLang="en-US" smtClean="0"/>
              <a:pPr>
                <a:defRPr/>
              </a:pPr>
              <a:t>10</a:t>
            </a:fld>
            <a:endParaRPr lang="en-GB" altLang="en-US"/>
          </a:p>
        </p:txBody>
      </p:sp>
    </p:spTree>
    <p:extLst>
      <p:ext uri="{BB962C8B-B14F-4D97-AF65-F5344CB8AC3E}">
        <p14:creationId xmlns:p14="http://schemas.microsoft.com/office/powerpoint/2010/main" val="378917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53BA93B-2757-DBD0-CE3C-E7C34E156B7D}"/>
              </a:ext>
            </a:extLst>
          </p:cNvPr>
          <p:cNvPicPr>
            <a:picLocks noChangeAspect="1"/>
          </p:cNvPicPr>
          <p:nvPr/>
        </p:nvPicPr>
        <p:blipFill rotWithShape="1">
          <a:blip r:embed="rId2"/>
          <a:srcRect l="27163" t="31800" r="31100" b="13600"/>
          <a:stretch/>
        </p:blipFill>
        <p:spPr>
          <a:xfrm>
            <a:off x="323528" y="446821"/>
            <a:ext cx="6696744" cy="4927793"/>
          </a:xfrm>
          <a:prstGeom prst="rect">
            <a:avLst/>
          </a:prstGeom>
        </p:spPr>
      </p:pic>
      <p:sp>
        <p:nvSpPr>
          <p:cNvPr id="9218" name="Title 1">
            <a:extLst>
              <a:ext uri="{FF2B5EF4-FFF2-40B4-BE49-F238E27FC236}">
                <a16:creationId xmlns:a16="http://schemas.microsoft.com/office/drawing/2014/main" id="{E310B23B-0564-44DF-8B70-09C32BE24F5E}"/>
              </a:ext>
            </a:extLst>
          </p:cNvPr>
          <p:cNvSpPr>
            <a:spLocks noGrp="1"/>
          </p:cNvSpPr>
          <p:nvPr>
            <p:ph type="title"/>
          </p:nvPr>
        </p:nvSpPr>
        <p:spPr>
          <a:xfrm>
            <a:off x="6876255" y="1483386"/>
            <a:ext cx="2244379" cy="556171"/>
          </a:xfrm>
        </p:spPr>
        <p:txBody>
          <a:bodyPr/>
          <a:lstStyle/>
          <a:p>
            <a:r>
              <a:rPr lang="en-GB" altLang="en-US" sz="2000" b="1"/>
              <a:t>SAFEGUARDING - CHILDREN</a:t>
            </a:r>
          </a:p>
        </p:txBody>
      </p:sp>
      <p:sp>
        <p:nvSpPr>
          <p:cNvPr id="3" name="Content Placeholder 2">
            <a:extLst>
              <a:ext uri="{FF2B5EF4-FFF2-40B4-BE49-F238E27FC236}">
                <a16:creationId xmlns:a16="http://schemas.microsoft.com/office/drawing/2014/main" id="{FD378692-6DD8-4792-8128-342E97F347F8}"/>
              </a:ext>
            </a:extLst>
          </p:cNvPr>
          <p:cNvSpPr>
            <a:spLocks noGrp="1"/>
          </p:cNvSpPr>
          <p:nvPr>
            <p:ph idx="1"/>
          </p:nvPr>
        </p:nvSpPr>
        <p:spPr>
          <a:xfrm>
            <a:off x="7162365" y="3645024"/>
            <a:ext cx="1958270" cy="1980009"/>
          </a:xfrm>
        </p:spPr>
        <p:txBody>
          <a:bodyPr/>
          <a:lstStyle/>
          <a:p>
            <a:pPr marL="0" indent="0" algn="ctr">
              <a:buFont typeface="Arial" panose="020B0604020202020204" pitchFamily="34" charset="0"/>
              <a:buNone/>
              <a:defRPr/>
            </a:pPr>
            <a:endParaRPr lang="en-GB" sz="1100">
              <a:hlinkClick r:id="rId3"/>
            </a:endParaRPr>
          </a:p>
          <a:p>
            <a:pPr marL="0" indent="0" algn="ctr">
              <a:buFont typeface="Arial" panose="020B0604020202020204" pitchFamily="34" charset="0"/>
              <a:buNone/>
              <a:defRPr/>
            </a:pPr>
            <a:r>
              <a:rPr lang="en-GB" sz="800">
                <a:hlinkClick r:id="rId4"/>
              </a:rPr>
              <a:t>Working Together to Safeguard Children 2018 (publishing.service.gov.uk)</a:t>
            </a:r>
            <a:endParaRPr lang="en-GB" sz="800">
              <a:hlinkClick r:id="rId5"/>
            </a:endParaRPr>
          </a:p>
          <a:p>
            <a:pPr marL="0" indent="0" algn="ctr">
              <a:buFont typeface="Arial" panose="020B0604020202020204" pitchFamily="34" charset="0"/>
              <a:buNone/>
              <a:defRPr/>
            </a:pPr>
            <a:endParaRPr lang="en-GB" sz="800">
              <a:hlinkClick r:id="rId5"/>
            </a:endParaRPr>
          </a:p>
          <a:p>
            <a:pPr marL="0" indent="0" algn="ctr">
              <a:buFont typeface="Arial" panose="020B0604020202020204" pitchFamily="34" charset="0"/>
              <a:buNone/>
              <a:defRPr/>
            </a:pPr>
            <a:r>
              <a:rPr lang="en-GB" sz="800">
                <a:hlinkClick r:id="rId5"/>
              </a:rPr>
              <a:t>Keeping children safe in education: information for all school and college staff (publishing.service.gov.uk)</a:t>
            </a:r>
            <a:endParaRPr lang="en-GB" sz="1100">
              <a:hlinkClick r:id="rId3"/>
            </a:endParaRPr>
          </a:p>
          <a:p>
            <a:pPr marL="0" indent="0" algn="ctr">
              <a:buFont typeface="Arial" panose="020B0604020202020204" pitchFamily="34" charset="0"/>
              <a:buNone/>
              <a:defRPr/>
            </a:pPr>
            <a:r>
              <a:rPr lang="en-GB" sz="1100">
                <a:hlinkClick r:id="rId3"/>
              </a:rPr>
              <a:t>Safeguarding adults | SCIE</a:t>
            </a:r>
            <a:endParaRPr lang="en-GB" sz="1800"/>
          </a:p>
        </p:txBody>
      </p:sp>
      <p:sp>
        <p:nvSpPr>
          <p:cNvPr id="4" name="Date Placeholder 3">
            <a:extLst>
              <a:ext uri="{FF2B5EF4-FFF2-40B4-BE49-F238E27FC236}">
                <a16:creationId xmlns:a16="http://schemas.microsoft.com/office/drawing/2014/main" id="{E0CF7157-207C-4276-9F39-6C662FC3D437}"/>
              </a:ext>
            </a:extLst>
          </p:cNvPr>
          <p:cNvSpPr>
            <a:spLocks noGrp="1"/>
          </p:cNvSpPr>
          <p:nvPr>
            <p:ph type="dt" sz="quarter" idx="10"/>
          </p:nvPr>
        </p:nvSpPr>
        <p:spPr/>
        <p:txBody>
          <a:bodyPr/>
          <a:lstStyle/>
          <a:p>
            <a:pPr>
              <a:defRPr/>
            </a:pPr>
            <a:fld id="{6A031790-F955-46DD-89EF-3C5AABB9CC0F}" type="datetime1">
              <a:rPr lang="en-GB" altLang="en-US" smtClean="0"/>
              <a:pPr>
                <a:defRPr/>
              </a:pPr>
              <a:t>16/06/2023</a:t>
            </a:fld>
            <a:endParaRPr lang="en-GB" altLang="en-US"/>
          </a:p>
        </p:txBody>
      </p:sp>
      <p:sp>
        <p:nvSpPr>
          <p:cNvPr id="9221" name="Slide Number Placeholder 4">
            <a:extLst>
              <a:ext uri="{FF2B5EF4-FFF2-40B4-BE49-F238E27FC236}">
                <a16:creationId xmlns:a16="http://schemas.microsoft.com/office/drawing/2014/main" id="{C15F0BB3-CAE5-4A63-8AF7-CBBA1AB4811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CD85ED0-F8CE-4A47-AEB8-BAF72E622BB0}"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extLst>
      <p:ext uri="{BB962C8B-B14F-4D97-AF65-F5344CB8AC3E}">
        <p14:creationId xmlns:p14="http://schemas.microsoft.com/office/powerpoint/2010/main" val="3862934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E310B23B-0564-44DF-8B70-09C32BE24F5E}"/>
              </a:ext>
            </a:extLst>
          </p:cNvPr>
          <p:cNvSpPr>
            <a:spLocks noGrp="1"/>
          </p:cNvSpPr>
          <p:nvPr>
            <p:ph type="title"/>
          </p:nvPr>
        </p:nvSpPr>
        <p:spPr>
          <a:xfrm>
            <a:off x="457200" y="136525"/>
            <a:ext cx="8229600" cy="700088"/>
          </a:xfrm>
        </p:spPr>
        <p:txBody>
          <a:bodyPr/>
          <a:lstStyle/>
          <a:p>
            <a:r>
              <a:rPr lang="en-GB" altLang="en-US" sz="2400" b="1"/>
              <a:t>SAFEGUARDING - CHILDREN</a:t>
            </a:r>
          </a:p>
        </p:txBody>
      </p:sp>
      <p:sp>
        <p:nvSpPr>
          <p:cNvPr id="3" name="Content Placeholder 2">
            <a:extLst>
              <a:ext uri="{FF2B5EF4-FFF2-40B4-BE49-F238E27FC236}">
                <a16:creationId xmlns:a16="http://schemas.microsoft.com/office/drawing/2014/main" id="{FD378692-6DD8-4792-8128-342E97F347F8}"/>
              </a:ext>
            </a:extLst>
          </p:cNvPr>
          <p:cNvSpPr>
            <a:spLocks noGrp="1"/>
          </p:cNvSpPr>
          <p:nvPr>
            <p:ph idx="1"/>
          </p:nvPr>
        </p:nvSpPr>
        <p:spPr>
          <a:xfrm>
            <a:off x="143668" y="96933"/>
            <a:ext cx="8856663" cy="4537075"/>
          </a:xfrm>
        </p:spPr>
        <p:txBody>
          <a:bodyPr/>
          <a:lstStyle/>
          <a:p>
            <a:pPr marL="0" indent="0">
              <a:buFont typeface="Arial" panose="020B0604020202020204" pitchFamily="34" charset="0"/>
              <a:buNone/>
              <a:defRPr/>
            </a:pPr>
            <a:endParaRPr lang="en-GB" sz="1100">
              <a:hlinkClick r:id="rId2"/>
            </a:endParaRPr>
          </a:p>
          <a:p>
            <a:pPr marL="0" indent="0">
              <a:buFont typeface="Arial" panose="020B0604020202020204" pitchFamily="34" charset="0"/>
              <a:buNone/>
              <a:defRPr/>
            </a:pPr>
            <a:r>
              <a:rPr lang="en-GB" sz="1800"/>
              <a:t>Early help 1. </a:t>
            </a:r>
          </a:p>
          <a:p>
            <a:pPr marL="0" indent="0">
              <a:buFont typeface="Arial" panose="020B0604020202020204" pitchFamily="34" charset="0"/>
              <a:buNone/>
              <a:defRPr/>
            </a:pPr>
            <a:endParaRPr lang="en-GB" sz="800"/>
          </a:p>
          <a:p>
            <a:pPr marL="0" indent="0">
              <a:buFont typeface="Arial" panose="020B0604020202020204" pitchFamily="34" charset="0"/>
              <a:buNone/>
              <a:defRPr/>
            </a:pPr>
            <a:r>
              <a:rPr lang="en-GB" sz="1800"/>
              <a:t>Providing early help is more effective in promoting the welfare of children than reacting later. Early help means providing support as soon as a problem emerges, at any point in a child’s life, from the foundation years through to the teenage years. Early help can also prevent further problems arising; for example, if it is provided as part of a support plan where a child has returned home to their family from care, or in families where there are emerging parental mental health issues or drug and alcohol misuse. </a:t>
            </a:r>
          </a:p>
          <a:p>
            <a:pPr marL="0" indent="0">
              <a:buFont typeface="Arial" panose="020B0604020202020204" pitchFamily="34" charset="0"/>
              <a:buNone/>
              <a:defRPr/>
            </a:pPr>
            <a:endParaRPr lang="en-GB" sz="800"/>
          </a:p>
          <a:p>
            <a:pPr marL="0" indent="0">
              <a:buFont typeface="Arial" panose="020B0604020202020204" pitchFamily="34" charset="0"/>
              <a:buNone/>
              <a:defRPr/>
            </a:pPr>
            <a:r>
              <a:rPr lang="en-GB" sz="1800"/>
              <a:t>2. Effective early help relies upon local organisations and agencies working together to: • identify children and families who would benefit from early help • undertake an assessment of the need for early help • provide targeted early help services to address the assessed needs of a child and their family which focuses on activity to improve the outcomes for the child </a:t>
            </a:r>
          </a:p>
          <a:p>
            <a:pPr marL="0" indent="0">
              <a:buFont typeface="Arial" panose="020B0604020202020204" pitchFamily="34" charset="0"/>
              <a:buNone/>
              <a:defRPr/>
            </a:pPr>
            <a:endParaRPr lang="en-GB" sz="800"/>
          </a:p>
          <a:p>
            <a:pPr marL="0" indent="0">
              <a:buFont typeface="Arial" panose="020B0604020202020204" pitchFamily="34" charset="0"/>
              <a:buNone/>
              <a:defRPr/>
            </a:pPr>
            <a:r>
              <a:rPr lang="en-GB" sz="1800"/>
              <a:t>3. Local authorities, under section 10 of the Children Act 20045, have a responsibility to promote inter-agency co-operation to improve the welfare of all children</a:t>
            </a:r>
          </a:p>
          <a:p>
            <a:pPr marL="0" indent="0">
              <a:buNone/>
              <a:defRPr/>
            </a:pPr>
            <a:r>
              <a:rPr lang="en-GB" sz="1800">
                <a:hlinkClick r:id="rId3"/>
              </a:rPr>
              <a:t>Working Together to Safeguard Children 2018 (publishing.service.gov.uk)</a:t>
            </a:r>
            <a:endParaRPr lang="en-GB" sz="1800">
              <a:hlinkClick r:id="rId4"/>
            </a:endParaRPr>
          </a:p>
          <a:p>
            <a:pPr marL="0" indent="0">
              <a:buFont typeface="Arial" panose="020B0604020202020204" pitchFamily="34" charset="0"/>
              <a:buNone/>
              <a:defRPr/>
            </a:pPr>
            <a:endParaRPr lang="en-GB" sz="1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r>
              <a:rPr lang="en-GB" sz="2000"/>
              <a:t>Every assessment should reflect the unique characteristics of the child within their family and community context. Each child whose referral has been accepted by children’s social care should have their individual needs assessed, including an analysis of the parental capacity to meet those needs whether they arise from issues within the family or the wider community</a:t>
            </a:r>
            <a:endParaRPr lang="en-GB" sz="20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r>
              <a:rPr lang="en-GB" sz="800">
                <a:hlinkClick r:id="rId4"/>
              </a:rPr>
              <a:t>Working Together to Safeguard Children 2018 (publishing.service.gov.uk)</a:t>
            </a: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endParaRPr lang="en-GB" sz="800">
              <a:hlinkClick r:id="rId4"/>
            </a:endParaRPr>
          </a:p>
          <a:p>
            <a:pPr marL="0" indent="0">
              <a:buFont typeface="Arial" panose="020B0604020202020204" pitchFamily="34" charset="0"/>
              <a:buNone/>
              <a:defRPr/>
            </a:pPr>
            <a:r>
              <a:rPr lang="en-GB" sz="800">
                <a:hlinkClick r:id="rId4"/>
              </a:rPr>
              <a:t>Keeping children safe in education: information for all school and college staff (publishing.service.gov.uk)</a:t>
            </a:r>
            <a:endParaRPr lang="en-GB" sz="1100">
              <a:hlinkClick r:id="rId2"/>
            </a:endParaRPr>
          </a:p>
          <a:p>
            <a:pPr marL="0" indent="0">
              <a:buFont typeface="Arial" panose="020B0604020202020204" pitchFamily="34" charset="0"/>
              <a:buNone/>
              <a:defRPr/>
            </a:pPr>
            <a:endParaRPr lang="en-GB" sz="1100">
              <a:hlinkClick r:id="rId2"/>
            </a:endParaRPr>
          </a:p>
          <a:p>
            <a:pPr marL="0" indent="0">
              <a:buFont typeface="Arial" panose="020B0604020202020204" pitchFamily="34" charset="0"/>
              <a:buNone/>
              <a:defRPr/>
            </a:pPr>
            <a:r>
              <a:rPr lang="en-GB" sz="1100">
                <a:hlinkClick r:id="rId2"/>
              </a:rPr>
              <a:t>Safeguarding adults | SCIE</a:t>
            </a:r>
            <a:endParaRPr lang="en-GB" sz="1800"/>
          </a:p>
        </p:txBody>
      </p:sp>
      <p:sp>
        <p:nvSpPr>
          <p:cNvPr id="4" name="Date Placeholder 3">
            <a:extLst>
              <a:ext uri="{FF2B5EF4-FFF2-40B4-BE49-F238E27FC236}">
                <a16:creationId xmlns:a16="http://schemas.microsoft.com/office/drawing/2014/main" id="{E0CF7157-207C-4276-9F39-6C662FC3D437}"/>
              </a:ext>
            </a:extLst>
          </p:cNvPr>
          <p:cNvSpPr>
            <a:spLocks noGrp="1"/>
          </p:cNvSpPr>
          <p:nvPr>
            <p:ph type="dt" sz="quarter" idx="10"/>
          </p:nvPr>
        </p:nvSpPr>
        <p:spPr/>
        <p:txBody>
          <a:bodyPr/>
          <a:lstStyle/>
          <a:p>
            <a:pPr>
              <a:defRPr/>
            </a:pPr>
            <a:fld id="{6A031790-F955-46DD-89EF-3C5AABB9CC0F}" type="datetime1">
              <a:rPr lang="en-GB" altLang="en-US" smtClean="0"/>
              <a:pPr>
                <a:defRPr/>
              </a:pPr>
              <a:t>16/06/2023</a:t>
            </a:fld>
            <a:endParaRPr lang="en-GB" altLang="en-US"/>
          </a:p>
        </p:txBody>
      </p:sp>
      <p:sp>
        <p:nvSpPr>
          <p:cNvPr id="9221" name="Slide Number Placeholder 4">
            <a:extLst>
              <a:ext uri="{FF2B5EF4-FFF2-40B4-BE49-F238E27FC236}">
                <a16:creationId xmlns:a16="http://schemas.microsoft.com/office/drawing/2014/main" id="{C15F0BB3-CAE5-4A63-8AF7-CBBA1AB4811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CD85ED0-F8CE-4A47-AEB8-BAF72E622BB0}"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pic>
        <p:nvPicPr>
          <p:cNvPr id="6" name="Picture 5">
            <a:extLst>
              <a:ext uri="{FF2B5EF4-FFF2-40B4-BE49-F238E27FC236}">
                <a16:creationId xmlns:a16="http://schemas.microsoft.com/office/drawing/2014/main" id="{CC5A5F9B-108E-C897-E766-D106FC28100B}"/>
              </a:ext>
            </a:extLst>
          </p:cNvPr>
          <p:cNvPicPr>
            <a:picLocks noChangeAspect="1"/>
          </p:cNvPicPr>
          <p:nvPr/>
        </p:nvPicPr>
        <p:blipFill>
          <a:blip r:embed="rId5"/>
          <a:stretch>
            <a:fillRect/>
          </a:stretch>
        </p:blipFill>
        <p:spPr>
          <a:xfrm>
            <a:off x="7920211" y="5084464"/>
            <a:ext cx="1080120" cy="1440161"/>
          </a:xfrm>
          <a:prstGeom prst="rect">
            <a:avLst/>
          </a:prstGeom>
        </p:spPr>
      </p:pic>
    </p:spTree>
    <p:extLst>
      <p:ext uri="{BB962C8B-B14F-4D97-AF65-F5344CB8AC3E}">
        <p14:creationId xmlns:p14="http://schemas.microsoft.com/office/powerpoint/2010/main" val="27168962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E310B23B-0564-44DF-8B70-09C32BE24F5E}"/>
              </a:ext>
            </a:extLst>
          </p:cNvPr>
          <p:cNvSpPr>
            <a:spLocks noGrp="1"/>
          </p:cNvSpPr>
          <p:nvPr>
            <p:ph type="title"/>
          </p:nvPr>
        </p:nvSpPr>
        <p:spPr>
          <a:xfrm>
            <a:off x="457200" y="136525"/>
            <a:ext cx="8229600" cy="700088"/>
          </a:xfrm>
        </p:spPr>
        <p:txBody>
          <a:bodyPr/>
          <a:lstStyle/>
          <a:p>
            <a:r>
              <a:rPr lang="en-GB" altLang="en-US" sz="2400" b="1"/>
              <a:t>SAFEGUARDING - CHILDREN</a:t>
            </a:r>
          </a:p>
        </p:txBody>
      </p:sp>
      <p:sp>
        <p:nvSpPr>
          <p:cNvPr id="3" name="Content Placeholder 2">
            <a:extLst>
              <a:ext uri="{FF2B5EF4-FFF2-40B4-BE49-F238E27FC236}">
                <a16:creationId xmlns:a16="http://schemas.microsoft.com/office/drawing/2014/main" id="{FD378692-6DD8-4792-8128-342E97F347F8}"/>
              </a:ext>
            </a:extLst>
          </p:cNvPr>
          <p:cNvSpPr>
            <a:spLocks noGrp="1"/>
          </p:cNvSpPr>
          <p:nvPr>
            <p:ph idx="1"/>
          </p:nvPr>
        </p:nvSpPr>
        <p:spPr>
          <a:xfrm>
            <a:off x="143668" y="456182"/>
            <a:ext cx="8856663" cy="4537075"/>
          </a:xfrm>
        </p:spPr>
        <p:txBody>
          <a:bodyPr/>
          <a:lstStyle/>
          <a:p>
            <a:pPr marL="0" indent="0">
              <a:buFont typeface="Arial" panose="020B0604020202020204" pitchFamily="34" charset="0"/>
              <a:buNone/>
              <a:defRPr/>
            </a:pPr>
            <a:endParaRPr lang="en-GB" sz="1100">
              <a:hlinkClick r:id="rId2"/>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r>
              <a:rPr lang="en-GB" sz="2000"/>
              <a:t>Every assessment should reflect the unique characteristics of the child within their family and community context. Each child whose referral has been accepted by children’s social care should have their individual needs assessed, including an analysis of the parental capacity to meet those needs whether they arise from issues within the family or the wider community</a:t>
            </a:r>
            <a:endParaRPr lang="en-GB" sz="20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r>
              <a:rPr lang="en-GB" sz="800">
                <a:hlinkClick r:id="rId3"/>
              </a:rPr>
              <a:t>Working Together to Safeguard Children 2018 (publishing.service.gov.uk)</a:t>
            </a: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r>
              <a:rPr lang="en-GB" sz="800">
                <a:hlinkClick r:id="rId3"/>
              </a:rPr>
              <a:t>Keeping children safe in education: information for all school and college staff (publishing.service.gov.uk)</a:t>
            </a:r>
            <a:endParaRPr lang="en-GB" sz="1100">
              <a:hlinkClick r:id="rId2"/>
            </a:endParaRPr>
          </a:p>
          <a:p>
            <a:pPr marL="0" indent="0">
              <a:buFont typeface="Arial" panose="020B0604020202020204" pitchFamily="34" charset="0"/>
              <a:buNone/>
              <a:defRPr/>
            </a:pPr>
            <a:endParaRPr lang="en-GB" sz="1100">
              <a:hlinkClick r:id="rId2"/>
            </a:endParaRPr>
          </a:p>
          <a:p>
            <a:pPr marL="0" indent="0">
              <a:buFont typeface="Arial" panose="020B0604020202020204" pitchFamily="34" charset="0"/>
              <a:buNone/>
              <a:defRPr/>
            </a:pPr>
            <a:r>
              <a:rPr lang="en-GB" sz="1100">
                <a:hlinkClick r:id="rId2"/>
              </a:rPr>
              <a:t>Safeguarding adults | SCIE</a:t>
            </a:r>
            <a:endParaRPr lang="en-GB" sz="1800"/>
          </a:p>
        </p:txBody>
      </p:sp>
      <p:sp>
        <p:nvSpPr>
          <p:cNvPr id="4" name="Date Placeholder 3">
            <a:extLst>
              <a:ext uri="{FF2B5EF4-FFF2-40B4-BE49-F238E27FC236}">
                <a16:creationId xmlns:a16="http://schemas.microsoft.com/office/drawing/2014/main" id="{E0CF7157-207C-4276-9F39-6C662FC3D437}"/>
              </a:ext>
            </a:extLst>
          </p:cNvPr>
          <p:cNvSpPr>
            <a:spLocks noGrp="1"/>
          </p:cNvSpPr>
          <p:nvPr>
            <p:ph type="dt" sz="quarter" idx="10"/>
          </p:nvPr>
        </p:nvSpPr>
        <p:spPr/>
        <p:txBody>
          <a:bodyPr/>
          <a:lstStyle/>
          <a:p>
            <a:pPr>
              <a:defRPr/>
            </a:pPr>
            <a:fld id="{6A031790-F955-46DD-89EF-3C5AABB9CC0F}" type="datetime1">
              <a:rPr lang="en-GB" altLang="en-US" smtClean="0"/>
              <a:pPr>
                <a:defRPr/>
              </a:pPr>
              <a:t>16/06/2023</a:t>
            </a:fld>
            <a:endParaRPr lang="en-GB" altLang="en-US"/>
          </a:p>
        </p:txBody>
      </p:sp>
      <p:sp>
        <p:nvSpPr>
          <p:cNvPr id="9221" name="Slide Number Placeholder 4">
            <a:extLst>
              <a:ext uri="{FF2B5EF4-FFF2-40B4-BE49-F238E27FC236}">
                <a16:creationId xmlns:a16="http://schemas.microsoft.com/office/drawing/2014/main" id="{C15F0BB3-CAE5-4A63-8AF7-CBBA1AB4811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CD85ED0-F8CE-4A47-AEB8-BAF72E622BB0}"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pic>
        <p:nvPicPr>
          <p:cNvPr id="2" name="Picture 1">
            <a:extLst>
              <a:ext uri="{FF2B5EF4-FFF2-40B4-BE49-F238E27FC236}">
                <a16:creationId xmlns:a16="http://schemas.microsoft.com/office/drawing/2014/main" id="{9FC277E3-B4D1-49EE-8701-FD089C920DC6}"/>
              </a:ext>
            </a:extLst>
          </p:cNvPr>
          <p:cNvPicPr>
            <a:picLocks noChangeAspect="1"/>
          </p:cNvPicPr>
          <p:nvPr/>
        </p:nvPicPr>
        <p:blipFill>
          <a:blip r:embed="rId4"/>
          <a:stretch>
            <a:fillRect/>
          </a:stretch>
        </p:blipFill>
        <p:spPr>
          <a:xfrm>
            <a:off x="5796136" y="3593008"/>
            <a:ext cx="3009260" cy="2036266"/>
          </a:xfrm>
          <a:prstGeom prst="rect">
            <a:avLst/>
          </a:prstGeom>
        </p:spPr>
      </p:pic>
    </p:spTree>
    <p:extLst>
      <p:ext uri="{BB962C8B-B14F-4D97-AF65-F5344CB8AC3E}">
        <p14:creationId xmlns:p14="http://schemas.microsoft.com/office/powerpoint/2010/main" val="3107423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E310B23B-0564-44DF-8B70-09C32BE24F5E}"/>
              </a:ext>
            </a:extLst>
          </p:cNvPr>
          <p:cNvSpPr>
            <a:spLocks noGrp="1"/>
          </p:cNvSpPr>
          <p:nvPr>
            <p:ph type="title"/>
          </p:nvPr>
        </p:nvSpPr>
        <p:spPr>
          <a:xfrm>
            <a:off x="457200" y="136525"/>
            <a:ext cx="8229600" cy="700088"/>
          </a:xfrm>
        </p:spPr>
        <p:txBody>
          <a:bodyPr/>
          <a:lstStyle/>
          <a:p>
            <a:r>
              <a:rPr lang="en-GB" altLang="en-US" sz="2400" b="1"/>
              <a:t>SAFEGUARDING - CHILDREN</a:t>
            </a:r>
          </a:p>
        </p:txBody>
      </p:sp>
      <p:sp>
        <p:nvSpPr>
          <p:cNvPr id="3" name="Content Placeholder 2">
            <a:extLst>
              <a:ext uri="{FF2B5EF4-FFF2-40B4-BE49-F238E27FC236}">
                <a16:creationId xmlns:a16="http://schemas.microsoft.com/office/drawing/2014/main" id="{FD378692-6DD8-4792-8128-342E97F347F8}"/>
              </a:ext>
            </a:extLst>
          </p:cNvPr>
          <p:cNvSpPr>
            <a:spLocks noGrp="1"/>
          </p:cNvSpPr>
          <p:nvPr>
            <p:ph idx="1"/>
          </p:nvPr>
        </p:nvSpPr>
        <p:spPr>
          <a:xfrm>
            <a:off x="143668" y="845179"/>
            <a:ext cx="8856663" cy="4537075"/>
          </a:xfrm>
        </p:spPr>
        <p:txBody>
          <a:bodyPr/>
          <a:lstStyle/>
          <a:p>
            <a:pPr marL="0" indent="0">
              <a:buFont typeface="Arial" panose="020B0604020202020204" pitchFamily="34" charset="0"/>
              <a:buNone/>
              <a:defRPr/>
            </a:pPr>
            <a:endParaRPr lang="en-GB" sz="1100">
              <a:hlinkClick r:id="rId2"/>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r>
              <a:rPr lang="en-GB" sz="2000"/>
              <a:t>Effective sharing of information between practitioners and local organisations and agencies is essential for early identification of need, assessment and service provision to keep children safe. Serious case reviews (SCRs13) have highlighted that missed opportunities to record, understand the significance of and share information in a timely manner can have severe consequences for the safety and welfare of children. </a:t>
            </a:r>
          </a:p>
          <a:p>
            <a:pPr marL="0" indent="0">
              <a:buFont typeface="Arial" panose="020B0604020202020204" pitchFamily="34" charset="0"/>
              <a:buNone/>
              <a:defRPr/>
            </a:pPr>
            <a:endParaRPr lang="en-GB" sz="2000"/>
          </a:p>
          <a:p>
            <a:pPr marL="0" indent="0">
              <a:buFont typeface="Arial" panose="020B0604020202020204" pitchFamily="34" charset="0"/>
              <a:buNone/>
              <a:defRPr/>
            </a:pPr>
            <a:r>
              <a:rPr lang="en-GB" sz="2000"/>
              <a:t>Practitioners should be proactive in sharing information as early as possible to help identify, assess and respond to risks or concerns about the safety and welfare of children, whether this is when problems are first emerging, or where a child is already known to local authority children’s social care (e.g. they are being supported as a child in need or have a child protection plan). Practitioners should be alert to sharing important information</a:t>
            </a:r>
            <a:endParaRPr lang="en-GB" sz="20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r>
              <a:rPr lang="en-GB" sz="800">
                <a:hlinkClick r:id="rId3"/>
              </a:rPr>
              <a:t>Working Together to Safeguard Children 2018 (publishing.service.gov.uk)</a:t>
            </a: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r>
              <a:rPr lang="en-GB" sz="800">
                <a:hlinkClick r:id="rId3"/>
              </a:rPr>
              <a:t>Working Together to Safeguard Children 2018 (publishing.service.gov.uk)</a:t>
            </a: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r>
              <a:rPr lang="en-GB" sz="800">
                <a:hlinkClick r:id="rId3"/>
              </a:rPr>
              <a:t>Keeping children safe in education: information for all school and college staff (publishing.service.gov.uk)</a:t>
            </a:r>
            <a:endParaRPr lang="en-GB" sz="1100">
              <a:hlinkClick r:id="rId2"/>
            </a:endParaRPr>
          </a:p>
          <a:p>
            <a:pPr marL="0" indent="0">
              <a:buFont typeface="Arial" panose="020B0604020202020204" pitchFamily="34" charset="0"/>
              <a:buNone/>
              <a:defRPr/>
            </a:pPr>
            <a:endParaRPr lang="en-GB" sz="1100">
              <a:hlinkClick r:id="rId2"/>
            </a:endParaRPr>
          </a:p>
          <a:p>
            <a:pPr marL="0" indent="0">
              <a:buFont typeface="Arial" panose="020B0604020202020204" pitchFamily="34" charset="0"/>
              <a:buNone/>
              <a:defRPr/>
            </a:pPr>
            <a:r>
              <a:rPr lang="en-GB" sz="1100">
                <a:hlinkClick r:id="rId2"/>
              </a:rPr>
              <a:t>Safeguarding adults | SCIE</a:t>
            </a:r>
            <a:endParaRPr lang="en-GB" sz="1800"/>
          </a:p>
        </p:txBody>
      </p:sp>
      <p:sp>
        <p:nvSpPr>
          <p:cNvPr id="4" name="Date Placeholder 3">
            <a:extLst>
              <a:ext uri="{FF2B5EF4-FFF2-40B4-BE49-F238E27FC236}">
                <a16:creationId xmlns:a16="http://schemas.microsoft.com/office/drawing/2014/main" id="{E0CF7157-207C-4276-9F39-6C662FC3D437}"/>
              </a:ext>
            </a:extLst>
          </p:cNvPr>
          <p:cNvSpPr>
            <a:spLocks noGrp="1"/>
          </p:cNvSpPr>
          <p:nvPr>
            <p:ph type="dt" sz="quarter" idx="10"/>
          </p:nvPr>
        </p:nvSpPr>
        <p:spPr/>
        <p:txBody>
          <a:bodyPr/>
          <a:lstStyle/>
          <a:p>
            <a:pPr>
              <a:defRPr/>
            </a:pPr>
            <a:fld id="{6A031790-F955-46DD-89EF-3C5AABB9CC0F}" type="datetime1">
              <a:rPr lang="en-GB" altLang="en-US" smtClean="0"/>
              <a:pPr>
                <a:defRPr/>
              </a:pPr>
              <a:t>16/06/2023</a:t>
            </a:fld>
            <a:endParaRPr lang="en-GB" altLang="en-US"/>
          </a:p>
        </p:txBody>
      </p:sp>
      <p:sp>
        <p:nvSpPr>
          <p:cNvPr id="9221" name="Slide Number Placeholder 4">
            <a:extLst>
              <a:ext uri="{FF2B5EF4-FFF2-40B4-BE49-F238E27FC236}">
                <a16:creationId xmlns:a16="http://schemas.microsoft.com/office/drawing/2014/main" id="{C15F0BB3-CAE5-4A63-8AF7-CBBA1AB4811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CD85ED0-F8CE-4A47-AEB8-BAF72E622BB0}"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pic>
        <p:nvPicPr>
          <p:cNvPr id="2" name="Picture 1">
            <a:extLst>
              <a:ext uri="{FF2B5EF4-FFF2-40B4-BE49-F238E27FC236}">
                <a16:creationId xmlns:a16="http://schemas.microsoft.com/office/drawing/2014/main" id="{A285D3E9-2F97-3C6C-DADF-3796B41D2BAD}"/>
              </a:ext>
            </a:extLst>
          </p:cNvPr>
          <p:cNvPicPr>
            <a:picLocks noChangeAspect="1"/>
          </p:cNvPicPr>
          <p:nvPr/>
        </p:nvPicPr>
        <p:blipFill>
          <a:blip r:embed="rId4"/>
          <a:stretch>
            <a:fillRect/>
          </a:stretch>
        </p:blipFill>
        <p:spPr>
          <a:xfrm>
            <a:off x="7900324" y="0"/>
            <a:ext cx="1167166" cy="1556221"/>
          </a:xfrm>
          <a:prstGeom prst="rect">
            <a:avLst/>
          </a:prstGeom>
        </p:spPr>
      </p:pic>
    </p:spTree>
    <p:extLst>
      <p:ext uri="{BB962C8B-B14F-4D97-AF65-F5344CB8AC3E}">
        <p14:creationId xmlns:p14="http://schemas.microsoft.com/office/powerpoint/2010/main" val="1430145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E310B23B-0564-44DF-8B70-09C32BE24F5E}"/>
              </a:ext>
            </a:extLst>
          </p:cNvPr>
          <p:cNvSpPr>
            <a:spLocks noGrp="1"/>
          </p:cNvSpPr>
          <p:nvPr>
            <p:ph type="title"/>
          </p:nvPr>
        </p:nvSpPr>
        <p:spPr>
          <a:xfrm>
            <a:off x="89669" y="2333153"/>
            <a:ext cx="3168352" cy="700088"/>
          </a:xfrm>
        </p:spPr>
        <p:txBody>
          <a:bodyPr/>
          <a:lstStyle/>
          <a:p>
            <a:r>
              <a:rPr lang="en-GB" altLang="en-US" sz="2400" b="1"/>
              <a:t>SAFEGUARDING </a:t>
            </a:r>
            <a:br>
              <a:rPr lang="en-GB" altLang="en-US" sz="2400" b="1"/>
            </a:br>
            <a:r>
              <a:rPr lang="en-GB" altLang="en-US" sz="2400" b="1"/>
              <a:t> CHILDREN </a:t>
            </a:r>
            <a:br>
              <a:rPr lang="en-GB" altLang="en-US" sz="2400" b="1"/>
            </a:br>
            <a:r>
              <a:rPr lang="en-GB" altLang="en-US" sz="2400" b="1"/>
              <a:t>This will look different depending on each work place</a:t>
            </a:r>
          </a:p>
        </p:txBody>
      </p:sp>
      <p:sp>
        <p:nvSpPr>
          <p:cNvPr id="3" name="Content Placeholder 2">
            <a:extLst>
              <a:ext uri="{FF2B5EF4-FFF2-40B4-BE49-F238E27FC236}">
                <a16:creationId xmlns:a16="http://schemas.microsoft.com/office/drawing/2014/main" id="{FD378692-6DD8-4792-8128-342E97F347F8}"/>
              </a:ext>
            </a:extLst>
          </p:cNvPr>
          <p:cNvSpPr>
            <a:spLocks noGrp="1"/>
          </p:cNvSpPr>
          <p:nvPr>
            <p:ph idx="1"/>
          </p:nvPr>
        </p:nvSpPr>
        <p:spPr>
          <a:xfrm>
            <a:off x="143668" y="764704"/>
            <a:ext cx="8856663" cy="4537075"/>
          </a:xfrm>
        </p:spPr>
        <p:txBody>
          <a:bodyPr/>
          <a:lstStyle/>
          <a:p>
            <a:pPr marL="0" indent="0">
              <a:buFont typeface="Arial" panose="020B0604020202020204" pitchFamily="34" charset="0"/>
              <a:buNone/>
              <a:defRPr/>
            </a:pPr>
            <a:endParaRPr lang="en-GB" sz="1100">
              <a:hlinkClick r:id="rId2"/>
            </a:endParaRPr>
          </a:p>
          <a:p>
            <a:pPr marL="0" indent="0">
              <a:buFont typeface="Arial" panose="020B0604020202020204" pitchFamily="34" charset="0"/>
              <a:buNone/>
              <a:defRPr/>
            </a:pPr>
            <a:endParaRPr lang="en-GB" sz="800">
              <a:hlinkClick r:id="rId3"/>
            </a:endParaRPr>
          </a:p>
          <a:p>
            <a:pPr marL="0" indent="0">
              <a:buFont typeface="Arial" panose="020B0604020202020204" pitchFamily="34" charset="0"/>
              <a:buNone/>
              <a:defRPr/>
            </a:pPr>
            <a:endParaRPr lang="en-GB" sz="2000"/>
          </a:p>
          <a:p>
            <a:pPr marL="0" indent="0">
              <a:buFont typeface="Arial" panose="020B0604020202020204" pitchFamily="34" charset="0"/>
              <a:buNone/>
              <a:defRPr/>
            </a:pPr>
            <a:endParaRPr lang="en-GB" sz="1200">
              <a:hlinkClick r:id="rId3"/>
            </a:endParaRPr>
          </a:p>
          <a:p>
            <a:pPr marL="0" indent="0">
              <a:buFont typeface="Arial" panose="020B0604020202020204" pitchFamily="34" charset="0"/>
              <a:buNone/>
              <a:defRPr/>
            </a:pPr>
            <a:endParaRPr lang="en-GB" sz="1200">
              <a:hlinkClick r:id="rId3"/>
            </a:endParaRPr>
          </a:p>
        </p:txBody>
      </p:sp>
      <p:sp>
        <p:nvSpPr>
          <p:cNvPr id="4" name="Date Placeholder 3">
            <a:extLst>
              <a:ext uri="{FF2B5EF4-FFF2-40B4-BE49-F238E27FC236}">
                <a16:creationId xmlns:a16="http://schemas.microsoft.com/office/drawing/2014/main" id="{E0CF7157-207C-4276-9F39-6C662FC3D437}"/>
              </a:ext>
            </a:extLst>
          </p:cNvPr>
          <p:cNvSpPr>
            <a:spLocks noGrp="1"/>
          </p:cNvSpPr>
          <p:nvPr>
            <p:ph type="dt" sz="quarter" idx="10"/>
          </p:nvPr>
        </p:nvSpPr>
        <p:spPr/>
        <p:txBody>
          <a:bodyPr/>
          <a:lstStyle/>
          <a:p>
            <a:pPr>
              <a:defRPr/>
            </a:pPr>
            <a:fld id="{6A031790-F955-46DD-89EF-3C5AABB9CC0F}" type="datetime1">
              <a:rPr lang="en-GB" altLang="en-US" smtClean="0"/>
              <a:pPr>
                <a:defRPr/>
              </a:pPr>
              <a:t>16/06/2023</a:t>
            </a:fld>
            <a:endParaRPr lang="en-GB" altLang="en-US"/>
          </a:p>
        </p:txBody>
      </p:sp>
      <p:sp>
        <p:nvSpPr>
          <p:cNvPr id="9221" name="Slide Number Placeholder 4">
            <a:extLst>
              <a:ext uri="{FF2B5EF4-FFF2-40B4-BE49-F238E27FC236}">
                <a16:creationId xmlns:a16="http://schemas.microsoft.com/office/drawing/2014/main" id="{C15F0BB3-CAE5-4A63-8AF7-CBBA1AB4811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CD85ED0-F8CE-4A47-AEB8-BAF72E622BB0}"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pic>
        <p:nvPicPr>
          <p:cNvPr id="2" name="Picture 1">
            <a:extLst>
              <a:ext uri="{FF2B5EF4-FFF2-40B4-BE49-F238E27FC236}">
                <a16:creationId xmlns:a16="http://schemas.microsoft.com/office/drawing/2014/main" id="{56DF2B31-815A-5A0D-8BB6-0152D2132D8F}"/>
              </a:ext>
            </a:extLst>
          </p:cNvPr>
          <p:cNvPicPr>
            <a:picLocks noChangeAspect="1"/>
          </p:cNvPicPr>
          <p:nvPr/>
        </p:nvPicPr>
        <p:blipFill>
          <a:blip r:embed="rId4"/>
          <a:stretch>
            <a:fillRect/>
          </a:stretch>
        </p:blipFill>
        <p:spPr>
          <a:xfrm>
            <a:off x="3204022" y="116944"/>
            <a:ext cx="4752528" cy="6741056"/>
          </a:xfrm>
          <a:prstGeom prst="rect">
            <a:avLst/>
          </a:prstGeom>
        </p:spPr>
      </p:pic>
    </p:spTree>
    <p:extLst>
      <p:ext uri="{BB962C8B-B14F-4D97-AF65-F5344CB8AC3E}">
        <p14:creationId xmlns:p14="http://schemas.microsoft.com/office/powerpoint/2010/main" val="28335240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5819"/>
            <a:ext cx="8003232" cy="648885"/>
          </a:xfrm>
        </p:spPr>
        <p:txBody>
          <a:bodyPr/>
          <a:lstStyle/>
          <a:p>
            <a:r>
              <a:rPr lang="en-US" sz="2800"/>
              <a:t>What to do…</a:t>
            </a:r>
            <a:r>
              <a:rPr lang="en-GB" sz="2800">
                <a:hlinkClick r:id="rId2"/>
              </a:rPr>
              <a:t> </a:t>
            </a:r>
            <a:br>
              <a:rPr lang="en-GB" sz="2800">
                <a:hlinkClick r:id="rId2"/>
              </a:rPr>
            </a:br>
            <a:r>
              <a:rPr lang="en-GB" sz="1200">
                <a:hlinkClick r:id="rId2"/>
              </a:rPr>
              <a:t>Explained: The 5 R's of Safeguarding [2023 Update] (onlinedbschecks.co.uk)</a:t>
            </a:r>
            <a:endParaRPr lang="en-US" sz="1200"/>
          </a:p>
        </p:txBody>
      </p:sp>
      <p:sp>
        <p:nvSpPr>
          <p:cNvPr id="4" name="Date Placeholder 3"/>
          <p:cNvSpPr>
            <a:spLocks noGrp="1"/>
          </p:cNvSpPr>
          <p:nvPr>
            <p:ph type="dt" sz="half" idx="10"/>
          </p:nvPr>
        </p:nvSpPr>
        <p:spPr/>
        <p:txBody>
          <a:bodyPr/>
          <a:lstStyle/>
          <a:p>
            <a:pPr>
              <a:defRPr/>
            </a:pPr>
            <a:fld id="{71EB28F8-D49C-40F8-A70C-70C92CA0F5D8}" type="datetime1">
              <a:rPr lang="en-GB" altLang="en-US" smtClean="0"/>
              <a:pPr>
                <a:defRPr/>
              </a:pPr>
              <a:t>16/06/2023</a:t>
            </a:fld>
            <a:endParaRPr lang="en-GB" altLang="en-US"/>
          </a:p>
        </p:txBody>
      </p:sp>
      <p:sp>
        <p:nvSpPr>
          <p:cNvPr id="5" name="Slide Number Placeholder 4"/>
          <p:cNvSpPr>
            <a:spLocks noGrp="1"/>
          </p:cNvSpPr>
          <p:nvPr>
            <p:ph type="sldNum" sz="quarter" idx="12"/>
          </p:nvPr>
        </p:nvSpPr>
        <p:spPr/>
        <p:txBody>
          <a:bodyPr/>
          <a:lstStyle/>
          <a:p>
            <a:pPr>
              <a:defRPr/>
            </a:pPr>
            <a:fld id="{1D396EF7-AE92-4D90-B2A9-1448F92B1D6B}" type="slidenum">
              <a:rPr lang="en-GB" altLang="en-US" smtClean="0"/>
              <a:pPr>
                <a:defRPr/>
              </a:pPr>
              <a:t>16</a:t>
            </a:fld>
            <a:endParaRPr lang="en-GB" altLang="en-US"/>
          </a:p>
        </p:txBody>
      </p:sp>
      <p:pic>
        <p:nvPicPr>
          <p:cNvPr id="6" name="Picture 5">
            <a:extLst>
              <a:ext uri="{FF2B5EF4-FFF2-40B4-BE49-F238E27FC236}">
                <a16:creationId xmlns:a16="http://schemas.microsoft.com/office/drawing/2014/main" id="{43C12814-A744-78F2-A2E0-7346E6E833EA}"/>
              </a:ext>
            </a:extLst>
          </p:cNvPr>
          <p:cNvPicPr>
            <a:picLocks noChangeAspect="1"/>
          </p:cNvPicPr>
          <p:nvPr/>
        </p:nvPicPr>
        <p:blipFill>
          <a:blip r:embed="rId3"/>
          <a:stretch>
            <a:fillRect/>
          </a:stretch>
        </p:blipFill>
        <p:spPr>
          <a:xfrm>
            <a:off x="0" y="859536"/>
            <a:ext cx="9144000" cy="5138928"/>
          </a:xfrm>
          <a:prstGeom prst="rect">
            <a:avLst/>
          </a:prstGeom>
        </p:spPr>
      </p:pic>
    </p:spTree>
    <p:extLst>
      <p:ext uri="{BB962C8B-B14F-4D97-AF65-F5344CB8AC3E}">
        <p14:creationId xmlns:p14="http://schemas.microsoft.com/office/powerpoint/2010/main" val="16647532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532733"/>
            <a:ext cx="8229600" cy="1143000"/>
          </a:xfrm>
        </p:spPr>
        <p:txBody>
          <a:bodyPr/>
          <a:lstStyle/>
          <a:p>
            <a:r>
              <a:rPr lang="en-US"/>
              <a:t>What to do?</a:t>
            </a:r>
          </a:p>
        </p:txBody>
      </p:sp>
      <p:sp>
        <p:nvSpPr>
          <p:cNvPr id="3" name="Content Placeholder 2"/>
          <p:cNvSpPr>
            <a:spLocks noGrp="1"/>
          </p:cNvSpPr>
          <p:nvPr>
            <p:ph idx="1"/>
          </p:nvPr>
        </p:nvSpPr>
        <p:spPr>
          <a:xfrm>
            <a:off x="395536" y="2206623"/>
            <a:ext cx="8229600" cy="3917032"/>
          </a:xfrm>
        </p:spPr>
        <p:txBody>
          <a:bodyPr/>
          <a:lstStyle/>
          <a:p>
            <a:r>
              <a:rPr lang="en-US"/>
              <a:t>Contact emergency services if in danger</a:t>
            </a:r>
          </a:p>
          <a:p>
            <a:r>
              <a:rPr lang="en-US"/>
              <a:t>Report to manager / safeguarding officer</a:t>
            </a:r>
          </a:p>
          <a:p>
            <a:r>
              <a:rPr lang="en-US"/>
              <a:t>Contact social services </a:t>
            </a:r>
            <a:r>
              <a:rPr lang="mr-IN"/>
              <a:t>–</a:t>
            </a:r>
            <a:r>
              <a:rPr lang="en-US"/>
              <a:t> see council website for appropriate phone number</a:t>
            </a:r>
            <a:endParaRPr lang="en-US" sz="1100"/>
          </a:p>
          <a:p>
            <a:r>
              <a:rPr lang="en-US"/>
              <a:t>Make notes on what you have seen</a:t>
            </a:r>
          </a:p>
          <a:p>
            <a:r>
              <a:rPr lang="en-US" sz="1000">
                <a:hlinkClick r:id="rId2"/>
              </a:rPr>
              <a:t>https://www.birmingham.gov.uk/info/20019/children_young_people_and_families/602/who_to_contact_if_you_re_worried_about_a_vulnerable_adult_or_child</a:t>
            </a:r>
            <a:endParaRPr lang="en-US" sz="1000"/>
          </a:p>
        </p:txBody>
      </p:sp>
      <p:sp>
        <p:nvSpPr>
          <p:cNvPr id="4" name="Date Placeholder 3"/>
          <p:cNvSpPr>
            <a:spLocks noGrp="1"/>
          </p:cNvSpPr>
          <p:nvPr>
            <p:ph type="dt" sz="half" idx="10"/>
          </p:nvPr>
        </p:nvSpPr>
        <p:spPr/>
        <p:txBody>
          <a:bodyPr/>
          <a:lstStyle/>
          <a:p>
            <a:pPr>
              <a:defRPr/>
            </a:pPr>
            <a:fld id="{71EB28F8-D49C-40F8-A70C-70C92CA0F5D8}" type="datetime1">
              <a:rPr lang="en-GB" altLang="en-US" smtClean="0"/>
              <a:pPr>
                <a:defRPr/>
              </a:pPr>
              <a:t>16/06/2023</a:t>
            </a:fld>
            <a:endParaRPr lang="en-GB" altLang="en-US"/>
          </a:p>
        </p:txBody>
      </p:sp>
      <p:sp>
        <p:nvSpPr>
          <p:cNvPr id="5" name="Slide Number Placeholder 4"/>
          <p:cNvSpPr>
            <a:spLocks noGrp="1"/>
          </p:cNvSpPr>
          <p:nvPr>
            <p:ph type="sldNum" sz="quarter" idx="12"/>
          </p:nvPr>
        </p:nvSpPr>
        <p:spPr/>
        <p:txBody>
          <a:bodyPr/>
          <a:lstStyle/>
          <a:p>
            <a:pPr>
              <a:defRPr/>
            </a:pPr>
            <a:fld id="{1D396EF7-AE92-4D90-B2A9-1448F92B1D6B}" type="slidenum">
              <a:rPr lang="en-GB" altLang="en-US" smtClean="0"/>
              <a:pPr>
                <a:defRPr/>
              </a:pPr>
              <a:t>17</a:t>
            </a:fld>
            <a:endParaRPr lang="en-GB" altLang="en-US"/>
          </a:p>
        </p:txBody>
      </p:sp>
      <p:pic>
        <p:nvPicPr>
          <p:cNvPr id="6" name="Picture 5">
            <a:extLst>
              <a:ext uri="{FF2B5EF4-FFF2-40B4-BE49-F238E27FC236}">
                <a16:creationId xmlns:a16="http://schemas.microsoft.com/office/drawing/2014/main" id="{5EAF18A8-C577-1C9E-B004-DC0CAA1E57D5}"/>
              </a:ext>
            </a:extLst>
          </p:cNvPr>
          <p:cNvPicPr>
            <a:picLocks noChangeAspect="1"/>
          </p:cNvPicPr>
          <p:nvPr/>
        </p:nvPicPr>
        <p:blipFill>
          <a:blip r:embed="rId3"/>
          <a:stretch>
            <a:fillRect/>
          </a:stretch>
        </p:blipFill>
        <p:spPr>
          <a:xfrm>
            <a:off x="7452320" y="118941"/>
            <a:ext cx="1556792" cy="1556792"/>
          </a:xfrm>
          <a:prstGeom prst="rect">
            <a:avLst/>
          </a:prstGeom>
        </p:spPr>
      </p:pic>
    </p:spTree>
    <p:extLst>
      <p:ext uri="{BB962C8B-B14F-4D97-AF65-F5344CB8AC3E}">
        <p14:creationId xmlns:p14="http://schemas.microsoft.com/office/powerpoint/2010/main" val="11920189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a:t>Understanding Safeguarding - videos 2019</a:t>
            </a:r>
          </a:p>
        </p:txBody>
      </p:sp>
      <p:sp>
        <p:nvSpPr>
          <p:cNvPr id="3" name="Content Placeholder 2"/>
          <p:cNvSpPr>
            <a:spLocks noGrp="1"/>
          </p:cNvSpPr>
          <p:nvPr>
            <p:ph idx="1"/>
          </p:nvPr>
        </p:nvSpPr>
        <p:spPr>
          <a:xfrm>
            <a:off x="770384" y="3128011"/>
            <a:ext cx="8229600" cy="2880320"/>
          </a:xfrm>
        </p:spPr>
        <p:txBody>
          <a:bodyPr/>
          <a:lstStyle/>
          <a:p>
            <a:pPr marL="0" indent="0">
              <a:buNone/>
            </a:pPr>
            <a:r>
              <a:rPr lang="en-US" sz="2400"/>
              <a:t>Watch these real stories from Haringey Council London</a:t>
            </a:r>
          </a:p>
          <a:p>
            <a:r>
              <a:rPr lang="en-US" sz="2400">
                <a:hlinkClick r:id="rId2"/>
              </a:rPr>
              <a:t>https://www.youtube.com/watch?v=JS33VJcaxjQ</a:t>
            </a:r>
            <a:endParaRPr lang="en-US" sz="2400"/>
          </a:p>
          <a:p>
            <a:r>
              <a:rPr lang="en-US" sz="2400">
                <a:hlinkClick r:id="rId3"/>
              </a:rPr>
              <a:t>https://www.youtube.com/watch?v=_Ki7XsezOWw</a:t>
            </a:r>
            <a:endParaRPr lang="en-US" sz="2400"/>
          </a:p>
          <a:p>
            <a:r>
              <a:rPr lang="en-US" sz="2400">
                <a:hlinkClick r:id="rId4"/>
              </a:rPr>
              <a:t>https://www.youtube.com/watch?v=8TTb_Zp43l4</a:t>
            </a:r>
            <a:endParaRPr lang="en-US" sz="2400"/>
          </a:p>
          <a:p>
            <a:r>
              <a:rPr lang="en-US" sz="2400">
                <a:hlinkClick r:id="rId5"/>
              </a:rPr>
              <a:t>https://www.youtube.com/watch?v=b-ybDjFPDRk</a:t>
            </a:r>
            <a:r>
              <a:rPr lang="en-US" sz="2400"/>
              <a:t> (but bear in mind we have different phone numbers)</a:t>
            </a:r>
          </a:p>
          <a:p>
            <a:pPr marL="0" indent="0">
              <a:buNone/>
            </a:pPr>
            <a:endParaRPr lang="en-US" sz="2800"/>
          </a:p>
        </p:txBody>
      </p:sp>
      <p:sp>
        <p:nvSpPr>
          <p:cNvPr id="4" name="Date Placeholder 3"/>
          <p:cNvSpPr>
            <a:spLocks noGrp="1"/>
          </p:cNvSpPr>
          <p:nvPr>
            <p:ph type="dt" sz="half" idx="10"/>
          </p:nvPr>
        </p:nvSpPr>
        <p:spPr/>
        <p:txBody>
          <a:bodyPr/>
          <a:lstStyle/>
          <a:p>
            <a:pPr>
              <a:defRPr/>
            </a:pPr>
            <a:fld id="{71EB28F8-D49C-40F8-A70C-70C92CA0F5D8}" type="datetime1">
              <a:rPr lang="en-GB" altLang="en-US" smtClean="0"/>
              <a:pPr>
                <a:defRPr/>
              </a:pPr>
              <a:t>16/06/2023</a:t>
            </a:fld>
            <a:endParaRPr lang="en-GB" altLang="en-US"/>
          </a:p>
        </p:txBody>
      </p:sp>
      <p:sp>
        <p:nvSpPr>
          <p:cNvPr id="5" name="Slide Number Placeholder 4"/>
          <p:cNvSpPr>
            <a:spLocks noGrp="1"/>
          </p:cNvSpPr>
          <p:nvPr>
            <p:ph type="sldNum" sz="quarter" idx="12"/>
          </p:nvPr>
        </p:nvSpPr>
        <p:spPr/>
        <p:txBody>
          <a:bodyPr/>
          <a:lstStyle/>
          <a:p>
            <a:pPr>
              <a:defRPr/>
            </a:pPr>
            <a:fld id="{1D396EF7-AE92-4D90-B2A9-1448F92B1D6B}" type="slidenum">
              <a:rPr lang="en-GB" altLang="en-US" smtClean="0"/>
              <a:pPr>
                <a:defRPr/>
              </a:pPr>
              <a:t>18</a:t>
            </a:fld>
            <a:endParaRPr lang="en-GB" altLang="en-US"/>
          </a:p>
        </p:txBody>
      </p:sp>
      <p:pic>
        <p:nvPicPr>
          <p:cNvPr id="6" name="Picture 5">
            <a:extLst>
              <a:ext uri="{FF2B5EF4-FFF2-40B4-BE49-F238E27FC236}">
                <a16:creationId xmlns:a16="http://schemas.microsoft.com/office/drawing/2014/main" id="{536DE219-4DCB-CBA2-29EE-A9F8DC28B576}"/>
              </a:ext>
            </a:extLst>
          </p:cNvPr>
          <p:cNvPicPr>
            <a:picLocks noChangeAspect="1"/>
          </p:cNvPicPr>
          <p:nvPr/>
        </p:nvPicPr>
        <p:blipFill rotWithShape="1">
          <a:blip r:embed="rId6"/>
          <a:srcRect t="19078"/>
          <a:stretch/>
        </p:blipFill>
        <p:spPr>
          <a:xfrm>
            <a:off x="3491880" y="1700808"/>
            <a:ext cx="2627784" cy="1196129"/>
          </a:xfrm>
          <a:prstGeom prst="rect">
            <a:avLst/>
          </a:prstGeom>
        </p:spPr>
      </p:pic>
    </p:spTree>
    <p:extLst>
      <p:ext uri="{BB962C8B-B14F-4D97-AF65-F5344CB8AC3E}">
        <p14:creationId xmlns:p14="http://schemas.microsoft.com/office/powerpoint/2010/main" val="128717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7023E4BA-3802-4074-9CFA-29F24532392D}"/>
              </a:ext>
            </a:extLst>
          </p:cNvPr>
          <p:cNvSpPr>
            <a:spLocks noGrp="1"/>
          </p:cNvSpPr>
          <p:nvPr>
            <p:ph type="title"/>
          </p:nvPr>
        </p:nvSpPr>
        <p:spPr>
          <a:xfrm>
            <a:off x="457200" y="274638"/>
            <a:ext cx="8229600" cy="706437"/>
          </a:xfrm>
        </p:spPr>
        <p:txBody>
          <a:bodyPr/>
          <a:lstStyle/>
          <a:p>
            <a:r>
              <a:rPr lang="en-GB" altLang="en-US" sz="2800" b="1"/>
              <a:t>REFERENCES </a:t>
            </a:r>
          </a:p>
        </p:txBody>
      </p:sp>
      <p:sp>
        <p:nvSpPr>
          <p:cNvPr id="14339" name="Content Placeholder 2">
            <a:extLst>
              <a:ext uri="{FF2B5EF4-FFF2-40B4-BE49-F238E27FC236}">
                <a16:creationId xmlns:a16="http://schemas.microsoft.com/office/drawing/2014/main" id="{593236E2-AF8E-43E4-A5E8-A8DF64DE9ECC}"/>
              </a:ext>
            </a:extLst>
          </p:cNvPr>
          <p:cNvSpPr>
            <a:spLocks noGrp="1"/>
          </p:cNvSpPr>
          <p:nvPr>
            <p:ph idx="1"/>
          </p:nvPr>
        </p:nvSpPr>
        <p:spPr>
          <a:xfrm>
            <a:off x="107950" y="1196975"/>
            <a:ext cx="8856663" cy="4319588"/>
          </a:xfrm>
        </p:spPr>
        <p:txBody>
          <a:bodyPr/>
          <a:lstStyle/>
          <a:p>
            <a:pPr marL="0" indent="0">
              <a:buFont typeface="Arial" panose="020B0604020202020204" pitchFamily="34" charset="0"/>
              <a:buNone/>
            </a:pPr>
            <a:endParaRPr lang="en-US" altLang="en-US" sz="1800">
              <a:hlinkClick r:id="rId2"/>
            </a:endParaRPr>
          </a:p>
          <a:p>
            <a:pPr marL="0" indent="0">
              <a:buFont typeface="Arial" panose="020B0604020202020204" pitchFamily="34" charset="0"/>
              <a:buNone/>
            </a:pPr>
            <a:r>
              <a:rPr lang="en-US" altLang="en-US" sz="1800">
                <a:hlinkClick r:id="rId2"/>
              </a:rPr>
              <a:t>https://www.cqc.org.uk/what-we-do/how-we-do-our-job/fundamental-standards</a:t>
            </a:r>
          </a:p>
          <a:p>
            <a:pPr marL="0" indent="0">
              <a:buFont typeface="Arial" panose="020B0604020202020204" pitchFamily="34" charset="0"/>
              <a:buNone/>
            </a:pPr>
            <a:r>
              <a:rPr lang="en-US" altLang="en-US" sz="1800">
                <a:hlinkClick r:id="rId2"/>
              </a:rPr>
              <a:t>www.skillsforhealth.org.uk</a:t>
            </a:r>
            <a:endParaRPr lang="en-US" altLang="en-US" sz="1800"/>
          </a:p>
          <a:p>
            <a:pPr marL="0" indent="0">
              <a:buFont typeface="Arial" panose="020B0604020202020204" pitchFamily="34" charset="0"/>
              <a:buNone/>
            </a:pPr>
            <a:endParaRPr lang="en-US" altLang="en-US" sz="1800"/>
          </a:p>
          <a:p>
            <a:pPr marL="0" indent="0">
              <a:buFont typeface="Arial" panose="020B0604020202020204" pitchFamily="34" charset="0"/>
              <a:buNone/>
            </a:pPr>
            <a:r>
              <a:rPr lang="en-US" altLang="en-US" sz="1800"/>
              <a:t>Principles of safeguarding</a:t>
            </a:r>
          </a:p>
          <a:p>
            <a:pPr marL="0" indent="0">
              <a:buNone/>
            </a:pPr>
            <a:r>
              <a:rPr lang="en-US" altLang="en-US" sz="1800">
                <a:hlinkClick r:id="rId3"/>
              </a:rPr>
              <a:t>https://www.scie.org.uk/safeguarding/adults/introduction/six-principles</a:t>
            </a:r>
            <a:endParaRPr lang="en-US" altLang="en-US" sz="1800"/>
          </a:p>
          <a:p>
            <a:pPr marL="0" indent="0">
              <a:buNone/>
            </a:pPr>
            <a:endParaRPr lang="en-US" altLang="en-US" sz="1800"/>
          </a:p>
          <a:p>
            <a:pPr marL="0" indent="0">
              <a:buNone/>
            </a:pPr>
            <a:r>
              <a:rPr lang="en-US" altLang="en-US" sz="1800"/>
              <a:t>HM Government (2018) Working Together to Safeguard Children</a:t>
            </a:r>
          </a:p>
          <a:p>
            <a:pPr marL="0" indent="0">
              <a:buNone/>
            </a:pPr>
            <a:r>
              <a:rPr lang="en-US" altLang="en-US" sz="1800">
                <a:hlinkClick r:id="rId4"/>
              </a:rPr>
              <a:t>https://assets.publishing.service.gov.uk/government/uploads/system/uploads/attachment_data/file/942454/Working_together_to_safeguard_children_inter_agency_guidance.pdf</a:t>
            </a:r>
            <a:endParaRPr lang="en-US" altLang="en-US" sz="1800"/>
          </a:p>
          <a:p>
            <a:pPr marL="0" indent="0">
              <a:buNone/>
            </a:pPr>
            <a:endParaRPr lang="en-US" altLang="en-US" sz="1800"/>
          </a:p>
          <a:p>
            <a:pPr marL="0" indent="0">
              <a:buNone/>
            </a:pPr>
            <a:endParaRPr lang="en-US" altLang="en-US" sz="1800"/>
          </a:p>
          <a:p>
            <a:pPr marL="0" indent="0">
              <a:buFont typeface="Arial" panose="020B0604020202020204" pitchFamily="34" charset="0"/>
              <a:buNone/>
            </a:pPr>
            <a:endParaRPr lang="en-US" altLang="en-US" sz="1800"/>
          </a:p>
          <a:p>
            <a:pPr marL="0" indent="0">
              <a:buFont typeface="Arial" panose="020B0604020202020204" pitchFamily="34" charset="0"/>
              <a:buNone/>
            </a:pPr>
            <a:endParaRPr lang="en-US" altLang="en-US" sz="1800"/>
          </a:p>
          <a:p>
            <a:pPr marL="0" indent="0">
              <a:buFont typeface="Arial" panose="020B0604020202020204" pitchFamily="34" charset="0"/>
              <a:buNone/>
            </a:pPr>
            <a:endParaRPr lang="en-GB" altLang="en-US" sz="1800"/>
          </a:p>
        </p:txBody>
      </p:sp>
      <p:sp>
        <p:nvSpPr>
          <p:cNvPr id="4" name="Date Placeholder 3">
            <a:extLst>
              <a:ext uri="{FF2B5EF4-FFF2-40B4-BE49-F238E27FC236}">
                <a16:creationId xmlns:a16="http://schemas.microsoft.com/office/drawing/2014/main" id="{7C58D9E3-8AAA-41AB-B7D8-548FB60A4874}"/>
              </a:ext>
            </a:extLst>
          </p:cNvPr>
          <p:cNvSpPr>
            <a:spLocks noGrp="1"/>
          </p:cNvSpPr>
          <p:nvPr>
            <p:ph type="dt" sz="quarter" idx="10"/>
          </p:nvPr>
        </p:nvSpPr>
        <p:spPr/>
        <p:txBody>
          <a:bodyPr/>
          <a:lstStyle/>
          <a:p>
            <a:pPr>
              <a:defRPr/>
            </a:pPr>
            <a:fld id="{7E5EACB9-F52E-43D0-8100-AA25099FF70C}" type="datetime1">
              <a:rPr lang="en-GB" altLang="en-US" smtClean="0"/>
              <a:pPr>
                <a:defRPr/>
              </a:pPr>
              <a:t>16/06/2023</a:t>
            </a:fld>
            <a:endParaRPr lang="en-GB" altLang="en-US"/>
          </a:p>
        </p:txBody>
      </p:sp>
      <p:sp>
        <p:nvSpPr>
          <p:cNvPr id="14341" name="Slide Number Placeholder 4">
            <a:extLst>
              <a:ext uri="{FF2B5EF4-FFF2-40B4-BE49-F238E27FC236}">
                <a16:creationId xmlns:a16="http://schemas.microsoft.com/office/drawing/2014/main" id="{76C56D41-EA7C-44F7-A49D-1224491B3BD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164C45C-E537-4C15-8F3B-89800529A880}"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1666</Words>
  <Application>Microsoft Office PowerPoint</Application>
  <PresentationFormat>On-screen Show (4:3)</PresentationFormat>
  <Paragraphs>242</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Myriad Pro</vt:lpstr>
      <vt:lpstr>Arial</vt:lpstr>
      <vt:lpstr>Verdana</vt:lpstr>
      <vt:lpstr>20140311PresentationUWTSDTemplate</vt:lpstr>
      <vt:lpstr> BMHP5004  Children, Young people and Families  Safeguarding </vt:lpstr>
      <vt:lpstr>What is Safeguarding?  Who are in the most vulnerable of circumstances?</vt:lpstr>
      <vt:lpstr>SAFEGUARDING</vt:lpstr>
      <vt:lpstr>SAFEGUARDING – Care Quality Commission (CQC) </vt:lpstr>
      <vt:lpstr>SAFEGUARDING – Working with families</vt:lpstr>
      <vt:lpstr>Care Act 2014 (129 chapters)</vt:lpstr>
      <vt:lpstr>Care Act 2014 (129 chapters)</vt:lpstr>
      <vt:lpstr>Care Act 2014 (129 chapters)</vt:lpstr>
      <vt:lpstr>SAFEGUARDING - ADULTS</vt:lpstr>
      <vt:lpstr>Children Act 1989       Child Act 2004</vt:lpstr>
      <vt:lpstr>SAFEGUARDING - CHILDREN</vt:lpstr>
      <vt:lpstr>SAFEGUARDING - CHILDREN</vt:lpstr>
      <vt:lpstr>SAFEGUARDING - CHILDREN</vt:lpstr>
      <vt:lpstr>SAFEGUARDING - CHILDREN</vt:lpstr>
      <vt:lpstr>SAFEGUARDING   CHILDREN  This will look different depending on each work place</vt:lpstr>
      <vt:lpstr>What to do…  Explained: The 5 R's of Safeguarding [2023 Update] (onlinedbschecks.co.uk)</vt:lpstr>
      <vt:lpstr>What to do?</vt:lpstr>
      <vt:lpstr>Understanding Safeguarding - videos 2019</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Colin Barr</cp:lastModifiedBy>
  <cp:revision>2</cp:revision>
  <cp:lastPrinted>1601-01-01T00:00:00Z</cp:lastPrinted>
  <dcterms:created xsi:type="dcterms:W3CDTF">2002-10-07T19:43:58Z</dcterms:created>
  <dcterms:modified xsi:type="dcterms:W3CDTF">2023-06-16T07:51:44Z</dcterms:modified>
</cp:coreProperties>
</file>