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5" r:id="rId1"/>
  </p:sldMasterIdLst>
  <p:notesMasterIdLst>
    <p:notesMasterId r:id="rId15"/>
  </p:notesMasterIdLst>
  <p:sldIdLst>
    <p:sldId id="256" r:id="rId2"/>
    <p:sldId id="259" r:id="rId3"/>
    <p:sldId id="262" r:id="rId4"/>
    <p:sldId id="263" r:id="rId5"/>
    <p:sldId id="258" r:id="rId6"/>
    <p:sldId id="266" r:id="rId7"/>
    <p:sldId id="264" r:id="rId8"/>
    <p:sldId id="267" r:id="rId9"/>
    <p:sldId id="268" r:id="rId10"/>
    <p:sldId id="265" r:id="rId11"/>
    <p:sldId id="261" r:id="rId12"/>
    <p:sldId id="270"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0DCADA-45EC-1345-92A7-63CE198A1A9F}" v="9" dt="2020-11-13T13:58:05.4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809"/>
    <p:restoredTop sz="94645"/>
  </p:normalViewPr>
  <p:slideViewPr>
    <p:cSldViewPr snapToGrid="0" snapToObjects="1">
      <p:cViewPr varScale="1">
        <p:scale>
          <a:sx n="152" d="100"/>
          <a:sy n="152" d="100"/>
        </p:scale>
        <p:origin x="102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on Louise Richards" userId="537b6e09-bce6-437b-83f2-712af5072261" providerId="ADAL" clId="{580DCADA-45EC-1345-92A7-63CE198A1A9F}"/>
    <pc:docChg chg="custSel addSld delSld modSld">
      <pc:chgData name="Sharon Louise Richards" userId="537b6e09-bce6-437b-83f2-712af5072261" providerId="ADAL" clId="{580DCADA-45EC-1345-92A7-63CE198A1A9F}" dt="2020-11-13T13:58:15.773" v="230" actId="20577"/>
      <pc:docMkLst>
        <pc:docMk/>
      </pc:docMkLst>
      <pc:sldChg chg="modSp mod">
        <pc:chgData name="Sharon Louise Richards" userId="537b6e09-bce6-437b-83f2-712af5072261" providerId="ADAL" clId="{580DCADA-45EC-1345-92A7-63CE198A1A9F}" dt="2020-11-10T09:37:53.925" v="132" actId="2711"/>
        <pc:sldMkLst>
          <pc:docMk/>
          <pc:sldMk cId="965446339" sldId="261"/>
        </pc:sldMkLst>
        <pc:spChg chg="mod">
          <ac:chgData name="Sharon Louise Richards" userId="537b6e09-bce6-437b-83f2-712af5072261" providerId="ADAL" clId="{580DCADA-45EC-1345-92A7-63CE198A1A9F}" dt="2020-11-10T09:37:53.925" v="132" actId="2711"/>
          <ac:spMkLst>
            <pc:docMk/>
            <pc:sldMk cId="965446339" sldId="261"/>
            <ac:spMk id="3" creationId="{D98E4050-CD16-3046-B86F-2EBAF186965B}"/>
          </ac:spMkLst>
        </pc:spChg>
      </pc:sldChg>
      <pc:sldChg chg="modAnim">
        <pc:chgData name="Sharon Louise Richards" userId="537b6e09-bce6-437b-83f2-712af5072261" providerId="ADAL" clId="{580DCADA-45EC-1345-92A7-63CE198A1A9F}" dt="2020-11-13T09:54:18.042" v="228"/>
        <pc:sldMkLst>
          <pc:docMk/>
          <pc:sldMk cId="3874048272" sldId="264"/>
        </pc:sldMkLst>
      </pc:sldChg>
      <pc:sldChg chg="modSp mod">
        <pc:chgData name="Sharon Louise Richards" userId="537b6e09-bce6-437b-83f2-712af5072261" providerId="ADAL" clId="{580DCADA-45EC-1345-92A7-63CE198A1A9F}" dt="2020-11-10T09:37:10.323" v="131" actId="27636"/>
        <pc:sldMkLst>
          <pc:docMk/>
          <pc:sldMk cId="1635671456" sldId="265"/>
        </pc:sldMkLst>
        <pc:spChg chg="mod">
          <ac:chgData name="Sharon Louise Richards" userId="537b6e09-bce6-437b-83f2-712af5072261" providerId="ADAL" clId="{580DCADA-45EC-1345-92A7-63CE198A1A9F}" dt="2020-11-10T09:37:10.323" v="131" actId="27636"/>
          <ac:spMkLst>
            <pc:docMk/>
            <pc:sldMk cId="1635671456" sldId="265"/>
            <ac:spMk id="3" creationId="{69535695-5507-CE41-BFA9-E40AE4CE3FF7}"/>
          </ac:spMkLst>
        </pc:spChg>
      </pc:sldChg>
      <pc:sldChg chg="modSp mod">
        <pc:chgData name="Sharon Louise Richards" userId="537b6e09-bce6-437b-83f2-712af5072261" providerId="ADAL" clId="{580DCADA-45EC-1345-92A7-63CE198A1A9F}" dt="2020-11-10T09:46:59.956" v="174" actId="20577"/>
        <pc:sldMkLst>
          <pc:docMk/>
          <pc:sldMk cId="1942304240" sldId="268"/>
        </pc:sldMkLst>
        <pc:spChg chg="mod">
          <ac:chgData name="Sharon Louise Richards" userId="537b6e09-bce6-437b-83f2-712af5072261" providerId="ADAL" clId="{580DCADA-45EC-1345-92A7-63CE198A1A9F}" dt="2020-11-10T09:46:59.956" v="174" actId="20577"/>
          <ac:spMkLst>
            <pc:docMk/>
            <pc:sldMk cId="1942304240" sldId="268"/>
            <ac:spMk id="3" creationId="{2FA02D8E-8BB4-8B41-8613-13BE31497B38}"/>
          </ac:spMkLst>
        </pc:spChg>
      </pc:sldChg>
      <pc:sldChg chg="modSp new mod">
        <pc:chgData name="Sharon Louise Richards" userId="537b6e09-bce6-437b-83f2-712af5072261" providerId="ADAL" clId="{580DCADA-45EC-1345-92A7-63CE198A1A9F}" dt="2020-11-13T13:58:15.773" v="230" actId="20577"/>
        <pc:sldMkLst>
          <pc:docMk/>
          <pc:sldMk cId="3199100165" sldId="270"/>
        </pc:sldMkLst>
        <pc:spChg chg="mod">
          <ac:chgData name="Sharon Louise Richards" userId="537b6e09-bce6-437b-83f2-712af5072261" providerId="ADAL" clId="{580DCADA-45EC-1345-92A7-63CE198A1A9F}" dt="2020-11-10T09:15:09.774" v="18" actId="20577"/>
          <ac:spMkLst>
            <pc:docMk/>
            <pc:sldMk cId="3199100165" sldId="270"/>
            <ac:spMk id="2" creationId="{566FF69B-0E2D-5940-8E42-C88B05A54E4A}"/>
          </ac:spMkLst>
        </pc:spChg>
        <pc:spChg chg="mod">
          <ac:chgData name="Sharon Louise Richards" userId="537b6e09-bce6-437b-83f2-712af5072261" providerId="ADAL" clId="{580DCADA-45EC-1345-92A7-63CE198A1A9F}" dt="2020-11-13T13:58:15.773" v="230" actId="20577"/>
          <ac:spMkLst>
            <pc:docMk/>
            <pc:sldMk cId="3199100165" sldId="270"/>
            <ac:spMk id="3" creationId="{99E971E6-D986-8F4F-92D1-B04FACDFCC8F}"/>
          </ac:spMkLst>
        </pc:spChg>
      </pc:sldChg>
      <pc:sldChg chg="new del">
        <pc:chgData name="Sharon Louise Richards" userId="537b6e09-bce6-437b-83f2-712af5072261" providerId="ADAL" clId="{580DCADA-45EC-1345-92A7-63CE198A1A9F}" dt="2020-11-10T09:15:01.686" v="4" actId="2696"/>
        <pc:sldMkLst>
          <pc:docMk/>
          <pc:sldMk cId="3680189055" sldId="271"/>
        </pc:sldMkLst>
      </pc:sldChg>
      <pc:sldChg chg="new del">
        <pc:chgData name="Sharon Louise Richards" userId="537b6e09-bce6-437b-83f2-712af5072261" providerId="ADAL" clId="{580DCADA-45EC-1345-92A7-63CE198A1A9F}" dt="2020-11-10T09:15:01.653" v="3" actId="2696"/>
        <pc:sldMkLst>
          <pc:docMk/>
          <pc:sldMk cId="4130893222" sldId="27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8C26A8-F256-4FED-BC0E-D4EFBD1C544B}" type="doc">
      <dgm:prSet loTypeId="urn:microsoft.com/office/officeart/2005/8/layout/hierarchy1" loCatId="hierarchy" qsTypeId="urn:microsoft.com/office/officeart/2005/8/quickstyle/simple1" qsCatId="simple" csTypeId="urn:microsoft.com/office/officeart/2005/8/colors/colorful1" csCatId="colorful" phldr="1"/>
      <dgm:spPr/>
      <dgm:t>
        <a:bodyPr/>
        <a:lstStyle/>
        <a:p>
          <a:endParaRPr lang="en-US"/>
        </a:p>
      </dgm:t>
    </dgm:pt>
    <dgm:pt modelId="{39DDAB5A-83C0-4C83-A21F-FCD6FD2697FA}">
      <dgm:prSet/>
      <dgm:spPr/>
      <dgm:t>
        <a:bodyPr/>
        <a:lstStyle/>
        <a:p>
          <a:r>
            <a:rPr lang="en-US" dirty="0">
              <a:latin typeface="Times New Roman" panose="02020603050405020304" pitchFamily="18" charset="0"/>
              <a:cs typeface="Times New Roman" panose="02020603050405020304" pitchFamily="18" charset="0"/>
            </a:rPr>
            <a:t>The term first came about in the 1950s/60s, a famous humanistic psychologist Carl Rogers had a notion that everybody could fulfill their wishes in life. </a:t>
          </a:r>
        </a:p>
      </dgm:t>
    </dgm:pt>
    <dgm:pt modelId="{A42A5A7E-8260-4401-ACB4-5DC88CDA1FC1}" type="parTrans" cxnId="{AC082FB7-8CE2-4E66-AD39-460AF011AEEC}">
      <dgm:prSet/>
      <dgm:spPr/>
      <dgm:t>
        <a:bodyPr/>
        <a:lstStyle/>
        <a:p>
          <a:endParaRPr lang="en-US"/>
        </a:p>
      </dgm:t>
    </dgm:pt>
    <dgm:pt modelId="{2E4B1187-C936-4E43-B331-660833900A98}" type="sibTrans" cxnId="{AC082FB7-8CE2-4E66-AD39-460AF011AEEC}">
      <dgm:prSet/>
      <dgm:spPr/>
      <dgm:t>
        <a:bodyPr/>
        <a:lstStyle/>
        <a:p>
          <a:endParaRPr lang="en-US"/>
        </a:p>
      </dgm:t>
    </dgm:pt>
    <dgm:pt modelId="{DF595802-216E-4735-886A-AD95790B9F9B}">
      <dgm:prSet/>
      <dgm:spPr/>
      <dgm:t>
        <a:bodyPr/>
        <a:lstStyle/>
        <a:p>
          <a:r>
            <a:rPr lang="en-GB" dirty="0">
              <a:latin typeface="Times New Roman" panose="02020603050405020304" pitchFamily="18" charset="0"/>
              <a:cs typeface="Times New Roman" panose="02020603050405020304" pitchFamily="18" charset="0"/>
            </a:rPr>
            <a:t>The humanistic approach emphasizes the ‘personal worth of the individual, the centrality of human values, and the creative, active nature of human beings. The approach is optimistic and focuses on the noble human capacity to overcome hardship, pain and despair’ (Rogers, 1962</a:t>
          </a:r>
          <a:r>
            <a:rPr lang="en-GB" dirty="0"/>
            <a:t>).</a:t>
          </a:r>
          <a:endParaRPr lang="en-US" dirty="0"/>
        </a:p>
      </dgm:t>
    </dgm:pt>
    <dgm:pt modelId="{49CEAF41-8178-4F24-85D2-A2BD57AF79C7}" type="parTrans" cxnId="{A7409DB8-C295-42C6-AFF5-7E2B069B1862}">
      <dgm:prSet/>
      <dgm:spPr/>
      <dgm:t>
        <a:bodyPr/>
        <a:lstStyle/>
        <a:p>
          <a:endParaRPr lang="en-US"/>
        </a:p>
      </dgm:t>
    </dgm:pt>
    <dgm:pt modelId="{932EDD5F-3021-44FC-98E3-1B3D7F8F3C0D}" type="sibTrans" cxnId="{A7409DB8-C295-42C6-AFF5-7E2B069B1862}">
      <dgm:prSet/>
      <dgm:spPr/>
      <dgm:t>
        <a:bodyPr/>
        <a:lstStyle/>
        <a:p>
          <a:endParaRPr lang="en-US"/>
        </a:p>
      </dgm:t>
    </dgm:pt>
    <dgm:pt modelId="{CAA81F40-D409-4250-A129-62386D0970BB}">
      <dgm:prSet/>
      <dgm:spPr/>
      <dgm:t>
        <a:bodyPr/>
        <a:lstStyle/>
        <a:p>
          <a:r>
            <a:rPr lang="en-GB" dirty="0">
              <a:latin typeface="Times New Roman" panose="02020603050405020304" pitchFamily="18" charset="0"/>
              <a:cs typeface="Times New Roman" panose="02020603050405020304" pitchFamily="18" charset="0"/>
            </a:rPr>
            <a:t>His notion is that the person centred approach places the individual central to his/her healing. </a:t>
          </a:r>
          <a:endParaRPr lang="en-US" dirty="0">
            <a:latin typeface="Times New Roman" panose="02020603050405020304" pitchFamily="18" charset="0"/>
            <a:cs typeface="Times New Roman" panose="02020603050405020304" pitchFamily="18" charset="0"/>
          </a:endParaRPr>
        </a:p>
      </dgm:t>
    </dgm:pt>
    <dgm:pt modelId="{C47AD894-8D7D-4768-BE0D-09F639884B9D}" type="parTrans" cxnId="{94526952-323C-4AB9-83E6-7E27963DC60E}">
      <dgm:prSet/>
      <dgm:spPr/>
      <dgm:t>
        <a:bodyPr/>
        <a:lstStyle/>
        <a:p>
          <a:endParaRPr lang="en-US"/>
        </a:p>
      </dgm:t>
    </dgm:pt>
    <dgm:pt modelId="{8A7C3229-63F2-43AD-977E-44D64129C5BF}" type="sibTrans" cxnId="{94526952-323C-4AB9-83E6-7E27963DC60E}">
      <dgm:prSet/>
      <dgm:spPr/>
      <dgm:t>
        <a:bodyPr/>
        <a:lstStyle/>
        <a:p>
          <a:endParaRPr lang="en-US"/>
        </a:p>
      </dgm:t>
    </dgm:pt>
    <dgm:pt modelId="{7C6ED25C-C54F-1047-944F-A1104AFDA85B}" type="pres">
      <dgm:prSet presAssocID="{A58C26A8-F256-4FED-BC0E-D4EFBD1C544B}" presName="hierChild1" presStyleCnt="0">
        <dgm:presLayoutVars>
          <dgm:chPref val="1"/>
          <dgm:dir/>
          <dgm:animOne val="branch"/>
          <dgm:animLvl val="lvl"/>
          <dgm:resizeHandles/>
        </dgm:presLayoutVars>
      </dgm:prSet>
      <dgm:spPr/>
    </dgm:pt>
    <dgm:pt modelId="{9B4D46E6-BAD0-A342-95E8-1A88FA2AA365}" type="pres">
      <dgm:prSet presAssocID="{39DDAB5A-83C0-4C83-A21F-FCD6FD2697FA}" presName="hierRoot1" presStyleCnt="0"/>
      <dgm:spPr/>
    </dgm:pt>
    <dgm:pt modelId="{F6AF9B09-B033-D54B-AE7D-5848B96ABD42}" type="pres">
      <dgm:prSet presAssocID="{39DDAB5A-83C0-4C83-A21F-FCD6FD2697FA}" presName="composite" presStyleCnt="0"/>
      <dgm:spPr/>
    </dgm:pt>
    <dgm:pt modelId="{9E67BC6C-3076-F241-812E-1F380DACADA7}" type="pres">
      <dgm:prSet presAssocID="{39DDAB5A-83C0-4C83-A21F-FCD6FD2697FA}" presName="background" presStyleLbl="node0" presStyleIdx="0" presStyleCnt="3"/>
      <dgm:spPr/>
    </dgm:pt>
    <dgm:pt modelId="{8932EAA3-1295-E74F-BB7B-AB3706E57E3A}" type="pres">
      <dgm:prSet presAssocID="{39DDAB5A-83C0-4C83-A21F-FCD6FD2697FA}" presName="text" presStyleLbl="fgAcc0" presStyleIdx="0" presStyleCnt="3">
        <dgm:presLayoutVars>
          <dgm:chPref val="3"/>
        </dgm:presLayoutVars>
      </dgm:prSet>
      <dgm:spPr/>
    </dgm:pt>
    <dgm:pt modelId="{580A8852-91B4-AC45-BAF2-45D87B1024E6}" type="pres">
      <dgm:prSet presAssocID="{39DDAB5A-83C0-4C83-A21F-FCD6FD2697FA}" presName="hierChild2" presStyleCnt="0"/>
      <dgm:spPr/>
    </dgm:pt>
    <dgm:pt modelId="{680FF108-12FD-0041-A9BB-75B2C499A08C}" type="pres">
      <dgm:prSet presAssocID="{DF595802-216E-4735-886A-AD95790B9F9B}" presName="hierRoot1" presStyleCnt="0"/>
      <dgm:spPr/>
    </dgm:pt>
    <dgm:pt modelId="{33A4D9EA-26D3-9847-9401-D61DCDFECA8E}" type="pres">
      <dgm:prSet presAssocID="{DF595802-216E-4735-886A-AD95790B9F9B}" presName="composite" presStyleCnt="0"/>
      <dgm:spPr/>
    </dgm:pt>
    <dgm:pt modelId="{317B99C7-4F11-CC49-BCAE-F51C19648783}" type="pres">
      <dgm:prSet presAssocID="{DF595802-216E-4735-886A-AD95790B9F9B}" presName="background" presStyleLbl="node0" presStyleIdx="1" presStyleCnt="3"/>
      <dgm:spPr/>
    </dgm:pt>
    <dgm:pt modelId="{C1BEA03D-B65A-A94A-B675-A07C47DC4C98}" type="pres">
      <dgm:prSet presAssocID="{DF595802-216E-4735-886A-AD95790B9F9B}" presName="text" presStyleLbl="fgAcc0" presStyleIdx="1" presStyleCnt="3">
        <dgm:presLayoutVars>
          <dgm:chPref val="3"/>
        </dgm:presLayoutVars>
      </dgm:prSet>
      <dgm:spPr/>
    </dgm:pt>
    <dgm:pt modelId="{B0C393D2-0DB6-BE4A-808E-16E6B15B9EAF}" type="pres">
      <dgm:prSet presAssocID="{DF595802-216E-4735-886A-AD95790B9F9B}" presName="hierChild2" presStyleCnt="0"/>
      <dgm:spPr/>
    </dgm:pt>
    <dgm:pt modelId="{D0D4B6A0-2216-404C-925D-4C58AD5AA811}" type="pres">
      <dgm:prSet presAssocID="{CAA81F40-D409-4250-A129-62386D0970BB}" presName="hierRoot1" presStyleCnt="0"/>
      <dgm:spPr/>
    </dgm:pt>
    <dgm:pt modelId="{89029103-DC3E-9A41-8011-8D563AAEE028}" type="pres">
      <dgm:prSet presAssocID="{CAA81F40-D409-4250-A129-62386D0970BB}" presName="composite" presStyleCnt="0"/>
      <dgm:spPr/>
    </dgm:pt>
    <dgm:pt modelId="{991763D5-0FFA-6A49-A487-9A4F9FB3F8FC}" type="pres">
      <dgm:prSet presAssocID="{CAA81F40-D409-4250-A129-62386D0970BB}" presName="background" presStyleLbl="node0" presStyleIdx="2" presStyleCnt="3"/>
      <dgm:spPr/>
    </dgm:pt>
    <dgm:pt modelId="{D9AC3273-33EF-E945-9747-78FB12A32C07}" type="pres">
      <dgm:prSet presAssocID="{CAA81F40-D409-4250-A129-62386D0970BB}" presName="text" presStyleLbl="fgAcc0" presStyleIdx="2" presStyleCnt="3">
        <dgm:presLayoutVars>
          <dgm:chPref val="3"/>
        </dgm:presLayoutVars>
      </dgm:prSet>
      <dgm:spPr/>
    </dgm:pt>
    <dgm:pt modelId="{EEC712E3-89DE-2F48-B352-12C27B013C4A}" type="pres">
      <dgm:prSet presAssocID="{CAA81F40-D409-4250-A129-62386D0970BB}" presName="hierChild2" presStyleCnt="0"/>
      <dgm:spPr/>
    </dgm:pt>
  </dgm:ptLst>
  <dgm:cxnLst>
    <dgm:cxn modelId="{94526952-323C-4AB9-83E6-7E27963DC60E}" srcId="{A58C26A8-F256-4FED-BC0E-D4EFBD1C544B}" destId="{CAA81F40-D409-4250-A129-62386D0970BB}" srcOrd="2" destOrd="0" parTransId="{C47AD894-8D7D-4768-BE0D-09F639884B9D}" sibTransId="{8A7C3229-63F2-43AD-977E-44D64129C5BF}"/>
    <dgm:cxn modelId="{03818669-EAB9-F746-A89A-ADD81B145C1B}" type="presOf" srcId="{DF595802-216E-4735-886A-AD95790B9F9B}" destId="{C1BEA03D-B65A-A94A-B675-A07C47DC4C98}" srcOrd="0" destOrd="0" presId="urn:microsoft.com/office/officeart/2005/8/layout/hierarchy1"/>
    <dgm:cxn modelId="{0100C294-F2A5-3F4B-87A9-BB2B95DEC67C}" type="presOf" srcId="{A58C26A8-F256-4FED-BC0E-D4EFBD1C544B}" destId="{7C6ED25C-C54F-1047-944F-A1104AFDA85B}" srcOrd="0" destOrd="0" presId="urn:microsoft.com/office/officeart/2005/8/layout/hierarchy1"/>
    <dgm:cxn modelId="{AC082FB7-8CE2-4E66-AD39-460AF011AEEC}" srcId="{A58C26A8-F256-4FED-BC0E-D4EFBD1C544B}" destId="{39DDAB5A-83C0-4C83-A21F-FCD6FD2697FA}" srcOrd="0" destOrd="0" parTransId="{A42A5A7E-8260-4401-ACB4-5DC88CDA1FC1}" sibTransId="{2E4B1187-C936-4E43-B331-660833900A98}"/>
    <dgm:cxn modelId="{A7409DB8-C295-42C6-AFF5-7E2B069B1862}" srcId="{A58C26A8-F256-4FED-BC0E-D4EFBD1C544B}" destId="{DF595802-216E-4735-886A-AD95790B9F9B}" srcOrd="1" destOrd="0" parTransId="{49CEAF41-8178-4F24-85D2-A2BD57AF79C7}" sibTransId="{932EDD5F-3021-44FC-98E3-1B3D7F8F3C0D}"/>
    <dgm:cxn modelId="{82608BC6-2364-6744-83A8-5715BD3EFF5A}" type="presOf" srcId="{39DDAB5A-83C0-4C83-A21F-FCD6FD2697FA}" destId="{8932EAA3-1295-E74F-BB7B-AB3706E57E3A}" srcOrd="0" destOrd="0" presId="urn:microsoft.com/office/officeart/2005/8/layout/hierarchy1"/>
    <dgm:cxn modelId="{946CA6D8-CC74-1F47-9525-8849ED7EDED0}" type="presOf" srcId="{CAA81F40-D409-4250-A129-62386D0970BB}" destId="{D9AC3273-33EF-E945-9747-78FB12A32C07}" srcOrd="0" destOrd="0" presId="urn:microsoft.com/office/officeart/2005/8/layout/hierarchy1"/>
    <dgm:cxn modelId="{1029886E-159F-2D47-91CA-980E79BEB92C}" type="presParOf" srcId="{7C6ED25C-C54F-1047-944F-A1104AFDA85B}" destId="{9B4D46E6-BAD0-A342-95E8-1A88FA2AA365}" srcOrd="0" destOrd="0" presId="urn:microsoft.com/office/officeart/2005/8/layout/hierarchy1"/>
    <dgm:cxn modelId="{BB3668F3-1491-B148-B129-0821C45760AD}" type="presParOf" srcId="{9B4D46E6-BAD0-A342-95E8-1A88FA2AA365}" destId="{F6AF9B09-B033-D54B-AE7D-5848B96ABD42}" srcOrd="0" destOrd="0" presId="urn:microsoft.com/office/officeart/2005/8/layout/hierarchy1"/>
    <dgm:cxn modelId="{D328BE82-41E6-F347-86E1-D584B6E19188}" type="presParOf" srcId="{F6AF9B09-B033-D54B-AE7D-5848B96ABD42}" destId="{9E67BC6C-3076-F241-812E-1F380DACADA7}" srcOrd="0" destOrd="0" presId="urn:microsoft.com/office/officeart/2005/8/layout/hierarchy1"/>
    <dgm:cxn modelId="{37227107-79F8-D742-9F08-312F003B7097}" type="presParOf" srcId="{F6AF9B09-B033-D54B-AE7D-5848B96ABD42}" destId="{8932EAA3-1295-E74F-BB7B-AB3706E57E3A}" srcOrd="1" destOrd="0" presId="urn:microsoft.com/office/officeart/2005/8/layout/hierarchy1"/>
    <dgm:cxn modelId="{ACAC252D-9952-3E4D-908F-D3034A0102EC}" type="presParOf" srcId="{9B4D46E6-BAD0-A342-95E8-1A88FA2AA365}" destId="{580A8852-91B4-AC45-BAF2-45D87B1024E6}" srcOrd="1" destOrd="0" presId="urn:microsoft.com/office/officeart/2005/8/layout/hierarchy1"/>
    <dgm:cxn modelId="{E148F162-9706-9D4D-8E43-E6B4A352D893}" type="presParOf" srcId="{7C6ED25C-C54F-1047-944F-A1104AFDA85B}" destId="{680FF108-12FD-0041-A9BB-75B2C499A08C}" srcOrd="1" destOrd="0" presId="urn:microsoft.com/office/officeart/2005/8/layout/hierarchy1"/>
    <dgm:cxn modelId="{DB07ADD8-8CB7-D248-9F1D-24A161702D92}" type="presParOf" srcId="{680FF108-12FD-0041-A9BB-75B2C499A08C}" destId="{33A4D9EA-26D3-9847-9401-D61DCDFECA8E}" srcOrd="0" destOrd="0" presId="urn:microsoft.com/office/officeart/2005/8/layout/hierarchy1"/>
    <dgm:cxn modelId="{3EC4E824-2273-1B42-AD8D-C6FCC0E6706A}" type="presParOf" srcId="{33A4D9EA-26D3-9847-9401-D61DCDFECA8E}" destId="{317B99C7-4F11-CC49-BCAE-F51C19648783}" srcOrd="0" destOrd="0" presId="urn:microsoft.com/office/officeart/2005/8/layout/hierarchy1"/>
    <dgm:cxn modelId="{D22C1906-EB34-4046-A633-4929BF0953C4}" type="presParOf" srcId="{33A4D9EA-26D3-9847-9401-D61DCDFECA8E}" destId="{C1BEA03D-B65A-A94A-B675-A07C47DC4C98}" srcOrd="1" destOrd="0" presId="urn:microsoft.com/office/officeart/2005/8/layout/hierarchy1"/>
    <dgm:cxn modelId="{F30E990F-6D0C-6D47-BD6C-B49F69931885}" type="presParOf" srcId="{680FF108-12FD-0041-A9BB-75B2C499A08C}" destId="{B0C393D2-0DB6-BE4A-808E-16E6B15B9EAF}" srcOrd="1" destOrd="0" presId="urn:microsoft.com/office/officeart/2005/8/layout/hierarchy1"/>
    <dgm:cxn modelId="{55CD13E7-3483-044F-BC28-BCFF67AA1E69}" type="presParOf" srcId="{7C6ED25C-C54F-1047-944F-A1104AFDA85B}" destId="{D0D4B6A0-2216-404C-925D-4C58AD5AA811}" srcOrd="2" destOrd="0" presId="urn:microsoft.com/office/officeart/2005/8/layout/hierarchy1"/>
    <dgm:cxn modelId="{0373DBB1-D1FB-DE4D-B7FD-583CCC9790E8}" type="presParOf" srcId="{D0D4B6A0-2216-404C-925D-4C58AD5AA811}" destId="{89029103-DC3E-9A41-8011-8D563AAEE028}" srcOrd="0" destOrd="0" presId="urn:microsoft.com/office/officeart/2005/8/layout/hierarchy1"/>
    <dgm:cxn modelId="{F3579A65-0865-874B-BEB4-BC8E0F568063}" type="presParOf" srcId="{89029103-DC3E-9A41-8011-8D563AAEE028}" destId="{991763D5-0FFA-6A49-A487-9A4F9FB3F8FC}" srcOrd="0" destOrd="0" presId="urn:microsoft.com/office/officeart/2005/8/layout/hierarchy1"/>
    <dgm:cxn modelId="{19263E73-CD6D-414E-B62E-4FE2A8AD6352}" type="presParOf" srcId="{89029103-DC3E-9A41-8011-8D563AAEE028}" destId="{D9AC3273-33EF-E945-9747-78FB12A32C07}" srcOrd="1" destOrd="0" presId="urn:microsoft.com/office/officeart/2005/8/layout/hierarchy1"/>
    <dgm:cxn modelId="{6C1A8692-273E-374F-B40B-6922C2530BBC}" type="presParOf" srcId="{D0D4B6A0-2216-404C-925D-4C58AD5AA811}" destId="{EEC712E3-89DE-2F48-B352-12C27B013C4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42FD89-D102-4338-B630-4348FD69E43E}" type="doc">
      <dgm:prSet loTypeId="urn:microsoft.com/office/officeart/2016/7/layout/LinearBlockProcessNumbered" loCatId="process" qsTypeId="urn:microsoft.com/office/officeart/2005/8/quickstyle/simple1" qsCatId="simple" csTypeId="urn:microsoft.com/office/officeart/2005/8/colors/colorful2" csCatId="colorful"/>
      <dgm:spPr/>
      <dgm:t>
        <a:bodyPr/>
        <a:lstStyle/>
        <a:p>
          <a:endParaRPr lang="en-US"/>
        </a:p>
      </dgm:t>
    </dgm:pt>
    <dgm:pt modelId="{963C57CF-6868-4BEB-8427-128F154F31D1}">
      <dgm:prSet/>
      <dgm:spPr/>
      <dgm:t>
        <a:bodyPr/>
        <a:lstStyle/>
        <a:p>
          <a:r>
            <a:rPr lang="en-US" dirty="0"/>
            <a:t>To treat people with dignity, compassion and respect.</a:t>
          </a:r>
        </a:p>
      </dgm:t>
    </dgm:pt>
    <dgm:pt modelId="{F1B29991-824C-401F-8BF0-B815A35592BC}" type="parTrans" cxnId="{81C9EB4C-322C-4570-95D5-19E1C3792A07}">
      <dgm:prSet/>
      <dgm:spPr/>
      <dgm:t>
        <a:bodyPr/>
        <a:lstStyle/>
        <a:p>
          <a:endParaRPr lang="en-US"/>
        </a:p>
      </dgm:t>
    </dgm:pt>
    <dgm:pt modelId="{7587D93B-A0EA-4E19-B92A-E4D1EB31EC92}" type="sibTrans" cxnId="{81C9EB4C-322C-4570-95D5-19E1C3792A07}">
      <dgm:prSet phldrT="1"/>
      <dgm:spPr/>
      <dgm:t>
        <a:bodyPr/>
        <a:lstStyle/>
        <a:p>
          <a:r>
            <a:rPr lang="en-US"/>
            <a:t>1</a:t>
          </a:r>
        </a:p>
      </dgm:t>
    </dgm:pt>
    <dgm:pt modelId="{34332F13-C00E-4039-94FD-2C41C418DE93}">
      <dgm:prSet/>
      <dgm:spPr/>
      <dgm:t>
        <a:bodyPr/>
        <a:lstStyle/>
        <a:p>
          <a:r>
            <a:rPr lang="en-US"/>
            <a:t>Provide coordinated care, support and treatment.</a:t>
          </a:r>
        </a:p>
      </dgm:t>
    </dgm:pt>
    <dgm:pt modelId="{49EE0989-6386-4CC3-A880-655491F4C425}" type="parTrans" cxnId="{5299EA29-C62A-42FF-90F5-500878D735D2}">
      <dgm:prSet/>
      <dgm:spPr/>
      <dgm:t>
        <a:bodyPr/>
        <a:lstStyle/>
        <a:p>
          <a:endParaRPr lang="en-US"/>
        </a:p>
      </dgm:t>
    </dgm:pt>
    <dgm:pt modelId="{57D48086-9045-4990-8397-DB10FE674203}" type="sibTrans" cxnId="{5299EA29-C62A-42FF-90F5-500878D735D2}">
      <dgm:prSet phldrT="2"/>
      <dgm:spPr/>
      <dgm:t>
        <a:bodyPr/>
        <a:lstStyle/>
        <a:p>
          <a:r>
            <a:rPr lang="en-US"/>
            <a:t>2</a:t>
          </a:r>
        </a:p>
      </dgm:t>
    </dgm:pt>
    <dgm:pt modelId="{D1BFF65B-162D-4E3E-BF57-1ABD7E7EB4AB}">
      <dgm:prSet/>
      <dgm:spPr/>
      <dgm:t>
        <a:bodyPr/>
        <a:lstStyle/>
        <a:p>
          <a:r>
            <a:rPr lang="en-US"/>
            <a:t>Offer personalized care, support and treatment.</a:t>
          </a:r>
        </a:p>
      </dgm:t>
    </dgm:pt>
    <dgm:pt modelId="{3F06FC25-2F56-41E7-B7AE-0DEE0A13D0FF}" type="parTrans" cxnId="{07A51A97-73A2-4713-8FA5-852D911005A3}">
      <dgm:prSet/>
      <dgm:spPr/>
      <dgm:t>
        <a:bodyPr/>
        <a:lstStyle/>
        <a:p>
          <a:endParaRPr lang="en-US"/>
        </a:p>
      </dgm:t>
    </dgm:pt>
    <dgm:pt modelId="{910C9A66-8C57-4FA5-83DA-5DD72E6618B6}" type="sibTrans" cxnId="{07A51A97-73A2-4713-8FA5-852D911005A3}">
      <dgm:prSet phldrT="3"/>
      <dgm:spPr/>
      <dgm:t>
        <a:bodyPr/>
        <a:lstStyle/>
        <a:p>
          <a:r>
            <a:rPr lang="en-US"/>
            <a:t>3</a:t>
          </a:r>
        </a:p>
      </dgm:t>
    </dgm:pt>
    <dgm:pt modelId="{ED08E479-B85B-4348-BB2B-73BFE3E772D0}">
      <dgm:prSet/>
      <dgm:spPr/>
      <dgm:t>
        <a:bodyPr/>
        <a:lstStyle/>
        <a:p>
          <a:r>
            <a:rPr lang="en-US"/>
            <a:t>Enable service users to recognize and develop their strengths and abilities, so they can live an independent and fulfilling life. </a:t>
          </a:r>
        </a:p>
      </dgm:t>
    </dgm:pt>
    <dgm:pt modelId="{15898860-2EE3-4591-A01C-3DD76477569A}" type="sibTrans" cxnId="{85AE76EE-7C2F-4226-8802-253E6A85557D}">
      <dgm:prSet phldrT="4"/>
      <dgm:spPr/>
      <dgm:t>
        <a:bodyPr/>
        <a:lstStyle/>
        <a:p>
          <a:r>
            <a:rPr lang="en-US"/>
            <a:t>4</a:t>
          </a:r>
        </a:p>
      </dgm:t>
    </dgm:pt>
    <dgm:pt modelId="{EA83F4E2-20AC-4F06-9E6B-2B90BF09FEA2}" type="parTrans" cxnId="{85AE76EE-7C2F-4226-8802-253E6A85557D}">
      <dgm:prSet/>
      <dgm:spPr/>
      <dgm:t>
        <a:bodyPr/>
        <a:lstStyle/>
        <a:p>
          <a:endParaRPr lang="en-US"/>
        </a:p>
      </dgm:t>
    </dgm:pt>
    <dgm:pt modelId="{1B8182C9-903D-9648-96A9-DC2702C64BAF}" type="pres">
      <dgm:prSet presAssocID="{AE42FD89-D102-4338-B630-4348FD69E43E}" presName="Name0" presStyleCnt="0">
        <dgm:presLayoutVars>
          <dgm:animLvl val="lvl"/>
          <dgm:resizeHandles val="exact"/>
        </dgm:presLayoutVars>
      </dgm:prSet>
      <dgm:spPr/>
    </dgm:pt>
    <dgm:pt modelId="{EB870390-D9C7-E84E-A493-2C49ADA3141A}" type="pres">
      <dgm:prSet presAssocID="{963C57CF-6868-4BEB-8427-128F154F31D1}" presName="compositeNode" presStyleCnt="0">
        <dgm:presLayoutVars>
          <dgm:bulletEnabled val="1"/>
        </dgm:presLayoutVars>
      </dgm:prSet>
      <dgm:spPr/>
    </dgm:pt>
    <dgm:pt modelId="{08C3CD22-EFC9-6B48-AF62-CA660CC940A8}" type="pres">
      <dgm:prSet presAssocID="{963C57CF-6868-4BEB-8427-128F154F31D1}" presName="bgRect" presStyleLbl="alignNode1" presStyleIdx="0" presStyleCnt="4"/>
      <dgm:spPr/>
    </dgm:pt>
    <dgm:pt modelId="{4023D960-2B32-CC46-84E3-6716CB63C7F9}" type="pres">
      <dgm:prSet presAssocID="{7587D93B-A0EA-4E19-B92A-E4D1EB31EC92}" presName="sibTransNodeRect" presStyleLbl="alignNode1" presStyleIdx="0" presStyleCnt="4">
        <dgm:presLayoutVars>
          <dgm:chMax val="0"/>
          <dgm:bulletEnabled val="1"/>
        </dgm:presLayoutVars>
      </dgm:prSet>
      <dgm:spPr/>
    </dgm:pt>
    <dgm:pt modelId="{5DF24C77-B2EC-0A4F-8D30-D99FC7CA3179}" type="pres">
      <dgm:prSet presAssocID="{963C57CF-6868-4BEB-8427-128F154F31D1}" presName="nodeRect" presStyleLbl="alignNode1" presStyleIdx="0" presStyleCnt="4">
        <dgm:presLayoutVars>
          <dgm:bulletEnabled val="1"/>
        </dgm:presLayoutVars>
      </dgm:prSet>
      <dgm:spPr/>
    </dgm:pt>
    <dgm:pt modelId="{C87A9053-DEAE-D943-ABC0-30AB7EEE66E3}" type="pres">
      <dgm:prSet presAssocID="{7587D93B-A0EA-4E19-B92A-E4D1EB31EC92}" presName="sibTrans" presStyleCnt="0"/>
      <dgm:spPr/>
    </dgm:pt>
    <dgm:pt modelId="{D9D3BB1B-41BE-D543-B9D9-FD8D141952C4}" type="pres">
      <dgm:prSet presAssocID="{34332F13-C00E-4039-94FD-2C41C418DE93}" presName="compositeNode" presStyleCnt="0">
        <dgm:presLayoutVars>
          <dgm:bulletEnabled val="1"/>
        </dgm:presLayoutVars>
      </dgm:prSet>
      <dgm:spPr/>
    </dgm:pt>
    <dgm:pt modelId="{03483DFB-9DA6-2946-9568-EF766704005A}" type="pres">
      <dgm:prSet presAssocID="{34332F13-C00E-4039-94FD-2C41C418DE93}" presName="bgRect" presStyleLbl="alignNode1" presStyleIdx="1" presStyleCnt="4"/>
      <dgm:spPr/>
    </dgm:pt>
    <dgm:pt modelId="{38E50FF3-0B4E-0743-B5B8-194101E3F217}" type="pres">
      <dgm:prSet presAssocID="{57D48086-9045-4990-8397-DB10FE674203}" presName="sibTransNodeRect" presStyleLbl="alignNode1" presStyleIdx="1" presStyleCnt="4">
        <dgm:presLayoutVars>
          <dgm:chMax val="0"/>
          <dgm:bulletEnabled val="1"/>
        </dgm:presLayoutVars>
      </dgm:prSet>
      <dgm:spPr/>
    </dgm:pt>
    <dgm:pt modelId="{2E3D81CD-94FD-CC42-9D74-70B34FD32E83}" type="pres">
      <dgm:prSet presAssocID="{34332F13-C00E-4039-94FD-2C41C418DE93}" presName="nodeRect" presStyleLbl="alignNode1" presStyleIdx="1" presStyleCnt="4">
        <dgm:presLayoutVars>
          <dgm:bulletEnabled val="1"/>
        </dgm:presLayoutVars>
      </dgm:prSet>
      <dgm:spPr/>
    </dgm:pt>
    <dgm:pt modelId="{BED4FE0B-E621-F74B-8A23-6F2B431E6AE9}" type="pres">
      <dgm:prSet presAssocID="{57D48086-9045-4990-8397-DB10FE674203}" presName="sibTrans" presStyleCnt="0"/>
      <dgm:spPr/>
    </dgm:pt>
    <dgm:pt modelId="{D6119D56-5140-1C40-9F1A-B71D068F005A}" type="pres">
      <dgm:prSet presAssocID="{D1BFF65B-162D-4E3E-BF57-1ABD7E7EB4AB}" presName="compositeNode" presStyleCnt="0">
        <dgm:presLayoutVars>
          <dgm:bulletEnabled val="1"/>
        </dgm:presLayoutVars>
      </dgm:prSet>
      <dgm:spPr/>
    </dgm:pt>
    <dgm:pt modelId="{ABBB98FF-3E08-7D48-BD8F-6E6034E284E6}" type="pres">
      <dgm:prSet presAssocID="{D1BFF65B-162D-4E3E-BF57-1ABD7E7EB4AB}" presName="bgRect" presStyleLbl="alignNode1" presStyleIdx="2" presStyleCnt="4"/>
      <dgm:spPr/>
    </dgm:pt>
    <dgm:pt modelId="{06592B94-8A80-5B4C-9F25-9019F02AA1AE}" type="pres">
      <dgm:prSet presAssocID="{910C9A66-8C57-4FA5-83DA-5DD72E6618B6}" presName="sibTransNodeRect" presStyleLbl="alignNode1" presStyleIdx="2" presStyleCnt="4">
        <dgm:presLayoutVars>
          <dgm:chMax val="0"/>
          <dgm:bulletEnabled val="1"/>
        </dgm:presLayoutVars>
      </dgm:prSet>
      <dgm:spPr/>
    </dgm:pt>
    <dgm:pt modelId="{64CFA070-EC51-4540-9942-A3CF2CC15A44}" type="pres">
      <dgm:prSet presAssocID="{D1BFF65B-162D-4E3E-BF57-1ABD7E7EB4AB}" presName="nodeRect" presStyleLbl="alignNode1" presStyleIdx="2" presStyleCnt="4">
        <dgm:presLayoutVars>
          <dgm:bulletEnabled val="1"/>
        </dgm:presLayoutVars>
      </dgm:prSet>
      <dgm:spPr/>
    </dgm:pt>
    <dgm:pt modelId="{F2A0AABD-08BC-A945-8408-8D6AC1F6FC22}" type="pres">
      <dgm:prSet presAssocID="{910C9A66-8C57-4FA5-83DA-5DD72E6618B6}" presName="sibTrans" presStyleCnt="0"/>
      <dgm:spPr/>
    </dgm:pt>
    <dgm:pt modelId="{B09804DD-8D4B-4940-98B0-FA9DCDBE64D9}" type="pres">
      <dgm:prSet presAssocID="{ED08E479-B85B-4348-BB2B-73BFE3E772D0}" presName="compositeNode" presStyleCnt="0">
        <dgm:presLayoutVars>
          <dgm:bulletEnabled val="1"/>
        </dgm:presLayoutVars>
      </dgm:prSet>
      <dgm:spPr/>
    </dgm:pt>
    <dgm:pt modelId="{C662A34F-C961-F94C-BFCC-8A17DCCA5522}" type="pres">
      <dgm:prSet presAssocID="{ED08E479-B85B-4348-BB2B-73BFE3E772D0}" presName="bgRect" presStyleLbl="alignNode1" presStyleIdx="3" presStyleCnt="4"/>
      <dgm:spPr/>
    </dgm:pt>
    <dgm:pt modelId="{3FD6F506-9BA0-5B48-B859-9FAEB2EDB5A8}" type="pres">
      <dgm:prSet presAssocID="{15898860-2EE3-4591-A01C-3DD76477569A}" presName="sibTransNodeRect" presStyleLbl="alignNode1" presStyleIdx="3" presStyleCnt="4">
        <dgm:presLayoutVars>
          <dgm:chMax val="0"/>
          <dgm:bulletEnabled val="1"/>
        </dgm:presLayoutVars>
      </dgm:prSet>
      <dgm:spPr/>
    </dgm:pt>
    <dgm:pt modelId="{C4AF5186-D65F-064C-A7EF-5F0CA6F19491}" type="pres">
      <dgm:prSet presAssocID="{ED08E479-B85B-4348-BB2B-73BFE3E772D0}" presName="nodeRect" presStyleLbl="alignNode1" presStyleIdx="3" presStyleCnt="4">
        <dgm:presLayoutVars>
          <dgm:bulletEnabled val="1"/>
        </dgm:presLayoutVars>
      </dgm:prSet>
      <dgm:spPr/>
    </dgm:pt>
  </dgm:ptLst>
  <dgm:cxnLst>
    <dgm:cxn modelId="{C08A9E27-0610-9243-924F-13C1D051CC3E}" type="presOf" srcId="{D1BFF65B-162D-4E3E-BF57-1ABD7E7EB4AB}" destId="{ABBB98FF-3E08-7D48-BD8F-6E6034E284E6}" srcOrd="0" destOrd="0" presId="urn:microsoft.com/office/officeart/2016/7/layout/LinearBlockProcessNumbered"/>
    <dgm:cxn modelId="{5299EA29-C62A-42FF-90F5-500878D735D2}" srcId="{AE42FD89-D102-4338-B630-4348FD69E43E}" destId="{34332F13-C00E-4039-94FD-2C41C418DE93}" srcOrd="1" destOrd="0" parTransId="{49EE0989-6386-4CC3-A880-655491F4C425}" sibTransId="{57D48086-9045-4990-8397-DB10FE674203}"/>
    <dgm:cxn modelId="{6FFFAE3D-DCA4-2346-B25A-79DE33603E90}" type="presOf" srcId="{963C57CF-6868-4BEB-8427-128F154F31D1}" destId="{08C3CD22-EFC9-6B48-AF62-CA660CC940A8}" srcOrd="0" destOrd="0" presId="urn:microsoft.com/office/officeart/2016/7/layout/LinearBlockProcessNumbered"/>
    <dgm:cxn modelId="{6AEA2D3E-F5A9-5C49-B272-4FCC5ED11E0D}" type="presOf" srcId="{15898860-2EE3-4591-A01C-3DD76477569A}" destId="{3FD6F506-9BA0-5B48-B859-9FAEB2EDB5A8}" srcOrd="0" destOrd="0" presId="urn:microsoft.com/office/officeart/2016/7/layout/LinearBlockProcessNumbered"/>
    <dgm:cxn modelId="{C797F943-7E9E-734F-92ED-6C2ACD02296B}" type="presOf" srcId="{910C9A66-8C57-4FA5-83DA-5DD72E6618B6}" destId="{06592B94-8A80-5B4C-9F25-9019F02AA1AE}" srcOrd="0" destOrd="0" presId="urn:microsoft.com/office/officeart/2016/7/layout/LinearBlockProcessNumbered"/>
    <dgm:cxn modelId="{D61AF248-7C73-7343-8EA5-DDD5F7820645}" type="presOf" srcId="{963C57CF-6868-4BEB-8427-128F154F31D1}" destId="{5DF24C77-B2EC-0A4F-8D30-D99FC7CA3179}" srcOrd="1" destOrd="0" presId="urn:microsoft.com/office/officeart/2016/7/layout/LinearBlockProcessNumbered"/>
    <dgm:cxn modelId="{81C9EB4C-322C-4570-95D5-19E1C3792A07}" srcId="{AE42FD89-D102-4338-B630-4348FD69E43E}" destId="{963C57CF-6868-4BEB-8427-128F154F31D1}" srcOrd="0" destOrd="0" parTransId="{F1B29991-824C-401F-8BF0-B815A35592BC}" sibTransId="{7587D93B-A0EA-4E19-B92A-E4D1EB31EC92}"/>
    <dgm:cxn modelId="{E7F0B15E-C07A-3747-BF2A-CE581BF0F2BB}" type="presOf" srcId="{D1BFF65B-162D-4E3E-BF57-1ABD7E7EB4AB}" destId="{64CFA070-EC51-4540-9942-A3CF2CC15A44}" srcOrd="1" destOrd="0" presId="urn:microsoft.com/office/officeart/2016/7/layout/LinearBlockProcessNumbered"/>
    <dgm:cxn modelId="{9EC07968-1176-D34D-A896-E749DE947FA9}" type="presOf" srcId="{ED08E479-B85B-4348-BB2B-73BFE3E772D0}" destId="{C662A34F-C961-F94C-BFCC-8A17DCCA5522}" srcOrd="0" destOrd="0" presId="urn:microsoft.com/office/officeart/2016/7/layout/LinearBlockProcessNumbered"/>
    <dgm:cxn modelId="{50154571-24C4-104F-93B1-5548C246D57A}" type="presOf" srcId="{34332F13-C00E-4039-94FD-2C41C418DE93}" destId="{2E3D81CD-94FD-CC42-9D74-70B34FD32E83}" srcOrd="1" destOrd="0" presId="urn:microsoft.com/office/officeart/2016/7/layout/LinearBlockProcessNumbered"/>
    <dgm:cxn modelId="{07A51A97-73A2-4713-8FA5-852D911005A3}" srcId="{AE42FD89-D102-4338-B630-4348FD69E43E}" destId="{D1BFF65B-162D-4E3E-BF57-1ABD7E7EB4AB}" srcOrd="2" destOrd="0" parTransId="{3F06FC25-2F56-41E7-B7AE-0DEE0A13D0FF}" sibTransId="{910C9A66-8C57-4FA5-83DA-5DD72E6618B6}"/>
    <dgm:cxn modelId="{15F73FB5-A938-1F41-A280-5DCFCA4A4C21}" type="presOf" srcId="{ED08E479-B85B-4348-BB2B-73BFE3E772D0}" destId="{C4AF5186-D65F-064C-A7EF-5F0CA6F19491}" srcOrd="1" destOrd="0" presId="urn:microsoft.com/office/officeart/2016/7/layout/LinearBlockProcessNumbered"/>
    <dgm:cxn modelId="{8F097DC0-B693-864F-9145-0B881A50AACF}" type="presOf" srcId="{34332F13-C00E-4039-94FD-2C41C418DE93}" destId="{03483DFB-9DA6-2946-9568-EF766704005A}" srcOrd="0" destOrd="0" presId="urn:microsoft.com/office/officeart/2016/7/layout/LinearBlockProcessNumbered"/>
    <dgm:cxn modelId="{D445C4C6-6315-AF46-9E04-DE615AE08A6D}" type="presOf" srcId="{7587D93B-A0EA-4E19-B92A-E4D1EB31EC92}" destId="{4023D960-2B32-CC46-84E3-6716CB63C7F9}" srcOrd="0" destOrd="0" presId="urn:microsoft.com/office/officeart/2016/7/layout/LinearBlockProcessNumbered"/>
    <dgm:cxn modelId="{0704D9DD-2F4A-8845-8B82-CA93A9758248}" type="presOf" srcId="{57D48086-9045-4990-8397-DB10FE674203}" destId="{38E50FF3-0B4E-0743-B5B8-194101E3F217}" srcOrd="0" destOrd="0" presId="urn:microsoft.com/office/officeart/2016/7/layout/LinearBlockProcessNumbered"/>
    <dgm:cxn modelId="{99964DE9-F54E-044D-BA79-C90E45B25657}" type="presOf" srcId="{AE42FD89-D102-4338-B630-4348FD69E43E}" destId="{1B8182C9-903D-9648-96A9-DC2702C64BAF}" srcOrd="0" destOrd="0" presId="urn:microsoft.com/office/officeart/2016/7/layout/LinearBlockProcessNumbered"/>
    <dgm:cxn modelId="{85AE76EE-7C2F-4226-8802-253E6A85557D}" srcId="{AE42FD89-D102-4338-B630-4348FD69E43E}" destId="{ED08E479-B85B-4348-BB2B-73BFE3E772D0}" srcOrd="3" destOrd="0" parTransId="{EA83F4E2-20AC-4F06-9E6B-2B90BF09FEA2}" sibTransId="{15898860-2EE3-4591-A01C-3DD76477569A}"/>
    <dgm:cxn modelId="{C59AFB3F-9682-B348-84B9-676156573500}" type="presParOf" srcId="{1B8182C9-903D-9648-96A9-DC2702C64BAF}" destId="{EB870390-D9C7-E84E-A493-2C49ADA3141A}" srcOrd="0" destOrd="0" presId="urn:microsoft.com/office/officeart/2016/7/layout/LinearBlockProcessNumbered"/>
    <dgm:cxn modelId="{30DB9238-0FF2-2442-BBDB-38A1B8769720}" type="presParOf" srcId="{EB870390-D9C7-E84E-A493-2C49ADA3141A}" destId="{08C3CD22-EFC9-6B48-AF62-CA660CC940A8}" srcOrd="0" destOrd="0" presId="urn:microsoft.com/office/officeart/2016/7/layout/LinearBlockProcessNumbered"/>
    <dgm:cxn modelId="{E910BE61-C0E4-034E-9343-2F22A7C9834C}" type="presParOf" srcId="{EB870390-D9C7-E84E-A493-2C49ADA3141A}" destId="{4023D960-2B32-CC46-84E3-6716CB63C7F9}" srcOrd="1" destOrd="0" presId="urn:microsoft.com/office/officeart/2016/7/layout/LinearBlockProcessNumbered"/>
    <dgm:cxn modelId="{029D8BCC-2B1C-2D47-9AB0-FDD2CAE70C19}" type="presParOf" srcId="{EB870390-D9C7-E84E-A493-2C49ADA3141A}" destId="{5DF24C77-B2EC-0A4F-8D30-D99FC7CA3179}" srcOrd="2" destOrd="0" presId="urn:microsoft.com/office/officeart/2016/7/layout/LinearBlockProcessNumbered"/>
    <dgm:cxn modelId="{DEFE1136-CD3C-1344-AA06-E7BA6383CDAA}" type="presParOf" srcId="{1B8182C9-903D-9648-96A9-DC2702C64BAF}" destId="{C87A9053-DEAE-D943-ABC0-30AB7EEE66E3}" srcOrd="1" destOrd="0" presId="urn:microsoft.com/office/officeart/2016/7/layout/LinearBlockProcessNumbered"/>
    <dgm:cxn modelId="{5CB1F41E-0A3B-8447-A6C4-1B871BC0A32E}" type="presParOf" srcId="{1B8182C9-903D-9648-96A9-DC2702C64BAF}" destId="{D9D3BB1B-41BE-D543-B9D9-FD8D141952C4}" srcOrd="2" destOrd="0" presId="urn:microsoft.com/office/officeart/2016/7/layout/LinearBlockProcessNumbered"/>
    <dgm:cxn modelId="{2CA1C761-0E29-3440-ACE9-FE89D8252B71}" type="presParOf" srcId="{D9D3BB1B-41BE-D543-B9D9-FD8D141952C4}" destId="{03483DFB-9DA6-2946-9568-EF766704005A}" srcOrd="0" destOrd="0" presId="urn:microsoft.com/office/officeart/2016/7/layout/LinearBlockProcessNumbered"/>
    <dgm:cxn modelId="{EDBF960A-608D-AA4B-9D38-996BA557FB0B}" type="presParOf" srcId="{D9D3BB1B-41BE-D543-B9D9-FD8D141952C4}" destId="{38E50FF3-0B4E-0743-B5B8-194101E3F217}" srcOrd="1" destOrd="0" presId="urn:microsoft.com/office/officeart/2016/7/layout/LinearBlockProcessNumbered"/>
    <dgm:cxn modelId="{F73B9D30-DAE4-C041-B8C0-8AB84BC5EB9A}" type="presParOf" srcId="{D9D3BB1B-41BE-D543-B9D9-FD8D141952C4}" destId="{2E3D81CD-94FD-CC42-9D74-70B34FD32E83}" srcOrd="2" destOrd="0" presId="urn:microsoft.com/office/officeart/2016/7/layout/LinearBlockProcessNumbered"/>
    <dgm:cxn modelId="{5C549830-5600-FD47-9C84-55886DF403D8}" type="presParOf" srcId="{1B8182C9-903D-9648-96A9-DC2702C64BAF}" destId="{BED4FE0B-E621-F74B-8A23-6F2B431E6AE9}" srcOrd="3" destOrd="0" presId="urn:microsoft.com/office/officeart/2016/7/layout/LinearBlockProcessNumbered"/>
    <dgm:cxn modelId="{DF60CC20-6CD8-A747-BE01-66D8C0722FA1}" type="presParOf" srcId="{1B8182C9-903D-9648-96A9-DC2702C64BAF}" destId="{D6119D56-5140-1C40-9F1A-B71D068F005A}" srcOrd="4" destOrd="0" presId="urn:microsoft.com/office/officeart/2016/7/layout/LinearBlockProcessNumbered"/>
    <dgm:cxn modelId="{FE38F6A5-792D-A94D-A80F-0096B9CE08E7}" type="presParOf" srcId="{D6119D56-5140-1C40-9F1A-B71D068F005A}" destId="{ABBB98FF-3E08-7D48-BD8F-6E6034E284E6}" srcOrd="0" destOrd="0" presId="urn:microsoft.com/office/officeart/2016/7/layout/LinearBlockProcessNumbered"/>
    <dgm:cxn modelId="{3FF0BE9E-C88F-094C-83DB-F8EC93420FCE}" type="presParOf" srcId="{D6119D56-5140-1C40-9F1A-B71D068F005A}" destId="{06592B94-8A80-5B4C-9F25-9019F02AA1AE}" srcOrd="1" destOrd="0" presId="urn:microsoft.com/office/officeart/2016/7/layout/LinearBlockProcessNumbered"/>
    <dgm:cxn modelId="{0604F9DB-1925-3545-BE85-7C69D3A39DFF}" type="presParOf" srcId="{D6119D56-5140-1C40-9F1A-B71D068F005A}" destId="{64CFA070-EC51-4540-9942-A3CF2CC15A44}" srcOrd="2" destOrd="0" presId="urn:microsoft.com/office/officeart/2016/7/layout/LinearBlockProcessNumbered"/>
    <dgm:cxn modelId="{3A615172-3F9D-E244-96CD-F8AC684BADCA}" type="presParOf" srcId="{1B8182C9-903D-9648-96A9-DC2702C64BAF}" destId="{F2A0AABD-08BC-A945-8408-8D6AC1F6FC22}" srcOrd="5" destOrd="0" presId="urn:microsoft.com/office/officeart/2016/7/layout/LinearBlockProcessNumbered"/>
    <dgm:cxn modelId="{EB744D38-ED95-F14F-A9F7-6FEE797E4AF6}" type="presParOf" srcId="{1B8182C9-903D-9648-96A9-DC2702C64BAF}" destId="{B09804DD-8D4B-4940-98B0-FA9DCDBE64D9}" srcOrd="6" destOrd="0" presId="urn:microsoft.com/office/officeart/2016/7/layout/LinearBlockProcessNumbered"/>
    <dgm:cxn modelId="{C82AB2D9-24FD-9448-83F6-3B67A26DEF20}" type="presParOf" srcId="{B09804DD-8D4B-4940-98B0-FA9DCDBE64D9}" destId="{C662A34F-C961-F94C-BFCC-8A17DCCA5522}" srcOrd="0" destOrd="0" presId="urn:microsoft.com/office/officeart/2016/7/layout/LinearBlockProcessNumbered"/>
    <dgm:cxn modelId="{167431FD-D099-AA48-AB50-9ADFD44FE953}" type="presParOf" srcId="{B09804DD-8D4B-4940-98B0-FA9DCDBE64D9}" destId="{3FD6F506-9BA0-5B48-B859-9FAEB2EDB5A8}" srcOrd="1" destOrd="0" presId="urn:microsoft.com/office/officeart/2016/7/layout/LinearBlockProcessNumbered"/>
    <dgm:cxn modelId="{38249645-FE80-324C-84FA-CFE01D800909}" type="presParOf" srcId="{B09804DD-8D4B-4940-98B0-FA9DCDBE64D9}" destId="{C4AF5186-D65F-064C-A7EF-5F0CA6F19491}"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67BC6C-3076-F241-812E-1F380DACADA7}">
      <dsp:nvSpPr>
        <dsp:cNvPr id="0" name=""/>
        <dsp:cNvSpPr/>
      </dsp:nvSpPr>
      <dsp:spPr>
        <a:xfrm>
          <a:off x="0" y="635987"/>
          <a:ext cx="3012834" cy="19131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32EAA3-1295-E74F-BB7B-AB3706E57E3A}">
      <dsp:nvSpPr>
        <dsp:cNvPr id="0" name=""/>
        <dsp:cNvSpPr/>
      </dsp:nvSpPr>
      <dsp:spPr>
        <a:xfrm>
          <a:off x="334759" y="954008"/>
          <a:ext cx="3012834" cy="19131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The term first came about in the 1950s/60s, a famous humanistic psychologist Carl Rogers had a notion that everybody could fulfill their wishes in life. </a:t>
          </a:r>
        </a:p>
      </dsp:txBody>
      <dsp:txXfrm>
        <a:off x="390793" y="1010042"/>
        <a:ext cx="2900766" cy="1801082"/>
      </dsp:txXfrm>
    </dsp:sp>
    <dsp:sp modelId="{317B99C7-4F11-CC49-BCAE-F51C19648783}">
      <dsp:nvSpPr>
        <dsp:cNvPr id="0" name=""/>
        <dsp:cNvSpPr/>
      </dsp:nvSpPr>
      <dsp:spPr>
        <a:xfrm>
          <a:off x="3682353" y="635987"/>
          <a:ext cx="3012834" cy="19131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BEA03D-B65A-A94A-B675-A07C47DC4C98}">
      <dsp:nvSpPr>
        <dsp:cNvPr id="0" name=""/>
        <dsp:cNvSpPr/>
      </dsp:nvSpPr>
      <dsp:spPr>
        <a:xfrm>
          <a:off x="4017113" y="954008"/>
          <a:ext cx="3012834" cy="19131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The humanistic approach emphasizes the ‘personal worth of the individual, the centrality of human values, and the creative, active nature of human beings. The approach is optimistic and focuses on the noble human capacity to overcome hardship, pain and despair’ (Rogers, 1962</a:t>
          </a:r>
          <a:r>
            <a:rPr lang="en-GB" sz="1400" kern="1200" dirty="0"/>
            <a:t>).</a:t>
          </a:r>
          <a:endParaRPr lang="en-US" sz="1400" kern="1200" dirty="0"/>
        </a:p>
      </dsp:txBody>
      <dsp:txXfrm>
        <a:off x="4073147" y="1010042"/>
        <a:ext cx="2900766" cy="1801082"/>
      </dsp:txXfrm>
    </dsp:sp>
    <dsp:sp modelId="{991763D5-0FFA-6A49-A487-9A4F9FB3F8FC}">
      <dsp:nvSpPr>
        <dsp:cNvPr id="0" name=""/>
        <dsp:cNvSpPr/>
      </dsp:nvSpPr>
      <dsp:spPr>
        <a:xfrm>
          <a:off x="7364707" y="635987"/>
          <a:ext cx="3012834" cy="19131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AC3273-33EF-E945-9747-78FB12A32C07}">
      <dsp:nvSpPr>
        <dsp:cNvPr id="0" name=""/>
        <dsp:cNvSpPr/>
      </dsp:nvSpPr>
      <dsp:spPr>
        <a:xfrm>
          <a:off x="7699467" y="954008"/>
          <a:ext cx="3012834" cy="19131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His notion is that the person centred approach places the individual central to his/her healing. </a:t>
          </a:r>
          <a:endParaRPr lang="en-US" sz="1400" kern="1200" dirty="0">
            <a:latin typeface="Times New Roman" panose="02020603050405020304" pitchFamily="18" charset="0"/>
            <a:cs typeface="Times New Roman" panose="02020603050405020304" pitchFamily="18" charset="0"/>
          </a:endParaRPr>
        </a:p>
      </dsp:txBody>
      <dsp:txXfrm>
        <a:off x="7755501" y="1010042"/>
        <a:ext cx="2900766" cy="18010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C3CD22-EFC9-6B48-AF62-CA660CC940A8}">
      <dsp:nvSpPr>
        <dsp:cNvPr id="0" name=""/>
        <dsp:cNvSpPr/>
      </dsp:nvSpPr>
      <dsp:spPr>
        <a:xfrm>
          <a:off x="196" y="350068"/>
          <a:ext cx="2373294" cy="2847953"/>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429" tIns="0" rIns="234429" bIns="330200" numCol="1" spcCol="1270" anchor="t" anchorCtr="0">
          <a:noAutofit/>
        </a:bodyPr>
        <a:lstStyle/>
        <a:p>
          <a:pPr marL="0" lvl="0" indent="0" algn="l" defTabSz="711200">
            <a:lnSpc>
              <a:spcPct val="90000"/>
            </a:lnSpc>
            <a:spcBef>
              <a:spcPct val="0"/>
            </a:spcBef>
            <a:spcAft>
              <a:spcPct val="35000"/>
            </a:spcAft>
            <a:buNone/>
          </a:pPr>
          <a:r>
            <a:rPr lang="en-US" sz="1600" kern="1200" dirty="0"/>
            <a:t>To treat people with dignity, compassion and respect.</a:t>
          </a:r>
        </a:p>
      </dsp:txBody>
      <dsp:txXfrm>
        <a:off x="196" y="1489250"/>
        <a:ext cx="2373294" cy="1708772"/>
      </dsp:txXfrm>
    </dsp:sp>
    <dsp:sp modelId="{4023D960-2B32-CC46-84E3-6716CB63C7F9}">
      <dsp:nvSpPr>
        <dsp:cNvPr id="0" name=""/>
        <dsp:cNvSpPr/>
      </dsp:nvSpPr>
      <dsp:spPr>
        <a:xfrm>
          <a:off x="196" y="350068"/>
          <a:ext cx="2373294" cy="113918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4429" tIns="165100" rIns="234429" bIns="165100" numCol="1" spcCol="1270" anchor="ctr" anchorCtr="0">
          <a:noAutofit/>
        </a:bodyPr>
        <a:lstStyle/>
        <a:p>
          <a:pPr marL="0" lvl="0" indent="0" algn="l" defTabSz="2533650">
            <a:lnSpc>
              <a:spcPct val="90000"/>
            </a:lnSpc>
            <a:spcBef>
              <a:spcPct val="0"/>
            </a:spcBef>
            <a:spcAft>
              <a:spcPct val="35000"/>
            </a:spcAft>
            <a:buNone/>
          </a:pPr>
          <a:r>
            <a:rPr lang="en-US" sz="5700" kern="1200"/>
            <a:t>1</a:t>
          </a:r>
        </a:p>
      </dsp:txBody>
      <dsp:txXfrm>
        <a:off x="196" y="350068"/>
        <a:ext cx="2373294" cy="1139181"/>
      </dsp:txXfrm>
    </dsp:sp>
    <dsp:sp modelId="{03483DFB-9DA6-2946-9568-EF766704005A}">
      <dsp:nvSpPr>
        <dsp:cNvPr id="0" name=""/>
        <dsp:cNvSpPr/>
      </dsp:nvSpPr>
      <dsp:spPr>
        <a:xfrm>
          <a:off x="2563354" y="350068"/>
          <a:ext cx="2373294" cy="2847953"/>
        </a:xfrm>
        <a:prstGeom prst="rect">
          <a:avLst/>
        </a:prstGeom>
        <a:solidFill>
          <a:schemeClr val="accent2">
            <a:hueOff val="1002063"/>
            <a:satOff val="8781"/>
            <a:lumOff val="3006"/>
            <a:alphaOff val="0"/>
          </a:schemeClr>
        </a:solidFill>
        <a:ln w="12700" cap="flat" cmpd="sng" algn="ctr">
          <a:solidFill>
            <a:schemeClr val="accent2">
              <a:hueOff val="1002063"/>
              <a:satOff val="8781"/>
              <a:lumOff val="30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429" tIns="0" rIns="234429" bIns="330200" numCol="1" spcCol="1270" anchor="t" anchorCtr="0">
          <a:noAutofit/>
        </a:bodyPr>
        <a:lstStyle/>
        <a:p>
          <a:pPr marL="0" lvl="0" indent="0" algn="l" defTabSz="711200">
            <a:lnSpc>
              <a:spcPct val="90000"/>
            </a:lnSpc>
            <a:spcBef>
              <a:spcPct val="0"/>
            </a:spcBef>
            <a:spcAft>
              <a:spcPct val="35000"/>
            </a:spcAft>
            <a:buNone/>
          </a:pPr>
          <a:r>
            <a:rPr lang="en-US" sz="1600" kern="1200"/>
            <a:t>Provide coordinated care, support and treatment.</a:t>
          </a:r>
        </a:p>
      </dsp:txBody>
      <dsp:txXfrm>
        <a:off x="2563354" y="1489250"/>
        <a:ext cx="2373294" cy="1708772"/>
      </dsp:txXfrm>
    </dsp:sp>
    <dsp:sp modelId="{38E50FF3-0B4E-0743-B5B8-194101E3F217}">
      <dsp:nvSpPr>
        <dsp:cNvPr id="0" name=""/>
        <dsp:cNvSpPr/>
      </dsp:nvSpPr>
      <dsp:spPr>
        <a:xfrm>
          <a:off x="2563354" y="350068"/>
          <a:ext cx="2373294" cy="113918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4429" tIns="165100" rIns="234429" bIns="165100" numCol="1" spcCol="1270" anchor="ctr" anchorCtr="0">
          <a:noAutofit/>
        </a:bodyPr>
        <a:lstStyle/>
        <a:p>
          <a:pPr marL="0" lvl="0" indent="0" algn="l" defTabSz="2533650">
            <a:lnSpc>
              <a:spcPct val="90000"/>
            </a:lnSpc>
            <a:spcBef>
              <a:spcPct val="0"/>
            </a:spcBef>
            <a:spcAft>
              <a:spcPct val="35000"/>
            </a:spcAft>
            <a:buNone/>
          </a:pPr>
          <a:r>
            <a:rPr lang="en-US" sz="5700" kern="1200"/>
            <a:t>2</a:t>
          </a:r>
        </a:p>
      </dsp:txBody>
      <dsp:txXfrm>
        <a:off x="2563354" y="350068"/>
        <a:ext cx="2373294" cy="1139181"/>
      </dsp:txXfrm>
    </dsp:sp>
    <dsp:sp modelId="{ABBB98FF-3E08-7D48-BD8F-6E6034E284E6}">
      <dsp:nvSpPr>
        <dsp:cNvPr id="0" name=""/>
        <dsp:cNvSpPr/>
      </dsp:nvSpPr>
      <dsp:spPr>
        <a:xfrm>
          <a:off x="5126513" y="350068"/>
          <a:ext cx="2373294" cy="2847953"/>
        </a:xfrm>
        <a:prstGeom prst="rect">
          <a:avLst/>
        </a:prstGeom>
        <a:solidFill>
          <a:schemeClr val="accent2">
            <a:hueOff val="2004126"/>
            <a:satOff val="17563"/>
            <a:lumOff val="6013"/>
            <a:alphaOff val="0"/>
          </a:schemeClr>
        </a:solidFill>
        <a:ln w="12700" cap="flat" cmpd="sng" algn="ctr">
          <a:solidFill>
            <a:schemeClr val="accent2">
              <a:hueOff val="2004126"/>
              <a:satOff val="17563"/>
              <a:lumOff val="60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429" tIns="0" rIns="234429" bIns="330200" numCol="1" spcCol="1270" anchor="t" anchorCtr="0">
          <a:noAutofit/>
        </a:bodyPr>
        <a:lstStyle/>
        <a:p>
          <a:pPr marL="0" lvl="0" indent="0" algn="l" defTabSz="711200">
            <a:lnSpc>
              <a:spcPct val="90000"/>
            </a:lnSpc>
            <a:spcBef>
              <a:spcPct val="0"/>
            </a:spcBef>
            <a:spcAft>
              <a:spcPct val="35000"/>
            </a:spcAft>
            <a:buNone/>
          </a:pPr>
          <a:r>
            <a:rPr lang="en-US" sz="1600" kern="1200"/>
            <a:t>Offer personalized care, support and treatment.</a:t>
          </a:r>
        </a:p>
      </dsp:txBody>
      <dsp:txXfrm>
        <a:off x="5126513" y="1489250"/>
        <a:ext cx="2373294" cy="1708772"/>
      </dsp:txXfrm>
    </dsp:sp>
    <dsp:sp modelId="{06592B94-8A80-5B4C-9F25-9019F02AA1AE}">
      <dsp:nvSpPr>
        <dsp:cNvPr id="0" name=""/>
        <dsp:cNvSpPr/>
      </dsp:nvSpPr>
      <dsp:spPr>
        <a:xfrm>
          <a:off x="5126513" y="350068"/>
          <a:ext cx="2373294" cy="113918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4429" tIns="165100" rIns="234429" bIns="165100" numCol="1" spcCol="1270" anchor="ctr" anchorCtr="0">
          <a:noAutofit/>
        </a:bodyPr>
        <a:lstStyle/>
        <a:p>
          <a:pPr marL="0" lvl="0" indent="0" algn="l" defTabSz="2533650">
            <a:lnSpc>
              <a:spcPct val="90000"/>
            </a:lnSpc>
            <a:spcBef>
              <a:spcPct val="0"/>
            </a:spcBef>
            <a:spcAft>
              <a:spcPct val="35000"/>
            </a:spcAft>
            <a:buNone/>
          </a:pPr>
          <a:r>
            <a:rPr lang="en-US" sz="5700" kern="1200"/>
            <a:t>3</a:t>
          </a:r>
        </a:p>
      </dsp:txBody>
      <dsp:txXfrm>
        <a:off x="5126513" y="350068"/>
        <a:ext cx="2373294" cy="1139181"/>
      </dsp:txXfrm>
    </dsp:sp>
    <dsp:sp modelId="{C662A34F-C961-F94C-BFCC-8A17DCCA5522}">
      <dsp:nvSpPr>
        <dsp:cNvPr id="0" name=""/>
        <dsp:cNvSpPr/>
      </dsp:nvSpPr>
      <dsp:spPr>
        <a:xfrm>
          <a:off x="7689671" y="350068"/>
          <a:ext cx="2373294" cy="2847953"/>
        </a:xfrm>
        <a:prstGeom prst="rect">
          <a:avLst/>
        </a:prstGeom>
        <a:solidFill>
          <a:schemeClr val="accent2">
            <a:hueOff val="3006188"/>
            <a:satOff val="26344"/>
            <a:lumOff val="9019"/>
            <a:alphaOff val="0"/>
          </a:schemeClr>
        </a:solidFill>
        <a:ln w="12700" cap="flat" cmpd="sng" algn="ctr">
          <a:solidFill>
            <a:schemeClr val="accent2">
              <a:hueOff val="3006188"/>
              <a:satOff val="26344"/>
              <a:lumOff val="90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429" tIns="0" rIns="234429" bIns="330200" numCol="1" spcCol="1270" anchor="t" anchorCtr="0">
          <a:noAutofit/>
        </a:bodyPr>
        <a:lstStyle/>
        <a:p>
          <a:pPr marL="0" lvl="0" indent="0" algn="l" defTabSz="711200">
            <a:lnSpc>
              <a:spcPct val="90000"/>
            </a:lnSpc>
            <a:spcBef>
              <a:spcPct val="0"/>
            </a:spcBef>
            <a:spcAft>
              <a:spcPct val="35000"/>
            </a:spcAft>
            <a:buNone/>
          </a:pPr>
          <a:r>
            <a:rPr lang="en-US" sz="1600" kern="1200"/>
            <a:t>Enable service users to recognize and develop their strengths and abilities, so they can live an independent and fulfilling life. </a:t>
          </a:r>
        </a:p>
      </dsp:txBody>
      <dsp:txXfrm>
        <a:off x="7689671" y="1489250"/>
        <a:ext cx="2373294" cy="1708772"/>
      </dsp:txXfrm>
    </dsp:sp>
    <dsp:sp modelId="{3FD6F506-9BA0-5B48-B859-9FAEB2EDB5A8}">
      <dsp:nvSpPr>
        <dsp:cNvPr id="0" name=""/>
        <dsp:cNvSpPr/>
      </dsp:nvSpPr>
      <dsp:spPr>
        <a:xfrm>
          <a:off x="7689671" y="350068"/>
          <a:ext cx="2373294" cy="113918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4429" tIns="165100" rIns="234429" bIns="165100" numCol="1" spcCol="1270" anchor="ctr" anchorCtr="0">
          <a:noAutofit/>
        </a:bodyPr>
        <a:lstStyle/>
        <a:p>
          <a:pPr marL="0" lvl="0" indent="0" algn="l" defTabSz="2533650">
            <a:lnSpc>
              <a:spcPct val="90000"/>
            </a:lnSpc>
            <a:spcBef>
              <a:spcPct val="0"/>
            </a:spcBef>
            <a:spcAft>
              <a:spcPct val="35000"/>
            </a:spcAft>
            <a:buNone/>
          </a:pPr>
          <a:r>
            <a:rPr lang="en-US" sz="5700" kern="1200"/>
            <a:t>4</a:t>
          </a:r>
        </a:p>
      </dsp:txBody>
      <dsp:txXfrm>
        <a:off x="7689671" y="350068"/>
        <a:ext cx="2373294" cy="113918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27AD17-73E9-F441-9ED5-B2689B3128AB}" type="datetimeFigureOut">
              <a:rPr lang="en-US" smtClean="0"/>
              <a:t>11/13/20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114EFB-F06D-994C-8D7F-E58CCA8C17AA}" type="slidenum">
              <a:rPr lang="en-US" smtClean="0"/>
              <a:t>‹#›</a:t>
            </a:fld>
            <a:endParaRPr lang="en-US"/>
          </a:p>
        </p:txBody>
      </p:sp>
    </p:spTree>
    <p:extLst>
      <p:ext uri="{BB962C8B-B14F-4D97-AF65-F5344CB8AC3E}">
        <p14:creationId xmlns:p14="http://schemas.microsoft.com/office/powerpoint/2010/main" val="13482971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areas for discussion in the Padlet activity. </a:t>
            </a:r>
          </a:p>
        </p:txBody>
      </p:sp>
      <p:sp>
        <p:nvSpPr>
          <p:cNvPr id="4" name="Slide Number Placeholder 3"/>
          <p:cNvSpPr>
            <a:spLocks noGrp="1"/>
          </p:cNvSpPr>
          <p:nvPr>
            <p:ph type="sldNum" sz="quarter" idx="5"/>
          </p:nvPr>
        </p:nvSpPr>
        <p:spPr/>
        <p:txBody>
          <a:bodyPr/>
          <a:lstStyle/>
          <a:p>
            <a:fld id="{A9114EFB-F06D-994C-8D7F-E58CCA8C17AA}" type="slidenum">
              <a:rPr lang="en-US" smtClean="0"/>
              <a:t>10</a:t>
            </a:fld>
            <a:endParaRPr lang="en-US"/>
          </a:p>
        </p:txBody>
      </p:sp>
    </p:spTree>
    <p:extLst>
      <p:ext uri="{BB962C8B-B14F-4D97-AF65-F5344CB8AC3E}">
        <p14:creationId xmlns:p14="http://schemas.microsoft.com/office/powerpoint/2010/main" val="19276987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11/13/20</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810245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11/13/20</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125804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11/13/20</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79220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11/13/20</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6217734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11/13/20</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0351409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11/13/20</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992438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11/13/20</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194722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11/13/20</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3081448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11/13/20</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0186443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11/13/20</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9624886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11/13/20</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335248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11/13/20</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1919824350"/>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youtu.be/oSZ0Izlm7bI"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gov.wales/health-and-social-care-quality-and-engagement-wales-act-summary-0https" TargetMode="External"/><Relationship Id="rId2" Type="http://schemas.openxmlformats.org/officeDocument/2006/relationships/hyperlink" Target="https://gov.wales/healthier-wales-long-term-plan-health-and-social-care" TargetMode="External"/><Relationship Id="rId1" Type="http://schemas.openxmlformats.org/officeDocument/2006/relationships/slideLayout" Target="../slideLayouts/slideLayout2.xml"/><Relationship Id="rId6" Type="http://schemas.openxmlformats.org/officeDocument/2006/relationships/hyperlink" Target="https://www.yearofcare.co.uk/sites/default/files/images/Wanless.pdf" TargetMode="External"/><Relationship Id="rId5" Type="http://schemas.openxmlformats.org/officeDocument/2006/relationships/hyperlink" Target="https://gov.wales/sites/default/files/publications/2019-04/securing-health-and-well-being-for-future-generations.pdf" TargetMode="External"/><Relationship Id="rId4" Type="http://schemas.openxmlformats.org/officeDocument/2006/relationships/hyperlink" Target="https://www.health.org.uk/publications/person-centred-care-made-simple"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pixabay.com/en/person-centred-person-centred-support-3337893/"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BC88933B-CFB2-4662-9CA9-2C1E08385B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F909EEE1-52DB-4A86-AFCE-CCE9041848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459BE2-15B0-FA42-BDE2-D8C4A0D07C87}"/>
              </a:ext>
            </a:extLst>
          </p:cNvPr>
          <p:cNvSpPr>
            <a:spLocks noGrp="1"/>
          </p:cNvSpPr>
          <p:nvPr>
            <p:ph type="ctrTitle"/>
          </p:nvPr>
        </p:nvSpPr>
        <p:spPr>
          <a:xfrm>
            <a:off x="4305869" y="1994264"/>
            <a:ext cx="6935872" cy="3922755"/>
          </a:xfrm>
        </p:spPr>
        <p:txBody>
          <a:bodyPr>
            <a:normAutofit/>
          </a:bodyPr>
          <a:lstStyle/>
          <a:p>
            <a:pPr algn="r"/>
            <a:r>
              <a:rPr lang="en-US"/>
              <a:t>Person Centred Care</a:t>
            </a:r>
          </a:p>
        </p:txBody>
      </p:sp>
      <p:sp>
        <p:nvSpPr>
          <p:cNvPr id="3" name="Subtitle 2">
            <a:extLst>
              <a:ext uri="{FF2B5EF4-FFF2-40B4-BE49-F238E27FC236}">
                <a16:creationId xmlns:a16="http://schemas.microsoft.com/office/drawing/2014/main" id="{05F38DA9-E757-BA41-825A-AD2C87C0D891}"/>
              </a:ext>
            </a:extLst>
          </p:cNvPr>
          <p:cNvSpPr>
            <a:spLocks noGrp="1"/>
          </p:cNvSpPr>
          <p:nvPr>
            <p:ph type="subTitle" idx="1"/>
          </p:nvPr>
        </p:nvSpPr>
        <p:spPr>
          <a:xfrm>
            <a:off x="5083790" y="1050878"/>
            <a:ext cx="6157951" cy="943386"/>
          </a:xfrm>
        </p:spPr>
        <p:txBody>
          <a:bodyPr>
            <a:normAutofit/>
          </a:bodyPr>
          <a:lstStyle/>
          <a:p>
            <a:pPr algn="r"/>
            <a:r>
              <a:rPr lang="en-US"/>
              <a:t>By Sharon Richards</a:t>
            </a:r>
          </a:p>
        </p:txBody>
      </p:sp>
      <p:pic>
        <p:nvPicPr>
          <p:cNvPr id="4" name="Picture 3">
            <a:extLst>
              <a:ext uri="{FF2B5EF4-FFF2-40B4-BE49-F238E27FC236}">
                <a16:creationId xmlns:a16="http://schemas.microsoft.com/office/drawing/2014/main" id="{AC110943-F7B6-4875-B4F9-FF90C9309D32}"/>
              </a:ext>
            </a:extLst>
          </p:cNvPr>
          <p:cNvPicPr>
            <a:picLocks noChangeAspect="1"/>
          </p:cNvPicPr>
          <p:nvPr/>
        </p:nvPicPr>
        <p:blipFill rotWithShape="1">
          <a:blip r:embed="rId2"/>
          <a:srcRect l="2061" r="48303" b="-1"/>
          <a:stretch/>
        </p:blipFill>
        <p:spPr>
          <a:xfrm>
            <a:off x="-2573" y="10"/>
            <a:ext cx="4811317" cy="6857988"/>
          </a:xfrm>
          <a:custGeom>
            <a:avLst/>
            <a:gdLst/>
            <a:ahLst/>
            <a:cxnLst/>
            <a:rect l="l" t="t" r="r" b="b"/>
            <a:pathLst>
              <a:path w="4811317" h="6857998">
                <a:moveTo>
                  <a:pt x="0" y="0"/>
                </a:moveTo>
                <a:lnTo>
                  <a:pt x="4811317" y="0"/>
                </a:lnTo>
                <a:lnTo>
                  <a:pt x="2712446" y="6857998"/>
                </a:lnTo>
                <a:lnTo>
                  <a:pt x="0" y="6857998"/>
                </a:lnTo>
                <a:close/>
              </a:path>
            </a:pathLst>
          </a:custGeom>
        </p:spPr>
      </p:pic>
      <p:cxnSp>
        <p:nvCxnSpPr>
          <p:cNvPr id="42" name="Straight Connector 41">
            <a:extLst>
              <a:ext uri="{FF2B5EF4-FFF2-40B4-BE49-F238E27FC236}">
                <a16:creationId xmlns:a16="http://schemas.microsoft.com/office/drawing/2014/main" id="{326FE4BA-3BD1-4AB3-A3EB-39FF16D964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CBD85EF3-E980-4EF9-BF91-C0540D302A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endCxn id="15" idx="2"/>
          </p:cNvCxnSpPr>
          <p:nvPr>
            <p:extLst>
              <p:ext uri="{386F3935-93C4-4BCD-93E2-E3B085C9AB24}">
                <p16:designElem xmlns:p16="http://schemas.microsoft.com/office/powerpoint/2015/main" val="1"/>
              </p:ext>
            </p:extLst>
          </p:nvPr>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1296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3E0373C-BDE9-4FAA-892A-B226DD970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23">
            <a:extLst>
              <a:ext uri="{FF2B5EF4-FFF2-40B4-BE49-F238E27FC236}">
                <a16:creationId xmlns:a16="http://schemas.microsoft.com/office/drawing/2014/main" id="{FC2BFFFF-16DA-434F-B48D-28B539690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5979"/>
            <a:ext cx="3448424"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59D33D-7540-3A46-B25D-2AA027184B00}"/>
              </a:ext>
            </a:extLst>
          </p:cNvPr>
          <p:cNvSpPr>
            <a:spLocks noGrp="1"/>
          </p:cNvSpPr>
          <p:nvPr>
            <p:ph type="title"/>
          </p:nvPr>
        </p:nvSpPr>
        <p:spPr>
          <a:xfrm>
            <a:off x="-2" y="675167"/>
            <a:ext cx="3005850" cy="3628385"/>
          </a:xfrm>
        </p:spPr>
        <p:txBody>
          <a:bodyPr anchor="t">
            <a:normAutofit/>
          </a:bodyPr>
          <a:lstStyle/>
          <a:p>
            <a:r>
              <a:rPr lang="en-US" sz="2800" dirty="0"/>
              <a:t>definitions OF person-centred CARE</a:t>
            </a:r>
          </a:p>
        </p:txBody>
      </p:sp>
      <p:cxnSp>
        <p:nvCxnSpPr>
          <p:cNvPr id="13" name="Straight Connector 12">
            <a:extLst>
              <a:ext uri="{FF2B5EF4-FFF2-40B4-BE49-F238E27FC236}">
                <a16:creationId xmlns:a16="http://schemas.microsoft.com/office/drawing/2014/main" id="{E8EAD419-2D3B-4CD6-A841-F11CA09440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39503B3E-1FA6-A448-BCA5-6D3B5C5C5FEB}"/>
              </a:ext>
            </a:extLst>
          </p:cNvPr>
          <p:cNvSpPr>
            <a:spLocks noGrp="1"/>
          </p:cNvSpPr>
          <p:nvPr>
            <p:ph idx="1"/>
          </p:nvPr>
        </p:nvSpPr>
        <p:spPr>
          <a:xfrm>
            <a:off x="3900792" y="533400"/>
            <a:ext cx="7286018" cy="5791199"/>
          </a:xfrm>
          <a:prstGeom prst="rect">
            <a:avLst/>
          </a:prstGeom>
        </p:spPr>
        <p:txBody>
          <a:bodyPr anchor="ctr">
            <a:normAutofit/>
          </a:bodyPr>
          <a:lstStyle/>
          <a:p>
            <a:pPr>
              <a:lnSpc>
                <a:spcPct val="90000"/>
              </a:lnSpc>
            </a:pPr>
            <a:r>
              <a:rPr lang="en-GB" b="0" i="0" u="none" strike="noStrike" dirty="0">
                <a:effectLst/>
                <a:latin typeface="Times New Roman" panose="02020603050405020304" pitchFamily="18" charset="0"/>
                <a:cs typeface="Times New Roman" panose="02020603050405020304" pitchFamily="18" charset="0"/>
              </a:rPr>
              <a:t>Being person-centred is about focusing care on the needs of individual. Ensuring that people's preferences, needs and values guide clinical decisions, and providing care that is respectful of and responsive to them. </a:t>
            </a:r>
            <a:r>
              <a:rPr lang="en-GB" dirty="0">
                <a:latin typeface="Times New Roman" panose="02020603050405020304" pitchFamily="18" charset="0"/>
                <a:cs typeface="Times New Roman" panose="02020603050405020304" pitchFamily="18" charset="0"/>
              </a:rPr>
              <a:t>(NHS, 2020).</a:t>
            </a:r>
          </a:p>
          <a:p>
            <a:pPr>
              <a:lnSpc>
                <a:spcPct val="90000"/>
              </a:lnSpc>
            </a:pPr>
            <a:r>
              <a:rPr lang="en-GB" dirty="0">
                <a:latin typeface="Times New Roman" panose="02020603050405020304" pitchFamily="18" charset="0"/>
                <a:cs typeface="Times New Roman" panose="02020603050405020304" pitchFamily="18" charset="0"/>
              </a:rPr>
              <a:t>Person-centred care, health and social care professionals work collaboratively with people who use services. Person-centred care supports people to develop the knowledge, skills and confidence they need to more effectively manage and make informed decisions about their own health and health care. (The Health Foundation 2016)</a:t>
            </a:r>
          </a:p>
          <a:p>
            <a:pPr>
              <a:lnSpc>
                <a:spcPct val="90000"/>
              </a:lnSpc>
            </a:pPr>
            <a:r>
              <a:rPr lang="en-GB" dirty="0">
                <a:latin typeface="Times New Roman" panose="02020603050405020304" pitchFamily="18" charset="0"/>
                <a:cs typeface="Times New Roman" panose="02020603050405020304" pitchFamily="18" charset="0"/>
              </a:rPr>
              <a:t>There are many definitions of Person Centred Care!</a:t>
            </a:r>
          </a:p>
          <a:p>
            <a:pPr>
              <a:lnSpc>
                <a:spcPct val="90000"/>
              </a:lnSpc>
            </a:pPr>
            <a:endParaRPr lang="en-US" sz="2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15602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1775E6C-9FE7-4AE4-ABE7-2568D95DE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23">
            <a:extLst>
              <a:ext uri="{FF2B5EF4-FFF2-40B4-BE49-F238E27FC236}">
                <a16:creationId xmlns:a16="http://schemas.microsoft.com/office/drawing/2014/main" id="{8CECB99A-E2AB-482F-A307-487955310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31323" y="-5553"/>
            <a:ext cx="8860678" cy="687330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229836 w 5905812"/>
              <a:gd name="connsiteY0" fmla="*/ 0 h 6888661"/>
              <a:gd name="connsiteX1" fmla="*/ 5905812 w 5905812"/>
              <a:gd name="connsiteY1" fmla="*/ 11953 h 6888661"/>
              <a:gd name="connsiteX2" fmla="*/ 5905812 w 5905812"/>
              <a:gd name="connsiteY2" fmla="*/ 6869951 h 6888661"/>
              <a:gd name="connsiteX3" fmla="*/ 0 w 5905812"/>
              <a:gd name="connsiteY3" fmla="*/ 6888661 h 6888661"/>
              <a:gd name="connsiteX4" fmla="*/ 1229836 w 5905812"/>
              <a:gd name="connsiteY4" fmla="*/ 0 h 6888661"/>
              <a:gd name="connsiteX0" fmla="*/ 1156550 w 5832526"/>
              <a:gd name="connsiteY0" fmla="*/ 0 h 6883466"/>
              <a:gd name="connsiteX1" fmla="*/ 5832526 w 5832526"/>
              <a:gd name="connsiteY1" fmla="*/ 11953 h 6883466"/>
              <a:gd name="connsiteX2" fmla="*/ 5832526 w 5832526"/>
              <a:gd name="connsiteY2" fmla="*/ 6869951 h 6883466"/>
              <a:gd name="connsiteX3" fmla="*/ 0 w 5832526"/>
              <a:gd name="connsiteY3" fmla="*/ 6883466 h 6883466"/>
              <a:gd name="connsiteX4" fmla="*/ 1156550 w 5832526"/>
              <a:gd name="connsiteY4" fmla="*/ 0 h 6883466"/>
              <a:gd name="connsiteX0" fmla="*/ 1104130 w 5780106"/>
              <a:gd name="connsiteY0" fmla="*/ 0 h 6873306"/>
              <a:gd name="connsiteX1" fmla="*/ 5780106 w 5780106"/>
              <a:gd name="connsiteY1" fmla="*/ 11953 h 6873306"/>
              <a:gd name="connsiteX2" fmla="*/ 5780106 w 5780106"/>
              <a:gd name="connsiteY2" fmla="*/ 6869951 h 6873306"/>
              <a:gd name="connsiteX3" fmla="*/ 0 w 5780106"/>
              <a:gd name="connsiteY3" fmla="*/ 6873306 h 6873306"/>
              <a:gd name="connsiteX4" fmla="*/ 1104130 w 5780106"/>
              <a:gd name="connsiteY4" fmla="*/ 0 h 6873306"/>
              <a:gd name="connsiteX0" fmla="*/ 1064815 w 5740791"/>
              <a:gd name="connsiteY0" fmla="*/ 0 h 6869951"/>
              <a:gd name="connsiteX1" fmla="*/ 5740791 w 5740791"/>
              <a:gd name="connsiteY1" fmla="*/ 11953 h 6869951"/>
              <a:gd name="connsiteX2" fmla="*/ 5740791 w 5740791"/>
              <a:gd name="connsiteY2" fmla="*/ 6869951 h 6869951"/>
              <a:gd name="connsiteX3" fmla="*/ 0 w 5740791"/>
              <a:gd name="connsiteY3" fmla="*/ 6863146 h 6869951"/>
              <a:gd name="connsiteX4" fmla="*/ 1064815 w 5740791"/>
              <a:gd name="connsiteY4" fmla="*/ 0 h 6869951"/>
              <a:gd name="connsiteX0" fmla="*/ 1038605 w 5714581"/>
              <a:gd name="connsiteY0" fmla="*/ 0 h 6873306"/>
              <a:gd name="connsiteX1" fmla="*/ 5714581 w 5714581"/>
              <a:gd name="connsiteY1" fmla="*/ 11953 h 6873306"/>
              <a:gd name="connsiteX2" fmla="*/ 5714581 w 5714581"/>
              <a:gd name="connsiteY2" fmla="*/ 6869951 h 6873306"/>
              <a:gd name="connsiteX3" fmla="*/ 0 w 5714581"/>
              <a:gd name="connsiteY3" fmla="*/ 6873306 h 6873306"/>
              <a:gd name="connsiteX4" fmla="*/ 1038605 w 5714581"/>
              <a:gd name="connsiteY4" fmla="*/ 0 h 68733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14581" h="6873306">
                <a:moveTo>
                  <a:pt x="1038605" y="0"/>
                </a:moveTo>
                <a:lnTo>
                  <a:pt x="5714581" y="11953"/>
                </a:lnTo>
                <a:lnTo>
                  <a:pt x="5714581" y="6869951"/>
                </a:lnTo>
                <a:lnTo>
                  <a:pt x="0" y="6873306"/>
                </a:lnTo>
                <a:lnTo>
                  <a:pt x="1038605"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AC3E6C-60EC-9547-82B1-B244DFBC9C77}"/>
              </a:ext>
            </a:extLst>
          </p:cNvPr>
          <p:cNvSpPr>
            <a:spLocks noGrp="1"/>
          </p:cNvSpPr>
          <p:nvPr>
            <p:ph type="title"/>
          </p:nvPr>
        </p:nvSpPr>
        <p:spPr>
          <a:xfrm>
            <a:off x="680484" y="675167"/>
            <a:ext cx="3971261" cy="4064174"/>
          </a:xfrm>
        </p:spPr>
        <p:txBody>
          <a:bodyPr anchor="t">
            <a:normAutofit/>
          </a:bodyPr>
          <a:lstStyle/>
          <a:p>
            <a:r>
              <a:rPr lang="en-US" dirty="0"/>
              <a:t>History of care </a:t>
            </a:r>
          </a:p>
        </p:txBody>
      </p:sp>
      <p:sp>
        <p:nvSpPr>
          <p:cNvPr id="3" name="Content Placeholder 2">
            <a:extLst>
              <a:ext uri="{FF2B5EF4-FFF2-40B4-BE49-F238E27FC236}">
                <a16:creationId xmlns:a16="http://schemas.microsoft.com/office/drawing/2014/main" id="{D7731479-C092-D34E-B9E2-2408DB6B1454}"/>
              </a:ext>
            </a:extLst>
          </p:cNvPr>
          <p:cNvSpPr>
            <a:spLocks noGrp="1"/>
          </p:cNvSpPr>
          <p:nvPr>
            <p:ph idx="1"/>
          </p:nvPr>
        </p:nvSpPr>
        <p:spPr>
          <a:xfrm>
            <a:off x="5493026" y="533400"/>
            <a:ext cx="5883964" cy="5771481"/>
          </a:xfrm>
        </p:spPr>
        <p:txBody>
          <a:bodyPr anchor="ctr">
            <a:normAutofit/>
          </a:bodyPr>
          <a:lstStyle/>
          <a:p>
            <a:r>
              <a:rPr lang="en-US" dirty="0">
                <a:latin typeface="Times New Roman" panose="02020603050405020304" pitchFamily="18" charset="0"/>
                <a:cs typeface="Times New Roman" panose="02020603050405020304" pitchFamily="18" charset="0"/>
              </a:rPr>
              <a:t>So, historically individuals used to be passive receivers of treatment or a medical intervention. </a:t>
            </a:r>
          </a:p>
          <a:p>
            <a:r>
              <a:rPr lang="en-US" dirty="0">
                <a:latin typeface="Times New Roman" panose="02020603050405020304" pitchFamily="18" charset="0"/>
                <a:cs typeface="Times New Roman" panose="02020603050405020304" pitchFamily="18" charset="0"/>
              </a:rPr>
              <a:t>A doctor or physician would treat a patient with the resources and knowledge available, he/she would make a recommendation and act upon it. (Medical model).</a:t>
            </a:r>
          </a:p>
          <a:p>
            <a:r>
              <a:rPr lang="en-US" dirty="0">
                <a:latin typeface="Times New Roman" panose="02020603050405020304" pitchFamily="18" charset="0"/>
                <a:cs typeface="Times New Roman" panose="02020603050405020304" pitchFamily="18" charset="0"/>
              </a:rPr>
              <a:t>There was no/little discussion/collaboration to other professionals. </a:t>
            </a:r>
          </a:p>
          <a:p>
            <a:r>
              <a:rPr lang="en-US" dirty="0">
                <a:latin typeface="Times New Roman" panose="02020603050405020304" pitchFamily="18" charset="0"/>
                <a:cs typeface="Times New Roman" panose="02020603050405020304" pitchFamily="18" charset="0"/>
              </a:rPr>
              <a:t>Healthcare professionals would observe physical symptoms and listen to the patients experience of ill health. </a:t>
            </a:r>
          </a:p>
          <a:p>
            <a:r>
              <a:rPr lang="en-US" dirty="0">
                <a:latin typeface="Times New Roman" panose="02020603050405020304" pitchFamily="18" charset="0"/>
                <a:cs typeface="Times New Roman" panose="02020603050405020304" pitchFamily="18" charset="0"/>
              </a:rPr>
              <a:t>Healthcare professionals would then decide on how treat the patient. </a:t>
            </a:r>
          </a:p>
        </p:txBody>
      </p:sp>
      <p:cxnSp>
        <p:nvCxnSpPr>
          <p:cNvPr id="12" name="Straight Connector 11">
            <a:extLst>
              <a:ext uri="{FF2B5EF4-FFF2-40B4-BE49-F238E27FC236}">
                <a16:creationId xmlns:a16="http://schemas.microsoft.com/office/drawing/2014/main" id="{A3B4C179-2540-4304-9C9C-2AAAA53EFD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4894729"/>
            <a:ext cx="4206239" cy="196787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A364443-B44B-44C9-B8C4-AED23CB621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91373" y="0"/>
            <a:ext cx="463526" cy="691388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108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430E9F-3B61-4A75-9A34-1EF839CC7C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5A93CC3-99AA-471D-9142-5BD2235D6A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5D5A1EFF-2E6F-4210-A283-AF9BE5B07C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4C9A7BB-4074-4704-B5B6-B526355DFE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D5622E3-2C65-496F-9C3F-CBEE21924A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1299548"/>
            <a:ext cx="1769035" cy="69557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4ED111D-3746-4B9C-AEE8-7AB8346701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75AE1D3C-1EF9-4A89-B613-EE7B789102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94B64AE-7BDE-BC43-849B-7A9E5A4C5F1B}"/>
              </a:ext>
            </a:extLst>
          </p:cNvPr>
          <p:cNvSpPr>
            <a:spLocks noGrp="1"/>
          </p:cNvSpPr>
          <p:nvPr>
            <p:ph type="title"/>
          </p:nvPr>
        </p:nvSpPr>
        <p:spPr>
          <a:xfrm>
            <a:off x="1129553" y="497395"/>
            <a:ext cx="10064376" cy="1229756"/>
          </a:xfrm>
        </p:spPr>
        <p:txBody>
          <a:bodyPr>
            <a:normAutofit/>
          </a:bodyPr>
          <a:lstStyle/>
          <a:p>
            <a:r>
              <a:rPr lang="en-US" dirty="0"/>
              <a:t>Person centred Care</a:t>
            </a:r>
          </a:p>
        </p:txBody>
      </p:sp>
      <p:cxnSp>
        <p:nvCxnSpPr>
          <p:cNvPr id="23" name="Straight Connector 22">
            <a:extLst>
              <a:ext uri="{FF2B5EF4-FFF2-40B4-BE49-F238E27FC236}">
                <a16:creationId xmlns:a16="http://schemas.microsoft.com/office/drawing/2014/main" id="{6DE80A3F-530A-4181-887F-9AAF6DCBFC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14436"/>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5FC046C-AB26-4B22-99D8-A8614CAC3A1A}"/>
              </a:ext>
            </a:extLst>
          </p:cNvPr>
          <p:cNvGraphicFramePr>
            <a:graphicFrameLocks noGrp="1"/>
          </p:cNvGraphicFramePr>
          <p:nvPr>
            <p:ph idx="1"/>
            <p:extLst>
              <p:ext uri="{D42A27DB-BD31-4B8C-83A1-F6EECF244321}">
                <p14:modId xmlns:p14="http://schemas.microsoft.com/office/powerpoint/2010/main" val="691322677"/>
              </p:ext>
            </p:extLst>
          </p:nvPr>
        </p:nvGraphicFramePr>
        <p:xfrm>
          <a:off x="818708" y="2552700"/>
          <a:ext cx="10712302" cy="35031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47351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1122F7E-BE38-4ED6-B882-31F599E0D7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61155B9-927A-462F-A862-5A3A25054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1" name="Straight Connector 30">
            <a:extLst>
              <a:ext uri="{FF2B5EF4-FFF2-40B4-BE49-F238E27FC236}">
                <a16:creationId xmlns:a16="http://schemas.microsoft.com/office/drawing/2014/main" id="{1B7C4564-9B00-4A2C-83A8-8A4D71AA78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0391" y="-14436"/>
            <a:ext cx="434009" cy="203842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B6C69DA-1F01-4590-81E9-13252B52F7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76128" y="-28871"/>
            <a:ext cx="3675616" cy="202372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C2949E2-18AB-4264-8828-9EF5EC221B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146118" y="-14435"/>
            <a:ext cx="602193" cy="202398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4CE67A6-68B6-405C-8200-32A6FD6D91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9176" y="0"/>
            <a:ext cx="6902824" cy="82143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7D616417-585C-4737-9D95-95EFB919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501063" y="1369273"/>
            <a:ext cx="3690937" cy="64028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345EE64-D9CA-454E-9B24-87487C910BB6}"/>
              </a:ext>
            </a:extLst>
          </p:cNvPr>
          <p:cNvSpPr>
            <a:spLocks noGrp="1"/>
          </p:cNvSpPr>
          <p:nvPr>
            <p:ph type="title"/>
          </p:nvPr>
        </p:nvSpPr>
        <p:spPr>
          <a:xfrm>
            <a:off x="1129553" y="584792"/>
            <a:ext cx="10064376" cy="959285"/>
          </a:xfrm>
        </p:spPr>
        <p:txBody>
          <a:bodyPr>
            <a:normAutofit/>
          </a:bodyPr>
          <a:lstStyle/>
          <a:p>
            <a:pPr algn="r"/>
            <a:r>
              <a:rPr lang="en-US" sz="2000" dirty="0"/>
              <a:t> The 4 elements of person centred care.</a:t>
            </a:r>
          </a:p>
        </p:txBody>
      </p:sp>
      <p:graphicFrame>
        <p:nvGraphicFramePr>
          <p:cNvPr id="5" name="Content Placeholder 2">
            <a:extLst>
              <a:ext uri="{FF2B5EF4-FFF2-40B4-BE49-F238E27FC236}">
                <a16:creationId xmlns:a16="http://schemas.microsoft.com/office/drawing/2014/main" id="{4BCA12C1-15AE-4C1A-9E24-221DACB65BA0}"/>
              </a:ext>
            </a:extLst>
          </p:cNvPr>
          <p:cNvGraphicFramePr>
            <a:graphicFrameLocks noGrp="1"/>
          </p:cNvGraphicFramePr>
          <p:nvPr>
            <p:ph idx="1"/>
            <p:extLst>
              <p:ext uri="{D42A27DB-BD31-4B8C-83A1-F6EECF244321}">
                <p14:modId xmlns:p14="http://schemas.microsoft.com/office/powerpoint/2010/main" val="2881662877"/>
              </p:ext>
            </p:extLst>
          </p:nvPr>
        </p:nvGraphicFramePr>
        <p:xfrm>
          <a:off x="1064418" y="2474903"/>
          <a:ext cx="10063163" cy="35480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5101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22171661-0838-4942-A149-8C1B78926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3">
            <a:extLst>
              <a:ext uri="{FF2B5EF4-FFF2-40B4-BE49-F238E27FC236}">
                <a16:creationId xmlns:a16="http://schemas.microsoft.com/office/drawing/2014/main" id="{5C569A89-4BBD-4E62-9A37-D553FBF9F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1895" y="-11953"/>
            <a:ext cx="8600105" cy="6869953"/>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985167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985167 w 6430885"/>
              <a:gd name="connsiteY4" fmla="*/ 0 h 6869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30885" h="6869951">
                <a:moveTo>
                  <a:pt x="985167" y="0"/>
                </a:moveTo>
                <a:lnTo>
                  <a:pt x="6430885" y="11953"/>
                </a:lnTo>
                <a:lnTo>
                  <a:pt x="6430885" y="6869951"/>
                </a:lnTo>
                <a:lnTo>
                  <a:pt x="0" y="6869951"/>
                </a:lnTo>
                <a:lnTo>
                  <a:pt x="985167"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5FCEB4-3C55-9749-BBB5-A9074750B807}"/>
              </a:ext>
            </a:extLst>
          </p:cNvPr>
          <p:cNvSpPr>
            <a:spLocks noGrp="1"/>
          </p:cNvSpPr>
          <p:nvPr>
            <p:ph type="title"/>
          </p:nvPr>
        </p:nvSpPr>
        <p:spPr>
          <a:xfrm>
            <a:off x="6096000" y="542926"/>
            <a:ext cx="5551668" cy="1671638"/>
          </a:xfrm>
        </p:spPr>
        <p:txBody>
          <a:bodyPr vert="horz" lIns="91440" tIns="45720" rIns="91440" bIns="45720" rtlCol="0" anchor="ctr">
            <a:normAutofit/>
          </a:bodyPr>
          <a:lstStyle/>
          <a:p>
            <a:r>
              <a:rPr lang="en-US"/>
              <a:t>tHE hEALTH fOUNDATION</a:t>
            </a:r>
          </a:p>
        </p:txBody>
      </p:sp>
      <p:cxnSp>
        <p:nvCxnSpPr>
          <p:cNvPr id="36" name="Straight Connector 35">
            <a:extLst>
              <a:ext uri="{FF2B5EF4-FFF2-40B4-BE49-F238E27FC236}">
                <a16:creationId xmlns:a16="http://schemas.microsoft.com/office/drawing/2014/main" id="{BB04A404-AF1E-4EC9-AF7D-46C68BFCEB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2890239" y="1"/>
            <a:ext cx="2499667" cy="685799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Content Placeholder 3" descr="Diagram&#10;&#10;Description automatically generated">
            <a:extLst>
              <a:ext uri="{FF2B5EF4-FFF2-40B4-BE49-F238E27FC236}">
                <a16:creationId xmlns:a16="http://schemas.microsoft.com/office/drawing/2014/main" id="{89349922-63A7-164B-9395-A0A94451DF78}"/>
              </a:ext>
            </a:extLst>
          </p:cNvPr>
          <p:cNvPicPr>
            <a:picLocks noGrp="1" noChangeAspect="1"/>
          </p:cNvPicPr>
          <p:nvPr>
            <p:ph idx="1"/>
          </p:nvPr>
        </p:nvPicPr>
        <p:blipFill>
          <a:blip r:embed="rId2"/>
          <a:stretch>
            <a:fillRect/>
          </a:stretch>
        </p:blipFill>
        <p:spPr>
          <a:xfrm>
            <a:off x="533400" y="1311694"/>
            <a:ext cx="4967288" cy="4234612"/>
          </a:xfrm>
          <a:prstGeom prst="rect">
            <a:avLst/>
          </a:prstGeom>
        </p:spPr>
      </p:pic>
      <p:sp>
        <p:nvSpPr>
          <p:cNvPr id="5" name="TextBox 4">
            <a:extLst>
              <a:ext uri="{FF2B5EF4-FFF2-40B4-BE49-F238E27FC236}">
                <a16:creationId xmlns:a16="http://schemas.microsoft.com/office/drawing/2014/main" id="{B9ABFC73-D0C3-B14B-84B7-8E8969D4FE78}"/>
              </a:ext>
            </a:extLst>
          </p:cNvPr>
          <p:cNvSpPr txBox="1"/>
          <p:nvPr/>
        </p:nvSpPr>
        <p:spPr>
          <a:xfrm>
            <a:off x="6096000" y="2226516"/>
            <a:ext cx="5310188" cy="4098083"/>
          </a:xfrm>
          <a:prstGeom prst="rect">
            <a:avLst/>
          </a:prstGeom>
        </p:spPr>
        <p:txBody>
          <a:bodyPr vert="horz" lIns="91440" tIns="45720" rIns="91440" bIns="45720" rtlCol="0" anchor="t">
            <a:normAutofit fontScale="92500"/>
          </a:bodyPr>
          <a:lstStyle/>
          <a:p>
            <a:pPr indent="-228600">
              <a:buSzPct val="80000"/>
              <a:buFont typeface="Arial" panose="020B0604020202020204" pitchFamily="34" charset="0"/>
              <a:buChar char="•"/>
            </a:pPr>
            <a:r>
              <a:rPr lang="en-US" sz="2800" dirty="0">
                <a:solidFill>
                  <a:schemeClr val="tx2"/>
                </a:solidFill>
                <a:latin typeface="Times New Roman" panose="02020603050405020304" pitchFamily="18" charset="0"/>
                <a:cs typeface="Times New Roman" panose="02020603050405020304" pitchFamily="18" charset="0"/>
              </a:rPr>
              <a:t>The Health Foundation (2014) - The vision is to have a relationship in which health care professionals and patients work together to understand what is important to the person. The person centred care is paramount for the patient to make decisions about their care and treatment. It is also in place to identify and achieve their personal and common goals. </a:t>
            </a:r>
          </a:p>
          <a:p>
            <a:pPr indent="-228600">
              <a:spcAft>
                <a:spcPts val="600"/>
              </a:spcAft>
              <a:buSzPct val="80000"/>
              <a:buFont typeface="Arial" panose="020B0604020202020204" pitchFamily="34" charset="0"/>
              <a:buChar char="•"/>
            </a:pPr>
            <a:endParaRPr lang="en-US" sz="2800" dirty="0">
              <a:solidFill>
                <a:schemeClr val="tx2"/>
              </a:solidFill>
              <a:latin typeface="Times New Roman" panose="02020603050405020304" pitchFamily="18" charset="0"/>
              <a:cs typeface="Times New Roman" panose="02020603050405020304" pitchFamily="18" charset="0"/>
            </a:endParaRPr>
          </a:p>
          <a:p>
            <a:pPr indent="-228600">
              <a:spcAft>
                <a:spcPts val="600"/>
              </a:spcAft>
              <a:buSzPct val="80000"/>
              <a:buFont typeface="Arial" panose="020B0604020202020204" pitchFamily="34" charset="0"/>
              <a:buChar char="•"/>
            </a:pPr>
            <a:endParaRPr lang="en-US" dirty="0">
              <a:solidFill>
                <a:schemeClr val="tx2"/>
              </a:solidFill>
            </a:endParaRPr>
          </a:p>
        </p:txBody>
      </p:sp>
    </p:spTree>
    <p:extLst>
      <p:ext uri="{BB962C8B-B14F-4D97-AF65-F5344CB8AC3E}">
        <p14:creationId xmlns:p14="http://schemas.microsoft.com/office/powerpoint/2010/main" val="2023648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1775E6C-9FE7-4AE4-ABE7-2568D95DE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23">
            <a:extLst>
              <a:ext uri="{FF2B5EF4-FFF2-40B4-BE49-F238E27FC236}">
                <a16:creationId xmlns:a16="http://schemas.microsoft.com/office/drawing/2014/main" id="{8CECB99A-E2AB-482F-A307-487955310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650"/>
            <a:ext cx="5676966" cy="6869953"/>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30885" h="6869951">
                <a:moveTo>
                  <a:pt x="1754909" y="0"/>
                </a:moveTo>
                <a:lnTo>
                  <a:pt x="6430885" y="11953"/>
                </a:lnTo>
                <a:lnTo>
                  <a:pt x="6430885" y="6869951"/>
                </a:lnTo>
                <a:lnTo>
                  <a:pt x="0" y="6869951"/>
                </a:lnTo>
                <a:lnTo>
                  <a:pt x="1754909"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09007F8-4BCD-0C48-B369-B5C5824736E0}"/>
              </a:ext>
            </a:extLst>
          </p:cNvPr>
          <p:cNvSpPr>
            <a:spLocks noGrp="1"/>
          </p:cNvSpPr>
          <p:nvPr>
            <p:ph type="title"/>
          </p:nvPr>
        </p:nvSpPr>
        <p:spPr>
          <a:xfrm>
            <a:off x="883920" y="800849"/>
            <a:ext cx="4065767" cy="3510553"/>
          </a:xfrm>
        </p:spPr>
        <p:txBody>
          <a:bodyPr anchor="t">
            <a:normAutofit/>
          </a:bodyPr>
          <a:lstStyle/>
          <a:p>
            <a:r>
              <a:rPr lang="en-US" dirty="0"/>
              <a:t>Why is Person centred Care important?</a:t>
            </a:r>
          </a:p>
        </p:txBody>
      </p:sp>
      <p:sp>
        <p:nvSpPr>
          <p:cNvPr id="3" name="Content Placeholder 2">
            <a:extLst>
              <a:ext uri="{FF2B5EF4-FFF2-40B4-BE49-F238E27FC236}">
                <a16:creationId xmlns:a16="http://schemas.microsoft.com/office/drawing/2014/main" id="{66CC81B3-B89D-E04B-A459-8AF06686360B}"/>
              </a:ext>
            </a:extLst>
          </p:cNvPr>
          <p:cNvSpPr>
            <a:spLocks noGrp="1"/>
          </p:cNvSpPr>
          <p:nvPr>
            <p:ph idx="1"/>
          </p:nvPr>
        </p:nvSpPr>
        <p:spPr>
          <a:xfrm>
            <a:off x="5895753" y="533400"/>
            <a:ext cx="5458046" cy="5791200"/>
          </a:xfrm>
        </p:spPr>
        <p:txBody>
          <a:bodyPr anchor="ctr">
            <a:normAutofit/>
          </a:bodyPr>
          <a:lstStyle/>
          <a:p>
            <a:pPr>
              <a:lnSpc>
                <a:spcPct val="90000"/>
              </a:lnSpc>
            </a:pPr>
            <a:r>
              <a:rPr lang="en-GB" dirty="0"/>
              <a:t>Ultimately, person-centred care is about people taking back the control over their health and healthcare.</a:t>
            </a:r>
            <a:endParaRPr lang="en-GB" dirty="0">
              <a:latin typeface="Times New Roman" panose="02020603050405020304" pitchFamily="18" charset="0"/>
              <a:cs typeface="Times New Roman" panose="02020603050405020304" pitchFamily="18" charset="0"/>
            </a:endParaRPr>
          </a:p>
          <a:p>
            <a:pPr>
              <a:lnSpc>
                <a:spcPct val="90000"/>
              </a:lnSpc>
            </a:pPr>
            <a:r>
              <a:rPr lang="en-GB" dirty="0"/>
              <a:t>There is a need for a health system to support individuals to make informed decisions about and to successfully manage their own health and care.</a:t>
            </a:r>
          </a:p>
          <a:p>
            <a:pPr>
              <a:lnSpc>
                <a:spcPct val="90000"/>
              </a:lnSpc>
            </a:pPr>
            <a:r>
              <a:rPr lang="en-GB" dirty="0"/>
              <a:t>When necessary, it is important to invite others to act on their behalf, rather than where patients have things done to/for them.</a:t>
            </a:r>
          </a:p>
          <a:p>
            <a:pPr>
              <a:lnSpc>
                <a:spcPct val="90000"/>
              </a:lnSpc>
            </a:pPr>
            <a:r>
              <a:rPr lang="en-GB" dirty="0"/>
              <a:t>The role of the health service is no longer just to intervene and fix us, it’s now also to support us to make decisions about and manage our health better. </a:t>
            </a:r>
          </a:p>
          <a:p>
            <a:pPr>
              <a:lnSpc>
                <a:spcPct val="90000"/>
              </a:lnSpc>
            </a:pPr>
            <a:r>
              <a:rPr lang="en-GB" dirty="0"/>
              <a:t>Helping the patient become autonomous. </a:t>
            </a:r>
            <a:endParaRPr lang="en-US" dirty="0"/>
          </a:p>
        </p:txBody>
      </p:sp>
      <p:cxnSp>
        <p:nvCxnSpPr>
          <p:cNvPr id="12" name="Straight Connector 11">
            <a:extLst>
              <a:ext uri="{FF2B5EF4-FFF2-40B4-BE49-F238E27FC236}">
                <a16:creationId xmlns:a16="http://schemas.microsoft.com/office/drawing/2014/main" id="{E8A66062-E0FE-4EE7-9840-EC05B87ACF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4541520"/>
            <a:ext cx="5895754" cy="231050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3B4C179-2540-4304-9C9C-2AAAA53EFD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2988236"/>
            <a:ext cx="2418079" cy="388769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4048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82950D9A-4705-4314-961A-4F88B2CE41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0">
            <a:extLst>
              <a:ext uri="{FF2B5EF4-FFF2-40B4-BE49-F238E27FC236}">
                <a16:creationId xmlns:a16="http://schemas.microsoft.com/office/drawing/2014/main" id="{B13969F2-ED52-4E5C-B3FC-01E01B8B9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2044B9-1E7D-4644-A9BB-D4C3B80CABC4}"/>
              </a:ext>
            </a:extLst>
          </p:cNvPr>
          <p:cNvSpPr>
            <a:spLocks noGrp="1"/>
          </p:cNvSpPr>
          <p:nvPr>
            <p:ph type="title"/>
          </p:nvPr>
        </p:nvSpPr>
        <p:spPr>
          <a:xfrm>
            <a:off x="1104901" y="467833"/>
            <a:ext cx="7071536" cy="1738421"/>
          </a:xfrm>
        </p:spPr>
        <p:txBody>
          <a:bodyPr>
            <a:normAutofit/>
          </a:bodyPr>
          <a:lstStyle/>
          <a:p>
            <a:r>
              <a:rPr lang="en-US"/>
              <a:t>Application of PCC</a:t>
            </a:r>
            <a:endParaRPr lang="en-US" dirty="0"/>
          </a:p>
        </p:txBody>
      </p:sp>
      <p:sp>
        <p:nvSpPr>
          <p:cNvPr id="19" name="Content Placeholder 2">
            <a:extLst>
              <a:ext uri="{FF2B5EF4-FFF2-40B4-BE49-F238E27FC236}">
                <a16:creationId xmlns:a16="http://schemas.microsoft.com/office/drawing/2014/main" id="{5F24BBA6-2AC9-504F-A3D3-405808A43E64}"/>
              </a:ext>
            </a:extLst>
          </p:cNvPr>
          <p:cNvSpPr>
            <a:spLocks noGrp="1"/>
          </p:cNvSpPr>
          <p:nvPr>
            <p:ph idx="1"/>
          </p:nvPr>
        </p:nvSpPr>
        <p:spPr>
          <a:xfrm>
            <a:off x="1104900" y="2206255"/>
            <a:ext cx="6571807" cy="4118345"/>
          </a:xfrm>
        </p:spPr>
        <p:txBody>
          <a:bodyPr>
            <a:normAutofit/>
          </a:bodyPr>
          <a:lstStyle/>
          <a:p>
            <a:pPr>
              <a:lnSpc>
                <a:spcPct val="90000"/>
              </a:lnSpc>
            </a:pPr>
            <a:r>
              <a:rPr lang="en-US" sz="2200" dirty="0"/>
              <a:t>Points to consider……………</a:t>
            </a:r>
          </a:p>
          <a:p>
            <a:pPr>
              <a:lnSpc>
                <a:spcPct val="90000"/>
              </a:lnSpc>
            </a:pPr>
            <a:r>
              <a:rPr lang="en-US" sz="2200" dirty="0"/>
              <a:t>Are professionals trained enough in PCC? </a:t>
            </a:r>
          </a:p>
          <a:p>
            <a:pPr>
              <a:lnSpc>
                <a:spcPct val="90000"/>
              </a:lnSpc>
            </a:pPr>
            <a:r>
              <a:rPr lang="en-US" sz="2200" dirty="0"/>
              <a:t>What are the constraints of applying these practices?</a:t>
            </a:r>
          </a:p>
          <a:p>
            <a:pPr>
              <a:lnSpc>
                <a:spcPct val="90000"/>
              </a:lnSpc>
            </a:pPr>
            <a:r>
              <a:rPr lang="en-US" sz="2200" dirty="0"/>
              <a:t>Is it another legislative method that in practice is not feasible?</a:t>
            </a:r>
          </a:p>
          <a:p>
            <a:pPr>
              <a:lnSpc>
                <a:spcPct val="90000"/>
              </a:lnSpc>
            </a:pPr>
            <a:r>
              <a:rPr lang="en-US" sz="2200" dirty="0"/>
              <a:t>Or……….</a:t>
            </a:r>
          </a:p>
          <a:p>
            <a:pPr>
              <a:lnSpc>
                <a:spcPct val="90000"/>
              </a:lnSpc>
            </a:pPr>
            <a:r>
              <a:rPr lang="en-US" sz="2200" dirty="0"/>
              <a:t>Is PCC working for both the patients and the practitioner’s? </a:t>
            </a:r>
          </a:p>
          <a:p>
            <a:pPr>
              <a:lnSpc>
                <a:spcPct val="90000"/>
              </a:lnSpc>
            </a:pPr>
            <a:r>
              <a:rPr lang="en-US" sz="2200" dirty="0"/>
              <a:t>Does it shift decision making to the patient?</a:t>
            </a:r>
          </a:p>
          <a:p>
            <a:pPr>
              <a:lnSpc>
                <a:spcPct val="90000"/>
              </a:lnSpc>
            </a:pPr>
            <a:r>
              <a:rPr lang="en-US" sz="2200" dirty="0"/>
              <a:t>Is PCC helping patients manage their health issue and taking ownership of overall health? </a:t>
            </a:r>
          </a:p>
        </p:txBody>
      </p:sp>
      <p:pic>
        <p:nvPicPr>
          <p:cNvPr id="20" name="Picture 4">
            <a:extLst>
              <a:ext uri="{FF2B5EF4-FFF2-40B4-BE49-F238E27FC236}">
                <a16:creationId xmlns:a16="http://schemas.microsoft.com/office/drawing/2014/main" id="{795207D7-EA62-4B3B-BF74-AAD4F278953C}"/>
              </a:ext>
            </a:extLst>
          </p:cNvPr>
          <p:cNvPicPr>
            <a:picLocks noChangeAspect="1"/>
          </p:cNvPicPr>
          <p:nvPr/>
        </p:nvPicPr>
        <p:blipFill rotWithShape="1">
          <a:blip r:embed="rId2"/>
          <a:srcRect l="55192" r="240" b="-1"/>
          <a:stretch/>
        </p:blipFill>
        <p:spPr>
          <a:xfrm>
            <a:off x="7613102" y="10"/>
            <a:ext cx="4578898" cy="6857990"/>
          </a:xfrm>
          <a:custGeom>
            <a:avLst/>
            <a:gdLst/>
            <a:ahLst/>
            <a:cxnLst/>
            <a:rect l="l" t="t" r="r" b="b"/>
            <a:pathLst>
              <a:path w="4578898" h="6844352">
                <a:moveTo>
                  <a:pt x="2085784" y="0"/>
                </a:moveTo>
                <a:lnTo>
                  <a:pt x="4578898" y="0"/>
                </a:lnTo>
                <a:lnTo>
                  <a:pt x="4578898" y="6844352"/>
                </a:lnTo>
                <a:lnTo>
                  <a:pt x="0" y="6844352"/>
                </a:lnTo>
                <a:close/>
              </a:path>
            </a:pathLst>
          </a:custGeom>
        </p:spPr>
      </p:pic>
      <p:cxnSp>
        <p:nvCxnSpPr>
          <p:cNvPr id="21" name="Straight Connector 12">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31958" y="0"/>
            <a:ext cx="532263"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78521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3E0373C-BDE9-4FAA-892A-B226DD970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23">
            <a:extLst>
              <a:ext uri="{FF2B5EF4-FFF2-40B4-BE49-F238E27FC236}">
                <a16:creationId xmlns:a16="http://schemas.microsoft.com/office/drawing/2014/main" id="{FC2BFFFF-16DA-434F-B48D-28B539690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5979"/>
            <a:ext cx="3448424"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7246A7-AA1E-7141-814E-1C0677CA57A8}"/>
              </a:ext>
            </a:extLst>
          </p:cNvPr>
          <p:cNvSpPr>
            <a:spLocks noGrp="1"/>
          </p:cNvSpPr>
          <p:nvPr>
            <p:ph type="title"/>
          </p:nvPr>
        </p:nvSpPr>
        <p:spPr>
          <a:xfrm>
            <a:off x="716282" y="675167"/>
            <a:ext cx="2289566" cy="1631751"/>
          </a:xfrm>
        </p:spPr>
        <p:txBody>
          <a:bodyPr anchor="t">
            <a:normAutofit/>
          </a:bodyPr>
          <a:lstStyle/>
          <a:p>
            <a:r>
              <a:rPr lang="en-US" sz="2000"/>
              <a:t>Improving health behaviour</a:t>
            </a:r>
          </a:p>
        </p:txBody>
      </p:sp>
      <p:cxnSp>
        <p:nvCxnSpPr>
          <p:cNvPr id="12" name="Straight Connector 11">
            <a:extLst>
              <a:ext uri="{FF2B5EF4-FFF2-40B4-BE49-F238E27FC236}">
                <a16:creationId xmlns:a16="http://schemas.microsoft.com/office/drawing/2014/main" id="{E8EAD419-2D3B-4CD6-A841-F11CA09440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FA02D8E-8BB4-8B41-8613-13BE31497B38}"/>
              </a:ext>
            </a:extLst>
          </p:cNvPr>
          <p:cNvSpPr>
            <a:spLocks noGrp="1"/>
          </p:cNvSpPr>
          <p:nvPr>
            <p:ph idx="1"/>
          </p:nvPr>
        </p:nvSpPr>
        <p:spPr>
          <a:xfrm>
            <a:off x="3900792" y="533400"/>
            <a:ext cx="7286018" cy="5791199"/>
          </a:xfrm>
        </p:spPr>
        <p:txBody>
          <a:bodyPr anchor="ctr">
            <a:normAutofit/>
          </a:bodyPr>
          <a:lstStyle/>
          <a:p>
            <a:pPr>
              <a:lnSpc>
                <a:spcPct val="90000"/>
              </a:lnSpc>
            </a:pPr>
            <a:r>
              <a:rPr lang="en-US" sz="2700" dirty="0">
                <a:latin typeface="Times New Roman" panose="02020603050405020304" pitchFamily="18" charset="0"/>
                <a:cs typeface="Times New Roman" panose="02020603050405020304" pitchFamily="18" charset="0"/>
              </a:rPr>
              <a:t>It has been suggested that having an input into one's health care plan improves health behaviour (Health Foundation, 2014).</a:t>
            </a:r>
          </a:p>
          <a:p>
            <a:pPr>
              <a:lnSpc>
                <a:spcPct val="90000"/>
              </a:lnSpc>
            </a:pPr>
            <a:r>
              <a:rPr lang="en-US" sz="2700" dirty="0">
                <a:latin typeface="Times New Roman" panose="02020603050405020304" pitchFamily="18" charset="0"/>
                <a:cs typeface="Times New Roman" panose="02020603050405020304" pitchFamily="18" charset="0"/>
              </a:rPr>
              <a:t>Health outcomes are improved because patients are satisfied with their care.</a:t>
            </a:r>
          </a:p>
          <a:p>
            <a:pPr>
              <a:lnSpc>
                <a:spcPct val="90000"/>
              </a:lnSpc>
            </a:pPr>
            <a:r>
              <a:rPr lang="en-US" sz="2700" dirty="0">
                <a:latin typeface="Times New Roman" panose="02020603050405020304" pitchFamily="18" charset="0"/>
                <a:cs typeface="Times New Roman" panose="02020603050405020304" pitchFamily="18" charset="0"/>
              </a:rPr>
              <a:t>Supporting patients with long term health issues/conditions have seen an improvement in health outcomes, the patients can appreciate that health behaviour contributes to overall health. </a:t>
            </a:r>
          </a:p>
          <a:p>
            <a:pPr>
              <a:lnSpc>
                <a:spcPct val="90000"/>
              </a:lnSpc>
            </a:pPr>
            <a:r>
              <a:rPr lang="en-US" sz="2700" dirty="0">
                <a:latin typeface="Times New Roman" panose="02020603050405020304" pitchFamily="18" charset="0"/>
                <a:cs typeface="Times New Roman" panose="02020603050405020304" pitchFamily="18" charset="0"/>
              </a:rPr>
              <a:t>Patients tend to stick to treatment plans when they have had an input into their recovery or treatment. </a:t>
            </a:r>
          </a:p>
        </p:txBody>
      </p:sp>
    </p:spTree>
    <p:extLst>
      <p:ext uri="{BB962C8B-B14F-4D97-AF65-F5344CB8AC3E}">
        <p14:creationId xmlns:p14="http://schemas.microsoft.com/office/powerpoint/2010/main" val="19423042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3E0373C-BDE9-4FAA-892A-B226DD970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23">
            <a:extLst>
              <a:ext uri="{FF2B5EF4-FFF2-40B4-BE49-F238E27FC236}">
                <a16:creationId xmlns:a16="http://schemas.microsoft.com/office/drawing/2014/main" id="{FC2BFFFF-16DA-434F-B48D-28B539690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5979"/>
            <a:ext cx="3448424"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087466-7C82-1A4D-AA6E-A2755E2C77EB}"/>
              </a:ext>
            </a:extLst>
          </p:cNvPr>
          <p:cNvSpPr>
            <a:spLocks noGrp="1"/>
          </p:cNvSpPr>
          <p:nvPr>
            <p:ph type="title"/>
          </p:nvPr>
        </p:nvSpPr>
        <p:spPr>
          <a:xfrm>
            <a:off x="716282" y="675167"/>
            <a:ext cx="2289566" cy="1631751"/>
          </a:xfrm>
        </p:spPr>
        <p:txBody>
          <a:bodyPr anchor="t">
            <a:normAutofit/>
          </a:bodyPr>
          <a:lstStyle/>
          <a:p>
            <a:r>
              <a:rPr lang="en-US" sz="2000"/>
              <a:t>Case Study</a:t>
            </a:r>
          </a:p>
        </p:txBody>
      </p:sp>
      <p:cxnSp>
        <p:nvCxnSpPr>
          <p:cNvPr id="12" name="Straight Connector 11">
            <a:extLst>
              <a:ext uri="{FF2B5EF4-FFF2-40B4-BE49-F238E27FC236}">
                <a16:creationId xmlns:a16="http://schemas.microsoft.com/office/drawing/2014/main" id="{E8EAD419-2D3B-4CD6-A841-F11CA09440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9535695-5507-CE41-BFA9-E40AE4CE3FF7}"/>
              </a:ext>
            </a:extLst>
          </p:cNvPr>
          <p:cNvSpPr>
            <a:spLocks noGrp="1"/>
          </p:cNvSpPr>
          <p:nvPr>
            <p:ph idx="1"/>
          </p:nvPr>
        </p:nvSpPr>
        <p:spPr>
          <a:xfrm>
            <a:off x="3900792" y="533400"/>
            <a:ext cx="7286018" cy="5791199"/>
          </a:xfrm>
        </p:spPr>
        <p:txBody>
          <a:bodyPr anchor="ctr">
            <a:normAutofit lnSpcReduction="10000"/>
          </a:bodyPr>
          <a:lstStyle/>
          <a:p>
            <a:r>
              <a:rPr lang="en-US" sz="3000" dirty="0">
                <a:latin typeface="Times New Roman" panose="02020603050405020304" pitchFamily="18" charset="0"/>
                <a:cs typeface="Times New Roman" panose="02020603050405020304" pitchFamily="18" charset="0"/>
                <a:hlinkClick r:id="rId3"/>
              </a:rPr>
              <a:t>https://youtu.be/oSZ0Izlm7bI</a:t>
            </a:r>
            <a:endParaRPr lang="en-US" sz="3000" dirty="0">
              <a:latin typeface="Times New Roman" panose="02020603050405020304" pitchFamily="18" charset="0"/>
              <a:cs typeface="Times New Roman" panose="02020603050405020304" pitchFamily="18" charset="0"/>
            </a:endParaRPr>
          </a:p>
          <a:p>
            <a:r>
              <a:rPr lang="en-US" sz="3000" dirty="0">
                <a:latin typeface="Times New Roman" panose="02020603050405020304" pitchFamily="18" charset="0"/>
                <a:cs typeface="Times New Roman" panose="02020603050405020304" pitchFamily="18" charset="0"/>
              </a:rPr>
              <a:t>What are your thoughts? </a:t>
            </a:r>
          </a:p>
          <a:p>
            <a:r>
              <a:rPr lang="en-US" sz="3000" dirty="0">
                <a:latin typeface="Times New Roman" panose="02020603050405020304" pitchFamily="18" charset="0"/>
                <a:cs typeface="Times New Roman" panose="02020603050405020304" pitchFamily="18" charset="0"/>
              </a:rPr>
              <a:t>What are the challenges to person centred care?</a:t>
            </a:r>
          </a:p>
          <a:p>
            <a:r>
              <a:rPr lang="en-GB" sz="3000" dirty="0">
                <a:latin typeface="Times New Roman" panose="02020603050405020304" pitchFamily="18" charset="0"/>
                <a:cs typeface="Times New Roman" panose="02020603050405020304" pitchFamily="18" charset="0"/>
              </a:rPr>
              <a:t>Is it easy for health professionals, NHS, community care settings to implement ongoing facilitation of PCC and its developments? </a:t>
            </a:r>
          </a:p>
          <a:p>
            <a:r>
              <a:rPr lang="en-GB" sz="3000" dirty="0">
                <a:latin typeface="Times New Roman" panose="02020603050405020304" pitchFamily="18" charset="0"/>
                <a:cs typeface="Times New Roman" panose="02020603050405020304" pitchFamily="18" charset="0"/>
              </a:rPr>
              <a:t>Where do you think person centred care could become problematic?</a:t>
            </a:r>
          </a:p>
          <a:p>
            <a:r>
              <a:rPr lang="en-GB" sz="3000" dirty="0">
                <a:latin typeface="Times New Roman" panose="02020603050405020304" pitchFamily="18" charset="0"/>
                <a:cs typeface="Times New Roman" panose="02020603050405020304" pitchFamily="18" charset="0"/>
              </a:rPr>
              <a:t>Is the commitment to PCC too much for organisations to maintain momentum?  </a:t>
            </a:r>
            <a:endParaRPr lang="en-US"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356714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3E0373C-BDE9-4FAA-892A-B226DD970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23">
            <a:extLst>
              <a:ext uri="{FF2B5EF4-FFF2-40B4-BE49-F238E27FC236}">
                <a16:creationId xmlns:a16="http://schemas.microsoft.com/office/drawing/2014/main" id="{FC2BFFFF-16DA-434F-B48D-28B539690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5979"/>
            <a:ext cx="3448424"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618FC85-DF30-2E40-BA17-4F901E4910D4}"/>
              </a:ext>
            </a:extLst>
          </p:cNvPr>
          <p:cNvSpPr>
            <a:spLocks noGrp="1"/>
          </p:cNvSpPr>
          <p:nvPr>
            <p:ph type="title"/>
          </p:nvPr>
        </p:nvSpPr>
        <p:spPr>
          <a:xfrm>
            <a:off x="716282" y="675167"/>
            <a:ext cx="2289566" cy="1631751"/>
          </a:xfrm>
        </p:spPr>
        <p:txBody>
          <a:bodyPr anchor="t">
            <a:normAutofit/>
          </a:bodyPr>
          <a:lstStyle/>
          <a:p>
            <a:r>
              <a:rPr lang="en-US" sz="2000" dirty="0"/>
              <a:t>Legislation and frameworks </a:t>
            </a:r>
          </a:p>
        </p:txBody>
      </p:sp>
      <p:cxnSp>
        <p:nvCxnSpPr>
          <p:cNvPr id="12" name="Straight Connector 11">
            <a:extLst>
              <a:ext uri="{FF2B5EF4-FFF2-40B4-BE49-F238E27FC236}">
                <a16:creationId xmlns:a16="http://schemas.microsoft.com/office/drawing/2014/main" id="{E8EAD419-2D3B-4CD6-A841-F11CA09440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8E4050-CD16-3046-B86F-2EBAF186965B}"/>
              </a:ext>
            </a:extLst>
          </p:cNvPr>
          <p:cNvSpPr>
            <a:spLocks noGrp="1"/>
          </p:cNvSpPr>
          <p:nvPr>
            <p:ph idx="1"/>
          </p:nvPr>
        </p:nvSpPr>
        <p:spPr>
          <a:xfrm>
            <a:off x="3900792" y="533400"/>
            <a:ext cx="7286018" cy="5791199"/>
          </a:xfrm>
        </p:spPr>
        <p:txBody>
          <a:bodyPr anchor="ctr">
            <a:normAutofit fontScale="92500" lnSpcReduction="10000"/>
          </a:bodyPr>
          <a:lstStyle/>
          <a:p>
            <a:pPr marL="0" indent="0">
              <a:lnSpc>
                <a:spcPct val="90000"/>
              </a:lnSpc>
              <a:buNone/>
            </a:pPr>
            <a:endParaRPr lang="en-GB" sz="2700" dirty="0"/>
          </a:p>
          <a:p>
            <a:pPr>
              <a:lnSpc>
                <a:spcPct val="90000"/>
              </a:lnSpc>
            </a:pPr>
            <a:r>
              <a:rPr lang="en-GB" sz="27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https://gov.wales/healthier-wales-long-term-plan-health-and-social-care</a:t>
            </a:r>
            <a:endParaRPr lang="en-GB" sz="2700" dirty="0">
              <a:latin typeface="Times New Roman" panose="02020603050405020304" pitchFamily="18" charset="0"/>
              <a:cs typeface="Times New Roman" panose="02020603050405020304" pitchFamily="18" charset="0"/>
            </a:endParaRPr>
          </a:p>
          <a:p>
            <a:pPr>
              <a:lnSpc>
                <a:spcPct val="90000"/>
              </a:lnSpc>
            </a:pPr>
            <a:r>
              <a:rPr lang="en-GB" sz="27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https://gov.wales/sites/default/files/publications/2019-11/allied-health-professions-framework-for-wales-looking-forward-together.pdf</a:t>
            </a:r>
          </a:p>
          <a:p>
            <a:pPr>
              <a:lnSpc>
                <a:spcPct val="90000"/>
              </a:lnSpc>
            </a:pPr>
            <a:r>
              <a:rPr lang="en-GB" sz="2700" dirty="0">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https://gov.wales/health-and-social-care-quality-and-engagement-wales-act-summary-0</a:t>
            </a:r>
            <a:endParaRPr lang="en-GB" sz="2700" dirty="0">
              <a:latin typeface="Times New Roman" panose="02020603050405020304" pitchFamily="18" charset="0"/>
              <a:cs typeface="Times New Roman" panose="02020603050405020304" pitchFamily="18" charset="0"/>
            </a:endParaRPr>
          </a:p>
          <a:p>
            <a:pPr>
              <a:lnSpc>
                <a:spcPct val="90000"/>
              </a:lnSpc>
            </a:pPr>
            <a:r>
              <a:rPr lang="en-GB" sz="2700"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https://www.health.org.uk/publications/person-centred-care-made-simple</a:t>
            </a:r>
            <a:endParaRPr lang="en-GB" sz="2700" dirty="0">
              <a:latin typeface="Times New Roman" panose="02020603050405020304" pitchFamily="18" charset="0"/>
              <a:cs typeface="Times New Roman" panose="02020603050405020304" pitchFamily="18" charset="0"/>
            </a:endParaRPr>
          </a:p>
          <a:p>
            <a:pPr>
              <a:lnSpc>
                <a:spcPct val="90000"/>
              </a:lnSpc>
            </a:pPr>
            <a:r>
              <a:rPr lang="en-GB" sz="2700" u="sng" dirty="0">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https://gov.wales/sites/default/files/publications/2019-04/securing-health-and-well-being-for-future-generations.pdf</a:t>
            </a:r>
            <a:endParaRPr lang="en-GB" sz="2700" u="sng" dirty="0">
              <a:latin typeface="Times New Roman" panose="02020603050405020304" pitchFamily="18" charset="0"/>
              <a:cs typeface="Times New Roman" panose="02020603050405020304" pitchFamily="18" charset="0"/>
            </a:endParaRPr>
          </a:p>
          <a:p>
            <a:pPr>
              <a:lnSpc>
                <a:spcPct val="90000"/>
              </a:lnSpc>
            </a:pPr>
            <a:r>
              <a:rPr lang="en-GB" sz="2700" u="sng" dirty="0">
                <a:solidFill>
                  <a:schemeClr val="tx1"/>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https://www.yearofcare.co.uk/sites/default/files/images/Wanless.pdf</a:t>
            </a:r>
            <a:endParaRPr lang="en-GB" sz="2700" u="sng" dirty="0">
              <a:solidFill>
                <a:schemeClr val="tx1"/>
              </a:solidFill>
              <a:latin typeface="Times New Roman" panose="02020603050405020304" pitchFamily="18" charset="0"/>
              <a:cs typeface="Times New Roman" panose="02020603050405020304" pitchFamily="18" charset="0"/>
            </a:endParaRPr>
          </a:p>
          <a:p>
            <a:pPr>
              <a:lnSpc>
                <a:spcPct val="90000"/>
              </a:lnSpc>
            </a:pPr>
            <a:endParaRPr lang="en-GB" sz="2700" u="sng" dirty="0"/>
          </a:p>
          <a:p>
            <a:pPr>
              <a:lnSpc>
                <a:spcPct val="90000"/>
              </a:lnSpc>
            </a:pPr>
            <a:endParaRPr lang="en-US" sz="2700" dirty="0">
              <a:hlinkClick r:id="rId2">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9654463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FF69B-0E2D-5940-8E42-C88B05A54E4A}"/>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99E971E6-D986-8F4F-92D1-B04FACDFCC8F}"/>
              </a:ext>
            </a:extLst>
          </p:cNvPr>
          <p:cNvSpPr>
            <a:spLocks noGrp="1"/>
          </p:cNvSpPr>
          <p:nvPr>
            <p:ph idx="1"/>
          </p:nvPr>
        </p:nvSpPr>
        <p:spPr/>
        <p:txBody>
          <a:bodyPr/>
          <a:lstStyle/>
          <a:p>
            <a:pPr marL="0" indent="0">
              <a:buNone/>
            </a:pPr>
            <a:endParaRPr lang="en-GB" sz="1400" dirty="0">
              <a:solidFill>
                <a:schemeClr val="tx1"/>
              </a:solidFill>
              <a:latin typeface="Times New Roman" panose="02020603050405020304" pitchFamily="18" charset="0"/>
              <a:cs typeface="Times New Roman" panose="02020603050405020304" pitchFamily="18" charset="0"/>
            </a:endParaRPr>
          </a:p>
          <a:p>
            <a:pPr marL="0" indent="0">
              <a:buNone/>
            </a:pPr>
            <a:r>
              <a:rPr lang="en-GB" sz="1400" dirty="0">
                <a:solidFill>
                  <a:schemeClr val="tx1"/>
                </a:solidFill>
                <a:latin typeface="Times New Roman" panose="02020603050405020304" pitchFamily="18" charset="0"/>
                <a:cs typeface="Times New Roman" panose="02020603050405020304" pitchFamily="18" charset="0"/>
              </a:rPr>
              <a:t>Alyward et al,. 2013 M. Aylward, C. Phillips, H. Howson Simply Prudent Healthcare–</a:t>
            </a:r>
            <a:r>
              <a:rPr lang="en-GB" sz="1400" i="1" dirty="0">
                <a:solidFill>
                  <a:schemeClr val="tx1"/>
                </a:solidFill>
                <a:latin typeface="Times New Roman" panose="02020603050405020304" pitchFamily="18" charset="0"/>
                <a:cs typeface="Times New Roman" panose="02020603050405020304" pitchFamily="18" charset="0"/>
              </a:rPr>
              <a:t>’achieving Better Care and Value for Money in Wales</a:t>
            </a:r>
            <a:r>
              <a:rPr lang="en-GB" sz="1400" dirty="0">
                <a:solidFill>
                  <a:schemeClr val="tx1"/>
                </a:solidFill>
                <a:latin typeface="Times New Roman" panose="02020603050405020304" pitchFamily="18" charset="0"/>
                <a:cs typeface="Times New Roman" panose="02020603050405020304" pitchFamily="18" charset="0"/>
              </a:rPr>
              <a:t>’–discussion Paper The Bevan Commission, Cardiff (2013).</a:t>
            </a:r>
          </a:p>
          <a:p>
            <a:pPr marL="0" indent="0">
              <a:buNone/>
            </a:pPr>
            <a:r>
              <a:rPr lang="en-GB" sz="1400" dirty="0">
                <a:latin typeface="Times New Roman" panose="02020603050405020304" pitchFamily="18" charset="0"/>
                <a:cs typeface="Times New Roman" panose="02020603050405020304" pitchFamily="18" charset="0"/>
              </a:rPr>
              <a:t>Brown, K., 2010. </a:t>
            </a:r>
            <a:r>
              <a:rPr lang="en-GB" sz="1400" i="1" dirty="0">
                <a:latin typeface="Times New Roman" panose="02020603050405020304" pitchFamily="18" charset="0"/>
                <a:cs typeface="Times New Roman" panose="02020603050405020304" pitchFamily="18" charset="0"/>
              </a:rPr>
              <a:t>Vulnerable adults and community care</a:t>
            </a:r>
            <a:r>
              <a:rPr lang="en-GB" sz="1400" dirty="0">
                <a:latin typeface="Times New Roman" panose="02020603050405020304" pitchFamily="18" charset="0"/>
                <a:cs typeface="Times New Roman" panose="02020603050405020304" pitchFamily="18" charset="0"/>
              </a:rPr>
              <a:t> 2nd ed., Exeter: Learning Matters.</a:t>
            </a:r>
            <a:br>
              <a:rPr lang="en-GB" sz="1400"/>
            </a:br>
            <a:endParaRPr lang="en-GB" sz="1400" dirty="0">
              <a:solidFill>
                <a:schemeClr val="tx1"/>
              </a:solidFill>
              <a:latin typeface="Times New Roman" panose="02020603050405020304" pitchFamily="18" charset="0"/>
              <a:cs typeface="Times New Roman" panose="02020603050405020304" pitchFamily="18" charset="0"/>
            </a:endParaRPr>
          </a:p>
          <a:p>
            <a:pPr marL="0" indent="0">
              <a:buNone/>
            </a:pPr>
            <a:r>
              <a:rPr lang="en-GB" sz="1400">
                <a:latin typeface="Times New Roman" panose="02020603050405020304" pitchFamily="18" charset="0"/>
                <a:cs typeface="Times New Roman" panose="02020603050405020304" pitchFamily="18" charset="0"/>
              </a:rPr>
              <a:t>The </a:t>
            </a:r>
            <a:r>
              <a:rPr lang="en-GB" sz="1400" dirty="0">
                <a:latin typeface="Times New Roman" panose="02020603050405020304" pitchFamily="18" charset="0"/>
                <a:cs typeface="Times New Roman" panose="02020603050405020304" pitchFamily="18" charset="0"/>
              </a:rPr>
              <a:t>Health Foundation. </a:t>
            </a:r>
            <a:r>
              <a:rPr lang="en-GB" sz="1400" i="1" dirty="0">
                <a:latin typeface="Times New Roman" panose="02020603050405020304" pitchFamily="18" charset="0"/>
                <a:cs typeface="Times New Roman" panose="02020603050405020304" pitchFamily="18" charset="0"/>
              </a:rPr>
              <a:t>Shine: improving the value of healthcare services</a:t>
            </a:r>
            <a:r>
              <a:rPr lang="en-GB" sz="1400" dirty="0">
                <a:latin typeface="Times New Roman" panose="02020603050405020304" pitchFamily="18" charset="0"/>
                <a:cs typeface="Times New Roman" panose="02020603050405020304" pitchFamily="18" charset="0"/>
              </a:rPr>
              <a:t>. London: The Health Foundation, 2013. </a:t>
            </a:r>
          </a:p>
          <a:p>
            <a:pPr marL="0" indent="0">
              <a:buNone/>
            </a:pPr>
            <a:r>
              <a:rPr lang="en-GB" sz="1400" dirty="0">
                <a:latin typeface="Times New Roman" panose="02020603050405020304" pitchFamily="18" charset="0"/>
                <a:cs typeface="Times New Roman" panose="02020603050405020304" pitchFamily="18" charset="0"/>
              </a:rPr>
              <a:t>Wanless, D., 2003. ’</a:t>
            </a:r>
            <a:r>
              <a:rPr lang="en-GB" sz="1400" i="1" dirty="0">
                <a:latin typeface="Times New Roman" panose="02020603050405020304" pitchFamily="18" charset="0"/>
                <a:cs typeface="Times New Roman" panose="02020603050405020304" pitchFamily="18" charset="0"/>
              </a:rPr>
              <a:t>Securing good health for the whole population ‘: final report</a:t>
            </a:r>
            <a:r>
              <a:rPr lang="en-GB" sz="1400" dirty="0">
                <a:latin typeface="Times New Roman" panose="02020603050405020304" pitchFamily="18" charset="0"/>
                <a:cs typeface="Times New Roman" panose="02020603050405020304" pitchFamily="18" charset="0"/>
              </a:rPr>
              <a:t>, Norwich: HMSO.</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991001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052B717E-679E-41A4-B95A-8F7DFAD3FA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3">
            <a:extLst>
              <a:ext uri="{FF2B5EF4-FFF2-40B4-BE49-F238E27FC236}">
                <a16:creationId xmlns:a16="http://schemas.microsoft.com/office/drawing/2014/main" id="{0B0EB278-F8C7-43AD-BCE2-A2F4D98C4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1"/>
            <a:ext cx="7960944" cy="6859759"/>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3837993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3837993 w 6125882"/>
              <a:gd name="connsiteY4" fmla="*/ 0 h 6857998"/>
              <a:gd name="connsiteX0" fmla="*/ 3244301 w 6125882"/>
              <a:gd name="connsiteY0" fmla="*/ 0 h 6868949"/>
              <a:gd name="connsiteX1" fmla="*/ 6125882 w 6125882"/>
              <a:gd name="connsiteY1" fmla="*/ 10951 h 6868949"/>
              <a:gd name="connsiteX2" fmla="*/ 6125882 w 6125882"/>
              <a:gd name="connsiteY2" fmla="*/ 6868949 h 6868949"/>
              <a:gd name="connsiteX3" fmla="*/ 0 w 6125882"/>
              <a:gd name="connsiteY3" fmla="*/ 6856996 h 6868949"/>
              <a:gd name="connsiteX4" fmla="*/ 3244301 w 6125882"/>
              <a:gd name="connsiteY4" fmla="*/ 0 h 6868949"/>
              <a:gd name="connsiteX0" fmla="*/ 3010169 w 6125882"/>
              <a:gd name="connsiteY0" fmla="*/ 0 h 6868949"/>
              <a:gd name="connsiteX1" fmla="*/ 6125882 w 6125882"/>
              <a:gd name="connsiteY1" fmla="*/ 10951 h 6868949"/>
              <a:gd name="connsiteX2" fmla="*/ 6125882 w 6125882"/>
              <a:gd name="connsiteY2" fmla="*/ 6868949 h 6868949"/>
              <a:gd name="connsiteX3" fmla="*/ 0 w 6125882"/>
              <a:gd name="connsiteY3" fmla="*/ 6856996 h 6868949"/>
              <a:gd name="connsiteX4" fmla="*/ 3010169 w 6125882"/>
              <a:gd name="connsiteY4" fmla="*/ 0 h 6868949"/>
              <a:gd name="connsiteX0" fmla="*/ 2951635 w 6067348"/>
              <a:gd name="connsiteY0" fmla="*/ 0 h 6868949"/>
              <a:gd name="connsiteX1" fmla="*/ 6067348 w 6067348"/>
              <a:gd name="connsiteY1" fmla="*/ 10951 h 6868949"/>
              <a:gd name="connsiteX2" fmla="*/ 6067348 w 6067348"/>
              <a:gd name="connsiteY2" fmla="*/ 6868949 h 6868949"/>
              <a:gd name="connsiteX3" fmla="*/ 0 w 6067348"/>
              <a:gd name="connsiteY3" fmla="*/ 6867946 h 6868949"/>
              <a:gd name="connsiteX4" fmla="*/ 2951635 w 6067348"/>
              <a:gd name="connsiteY4" fmla="*/ 0 h 6868949"/>
              <a:gd name="connsiteX0" fmla="*/ 2762929 w 6067348"/>
              <a:gd name="connsiteY0" fmla="*/ 0 h 6859759"/>
              <a:gd name="connsiteX1" fmla="*/ 6067348 w 6067348"/>
              <a:gd name="connsiteY1" fmla="*/ 1761 h 6859759"/>
              <a:gd name="connsiteX2" fmla="*/ 6067348 w 6067348"/>
              <a:gd name="connsiteY2" fmla="*/ 6859759 h 6859759"/>
              <a:gd name="connsiteX3" fmla="*/ 0 w 6067348"/>
              <a:gd name="connsiteY3" fmla="*/ 6858756 h 6859759"/>
              <a:gd name="connsiteX4" fmla="*/ 2762929 w 6067348"/>
              <a:gd name="connsiteY4" fmla="*/ 0 h 6859759"/>
              <a:gd name="connsiteX0" fmla="*/ 2675315 w 6067348"/>
              <a:gd name="connsiteY0" fmla="*/ 0 h 6859759"/>
              <a:gd name="connsiteX1" fmla="*/ 6067348 w 6067348"/>
              <a:gd name="connsiteY1" fmla="*/ 1761 h 6859759"/>
              <a:gd name="connsiteX2" fmla="*/ 6067348 w 6067348"/>
              <a:gd name="connsiteY2" fmla="*/ 6859759 h 6859759"/>
              <a:gd name="connsiteX3" fmla="*/ 0 w 6067348"/>
              <a:gd name="connsiteY3" fmla="*/ 6858756 h 6859759"/>
              <a:gd name="connsiteX4" fmla="*/ 2675315 w 6067348"/>
              <a:gd name="connsiteY4" fmla="*/ 0 h 6859759"/>
              <a:gd name="connsiteX0" fmla="*/ 2446171 w 5838204"/>
              <a:gd name="connsiteY0" fmla="*/ 0 h 6859759"/>
              <a:gd name="connsiteX1" fmla="*/ 5838204 w 5838204"/>
              <a:gd name="connsiteY1" fmla="*/ 1761 h 6859759"/>
              <a:gd name="connsiteX2" fmla="*/ 5838204 w 5838204"/>
              <a:gd name="connsiteY2" fmla="*/ 6859759 h 6859759"/>
              <a:gd name="connsiteX3" fmla="*/ 0 w 5838204"/>
              <a:gd name="connsiteY3" fmla="*/ 6858756 h 6859759"/>
              <a:gd name="connsiteX4" fmla="*/ 2446171 w 5838204"/>
              <a:gd name="connsiteY4" fmla="*/ 0 h 6859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38204" h="6859759">
                <a:moveTo>
                  <a:pt x="2446171" y="0"/>
                </a:moveTo>
                <a:lnTo>
                  <a:pt x="5838204" y="1761"/>
                </a:lnTo>
                <a:lnTo>
                  <a:pt x="5838204" y="6859759"/>
                </a:lnTo>
                <a:lnTo>
                  <a:pt x="0" y="6858756"/>
                </a:lnTo>
                <a:lnTo>
                  <a:pt x="2446171"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193BE3-75F9-2741-A2E9-114FC94C9C34}"/>
              </a:ext>
            </a:extLst>
          </p:cNvPr>
          <p:cNvSpPr>
            <a:spLocks noGrp="1"/>
          </p:cNvSpPr>
          <p:nvPr>
            <p:ph type="title"/>
          </p:nvPr>
        </p:nvSpPr>
        <p:spPr>
          <a:xfrm>
            <a:off x="960350" y="541964"/>
            <a:ext cx="4768938" cy="3818667"/>
          </a:xfrm>
        </p:spPr>
        <p:txBody>
          <a:bodyPr vert="horz" lIns="91440" tIns="45720" rIns="91440" bIns="45720" rtlCol="0" anchor="b">
            <a:normAutofit/>
          </a:bodyPr>
          <a:lstStyle/>
          <a:p>
            <a:r>
              <a:rPr lang="en-US" sz="5400" dirty="0"/>
              <a:t>Questions?</a:t>
            </a:r>
          </a:p>
        </p:txBody>
      </p:sp>
      <p:cxnSp>
        <p:nvCxnSpPr>
          <p:cNvPr id="28" name="Straight Connector 27">
            <a:extLst>
              <a:ext uri="{FF2B5EF4-FFF2-40B4-BE49-F238E27FC236}">
                <a16:creationId xmlns:a16="http://schemas.microsoft.com/office/drawing/2014/main" id="{50A7A0AD-25ED-4137-AA04-A0E36CAA8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1187" y="10631"/>
            <a:ext cx="876073" cy="68580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186F20B-6445-4368-B022-F9EABF1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9307961" y="640726"/>
            <a:ext cx="2884039" cy="621727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9F97BBF-9EBF-4BEE-B39C-E6C666941D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4086" y="0"/>
            <a:ext cx="2757914" cy="142520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Content Placeholder 4" descr="Diagram, icon&#10;&#10;Description automatically generated">
            <a:extLst>
              <a:ext uri="{FF2B5EF4-FFF2-40B4-BE49-F238E27FC236}">
                <a16:creationId xmlns:a16="http://schemas.microsoft.com/office/drawing/2014/main" id="{BB17714D-4D41-AE4A-BC75-56195C875B0D}"/>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6267886" y="541964"/>
            <a:ext cx="5218828" cy="5782635"/>
          </a:xfrm>
          <a:prstGeom prst="rect">
            <a:avLst/>
          </a:prstGeom>
        </p:spPr>
      </p:pic>
    </p:spTree>
    <p:extLst>
      <p:ext uri="{BB962C8B-B14F-4D97-AF65-F5344CB8AC3E}">
        <p14:creationId xmlns:p14="http://schemas.microsoft.com/office/powerpoint/2010/main" val="548381345"/>
      </p:ext>
    </p:extLst>
  </p:cSld>
  <p:clrMapOvr>
    <a:masterClrMapping/>
  </p:clrMapOvr>
</p:sld>
</file>

<file path=ppt/theme/theme1.xml><?xml version="1.0" encoding="utf-8"?>
<a:theme xmlns:a="http://schemas.openxmlformats.org/drawingml/2006/main" name="AngleLinesVTI">
  <a:themeElements>
    <a:clrScheme name="AnalogousFromLightSeed_2SEEDS">
      <a:dk1>
        <a:srgbClr val="000000"/>
      </a:dk1>
      <a:lt1>
        <a:srgbClr val="FFFFFF"/>
      </a:lt1>
      <a:dk2>
        <a:srgbClr val="1F3836"/>
      </a:dk2>
      <a:lt2>
        <a:srgbClr val="E8E2E2"/>
      </a:lt2>
      <a:accent1>
        <a:srgbClr val="48AFA8"/>
      </a:accent1>
      <a:accent2>
        <a:srgbClr val="4DB181"/>
      </a:accent2>
      <a:accent3>
        <a:srgbClr val="51AADB"/>
      </a:accent3>
      <a:accent4>
        <a:srgbClr val="DD5BD2"/>
      </a:accent4>
      <a:accent5>
        <a:srgbClr val="E379AE"/>
      </a:accent5>
      <a:accent6>
        <a:srgbClr val="DD5B66"/>
      </a:accent6>
      <a:hlink>
        <a:srgbClr val="AE696E"/>
      </a:hlink>
      <a:folHlink>
        <a:srgbClr val="7F7F7F"/>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1126</TotalTime>
  <Words>975</Words>
  <Application>Microsoft Macintosh PowerPoint</Application>
  <PresentationFormat>Widescreen</PresentationFormat>
  <Paragraphs>68</Paragraphs>
  <Slides>13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Times New Roman</vt:lpstr>
      <vt:lpstr>Univers Condensed Light</vt:lpstr>
      <vt:lpstr>Walbaum Display Light</vt:lpstr>
      <vt:lpstr>AngleLinesVTI</vt:lpstr>
      <vt:lpstr>Person Centred Care</vt:lpstr>
      <vt:lpstr>definitions OF person-centred CARE</vt:lpstr>
      <vt:lpstr>History of care </vt:lpstr>
      <vt:lpstr>Person centred Care</vt:lpstr>
      <vt:lpstr> The 4 elements of person centred care.</vt:lpstr>
      <vt:lpstr>tHE hEALTH fOUNDATION</vt:lpstr>
      <vt:lpstr>Why is Person centred Care important?</vt:lpstr>
      <vt:lpstr>Application of PCC</vt:lpstr>
      <vt:lpstr>Improving health behaviour</vt:lpstr>
      <vt:lpstr>Case Study</vt:lpstr>
      <vt:lpstr>Legislation and frameworks </vt:lpstr>
      <vt:lpstr>Reference List</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 Centred Care</dc:title>
  <dc:creator>Sharon Richards</dc:creator>
  <cp:lastModifiedBy>Sharon Richards</cp:lastModifiedBy>
  <cp:revision>1</cp:revision>
  <dcterms:created xsi:type="dcterms:W3CDTF">2020-11-09T19:24:59Z</dcterms:created>
  <dcterms:modified xsi:type="dcterms:W3CDTF">2020-11-13T13:58:41Z</dcterms:modified>
</cp:coreProperties>
</file>