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0" r:id="rId4"/>
  </p:sldMasterIdLst>
  <p:notesMasterIdLst>
    <p:notesMasterId r:id="rId46"/>
  </p:notesMasterIdLst>
  <p:sldIdLst>
    <p:sldId id="256" r:id="rId5"/>
    <p:sldId id="285" r:id="rId6"/>
    <p:sldId id="258" r:id="rId7"/>
    <p:sldId id="362" r:id="rId8"/>
    <p:sldId id="364" r:id="rId9"/>
    <p:sldId id="365" r:id="rId10"/>
    <p:sldId id="259" r:id="rId11"/>
    <p:sldId id="361" r:id="rId12"/>
    <p:sldId id="367" r:id="rId13"/>
    <p:sldId id="371" r:id="rId14"/>
    <p:sldId id="373" r:id="rId15"/>
    <p:sldId id="372" r:id="rId16"/>
    <p:sldId id="260" r:id="rId17"/>
    <p:sldId id="262" r:id="rId18"/>
    <p:sldId id="263" r:id="rId19"/>
    <p:sldId id="265" r:id="rId20"/>
    <p:sldId id="387" r:id="rId21"/>
    <p:sldId id="363" r:id="rId22"/>
    <p:sldId id="366" r:id="rId23"/>
    <p:sldId id="389" r:id="rId24"/>
    <p:sldId id="388" r:id="rId25"/>
    <p:sldId id="376" r:id="rId26"/>
    <p:sldId id="396" r:id="rId27"/>
    <p:sldId id="414" r:id="rId28"/>
    <p:sldId id="413" r:id="rId29"/>
    <p:sldId id="415" r:id="rId30"/>
    <p:sldId id="400" r:id="rId31"/>
    <p:sldId id="398" r:id="rId32"/>
    <p:sldId id="399" r:id="rId33"/>
    <p:sldId id="411" r:id="rId34"/>
    <p:sldId id="403" r:id="rId35"/>
    <p:sldId id="392" r:id="rId36"/>
    <p:sldId id="394" r:id="rId37"/>
    <p:sldId id="395" r:id="rId38"/>
    <p:sldId id="401" r:id="rId39"/>
    <p:sldId id="412" r:id="rId40"/>
    <p:sldId id="402" r:id="rId41"/>
    <p:sldId id="410" r:id="rId42"/>
    <p:sldId id="406" r:id="rId43"/>
    <p:sldId id="404" r:id="rId44"/>
    <p:sldId id="409"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1269" autoAdjust="0"/>
  </p:normalViewPr>
  <p:slideViewPr>
    <p:cSldViewPr snapToGrid="0">
      <p:cViewPr varScale="1">
        <p:scale>
          <a:sx n="66" d="100"/>
          <a:sy n="66" d="100"/>
        </p:scale>
        <p:origin x="828" y="51"/>
      </p:cViewPr>
      <p:guideLst/>
    </p:cSldViewPr>
  </p:slideViewPr>
  <p:notesTextViewPr>
    <p:cViewPr>
      <p:scale>
        <a:sx n="1" d="1"/>
        <a:sy n="1" d="1"/>
      </p:scale>
      <p:origin x="0" y="0"/>
    </p:cViewPr>
  </p:notesTextViewPr>
  <p:sorterViewPr>
    <p:cViewPr>
      <p:scale>
        <a:sx n="50" d="100"/>
        <a:sy n="50" d="100"/>
      </p:scale>
      <p:origin x="0" y="-162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16592B-C873-4883-8DC7-62F7FF07514D}" type="datetimeFigureOut">
              <a:rPr lang="en-GB" smtClean="0"/>
              <a:t>20/03/2023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FD0ADE-C298-437E-A8E5-950E9442FE26}" type="slidenum">
              <a:rPr lang="en-GB" smtClean="0"/>
              <a:t>‹#›</a:t>
            </a:fld>
            <a:endParaRPr lang="en-GB"/>
          </a:p>
        </p:txBody>
      </p:sp>
    </p:spTree>
    <p:extLst>
      <p:ext uri="{BB962C8B-B14F-4D97-AF65-F5344CB8AC3E}">
        <p14:creationId xmlns:p14="http://schemas.microsoft.com/office/powerpoint/2010/main" val="1866671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neu.org.uk/child-poverty-facts"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journals.sagepub.com/doi/full/10.1177/1365480214553742"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https://journals.sagepub.com/doi/pdf/10.1177/0038038513481128 </a:t>
            </a:r>
          </a:p>
        </p:txBody>
      </p:sp>
      <p:sp>
        <p:nvSpPr>
          <p:cNvPr id="4" name="Slide Number Placeholder 3"/>
          <p:cNvSpPr>
            <a:spLocks noGrp="1"/>
          </p:cNvSpPr>
          <p:nvPr>
            <p:ph type="sldNum" sz="quarter" idx="10"/>
          </p:nvPr>
        </p:nvSpPr>
        <p:spPr/>
        <p:txBody>
          <a:bodyPr/>
          <a:lstStyle/>
          <a:p>
            <a:fld id="{8BFD0ADE-C298-437E-A8E5-950E9442FE26}" type="slidenum">
              <a:rPr lang="en-GB" smtClean="0"/>
              <a:t>7</a:t>
            </a:fld>
            <a:endParaRPr lang="en-GB"/>
          </a:p>
        </p:txBody>
      </p:sp>
    </p:spTree>
    <p:extLst>
      <p:ext uri="{BB962C8B-B14F-4D97-AF65-F5344CB8AC3E}">
        <p14:creationId xmlns:p14="http://schemas.microsoft.com/office/powerpoint/2010/main" val="3588968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11</a:t>
            </a:fld>
            <a:endParaRPr lang="en-GB"/>
          </a:p>
        </p:txBody>
      </p:sp>
    </p:spTree>
    <p:extLst>
      <p:ext uri="{BB962C8B-B14F-4D97-AF65-F5344CB8AC3E}">
        <p14:creationId xmlns:p14="http://schemas.microsoft.com/office/powerpoint/2010/main" val="836288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students that to</a:t>
            </a:r>
            <a:r>
              <a:rPr lang="en-GB" baseline="0" dirty="0"/>
              <a:t> join the club they have to bring an item. </a:t>
            </a:r>
          </a:p>
          <a:p>
            <a:r>
              <a:rPr lang="en-GB" baseline="0" dirty="0"/>
              <a:t>Start the game by saying I have a club and I’m bringing … as tribute</a:t>
            </a:r>
          </a:p>
          <a:p>
            <a:r>
              <a:rPr lang="en-GB" baseline="0" dirty="0"/>
              <a:t>Continue for three rounds Ideally some will crack the code.</a:t>
            </a:r>
          </a:p>
          <a:p>
            <a:endParaRPr lang="en-GB" baseline="0" dirty="0"/>
          </a:p>
          <a:p>
            <a:r>
              <a:rPr lang="en-GB" baseline="0" dirty="0"/>
              <a:t>No other explanation should be given, any questions about the rules should be ignored. This demonstrates how unwritten and unspoken rules in society exclude people not in the know</a:t>
            </a:r>
          </a:p>
          <a:p>
            <a:endParaRPr lang="en-GB" baseline="0" dirty="0"/>
          </a:p>
          <a:p>
            <a:r>
              <a:rPr lang="en-GB" baseline="0" dirty="0"/>
              <a:t>Once three rounds completed ask those who have not cracked the code how they feel then relate to wider society.</a:t>
            </a:r>
          </a:p>
          <a:p>
            <a:endParaRPr lang="en-GB" baseline="0" dirty="0"/>
          </a:p>
          <a:p>
            <a:r>
              <a:rPr lang="en-GB" baseline="0" dirty="0"/>
              <a:t>The object has to have the same first letter as their name to be allowed to join the club. EG if the student is called John they could bring a Jug and be allowed to join</a:t>
            </a:r>
          </a:p>
          <a:p>
            <a:endParaRPr lang="en-GB" baseline="0" dirty="0"/>
          </a:p>
          <a:p>
            <a:r>
              <a:rPr lang="en-GB" baseline="0" dirty="0"/>
              <a:t>If you wish choose 2 students to bring in on the rules but explain that they must not disclose them to anyone else.</a:t>
            </a:r>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13</a:t>
            </a:fld>
            <a:endParaRPr lang="en-GB"/>
          </a:p>
        </p:txBody>
      </p:sp>
    </p:spTree>
    <p:extLst>
      <p:ext uri="{BB962C8B-B14F-4D97-AF65-F5344CB8AC3E}">
        <p14:creationId xmlns:p14="http://schemas.microsoft.com/office/powerpoint/2010/main" val="3602284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 Definition</a:t>
            </a:r>
          </a:p>
        </p:txBody>
      </p:sp>
      <p:sp>
        <p:nvSpPr>
          <p:cNvPr id="4" name="Slide Number Placeholder 3"/>
          <p:cNvSpPr>
            <a:spLocks noGrp="1"/>
          </p:cNvSpPr>
          <p:nvPr>
            <p:ph type="sldNum" sz="quarter" idx="10"/>
          </p:nvPr>
        </p:nvSpPr>
        <p:spPr/>
        <p:txBody>
          <a:bodyPr/>
          <a:lstStyle/>
          <a:p>
            <a:fld id="{B2C4C38A-603A-4DD3-8B05-7ED27BA17277}" type="slidenum">
              <a:rPr lang="en-GB" smtClean="0"/>
              <a:t>15</a:t>
            </a:fld>
            <a:endParaRPr lang="en-GB"/>
          </a:p>
        </p:txBody>
      </p:sp>
    </p:spTree>
    <p:extLst>
      <p:ext uri="{BB962C8B-B14F-4D97-AF65-F5344CB8AC3E}">
        <p14:creationId xmlns:p14="http://schemas.microsoft.com/office/powerpoint/2010/main" val="1861919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financial year ending (FYE) 2020 (April 2019 to March 2020), the period leading up to the coronavirus (COVID-19) pandemic, median household income in the UK was £29,900, based on estimates from the Office for National Statistics (ONS) Household Finances Survey.</a:t>
            </a:r>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16</a:t>
            </a:fld>
            <a:endParaRPr lang="en-GB"/>
          </a:p>
        </p:txBody>
      </p:sp>
    </p:spTree>
    <p:extLst>
      <p:ext uri="{BB962C8B-B14F-4D97-AF65-F5344CB8AC3E}">
        <p14:creationId xmlns:p14="http://schemas.microsoft.com/office/powerpoint/2010/main" val="3257285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FD0ADE-C298-437E-A8E5-950E9442FE26}" type="slidenum">
              <a:rPr lang="en-GB" smtClean="0"/>
              <a:t>18</a:t>
            </a:fld>
            <a:endParaRPr lang="en-GB"/>
          </a:p>
        </p:txBody>
      </p:sp>
    </p:spTree>
    <p:extLst>
      <p:ext uri="{BB962C8B-B14F-4D97-AF65-F5344CB8AC3E}">
        <p14:creationId xmlns:p14="http://schemas.microsoft.com/office/powerpoint/2010/main" val="323144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FD0ADE-C298-437E-A8E5-950E9442FE26}" type="slidenum">
              <a:rPr lang="en-GB" smtClean="0"/>
              <a:t>21</a:t>
            </a:fld>
            <a:endParaRPr lang="en-GB"/>
          </a:p>
        </p:txBody>
      </p:sp>
    </p:spTree>
    <p:extLst>
      <p:ext uri="{BB962C8B-B14F-4D97-AF65-F5344CB8AC3E}">
        <p14:creationId xmlns:p14="http://schemas.microsoft.com/office/powerpoint/2010/main" val="2151673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22</a:t>
            </a:fld>
            <a:endParaRPr lang="en-GB"/>
          </a:p>
        </p:txBody>
      </p:sp>
    </p:spTree>
    <p:extLst>
      <p:ext uri="{BB962C8B-B14F-4D97-AF65-F5344CB8AC3E}">
        <p14:creationId xmlns:p14="http://schemas.microsoft.com/office/powerpoint/2010/main" val="23918772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53D40"/>
                </a:solidFill>
                <a:effectLst/>
                <a:latin typeface="Times New Roman" panose="02020603050405020304" pitchFamily="18" charset="0"/>
              </a:rPr>
              <a:t>Only 57% of children who are eligible for free school meals are assessed as having a good level of development in meeting early learning goals, compared with 74% of children from better off households. </a:t>
            </a:r>
            <a:endParaRPr lang="en-GB" dirty="0"/>
          </a:p>
        </p:txBody>
      </p:sp>
      <p:sp>
        <p:nvSpPr>
          <p:cNvPr id="4" name="Slide Number Placeholder 3"/>
          <p:cNvSpPr>
            <a:spLocks noGrp="1"/>
          </p:cNvSpPr>
          <p:nvPr>
            <p:ph type="sldNum" sz="quarter" idx="5"/>
          </p:nvPr>
        </p:nvSpPr>
        <p:spPr/>
        <p:txBody>
          <a:bodyPr/>
          <a:lstStyle/>
          <a:p>
            <a:fld id="{8BFD0ADE-C298-437E-A8E5-950E9442FE26}" type="slidenum">
              <a:rPr lang="en-GB" smtClean="0"/>
              <a:t>24</a:t>
            </a:fld>
            <a:endParaRPr lang="en-GB"/>
          </a:p>
        </p:txBody>
      </p:sp>
    </p:spTree>
    <p:extLst>
      <p:ext uri="{BB962C8B-B14F-4D97-AF65-F5344CB8AC3E}">
        <p14:creationId xmlns:p14="http://schemas.microsoft.com/office/powerpoint/2010/main" val="202686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https://www.jrf.org.uk/report/poverty-wales-2020</a:t>
            </a:r>
          </a:p>
          <a:p>
            <a:endParaRPr lang="en-GB" dirty="0"/>
          </a:p>
          <a:p>
            <a:r>
              <a:rPr lang="en-GB" sz="1200" b="0" i="0" kern="1200" dirty="0">
                <a:solidFill>
                  <a:schemeClr val="tx1"/>
                </a:solidFill>
                <a:effectLst/>
                <a:latin typeface="+mn-lt"/>
                <a:ea typeface="+mn-ea"/>
                <a:cs typeface="+mn-cs"/>
              </a:rPr>
              <a:t>Even before coronavirus, almost a quarter of people in Wales were in poverty (700,000) living precarious and insecure lives. The risk for children alone was higher with 3 in 10 children living in poverty.</a:t>
            </a:r>
          </a:p>
          <a:p>
            <a:r>
              <a:rPr lang="en-GB" sz="1200" b="0" i="0" kern="1200" dirty="0">
                <a:solidFill>
                  <a:schemeClr val="tx1"/>
                </a:solidFill>
                <a:effectLst/>
                <a:latin typeface="+mn-lt"/>
                <a:ea typeface="+mn-ea"/>
                <a:cs typeface="+mn-cs"/>
              </a:rPr>
              <a:t>Wales has lower pay for people in every sector than in the rest of the UK. At the start of the coronavirus outbreak, more than a third of jobs were furloughed and some local areas face a much higher risk of losing their furloughed jobs altogether, due to the types of work in the area. There is a need for a targeted job stimulus in local authority areas which are at highest risk of seeing high job losses, which are often areas that are already struggling economically.</a:t>
            </a:r>
          </a:p>
          <a:p>
            <a:r>
              <a:rPr lang="en-GB" sz="1200" b="0" i="0" kern="1200" dirty="0">
                <a:solidFill>
                  <a:schemeClr val="tx1"/>
                </a:solidFill>
                <a:effectLst/>
                <a:latin typeface="+mn-lt"/>
                <a:ea typeface="+mn-ea"/>
                <a:cs typeface="+mn-cs"/>
              </a:rPr>
              <a:t>For low-income families, one factor in being unable to escape in-work poverty is the need to balance paid work with caring for children. Two in five local authorities in Wales report that there is not enough childcare for those working atypical hours. The supply and affordability of childcare, for children of all ages (not just nursery) is important if women are to be able to fully enter the labour force and move out of poverty.</a:t>
            </a:r>
          </a:p>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27</a:t>
            </a:fld>
            <a:endParaRPr lang="en-GB"/>
          </a:p>
        </p:txBody>
      </p:sp>
    </p:spTree>
    <p:extLst>
      <p:ext uri="{BB962C8B-B14F-4D97-AF65-F5344CB8AC3E}">
        <p14:creationId xmlns:p14="http://schemas.microsoft.com/office/powerpoint/2010/main" val="350442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attainment of disadvantaged pupils at Key Stage 2 (age 11) is around 16 percentage points lower than those who are less disadvantaged. However, this is a much smaller gap than was observed in 2004/05, when disadvantaged students were 26 points behind.</a:t>
            </a:r>
          </a:p>
          <a:p>
            <a:r>
              <a:rPr lang="en-GB" sz="1200" b="0" i="0" kern="1200" dirty="0">
                <a:solidFill>
                  <a:schemeClr val="tx1"/>
                </a:solidFill>
                <a:effectLst/>
                <a:latin typeface="+mn-lt"/>
                <a:ea typeface="+mn-ea"/>
                <a:cs typeface="+mn-cs"/>
              </a:rPr>
              <a:t>Although attainment has improved across Wales, the reduction in the attainment gap has been due to a greater improvement for those who are eligible for free school meals than in the rest of the population. However, 2018/19 was the first year since 2004/05 where this gap has widened by more than a percentage point as attainment for those eligible for free school meals decreased by 3% while attainment for those not eligible decreased by 1%</a:t>
            </a:r>
          </a:p>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28</a:t>
            </a:fld>
            <a:endParaRPr lang="en-GB"/>
          </a:p>
        </p:txBody>
      </p:sp>
    </p:spTree>
    <p:extLst>
      <p:ext uri="{BB962C8B-B14F-4D97-AF65-F5344CB8AC3E}">
        <p14:creationId xmlns:p14="http://schemas.microsoft.com/office/powerpoint/2010/main" val="3030321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GCSE level in Wales in 2016 (Key Stage 4) the attainment gap is wider than at Key Stage 2, and has remained broadly the same since 2007. The gap was greatest at around 34 percentage points in 2010 but has narrowed slightly to 32 percentage points in 2018. This reduction in the gap was driven by greater improvement among pupils who receive free school meals.</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29</a:t>
            </a:fld>
            <a:endParaRPr lang="en-GB"/>
          </a:p>
        </p:txBody>
      </p:sp>
    </p:spTree>
    <p:extLst>
      <p:ext uri="{BB962C8B-B14F-4D97-AF65-F5344CB8AC3E}">
        <p14:creationId xmlns:p14="http://schemas.microsoft.com/office/powerpoint/2010/main" val="4180419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Child poverty - the facts | NEU</a:t>
            </a:r>
            <a:endParaRPr lang="en-GB" dirty="0"/>
          </a:p>
          <a:p>
            <a:r>
              <a:rPr lang="en-GB" dirty="0">
                <a:hlinkClick r:id="rId4"/>
              </a:rPr>
              <a:t>The relationship of child poverty to school education - Stephen McKinney, 2014 (sagepub.com)</a:t>
            </a:r>
            <a:endParaRPr lang="en-GB" dirty="0"/>
          </a:p>
        </p:txBody>
      </p:sp>
      <p:sp>
        <p:nvSpPr>
          <p:cNvPr id="4" name="Slide Number Placeholder 3"/>
          <p:cNvSpPr>
            <a:spLocks noGrp="1"/>
          </p:cNvSpPr>
          <p:nvPr>
            <p:ph type="sldNum" sz="quarter" idx="5"/>
          </p:nvPr>
        </p:nvSpPr>
        <p:spPr/>
        <p:txBody>
          <a:bodyPr/>
          <a:lstStyle/>
          <a:p>
            <a:fld id="{8BFD0ADE-C298-437E-A8E5-950E9442FE26}" type="slidenum">
              <a:rPr lang="en-GB" smtClean="0"/>
              <a:t>33</a:t>
            </a:fld>
            <a:endParaRPr lang="en-GB"/>
          </a:p>
        </p:txBody>
      </p:sp>
    </p:spTree>
    <p:extLst>
      <p:ext uri="{BB962C8B-B14F-4D97-AF65-F5344CB8AC3E}">
        <p14:creationId xmlns:p14="http://schemas.microsoft.com/office/powerpoint/2010/main" val="21160173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37</a:t>
            </a:fld>
            <a:endParaRPr lang="en-GB"/>
          </a:p>
        </p:txBody>
      </p:sp>
    </p:spTree>
    <p:extLst>
      <p:ext uri="{BB962C8B-B14F-4D97-AF65-F5344CB8AC3E}">
        <p14:creationId xmlns:p14="http://schemas.microsoft.com/office/powerpoint/2010/main" val="3290939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5730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873947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7404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3/20/2023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979543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0276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2437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3/20/2023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095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3/20/2023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7494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3949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8578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34864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3/20/2023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4620878"/>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ideo" Target="https://www.youtube.com/embed/5QWmi3WRT6o"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www.bbc.co.uk/news/special/2013/newsspec_5093/index.stm" TargetMode="External"/><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ideo" Target="https://www.youtube.com/embed/WMfVvC32Kbk"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hyperlink" Target="https://www.jrf.org.uk/press/wales-faces-rising-tide-poverty-after-coronavirus"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ideo" Target="https://www.youtube.com/embed/TbUjZbMu7DI"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hyperlink" Target="https://www.gov.wales/child-poverty-strategy-2022-progress-report-html#:~:text=The%20objectives%20focus%20on%20reducing,action%20to%20increase%20household%20income." TargetMode="External"/><Relationship Id="rId2" Type="http://schemas.openxmlformats.org/officeDocument/2006/relationships/hyperlink" Target="https://gov.wales/sites/default/files/publications/2019-06/child-poverty-strategy-for-wales-easy-read-version.pdf"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gov.wales/child-poverty-income-maximisation-action-plan-2020-2021-html" TargetMode="External"/></Relationships>
</file>

<file path=ppt/slides/_rels/slide38.xml.rels><?xml version="1.0" encoding="UTF-8" standalone="yes"?>
<Relationships xmlns="http://schemas.openxmlformats.org/package/2006/relationships"><Relationship Id="rId2" Type="http://schemas.openxmlformats.org/officeDocument/2006/relationships/hyperlink" Target="https://eur01.safelinks.protection.outlook.com/?url=https%3A%2F%2Fwww.ucas.com%2Fcorporate%2Fnews-and-key-documents%2Fnews%2Fone-five-students-unintentionally-block-themselves-degree-choices&amp;data=04%7C01%7C%7Cc66e2424e63a4a751f3d08d8fe587489%7C4e0f11f9046e45059cb8db2152311e21%7C0%7C0%7C637539003146354258%7CUnknown%7CTWFpbGZsb3d8eyJWIjoiMC4wLjAwMDAiLCJQIjoiV2luMzIiLCJBTiI6Ik1haWwiLCJXVCI6Mn0%3D%7C1000&amp;sdata=MfiKxT9iAnNI%2BrRsTepWyvw7I8guvf%2BI77W7Wy1k%2Fuo%3D&amp;reserved=0"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poverty.ac.uk/definitions-poverty/absolute-and-overall-poverty#:~:text=As%20such%2C%20in%201995%20the,%2C%20shelter%2C%20education%20and%20information"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ifs.org.uk/articles/uk-education-system-preserves-inequality-new-repor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ECES4011/C</a:t>
            </a:r>
          </a:p>
        </p:txBody>
      </p:sp>
      <p:sp>
        <p:nvSpPr>
          <p:cNvPr id="3" name="Subtitle 2"/>
          <p:cNvSpPr>
            <a:spLocks noGrp="1"/>
          </p:cNvSpPr>
          <p:nvPr>
            <p:ph type="subTitle" idx="1"/>
          </p:nvPr>
        </p:nvSpPr>
        <p:spPr/>
        <p:txBody>
          <a:bodyPr>
            <a:normAutofit fontScale="85000" lnSpcReduction="20000"/>
          </a:bodyPr>
          <a:lstStyle/>
          <a:p>
            <a:r>
              <a:rPr lang="cy-GB" dirty="0"/>
              <a:t>Parchu Hawliau a Chefnogi Cynhwysiant</a:t>
            </a:r>
            <a:r>
              <a:rPr lang="en-GB" dirty="0"/>
              <a:t>
Respecting Rights and Supporting Inclusion</a:t>
            </a:r>
          </a:p>
          <a:p>
            <a:r>
              <a:rPr lang="en-GB" dirty="0"/>
              <a:t>SESIWN/</a:t>
            </a:r>
            <a:r>
              <a:rPr lang="en-GB"/>
              <a:t>SESSION 4</a:t>
            </a:r>
            <a:endParaRPr lang="en-GB" dirty="0"/>
          </a:p>
        </p:txBody>
      </p:sp>
    </p:spTree>
    <p:extLst>
      <p:ext uri="{BB962C8B-B14F-4D97-AF65-F5344CB8AC3E}">
        <p14:creationId xmlns:p14="http://schemas.microsoft.com/office/powerpoint/2010/main" val="1429958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7531B6A-2743-859E-EDF9-641690447BA0}"/>
              </a:ext>
            </a:extLst>
          </p:cNvPr>
          <p:cNvSpPr>
            <a:spLocks noGrp="1"/>
          </p:cNvSpPr>
          <p:nvPr>
            <p:ph type="title"/>
          </p:nvPr>
        </p:nvSpPr>
        <p:spPr/>
        <p:txBody>
          <a:bodyPr/>
          <a:lstStyle/>
          <a:p>
            <a:r>
              <a:rPr lang="en-GB" dirty="0" err="1">
                <a:solidFill>
                  <a:schemeClr val="accent2"/>
                </a:solidFill>
              </a:rPr>
              <a:t>Deilliannau</a:t>
            </a:r>
            <a:r>
              <a:rPr lang="en-GB" dirty="0">
                <a:solidFill>
                  <a:schemeClr val="accent2"/>
                </a:solidFill>
              </a:rPr>
              <a:t> </a:t>
            </a:r>
            <a:r>
              <a:rPr lang="en-GB" dirty="0" err="1">
                <a:solidFill>
                  <a:schemeClr val="accent2"/>
                </a:solidFill>
              </a:rPr>
              <a:t>Dysgu</a:t>
            </a:r>
            <a:r>
              <a:rPr lang="en-GB" dirty="0">
                <a:solidFill>
                  <a:schemeClr val="accent2"/>
                </a:solidFill>
              </a:rPr>
              <a:t> </a:t>
            </a:r>
            <a:br>
              <a:rPr lang="en-GB" i="1" dirty="0">
                <a:solidFill>
                  <a:schemeClr val="accent4">
                    <a:lumMod val="75000"/>
                  </a:schemeClr>
                </a:solidFill>
              </a:rPr>
            </a:br>
            <a:r>
              <a:rPr lang="en-GB" dirty="0"/>
              <a:t>Learning Outcomes</a:t>
            </a:r>
          </a:p>
        </p:txBody>
      </p:sp>
      <p:sp>
        <p:nvSpPr>
          <p:cNvPr id="5" name="Content Placeholder 4">
            <a:extLst>
              <a:ext uri="{FF2B5EF4-FFF2-40B4-BE49-F238E27FC236}">
                <a16:creationId xmlns:a16="http://schemas.microsoft.com/office/drawing/2014/main" id="{87394F37-9C8D-6048-4E30-A63D50DA91F7}"/>
              </a:ext>
            </a:extLst>
          </p:cNvPr>
          <p:cNvSpPr>
            <a:spLocks noGrp="1"/>
          </p:cNvSpPr>
          <p:nvPr>
            <p:ph sz="half" idx="1"/>
          </p:nvPr>
        </p:nvSpPr>
        <p:spPr/>
        <p:txBody>
          <a:bodyPr/>
          <a:lstStyle/>
          <a:p>
            <a:pPr marL="342900" lvl="0" indent="-342900" algn="just" fontAlgn="auto" hangingPunct="1">
              <a:spcBef>
                <a:spcPts val="1200"/>
              </a:spcBef>
              <a:spcAft>
                <a:spcPts val="0"/>
              </a:spcAft>
              <a:buFont typeface="Symbol" panose="05050102010706020507" pitchFamily="18" charset="2"/>
              <a:buChar char=""/>
            </a:pPr>
            <a:r>
              <a:rPr lang="cy-GB" sz="1800" dirty="0">
                <a:effectLst/>
                <a:ea typeface="Times New Roman" panose="02020603050405020304" pitchFamily="18" charset="0"/>
              </a:rPr>
              <a:t>Dangos dealltwriaeth o'r materion a'r damcaniaethau cyfoes sy'n ymwneud â hawliau dynol ac arferion cynhwysol.</a:t>
            </a:r>
            <a:endParaRPr lang="en-GB" sz="1800" dirty="0">
              <a:effectLst/>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cy-GB" sz="1800" dirty="0">
                <a:effectLst/>
                <a:ea typeface="Times New Roman" panose="02020603050405020304" pitchFamily="18" charset="0"/>
              </a:rPr>
              <a:t>Archwilio deddfwriaeth, polisi ac ymchwil cyfredol sy'n ymwneud â hawliau dynol ac arferion cynhwysol yng Nghymru a'r DU. </a:t>
            </a:r>
            <a:endParaRPr lang="en-GB" sz="1800" dirty="0">
              <a:effectLst/>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cy-GB" sz="1800" dirty="0">
                <a:effectLst/>
                <a:ea typeface="Times New Roman" panose="02020603050405020304" pitchFamily="18" charset="0"/>
              </a:rPr>
              <a:t>Gwerthuso ystod o strategaethau a ddefnyddir i oresgyn rhwystrau i addysg i ddysgwyr a chefnogi arferion cynhwysol mewn lleoliadau.</a:t>
            </a:r>
            <a:endParaRPr lang="en-GB" sz="1800" dirty="0">
              <a:effectLst/>
              <a:ea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id="{B066B01D-CB6D-8A58-E389-37BAB93CC3A3}"/>
              </a:ext>
            </a:extLst>
          </p:cNvPr>
          <p:cNvSpPr>
            <a:spLocks noGrp="1"/>
          </p:cNvSpPr>
          <p:nvPr>
            <p:ph sz="half" idx="2"/>
          </p:nvPr>
        </p:nvSpPr>
        <p:spPr/>
        <p:txBody>
          <a:bodyPr/>
          <a:lstStyle/>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Demonstrate an understanding of the contemporary issues and theories relating to human rights and inclusive practice.</a:t>
            </a:r>
          </a:p>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Examine current legislation, policy and research relating to human rights and inclusive practice in Wales and the UK. </a:t>
            </a:r>
          </a:p>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Evaluate a range of strategies used to overcome barriers to education for learners and support inclusive practice in settings.</a:t>
            </a:r>
          </a:p>
          <a:p>
            <a:endParaRPr lang="en-GB" dirty="0"/>
          </a:p>
        </p:txBody>
      </p:sp>
    </p:spTree>
    <p:extLst>
      <p:ext uri="{BB962C8B-B14F-4D97-AF65-F5344CB8AC3E}">
        <p14:creationId xmlns:p14="http://schemas.microsoft.com/office/powerpoint/2010/main" val="1175895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Amcanion</a:t>
            </a:r>
            <a:r>
              <a:rPr lang="en-GB" dirty="0"/>
              <a:t>                    Objectives</a:t>
            </a:r>
          </a:p>
        </p:txBody>
      </p:sp>
      <p:sp>
        <p:nvSpPr>
          <p:cNvPr id="3" name="Content Placeholder 2"/>
          <p:cNvSpPr>
            <a:spLocks noGrp="1"/>
          </p:cNvSpPr>
          <p:nvPr>
            <p:ph sz="half" idx="1"/>
          </p:nvPr>
        </p:nvSpPr>
        <p:spPr/>
        <p:txBody>
          <a:bodyPr/>
          <a:lstStyle/>
          <a:p>
            <a:r>
              <a:rPr lang="cy-GB" sz="2800" dirty="0"/>
              <a:t>Erbyn diwedd y sesiwn hon byddwch yn gallu:</a:t>
            </a:r>
          </a:p>
          <a:p>
            <a:pPr lvl="1"/>
            <a:r>
              <a:rPr lang="cy-GB" sz="2800" dirty="0"/>
              <a:t>Ystyried y prif ddiffiniadau o dlodi
Trafod rhai o'r materion allweddol sy'n ymwneud â thlodi ac eithrio</a:t>
            </a:r>
          </a:p>
          <a:p>
            <a:pPr lvl="1"/>
            <a:endParaRPr lang="en-GB" dirty="0"/>
          </a:p>
        </p:txBody>
      </p:sp>
      <p:sp>
        <p:nvSpPr>
          <p:cNvPr id="4" name="Content Placeholder 3">
            <a:extLst>
              <a:ext uri="{FF2B5EF4-FFF2-40B4-BE49-F238E27FC236}">
                <a16:creationId xmlns:a16="http://schemas.microsoft.com/office/drawing/2014/main" id="{DDB4E13A-A8E3-43DF-8892-C9B1AACB7554}"/>
              </a:ext>
            </a:extLst>
          </p:cNvPr>
          <p:cNvSpPr>
            <a:spLocks noGrp="1"/>
          </p:cNvSpPr>
          <p:nvPr>
            <p:ph sz="half" idx="2"/>
          </p:nvPr>
        </p:nvSpPr>
        <p:spPr/>
        <p:txBody>
          <a:bodyPr/>
          <a:lstStyle/>
          <a:p>
            <a:r>
              <a:rPr lang="en-GB" sz="2800" dirty="0"/>
              <a:t>By the end of this session you will be able to:</a:t>
            </a:r>
          </a:p>
          <a:p>
            <a:pPr lvl="1"/>
            <a:r>
              <a:rPr lang="en-GB" sz="2800" dirty="0"/>
              <a:t>Consider the primary definitions of poverty</a:t>
            </a:r>
          </a:p>
          <a:p>
            <a:pPr lvl="1"/>
            <a:r>
              <a:rPr lang="en-GB" sz="2800" dirty="0"/>
              <a:t>Discuss the some of key issues surrounding poverty and exclusion</a:t>
            </a:r>
          </a:p>
          <a:p>
            <a:endParaRPr lang="en-GB" dirty="0"/>
          </a:p>
        </p:txBody>
      </p:sp>
    </p:spTree>
    <p:extLst>
      <p:ext uri="{BB962C8B-B14F-4D97-AF65-F5344CB8AC3E}">
        <p14:creationId xmlns:p14="http://schemas.microsoft.com/office/powerpoint/2010/main" val="1194976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Dosbarth Cymdeithasol    </a:t>
            </a:r>
            <a:r>
              <a:rPr lang="en-GB" dirty="0"/>
              <a:t>Social Class</a:t>
            </a:r>
          </a:p>
        </p:txBody>
      </p:sp>
      <p:sp>
        <p:nvSpPr>
          <p:cNvPr id="3" name="Content Placeholder 2"/>
          <p:cNvSpPr>
            <a:spLocks noGrp="1"/>
          </p:cNvSpPr>
          <p:nvPr>
            <p:ph sz="half" idx="1"/>
          </p:nvPr>
        </p:nvSpPr>
        <p:spPr/>
        <p:txBody>
          <a:bodyPr/>
          <a:lstStyle/>
          <a:p>
            <a:endParaRPr lang="en-GB" dirty="0"/>
          </a:p>
          <a:p>
            <a:r>
              <a:rPr lang="cy-GB" sz="2800" dirty="0"/>
              <a:t>grŵp o bobl o fewn cymdeithas sydd â'r un statws economaidd-gymdeithasol
</a:t>
            </a:r>
          </a:p>
          <a:p>
            <a:r>
              <a:rPr lang="cy-GB" sz="2800" dirty="0"/>
              <a:t>Ydy hyn yn ddigon?</a:t>
            </a:r>
            <a:r>
              <a:rPr lang="en-GB" sz="2800" dirty="0"/>
              <a:t>
</a:t>
            </a:r>
            <a:endParaRPr lang="en-GB" dirty="0"/>
          </a:p>
        </p:txBody>
      </p:sp>
      <p:sp>
        <p:nvSpPr>
          <p:cNvPr id="4" name="Content Placeholder 3">
            <a:extLst>
              <a:ext uri="{FF2B5EF4-FFF2-40B4-BE49-F238E27FC236}">
                <a16:creationId xmlns:a16="http://schemas.microsoft.com/office/drawing/2014/main" id="{45C8F1C4-14E1-46E4-B862-9F21241E4F3E}"/>
              </a:ext>
            </a:extLst>
          </p:cNvPr>
          <p:cNvSpPr>
            <a:spLocks noGrp="1"/>
          </p:cNvSpPr>
          <p:nvPr>
            <p:ph sz="half" idx="2"/>
          </p:nvPr>
        </p:nvSpPr>
        <p:spPr>
          <a:xfrm>
            <a:off x="6217920" y="2118359"/>
            <a:ext cx="4937760" cy="3750735"/>
          </a:xfrm>
        </p:spPr>
        <p:txBody>
          <a:bodyPr/>
          <a:lstStyle/>
          <a:p>
            <a:r>
              <a:rPr lang="en-GB" sz="2800" dirty="0"/>
              <a:t>a group of people within a society who possess the same socioeconomic status</a:t>
            </a:r>
          </a:p>
          <a:p>
            <a:endParaRPr lang="en-GB" sz="2800" dirty="0"/>
          </a:p>
          <a:p>
            <a:r>
              <a:rPr lang="en-GB" sz="2800" dirty="0"/>
              <a:t>Is this enough?</a:t>
            </a:r>
          </a:p>
          <a:p>
            <a:endParaRPr lang="en-GB" dirty="0"/>
          </a:p>
        </p:txBody>
      </p:sp>
      <p:pic>
        <p:nvPicPr>
          <p:cNvPr id="5122" name="Picture 2" descr="One does not simply Change social class - One Does Not Simply | Meme  Generat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61906" y="134094"/>
            <a:ext cx="1755774" cy="1755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843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Dosbarth </a:t>
            </a:r>
            <a:r>
              <a:rPr lang="cy-GB" dirty="0"/>
              <a:t>Cymdeithasol </a:t>
            </a:r>
            <a:r>
              <a:rPr lang="en-GB" dirty="0"/>
              <a:t> Social Class</a:t>
            </a:r>
          </a:p>
        </p:txBody>
      </p:sp>
      <p:sp>
        <p:nvSpPr>
          <p:cNvPr id="6" name="Content Placeholder 5"/>
          <p:cNvSpPr>
            <a:spLocks noGrp="1"/>
          </p:cNvSpPr>
          <p:nvPr>
            <p:ph sz="half" idx="1"/>
          </p:nvPr>
        </p:nvSpPr>
        <p:spPr/>
        <p:txBody>
          <a:bodyPr>
            <a:normAutofit lnSpcReduction="10000"/>
          </a:bodyPr>
          <a:lstStyle/>
          <a:p>
            <a:r>
              <a:rPr lang="cy-GB" sz="2400" dirty="0"/>
              <a:t>Yn hanesyddol, mae gan Brydain ymdeimlad cryf o 'ddosbarth' a'r gweithwyr isaf eu cyflog yn aml yw’r dosbarthiadau 'isel' neu 'weithiol'.</a:t>
            </a:r>
          </a:p>
          <a:p>
            <a:endParaRPr lang="cy-GB" sz="2400" dirty="0"/>
          </a:p>
          <a:p>
            <a:r>
              <a:rPr lang="cy-GB" sz="2400" dirty="0"/>
              <a:t>Fodd bynnag, credir bellach bod hyn yn newid. </a:t>
            </a:r>
          </a:p>
          <a:p>
            <a:r>
              <a:rPr lang="cy-GB" sz="2400" dirty="0"/>
              <a:t>Gwyliwch y fideo. Pa effaith y gallai hyn ei chael ar y ffordd yr ydym yn edrych ar y cysylltiad rhwng dosbarth a thlodi? </a:t>
            </a:r>
          </a:p>
          <a:p>
            <a:endParaRPr lang="en-GB" dirty="0"/>
          </a:p>
        </p:txBody>
      </p:sp>
      <p:sp>
        <p:nvSpPr>
          <p:cNvPr id="3" name="Content Placeholder 2">
            <a:extLst>
              <a:ext uri="{FF2B5EF4-FFF2-40B4-BE49-F238E27FC236}">
                <a16:creationId xmlns:a16="http://schemas.microsoft.com/office/drawing/2014/main" id="{CF9F3C8D-52D2-4589-A78E-71BDBD827B2F}"/>
              </a:ext>
            </a:extLst>
          </p:cNvPr>
          <p:cNvSpPr>
            <a:spLocks noGrp="1"/>
          </p:cNvSpPr>
          <p:nvPr>
            <p:ph sz="half" idx="2"/>
          </p:nvPr>
        </p:nvSpPr>
        <p:spPr/>
        <p:txBody>
          <a:bodyPr>
            <a:normAutofit lnSpcReduction="10000"/>
          </a:bodyPr>
          <a:lstStyle/>
          <a:p>
            <a:r>
              <a:rPr lang="en-GB" sz="2400" dirty="0"/>
              <a:t>Historically, Britain has had a strong sense of ‘class’ with the lowest </a:t>
            </a:r>
            <a:r>
              <a:rPr lang="en-GB" sz="2400" dirty="0" err="1"/>
              <a:t>payed</a:t>
            </a:r>
            <a:r>
              <a:rPr lang="en-GB" sz="2400" dirty="0"/>
              <a:t> workers often making up the ‘low’ or ‘working’ classes.</a:t>
            </a:r>
          </a:p>
          <a:p>
            <a:endParaRPr lang="en-GB" sz="2400" dirty="0"/>
          </a:p>
          <a:p>
            <a:r>
              <a:rPr lang="en-GB" sz="2400" dirty="0"/>
              <a:t>However, this is now believed to be changing. </a:t>
            </a:r>
          </a:p>
          <a:p>
            <a:r>
              <a:rPr lang="en-GB" sz="2400" dirty="0"/>
              <a:t>Watch the video. What impact might this have on the way we view the link between class and poverty? </a:t>
            </a:r>
          </a:p>
          <a:p>
            <a:endParaRPr lang="en-GB" dirty="0"/>
          </a:p>
        </p:txBody>
      </p:sp>
      <p:pic>
        <p:nvPicPr>
          <p:cNvPr id="5" name="Picture 2" descr="One does not simply Change social class - One Does Not Simply | Meme  Generat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55226" y="111018"/>
            <a:ext cx="1755774" cy="1755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7553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5QWmi3WRT6o"/>
          <p:cNvPicPr>
            <a:picLocks noRot="1" noChangeAspect="1"/>
          </p:cNvPicPr>
          <p:nvPr>
            <a:videoFile r:link="rId1"/>
          </p:nvPr>
        </p:nvPicPr>
        <p:blipFill>
          <a:blip r:embed="rId3"/>
          <a:stretch>
            <a:fillRect/>
          </a:stretch>
        </p:blipFill>
        <p:spPr>
          <a:xfrm>
            <a:off x="1114318" y="626806"/>
            <a:ext cx="9963364" cy="5604388"/>
          </a:xfrm>
          <a:prstGeom prst="rect">
            <a:avLst/>
          </a:prstGeom>
        </p:spPr>
      </p:pic>
    </p:spTree>
    <p:extLst>
      <p:ext uri="{BB962C8B-B14F-4D97-AF65-F5344CB8AC3E}">
        <p14:creationId xmlns:p14="http://schemas.microsoft.com/office/powerpoint/2010/main" val="1333527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Dosbarth </a:t>
            </a:r>
            <a:r>
              <a:rPr lang="cy-GB" dirty="0"/>
              <a:t>Cymdeithasol</a:t>
            </a:r>
            <a:r>
              <a:rPr lang="en-GB" dirty="0"/>
              <a:t>  Social Class</a:t>
            </a:r>
          </a:p>
        </p:txBody>
      </p:sp>
      <p:sp>
        <p:nvSpPr>
          <p:cNvPr id="5" name="Content Placeholder 4"/>
          <p:cNvSpPr>
            <a:spLocks noGrp="1"/>
          </p:cNvSpPr>
          <p:nvPr>
            <p:ph sz="half" idx="1"/>
          </p:nvPr>
        </p:nvSpPr>
        <p:spPr/>
        <p:txBody>
          <a:bodyPr>
            <a:normAutofit fontScale="92500" lnSpcReduction="10000"/>
          </a:bodyPr>
          <a:lstStyle/>
          <a:p>
            <a:endParaRPr lang="en-GB" dirty="0"/>
          </a:p>
          <a:p>
            <a:r>
              <a:rPr lang="cy-GB" sz="2400" dirty="0"/>
              <a:t>Diffiniodd bobl yn draddodiadol ar sail:</a:t>
            </a:r>
          </a:p>
          <a:p>
            <a:pPr lvl="1"/>
            <a:r>
              <a:rPr lang="cy-GB" sz="2400" dirty="0"/>
              <a:t>Proffesiwn
Incwm</a:t>
            </a:r>
          </a:p>
          <a:p>
            <a:pPr marL="201168" lvl="1" indent="0">
              <a:buNone/>
            </a:pPr>
            <a:r>
              <a:rPr lang="cy-GB" sz="2400" dirty="0"/>
              <a:t>
Yn ddiweddar diffiniodd bobl ar sail cyfalaf diwylliannol</a:t>
            </a:r>
          </a:p>
          <a:p>
            <a:pPr algn="r"/>
            <a:r>
              <a:rPr lang="cy-GB" sz="2400" dirty="0"/>
              <a:t>(</a:t>
            </a:r>
            <a:r>
              <a:rPr lang="cy-GB" sz="2400" dirty="0" err="1"/>
              <a:t>Savage</a:t>
            </a:r>
            <a:r>
              <a:rPr lang="cy-GB" sz="2400" i="1" dirty="0"/>
              <a:t>, </a:t>
            </a:r>
            <a:r>
              <a:rPr lang="cy-GB" sz="2400" i="1" dirty="0" err="1"/>
              <a:t>et</a:t>
            </a:r>
            <a:r>
              <a:rPr lang="cy-GB" sz="2400" i="1" dirty="0"/>
              <a:t> </a:t>
            </a:r>
            <a:r>
              <a:rPr lang="cy-GB" sz="2400" i="1" dirty="0" err="1"/>
              <a:t>al</a:t>
            </a:r>
            <a:r>
              <a:rPr lang="cy-GB" sz="2400" dirty="0"/>
              <a:t>., 2013)</a:t>
            </a:r>
          </a:p>
          <a:p>
            <a:r>
              <a:rPr lang="cy-GB" sz="2400" dirty="0"/>
              <a:t>Beth rydym yn ei olygu wrth y term cyfalaf diwylliannol? Byddwn yn trafod yn ddiweddarach.</a:t>
            </a:r>
          </a:p>
          <a:p>
            <a:endParaRPr lang="en-GB" dirty="0"/>
          </a:p>
        </p:txBody>
      </p:sp>
      <p:sp>
        <p:nvSpPr>
          <p:cNvPr id="2" name="Content Placeholder 1">
            <a:extLst>
              <a:ext uri="{FF2B5EF4-FFF2-40B4-BE49-F238E27FC236}">
                <a16:creationId xmlns:a16="http://schemas.microsoft.com/office/drawing/2014/main" id="{B1524AEB-44C0-4ED3-836A-6E170ACDE40A}"/>
              </a:ext>
            </a:extLst>
          </p:cNvPr>
          <p:cNvSpPr>
            <a:spLocks noGrp="1"/>
          </p:cNvSpPr>
          <p:nvPr>
            <p:ph sz="half" idx="2"/>
          </p:nvPr>
        </p:nvSpPr>
        <p:spPr/>
        <p:txBody>
          <a:bodyPr>
            <a:normAutofit fontScale="92500" lnSpcReduction="10000"/>
          </a:bodyPr>
          <a:lstStyle/>
          <a:p>
            <a:endParaRPr lang="en-GB" dirty="0"/>
          </a:p>
          <a:p>
            <a:r>
              <a:rPr lang="en-GB" sz="2400" dirty="0"/>
              <a:t>Traditionally defined people based on:</a:t>
            </a:r>
          </a:p>
          <a:p>
            <a:pPr lvl="1"/>
            <a:r>
              <a:rPr lang="en-GB" sz="2400" dirty="0"/>
              <a:t>Profession</a:t>
            </a:r>
          </a:p>
          <a:p>
            <a:pPr lvl="1"/>
            <a:r>
              <a:rPr lang="en-GB" sz="2400" dirty="0"/>
              <a:t>Income</a:t>
            </a:r>
          </a:p>
          <a:p>
            <a:r>
              <a:rPr lang="en-GB" sz="2400" dirty="0"/>
              <a:t>Lately defines people based on cultural capital</a:t>
            </a:r>
          </a:p>
          <a:p>
            <a:pPr algn="r"/>
            <a:r>
              <a:rPr lang="en-GB" sz="2400" dirty="0"/>
              <a:t>(Savage, </a:t>
            </a:r>
            <a:r>
              <a:rPr lang="en-GB" sz="2400" i="1" dirty="0"/>
              <a:t>et al</a:t>
            </a:r>
            <a:r>
              <a:rPr lang="en-GB" sz="2400" dirty="0"/>
              <a:t>., 2013)</a:t>
            </a:r>
          </a:p>
          <a:p>
            <a:r>
              <a:rPr lang="en-GB" sz="2400" dirty="0"/>
              <a:t>What do we mean by the term cultural capital? We will discuss later.</a:t>
            </a:r>
          </a:p>
          <a:p>
            <a:endParaRPr lang="en-GB" dirty="0"/>
          </a:p>
        </p:txBody>
      </p:sp>
      <p:pic>
        <p:nvPicPr>
          <p:cNvPr id="7" name="Picture 2" descr="One does not simply Change social class - One Does Not Simply | Meme  Genera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11386" y="134094"/>
            <a:ext cx="1755774" cy="1755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4679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Your Class?  </a:t>
            </a:r>
            <a:br>
              <a:rPr lang="en-GB" dirty="0"/>
            </a:br>
            <a:r>
              <a:rPr lang="en-GB" dirty="0"/>
              <a:t>What is Your Class?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557169" y="2322195"/>
            <a:ext cx="2857500" cy="2857500"/>
          </a:xfrm>
        </p:spPr>
      </p:pic>
      <p:sp>
        <p:nvSpPr>
          <p:cNvPr id="10" name="Content Placeholder 9">
            <a:extLst>
              <a:ext uri="{FF2B5EF4-FFF2-40B4-BE49-F238E27FC236}">
                <a16:creationId xmlns:a16="http://schemas.microsoft.com/office/drawing/2014/main" id="{6349E741-614D-4C60-A643-E207F64EAA83}"/>
              </a:ext>
            </a:extLst>
          </p:cNvPr>
          <p:cNvSpPr>
            <a:spLocks noGrp="1"/>
          </p:cNvSpPr>
          <p:nvPr>
            <p:ph sz="half" idx="2"/>
          </p:nvPr>
        </p:nvSpPr>
        <p:spPr/>
        <p:txBody>
          <a:bodyPr/>
          <a:lstStyle/>
          <a:p>
            <a:endParaRPr lang="en-GB" dirty="0"/>
          </a:p>
        </p:txBody>
      </p:sp>
      <p:sp>
        <p:nvSpPr>
          <p:cNvPr id="6" name="Content Placeholder 3"/>
          <p:cNvSpPr txBox="1">
            <a:spLocks/>
          </p:cNvSpPr>
          <p:nvPr/>
        </p:nvSpPr>
        <p:spPr>
          <a:xfrm>
            <a:off x="1295402" y="2560320"/>
            <a:ext cx="4718304" cy="331012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endParaRPr lang="en-GB" dirty="0"/>
          </a:p>
        </p:txBody>
      </p:sp>
      <p:sp>
        <p:nvSpPr>
          <p:cNvPr id="11" name="Content Placeholder 3">
            <a:extLst>
              <a:ext uri="{FF2B5EF4-FFF2-40B4-BE49-F238E27FC236}">
                <a16:creationId xmlns:a16="http://schemas.microsoft.com/office/drawing/2014/main" id="{E8C66B09-9B79-409A-A7F3-557062C36A87}"/>
              </a:ext>
            </a:extLst>
          </p:cNvPr>
          <p:cNvSpPr txBox="1">
            <a:spLocks/>
          </p:cNvSpPr>
          <p:nvPr/>
        </p:nvSpPr>
        <p:spPr>
          <a:xfrm>
            <a:off x="1340558" y="2646625"/>
            <a:ext cx="4718304" cy="3310128"/>
          </a:xfrm>
          <a:prstGeom prst="rect">
            <a:avLst/>
          </a:prstGeom>
        </p:spPr>
        <p:txBody>
          <a:bodyPr vert="horz" lIns="0" tIns="45720" rIns="0" bIns="45720" rtlCol="0">
            <a:normAutofit fontScale="925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err="1"/>
              <a:t>Defnyddiwch</a:t>
            </a:r>
            <a:r>
              <a:rPr lang="en-GB" dirty="0"/>
              <a:t> y cod QR </a:t>
            </a:r>
            <a:r>
              <a:rPr lang="en-GB" dirty="0" err="1"/>
              <a:t>neu'r</a:t>
            </a:r>
            <a:r>
              <a:rPr lang="en-GB" dirty="0"/>
              <a:t> </a:t>
            </a:r>
            <a:r>
              <a:rPr lang="en-GB" dirty="0" err="1"/>
              <a:t>ddolen</a:t>
            </a:r>
            <a:r>
              <a:rPr lang="en-GB" dirty="0"/>
              <a:t> hon - </a:t>
            </a:r>
            <a:r>
              <a:rPr lang="en-GB" dirty="0">
                <a:hlinkClick r:id="rId3"/>
              </a:rPr>
              <a:t>http://www.bbc.co.uk/news/special/2013/newsspec_5093/index.stm</a:t>
            </a:r>
            <a:r>
              <a:rPr lang="en-GB" dirty="0"/>
              <a:t> </a:t>
            </a:r>
            <a:r>
              <a:rPr lang="en-GB" dirty="0" err="1"/>
              <a:t>i</a:t>
            </a:r>
            <a:r>
              <a:rPr lang="en-GB" dirty="0"/>
              <a:t> </a:t>
            </a:r>
            <a:r>
              <a:rPr lang="en-GB" dirty="0" err="1"/>
              <a:t>adnabod</a:t>
            </a:r>
            <a:r>
              <a:rPr lang="en-GB" dirty="0"/>
              <a:t> </a:t>
            </a:r>
            <a:r>
              <a:rPr lang="en-GB" dirty="0" err="1"/>
              <a:t>eich</a:t>
            </a:r>
            <a:r>
              <a:rPr lang="en-GB" dirty="0"/>
              <a:t> </a:t>
            </a:r>
            <a:r>
              <a:rPr lang="en-GB" dirty="0" err="1"/>
              <a:t>dosbarth</a:t>
            </a:r>
            <a:endParaRPr lang="en-GB" dirty="0"/>
          </a:p>
          <a:p>
            <a:r>
              <a:rPr lang="en-GB" dirty="0" err="1"/>
              <a:t>Ydych</a:t>
            </a:r>
            <a:r>
              <a:rPr lang="en-GB" dirty="0"/>
              <a:t> </a:t>
            </a:r>
            <a:r>
              <a:rPr lang="en-GB" dirty="0" err="1"/>
              <a:t>chi'n</a:t>
            </a:r>
            <a:r>
              <a:rPr lang="en-GB" dirty="0"/>
              <a:t> </a:t>
            </a:r>
            <a:r>
              <a:rPr lang="en-GB" dirty="0" err="1"/>
              <a:t>cytuno</a:t>
            </a:r>
            <a:r>
              <a:rPr lang="en-GB" dirty="0"/>
              <a:t> </a:t>
            </a:r>
            <a:r>
              <a:rPr lang="en-GB" dirty="0" err="1"/>
              <a:t>neu'n</a:t>
            </a:r>
            <a:r>
              <a:rPr lang="en-GB" dirty="0"/>
              <a:t> </a:t>
            </a:r>
            <a:r>
              <a:rPr lang="en-GB" dirty="0" err="1"/>
              <a:t>anghytuno</a:t>
            </a:r>
            <a:r>
              <a:rPr lang="en-GB" dirty="0"/>
              <a:t> </a:t>
            </a:r>
            <a:r>
              <a:rPr lang="en-GB" dirty="0" err="1"/>
              <a:t>â'i</a:t>
            </a:r>
            <a:r>
              <a:rPr lang="en-GB" dirty="0"/>
              <a:t> </a:t>
            </a:r>
            <a:r>
              <a:rPr lang="en-GB" dirty="0" err="1"/>
              <a:t>ganfyddiadau</a:t>
            </a:r>
            <a:r>
              <a:rPr lang="en-GB" dirty="0"/>
              <a:t>?</a:t>
            </a:r>
          </a:p>
          <a:p>
            <a:r>
              <a:rPr lang="en-GB" dirty="0"/>
              <a:t>Use the QR code or this link - </a:t>
            </a:r>
            <a:r>
              <a:rPr lang="en-GB" dirty="0">
                <a:hlinkClick r:id="rId3"/>
              </a:rPr>
              <a:t>http://www.bbc.co.uk/news/special/2013/newsspec_5093/index.stm</a:t>
            </a:r>
            <a:r>
              <a:rPr lang="en-GB" dirty="0"/>
              <a:t> to identify your class</a:t>
            </a:r>
          </a:p>
          <a:p>
            <a:r>
              <a:rPr lang="en-GB" dirty="0"/>
              <a:t>Do you agree or disagree with its findings?</a:t>
            </a:r>
          </a:p>
          <a:p>
            <a:endParaRPr lang="en-GB" dirty="0"/>
          </a:p>
        </p:txBody>
      </p:sp>
      <p:pic>
        <p:nvPicPr>
          <p:cNvPr id="12" name="Picture 2" descr="One does not simply Change social class - One Does Not Simply | Meme  Generator">
            <a:extLst>
              <a:ext uri="{FF2B5EF4-FFF2-40B4-BE49-F238E27FC236}">
                <a16:creationId xmlns:a16="http://schemas.microsoft.com/office/drawing/2014/main" id="{2EA38D36-D227-4FAD-BDC8-2331C9F77D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91396" y="393066"/>
            <a:ext cx="1755774" cy="1755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9172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Pam </a:t>
            </a:r>
            <a:r>
              <a:rPr lang="en-GB" dirty="0" err="1"/>
              <a:t>mae</a:t>
            </a:r>
            <a:r>
              <a:rPr lang="en-GB" dirty="0"/>
              <a:t> </a:t>
            </a:r>
            <a:r>
              <a:rPr lang="en-GB" dirty="0" err="1"/>
              <a:t>cymdeithas</a:t>
            </a:r>
            <a:r>
              <a:rPr lang="en-GB" dirty="0"/>
              <a:t> </a:t>
            </a:r>
            <a:r>
              <a:rPr lang="en-GB" dirty="0" err="1"/>
              <a:t>yn</a:t>
            </a:r>
            <a:r>
              <a:rPr lang="en-GB" dirty="0"/>
              <a:t> </a:t>
            </a:r>
            <a:r>
              <a:rPr lang="en-GB" dirty="0" err="1"/>
              <a:t>anghyfartal</a:t>
            </a:r>
            <a:r>
              <a:rPr lang="en-GB" dirty="0"/>
              <a:t>? </a:t>
            </a:r>
            <a:br>
              <a:rPr lang="en-GB" dirty="0"/>
            </a:br>
            <a:r>
              <a:rPr lang="en-GB" dirty="0"/>
              <a:t>Why is society unequal? </a:t>
            </a:r>
          </a:p>
        </p:txBody>
      </p:sp>
      <p:sp>
        <p:nvSpPr>
          <p:cNvPr id="6" name="Content Placeholder 5">
            <a:extLst>
              <a:ext uri="{FF2B5EF4-FFF2-40B4-BE49-F238E27FC236}">
                <a16:creationId xmlns:a16="http://schemas.microsoft.com/office/drawing/2014/main" id="{B922A457-6460-4991-AE2A-16D0D43C3A56}"/>
              </a:ext>
            </a:extLst>
          </p:cNvPr>
          <p:cNvSpPr>
            <a:spLocks noGrp="1"/>
          </p:cNvSpPr>
          <p:nvPr>
            <p:ph idx="1"/>
          </p:nvPr>
        </p:nvSpPr>
        <p:spPr/>
        <p:txBody>
          <a:bodyPr/>
          <a:lstStyle/>
          <a:p>
            <a:endParaRPr lang="en-GB"/>
          </a:p>
        </p:txBody>
      </p:sp>
      <p:sp>
        <p:nvSpPr>
          <p:cNvPr id="4" name="AutoShape 2" descr="IT'S SO UNFAIR - kevin &amp; perry | Meme Generato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3602097" y="2290100"/>
            <a:ext cx="4694142" cy="2868640"/>
          </a:xfrm>
          <a:prstGeom prst="rect">
            <a:avLst/>
          </a:prstGeom>
        </p:spPr>
      </p:pic>
    </p:spTree>
    <p:extLst>
      <p:ext uri="{BB962C8B-B14F-4D97-AF65-F5344CB8AC3E}">
        <p14:creationId xmlns:p14="http://schemas.microsoft.com/office/powerpoint/2010/main" val="3940129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9644" y="286603"/>
            <a:ext cx="10896036" cy="1450757"/>
          </a:xfrm>
        </p:spPr>
        <p:txBody>
          <a:bodyPr/>
          <a:lstStyle/>
          <a:p>
            <a:r>
              <a:rPr lang="cy-GB" dirty="0"/>
              <a:t>Pam mae cymdeithas yn anghyfartal?</a:t>
            </a:r>
            <a:br>
              <a:rPr lang="en-GB" dirty="0"/>
            </a:br>
            <a:r>
              <a:rPr lang="en-GB" dirty="0"/>
              <a:t>Why is society unequal?</a:t>
            </a:r>
          </a:p>
        </p:txBody>
      </p:sp>
      <p:sp>
        <p:nvSpPr>
          <p:cNvPr id="7" name="Content Placeholder 6"/>
          <p:cNvSpPr>
            <a:spLocks noGrp="1"/>
          </p:cNvSpPr>
          <p:nvPr>
            <p:ph sz="half" idx="1"/>
          </p:nvPr>
        </p:nvSpPr>
        <p:spPr/>
        <p:txBody>
          <a:bodyPr>
            <a:normAutofit fontScale="92500" lnSpcReduction="20000"/>
          </a:bodyPr>
          <a:lstStyle/>
          <a:p>
            <a:r>
              <a:rPr lang="cy-GB" dirty="0"/>
              <a:t>Dau reswm y mae gwyddonwyr cymdeithasol yn eu defnyddio weithiau yw:</a:t>
            </a:r>
          </a:p>
          <a:p>
            <a:r>
              <a:rPr lang="cy-GB" u="sng" dirty="0" err="1"/>
              <a:t>Swyddogaetholdeb</a:t>
            </a:r>
            <a:r>
              <a:rPr lang="cy-GB" dirty="0"/>
              <a:t>: Gall damcaniaethwyr ar hawl gwleidyddiaeth (</a:t>
            </a:r>
            <a:r>
              <a:rPr lang="cy-GB" dirty="0" err="1"/>
              <a:t>swyddogaetholwyr</a:t>
            </a:r>
            <a:r>
              <a:rPr lang="cy-GB" dirty="0"/>
              <a:t>) esbonio anghydraddoldeb yn rhan o'r 'drefn naturiol' gan fod cymdeithas yn hierarchaidd. Mae pobl sydd â sgiliau, doniau a galluoedd yn cael eu gwobrwyo'n well na'r rhai sydd hebddynt.</a:t>
            </a:r>
          </a:p>
          <a:p>
            <a:r>
              <a:rPr lang="cy-GB" u="sng" dirty="0"/>
              <a:t>Theori Gwrthdaro</a:t>
            </a:r>
            <a:r>
              <a:rPr lang="cy-GB" dirty="0"/>
              <a:t>: Gall pobl ar y chwith mewn gwleidyddiaeth (damcaniaethwyr gwrthdaro) ddadlau bod anghydraddoldeb o ganlyniad i’r ffaith mai’r rhai sydd ar frig cymdeithas sy'n pennu'r system economaidd a chymdeithasol i gynnal eu sefyllfa freintiedig.</a:t>
            </a:r>
          </a:p>
          <a:p>
            <a:pPr marL="0" indent="0" algn="r">
              <a:buNone/>
            </a:pPr>
            <a:r>
              <a:rPr lang="en-GB" dirty="0"/>
              <a:t> </a:t>
            </a:r>
          </a:p>
          <a:p>
            <a:endParaRPr lang="en-GB" dirty="0"/>
          </a:p>
          <a:p>
            <a:endParaRPr lang="en-GB" dirty="0"/>
          </a:p>
        </p:txBody>
      </p:sp>
      <p:sp>
        <p:nvSpPr>
          <p:cNvPr id="2" name="Content Placeholder 1">
            <a:extLst>
              <a:ext uri="{FF2B5EF4-FFF2-40B4-BE49-F238E27FC236}">
                <a16:creationId xmlns:a16="http://schemas.microsoft.com/office/drawing/2014/main" id="{1BAA64B4-45F7-43B8-B185-63315515145F}"/>
              </a:ext>
            </a:extLst>
          </p:cNvPr>
          <p:cNvSpPr>
            <a:spLocks noGrp="1"/>
          </p:cNvSpPr>
          <p:nvPr>
            <p:ph sz="half" idx="2"/>
          </p:nvPr>
        </p:nvSpPr>
        <p:spPr/>
        <p:txBody>
          <a:bodyPr>
            <a:normAutofit fontScale="92500" lnSpcReduction="20000"/>
          </a:bodyPr>
          <a:lstStyle/>
          <a:p>
            <a:r>
              <a:rPr lang="en-GB" dirty="0"/>
              <a:t>Two reasons social scientists sometimes use are:</a:t>
            </a:r>
          </a:p>
          <a:p>
            <a:r>
              <a:rPr lang="en-GB" u="sng" dirty="0"/>
              <a:t>Functionalism</a:t>
            </a:r>
            <a:r>
              <a:rPr lang="en-GB" dirty="0"/>
              <a:t>: Theorists on the right of politics (functionalists) may explain inequality as part of the ‘natural order’ as society is hierarchical. People with skills, talents and abilities are better rewarded than those without.</a:t>
            </a:r>
          </a:p>
          <a:p>
            <a:r>
              <a:rPr lang="en-GB" u="sng" dirty="0"/>
              <a:t>Conflict Theory</a:t>
            </a:r>
            <a:r>
              <a:rPr lang="en-GB" dirty="0"/>
              <a:t>: People on the left of politics (conflict theorists) may argue that inequality is a consequence of those at the top of society dictating the economic and social system to maintain their privileged position.</a:t>
            </a:r>
          </a:p>
          <a:p>
            <a:endParaRPr lang="en-GB" dirty="0"/>
          </a:p>
        </p:txBody>
      </p:sp>
      <p:pic>
        <p:nvPicPr>
          <p:cNvPr id="9" name="Picture 8"/>
          <p:cNvPicPr>
            <a:picLocks noChangeAspect="1"/>
          </p:cNvPicPr>
          <p:nvPr/>
        </p:nvPicPr>
        <p:blipFill>
          <a:blip r:embed="rId2"/>
          <a:stretch>
            <a:fillRect/>
          </a:stretch>
        </p:blipFill>
        <p:spPr>
          <a:xfrm>
            <a:off x="9483092" y="400264"/>
            <a:ext cx="2184702" cy="1223433"/>
          </a:xfrm>
          <a:prstGeom prst="rect">
            <a:avLst/>
          </a:prstGeom>
        </p:spPr>
      </p:pic>
    </p:spTree>
    <p:extLst>
      <p:ext uri="{BB962C8B-B14F-4D97-AF65-F5344CB8AC3E}">
        <p14:creationId xmlns:p14="http://schemas.microsoft.com/office/powerpoint/2010/main" val="343936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4080" y="263526"/>
            <a:ext cx="10058400" cy="1450757"/>
          </a:xfrm>
        </p:spPr>
        <p:txBody>
          <a:bodyPr>
            <a:normAutofit fontScale="90000"/>
          </a:bodyPr>
          <a:lstStyle/>
          <a:p>
            <a:r>
              <a:rPr lang="cy-GB" dirty="0"/>
              <a:t>Cyfalaf Diwylliannol, Economaidd a Chymdeithasol</a:t>
            </a:r>
            <a:br>
              <a:rPr lang="en-GB" dirty="0"/>
            </a:br>
            <a:r>
              <a:rPr lang="en-GB" dirty="0"/>
              <a:t>Cultural, Economic and Social Capital</a:t>
            </a:r>
          </a:p>
        </p:txBody>
      </p:sp>
      <p:sp>
        <p:nvSpPr>
          <p:cNvPr id="3" name="Content Placeholder 2"/>
          <p:cNvSpPr>
            <a:spLocks noGrp="1"/>
          </p:cNvSpPr>
          <p:nvPr>
            <p:ph sz="half" idx="1"/>
          </p:nvPr>
        </p:nvSpPr>
        <p:spPr/>
        <p:txBody>
          <a:bodyPr>
            <a:normAutofit lnSpcReduction="10000"/>
          </a:bodyPr>
          <a:lstStyle/>
          <a:p>
            <a:r>
              <a:rPr lang="cy-GB" dirty="0"/>
              <a:t>Roedd gan y cymdeithasegydd Ffrengig </a:t>
            </a:r>
            <a:r>
              <a:rPr lang="cy-GB" dirty="0" err="1"/>
              <a:t>Pierre</a:t>
            </a:r>
            <a:r>
              <a:rPr lang="cy-GB" dirty="0"/>
              <a:t> </a:t>
            </a:r>
            <a:r>
              <a:rPr lang="cy-GB" dirty="0" err="1"/>
              <a:t>Bourdieu</a:t>
            </a:r>
            <a:r>
              <a:rPr lang="cy-GB" dirty="0"/>
              <a:t> (1930–2002) ddiddordeb yn y ffyrdd yr atgynhyrchir caiff cymdeithas ei hatgynhyrchu, a sut mae'r dosbarthiadau amlycaf yn cadw eu safle. </a:t>
            </a:r>
          </a:p>
          <a:p>
            <a:r>
              <a:rPr lang="cy-GB" dirty="0"/>
              <a:t>Dadleuodd </a:t>
            </a:r>
            <a:r>
              <a:rPr lang="cy-GB" dirty="0" err="1"/>
              <a:t>Bourdieu</a:t>
            </a:r>
            <a:r>
              <a:rPr lang="cy-GB" dirty="0"/>
              <a:t> nad oedd mater o economeg yn unig mo hwn.</a:t>
            </a:r>
          </a:p>
          <a:p>
            <a:r>
              <a:rPr lang="cy-GB" dirty="0"/>
              <a:t>Mae'n adnabyddus am ei drafodaeth ar gyfalaf diwylliannol – sef y ffyrdd y byddai pobl yn defnyddio gwybodaeth ddiwylliannol i atgyfnerthu eu lle yn hierarchaeth cymdeithas</a:t>
            </a:r>
            <a:r>
              <a:rPr lang="en-GB" dirty="0"/>
              <a:t>. </a:t>
            </a:r>
          </a:p>
          <a:p>
            <a:endParaRPr lang="en-GB" dirty="0"/>
          </a:p>
        </p:txBody>
      </p:sp>
      <p:sp>
        <p:nvSpPr>
          <p:cNvPr id="4" name="Content Placeholder 3">
            <a:extLst>
              <a:ext uri="{FF2B5EF4-FFF2-40B4-BE49-F238E27FC236}">
                <a16:creationId xmlns:a16="http://schemas.microsoft.com/office/drawing/2014/main" id="{AD10ED86-DF39-4F1C-BBAA-1ACFF53F9D76}"/>
              </a:ext>
            </a:extLst>
          </p:cNvPr>
          <p:cNvSpPr>
            <a:spLocks noGrp="1"/>
          </p:cNvSpPr>
          <p:nvPr>
            <p:ph sz="half" idx="2"/>
          </p:nvPr>
        </p:nvSpPr>
        <p:spPr/>
        <p:txBody>
          <a:bodyPr>
            <a:normAutofit lnSpcReduction="10000"/>
          </a:bodyPr>
          <a:lstStyle/>
          <a:p>
            <a:endParaRPr lang="en-GB" dirty="0"/>
          </a:p>
          <a:p>
            <a:endParaRPr lang="en-GB" dirty="0"/>
          </a:p>
          <a:p>
            <a:r>
              <a:rPr lang="en-GB" dirty="0"/>
              <a:t>French sociologist Pierre Bourdieu (1930–2002) was interested in the ways in which society is reproduced, and how the dominant classes retain their position. </a:t>
            </a:r>
          </a:p>
          <a:p>
            <a:r>
              <a:rPr lang="en-GB" dirty="0"/>
              <a:t>Bourdieu argued that it wasn’t simply about economics.</a:t>
            </a:r>
          </a:p>
          <a:p>
            <a:r>
              <a:rPr lang="en-GB" dirty="0"/>
              <a:t>He is known for his discussion of cultural capital – the ways in which people would use cultural knowledge to reinforce their place in the hierarchy of society. </a:t>
            </a:r>
          </a:p>
          <a:p>
            <a:endParaRPr lang="en-GB" dirty="0"/>
          </a:p>
          <a:p>
            <a:endParaRPr lang="en-GB" dirty="0"/>
          </a:p>
        </p:txBody>
      </p:sp>
      <p:pic>
        <p:nvPicPr>
          <p:cNvPr id="6" name="Picture 5"/>
          <p:cNvPicPr>
            <a:picLocks noChangeAspect="1"/>
          </p:cNvPicPr>
          <p:nvPr/>
        </p:nvPicPr>
        <p:blipFill>
          <a:blip r:embed="rId3"/>
          <a:stretch>
            <a:fillRect/>
          </a:stretch>
        </p:blipFill>
        <p:spPr>
          <a:xfrm>
            <a:off x="10061748" y="622934"/>
            <a:ext cx="1533525" cy="1800225"/>
          </a:xfrm>
          <a:prstGeom prst="rect">
            <a:avLst/>
          </a:prstGeom>
        </p:spPr>
      </p:pic>
    </p:spTree>
    <p:extLst>
      <p:ext uri="{BB962C8B-B14F-4D97-AF65-F5344CB8AC3E}">
        <p14:creationId xmlns:p14="http://schemas.microsoft.com/office/powerpoint/2010/main" val="4179443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WMfVvC32Kbk"/>
          <p:cNvPicPr>
            <a:picLocks noRot="1" noChangeAspect="1"/>
          </p:cNvPicPr>
          <p:nvPr>
            <a:videoFile r:link="rId1"/>
          </p:nvPr>
        </p:nvPicPr>
        <p:blipFill>
          <a:blip r:embed="rId3"/>
          <a:stretch>
            <a:fillRect/>
          </a:stretch>
        </p:blipFill>
        <p:spPr>
          <a:xfrm>
            <a:off x="1115961" y="627730"/>
            <a:ext cx="9960078" cy="5602540"/>
          </a:xfrm>
          <a:prstGeom prst="rect">
            <a:avLst/>
          </a:prstGeom>
        </p:spPr>
      </p:pic>
    </p:spTree>
    <p:extLst>
      <p:ext uri="{BB962C8B-B14F-4D97-AF65-F5344CB8AC3E}">
        <p14:creationId xmlns:p14="http://schemas.microsoft.com/office/powerpoint/2010/main" val="3362533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Cyfalaf Diwylliannol, Economaidd a Chymdeithasol</a:t>
            </a:r>
            <a:br>
              <a:rPr lang="en-GB" dirty="0"/>
            </a:br>
            <a:r>
              <a:rPr lang="en-GB" dirty="0"/>
              <a:t>Cultural, Economic and Social Capital</a:t>
            </a:r>
          </a:p>
        </p:txBody>
      </p:sp>
      <p:sp>
        <p:nvSpPr>
          <p:cNvPr id="3" name="Content Placeholder 2"/>
          <p:cNvSpPr>
            <a:spLocks noGrp="1"/>
          </p:cNvSpPr>
          <p:nvPr>
            <p:ph idx="1"/>
          </p:nvPr>
        </p:nvSpPr>
        <p:spPr>
          <a:xfrm>
            <a:off x="1295401" y="2556932"/>
            <a:ext cx="4980038" cy="3318936"/>
          </a:xfrm>
        </p:spPr>
        <p:txBody>
          <a:bodyPr/>
          <a:lstStyle/>
          <a:p>
            <a:r>
              <a:rPr lang="cy-GB" dirty="0"/>
              <a:t>Mae gen i glwb, hoffech chi ymuno?
</a:t>
            </a:r>
          </a:p>
          <a:p>
            <a:r>
              <a:rPr lang="cy-GB" dirty="0"/>
              <a:t>I ymuno mae'n rhaid i chi dorri'r cod.</a:t>
            </a:r>
            <a:r>
              <a:rPr lang="it-IT" dirty="0"/>
              <a:t>
</a:t>
            </a:r>
            <a:endParaRPr lang="en-GB" dirty="0"/>
          </a:p>
          <a:p>
            <a:r>
              <a:rPr lang="en-GB" dirty="0"/>
              <a:t>I have a club, would you like to join?</a:t>
            </a:r>
          </a:p>
          <a:p>
            <a:endParaRPr lang="en-GB" dirty="0"/>
          </a:p>
          <a:p>
            <a:r>
              <a:rPr lang="en-GB" dirty="0"/>
              <a:t>To join you have to crack the code.</a:t>
            </a:r>
          </a:p>
          <a:p>
            <a:endParaRPr lang="en-GB" dirty="0"/>
          </a:p>
        </p:txBody>
      </p:sp>
      <p:pic>
        <p:nvPicPr>
          <p:cNvPr id="4098" name="Picture 2" descr="The Doc Speaks: Let's Play the Let's Play Game | An Irradiated Archive of  the Cosmic and Wei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1538" y="2824316"/>
            <a:ext cx="4689908" cy="2650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926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Tlodi </a:t>
            </a:r>
            <a:r>
              <a:rPr lang="en-GB" dirty="0"/>
              <a:t>                       Poverty</a:t>
            </a:r>
          </a:p>
        </p:txBody>
      </p:sp>
      <p:sp>
        <p:nvSpPr>
          <p:cNvPr id="3" name="Content Placeholder 2"/>
          <p:cNvSpPr>
            <a:spLocks noGrp="1"/>
          </p:cNvSpPr>
          <p:nvPr>
            <p:ph sz="half" idx="1"/>
          </p:nvPr>
        </p:nvSpPr>
        <p:spPr/>
        <p:txBody>
          <a:bodyPr>
            <a:normAutofit/>
          </a:bodyPr>
          <a:lstStyle/>
          <a:p>
            <a:r>
              <a:rPr lang="en-GB" dirty="0">
                <a:solidFill>
                  <a:srgbClr val="333333"/>
                </a:solidFill>
                <a:latin typeface="Frutiger LT W01_55 Roma1475738"/>
              </a:rPr>
              <a:t>Mae </a:t>
            </a:r>
            <a:r>
              <a:rPr lang="en-GB" dirty="0" err="1">
                <a:solidFill>
                  <a:srgbClr val="333333"/>
                </a:solidFill>
                <a:latin typeface="Frutiger LT W01_55 Roma1475738"/>
              </a:rPr>
              <a:t>cysyniad</a:t>
            </a:r>
            <a:r>
              <a:rPr lang="en-GB" dirty="0">
                <a:solidFill>
                  <a:srgbClr val="333333"/>
                </a:solidFill>
                <a:latin typeface="Frutiger LT W01_55 Roma1475738"/>
              </a:rPr>
              <a:t> </a:t>
            </a:r>
            <a:r>
              <a:rPr lang="en-GB" dirty="0" err="1">
                <a:solidFill>
                  <a:srgbClr val="333333"/>
                </a:solidFill>
                <a:latin typeface="Frutiger LT W01_55 Roma1475738"/>
              </a:rPr>
              <a:t>tlodi’n</a:t>
            </a:r>
            <a:r>
              <a:rPr lang="en-GB" dirty="0">
                <a:solidFill>
                  <a:srgbClr val="333333"/>
                </a:solidFill>
                <a:latin typeface="Frutiger LT W01_55 Roma1475738"/>
              </a:rPr>
              <a:t> </a:t>
            </a:r>
            <a:r>
              <a:rPr lang="en-GB" dirty="0" err="1">
                <a:solidFill>
                  <a:srgbClr val="333333"/>
                </a:solidFill>
                <a:latin typeface="Frutiger LT W01_55 Roma1475738"/>
              </a:rPr>
              <a:t>golygu</a:t>
            </a:r>
            <a:r>
              <a:rPr lang="en-GB" dirty="0">
                <a:solidFill>
                  <a:srgbClr val="333333"/>
                </a:solidFill>
                <a:latin typeface="Frutiger LT W01_55 Roma1475738"/>
              </a:rPr>
              <a:t> </a:t>
            </a:r>
            <a:r>
              <a:rPr lang="en-GB" dirty="0" err="1">
                <a:solidFill>
                  <a:srgbClr val="333333"/>
                </a:solidFill>
                <a:latin typeface="Frutiger LT W01_55 Roma1475738"/>
              </a:rPr>
              <a:t>gwahanol</a:t>
            </a:r>
            <a:r>
              <a:rPr lang="en-GB" dirty="0">
                <a:solidFill>
                  <a:srgbClr val="333333"/>
                </a:solidFill>
                <a:latin typeface="Frutiger LT W01_55 Roma1475738"/>
              </a:rPr>
              <a:t> </a:t>
            </a:r>
            <a:r>
              <a:rPr lang="en-GB" dirty="0" err="1">
                <a:solidFill>
                  <a:srgbClr val="333333"/>
                </a:solidFill>
                <a:latin typeface="Frutiger LT W01_55 Roma1475738"/>
              </a:rPr>
              <a:t>bethau</a:t>
            </a:r>
            <a:r>
              <a:rPr lang="en-GB" dirty="0">
                <a:solidFill>
                  <a:srgbClr val="333333"/>
                </a:solidFill>
                <a:latin typeface="Frutiger LT W01_55 Roma1475738"/>
              </a:rPr>
              <a:t> I </a:t>
            </a:r>
            <a:r>
              <a:rPr lang="en-GB" dirty="0" err="1">
                <a:solidFill>
                  <a:srgbClr val="333333"/>
                </a:solidFill>
                <a:latin typeface="Frutiger LT W01_55 Roma1475738"/>
              </a:rPr>
              <a:t>wahanol</a:t>
            </a:r>
            <a:r>
              <a:rPr lang="en-GB" dirty="0">
                <a:solidFill>
                  <a:srgbClr val="333333"/>
                </a:solidFill>
                <a:latin typeface="Frutiger LT W01_55 Roma1475738"/>
              </a:rPr>
              <a:t> </a:t>
            </a:r>
            <a:r>
              <a:rPr lang="en-GB" dirty="0" err="1">
                <a:solidFill>
                  <a:srgbClr val="333333"/>
                </a:solidFill>
                <a:latin typeface="Frutiger LT W01_55 Roma1475738"/>
              </a:rPr>
              <a:t>bobl</a:t>
            </a:r>
            <a:r>
              <a:rPr lang="en-GB" dirty="0">
                <a:solidFill>
                  <a:srgbClr val="333333"/>
                </a:solidFill>
                <a:latin typeface="Frutiger LT W01_55 Roma1475738"/>
              </a:rPr>
              <a:t>.</a:t>
            </a:r>
          </a:p>
          <a:p>
            <a:r>
              <a:rPr lang="en-GB" dirty="0" err="1">
                <a:solidFill>
                  <a:srgbClr val="333333"/>
                </a:solidFill>
                <a:latin typeface="Frutiger LT W01_55 Roma1475738"/>
              </a:rPr>
              <a:t>Yn</a:t>
            </a:r>
            <a:r>
              <a:rPr lang="en-GB" dirty="0">
                <a:solidFill>
                  <a:srgbClr val="333333"/>
                </a:solidFill>
                <a:latin typeface="Frutiger LT W01_55 Roma1475738"/>
              </a:rPr>
              <a:t> </a:t>
            </a:r>
            <a:r>
              <a:rPr lang="en-GB" dirty="0" err="1">
                <a:solidFill>
                  <a:srgbClr val="333333"/>
                </a:solidFill>
                <a:latin typeface="Frutiger LT W01_55 Roma1475738"/>
              </a:rPr>
              <a:t>eich</a:t>
            </a:r>
            <a:r>
              <a:rPr lang="en-GB" dirty="0">
                <a:solidFill>
                  <a:srgbClr val="333333"/>
                </a:solidFill>
                <a:latin typeface="Frutiger LT W01_55 Roma1475738"/>
              </a:rPr>
              <a:t> </a:t>
            </a:r>
            <a:r>
              <a:rPr lang="en-GB" dirty="0" err="1">
                <a:solidFill>
                  <a:srgbClr val="333333"/>
                </a:solidFill>
                <a:latin typeface="Frutiger LT W01_55 Roma1475738"/>
              </a:rPr>
              <a:t>grwpiaum</a:t>
            </a:r>
            <a:r>
              <a:rPr lang="en-GB" dirty="0">
                <a:solidFill>
                  <a:srgbClr val="333333"/>
                </a:solidFill>
                <a:latin typeface="Frutiger LT W01_55 Roma1475738"/>
              </a:rPr>
              <a:t> </a:t>
            </a:r>
            <a:r>
              <a:rPr lang="en-GB" dirty="0" err="1">
                <a:solidFill>
                  <a:srgbClr val="333333"/>
                </a:solidFill>
                <a:latin typeface="Frutiger LT W01_55 Roma1475738"/>
              </a:rPr>
              <a:t>trafodwch</a:t>
            </a:r>
            <a:r>
              <a:rPr lang="en-GB" dirty="0">
                <a:solidFill>
                  <a:srgbClr val="333333"/>
                </a:solidFill>
                <a:latin typeface="Frutiger LT W01_55 Roma1475738"/>
              </a:rPr>
              <a:t> </a:t>
            </a:r>
            <a:r>
              <a:rPr lang="en-GB" dirty="0" err="1">
                <a:solidFill>
                  <a:srgbClr val="333333"/>
                </a:solidFill>
                <a:latin typeface="Frutiger LT W01_55 Roma1475738"/>
              </a:rPr>
              <a:t>ddiffiniad</a:t>
            </a:r>
            <a:r>
              <a:rPr lang="en-GB" dirty="0">
                <a:solidFill>
                  <a:srgbClr val="333333"/>
                </a:solidFill>
                <a:latin typeface="Frutiger LT W01_55 Roma1475738"/>
              </a:rPr>
              <a:t> </a:t>
            </a:r>
            <a:r>
              <a:rPr lang="en-GB" dirty="0" err="1">
                <a:solidFill>
                  <a:srgbClr val="333333"/>
                </a:solidFill>
                <a:latin typeface="Frutiger LT W01_55 Roma1475738"/>
              </a:rPr>
              <a:t>o’r</a:t>
            </a:r>
            <a:r>
              <a:rPr lang="en-GB" dirty="0">
                <a:solidFill>
                  <a:srgbClr val="333333"/>
                </a:solidFill>
                <a:latin typeface="Frutiger LT W01_55 Roma1475738"/>
              </a:rPr>
              <a:t> term ‘</a:t>
            </a:r>
            <a:r>
              <a:rPr lang="en-GB" dirty="0" err="1">
                <a:solidFill>
                  <a:srgbClr val="333333"/>
                </a:solidFill>
                <a:latin typeface="Frutiger LT W01_55 Roma1475738"/>
              </a:rPr>
              <a:t>tlodi</a:t>
            </a:r>
            <a:r>
              <a:rPr lang="en-GB" dirty="0">
                <a:solidFill>
                  <a:srgbClr val="333333"/>
                </a:solidFill>
                <a:latin typeface="Frutiger LT W01_55 Roma1475738"/>
              </a:rPr>
              <a:t>’.</a:t>
            </a:r>
          </a:p>
          <a:p>
            <a:r>
              <a:rPr lang="en-GB" dirty="0">
                <a:solidFill>
                  <a:srgbClr val="333333"/>
                </a:solidFill>
                <a:latin typeface="Frutiger LT W01_55 Roma1475738"/>
              </a:rPr>
              <a:t>Beth a </a:t>
            </a:r>
            <a:r>
              <a:rPr lang="en-GB" dirty="0" err="1">
                <a:solidFill>
                  <a:srgbClr val="333333"/>
                </a:solidFill>
                <a:latin typeface="Frutiger LT W01_55 Roma1475738"/>
              </a:rPr>
              <a:t>olygwn</a:t>
            </a:r>
            <a:r>
              <a:rPr lang="en-GB" dirty="0">
                <a:solidFill>
                  <a:srgbClr val="333333"/>
                </a:solidFill>
                <a:latin typeface="Frutiger LT W01_55 Roma1475738"/>
              </a:rPr>
              <a:t> </a:t>
            </a:r>
            <a:r>
              <a:rPr lang="en-GB" dirty="0" err="1">
                <a:solidFill>
                  <a:srgbClr val="333333"/>
                </a:solidFill>
                <a:latin typeface="Frutiger LT W01_55 Roma1475738"/>
              </a:rPr>
              <a:t>drwy’r</a:t>
            </a:r>
            <a:r>
              <a:rPr lang="en-GB" dirty="0">
                <a:solidFill>
                  <a:srgbClr val="333333"/>
                </a:solidFill>
                <a:latin typeface="Frutiger LT W01_55 Roma1475738"/>
              </a:rPr>
              <a:t> term ‘</a:t>
            </a:r>
            <a:r>
              <a:rPr lang="en-GB" dirty="0" err="1">
                <a:solidFill>
                  <a:srgbClr val="333333"/>
                </a:solidFill>
                <a:latin typeface="Frutiger LT W01_55 Roma1475738"/>
              </a:rPr>
              <a:t>tlodi</a:t>
            </a:r>
            <a:r>
              <a:rPr lang="en-GB" dirty="0">
                <a:solidFill>
                  <a:srgbClr val="333333"/>
                </a:solidFill>
                <a:latin typeface="Frutiger LT W01_55 Roma1475738"/>
              </a:rPr>
              <a:t> plant’?</a:t>
            </a:r>
          </a:p>
          <a:p>
            <a:r>
              <a:rPr lang="en-GB" dirty="0">
                <a:solidFill>
                  <a:srgbClr val="333333"/>
                </a:solidFill>
                <a:latin typeface="Frutiger LT W01_55 Roma1475738"/>
              </a:rPr>
              <a:t>Sut </a:t>
            </a:r>
            <a:r>
              <a:rPr lang="en-GB" dirty="0" err="1">
                <a:solidFill>
                  <a:srgbClr val="333333"/>
                </a:solidFill>
                <a:latin typeface="Frutiger LT W01_55 Roma1475738"/>
              </a:rPr>
              <a:t>byddem</a:t>
            </a:r>
            <a:r>
              <a:rPr lang="en-GB" dirty="0">
                <a:solidFill>
                  <a:srgbClr val="333333"/>
                </a:solidFill>
                <a:latin typeface="Frutiger LT W01_55 Roma1475738"/>
              </a:rPr>
              <a:t> </a:t>
            </a:r>
            <a:r>
              <a:rPr lang="en-GB" dirty="0" err="1">
                <a:solidFill>
                  <a:srgbClr val="333333"/>
                </a:solidFill>
                <a:latin typeface="Frutiger LT W01_55 Roma1475738"/>
              </a:rPr>
              <a:t>ni’n</a:t>
            </a:r>
            <a:r>
              <a:rPr lang="en-GB" dirty="0">
                <a:solidFill>
                  <a:srgbClr val="333333"/>
                </a:solidFill>
                <a:latin typeface="Frutiger LT W01_55 Roma1475738"/>
              </a:rPr>
              <a:t> </a:t>
            </a:r>
            <a:r>
              <a:rPr lang="en-GB" dirty="0" err="1">
                <a:solidFill>
                  <a:srgbClr val="333333"/>
                </a:solidFill>
                <a:latin typeface="Frutiger LT W01_55 Roma1475738"/>
              </a:rPr>
              <a:t>mesur</a:t>
            </a:r>
            <a:r>
              <a:rPr lang="en-GB" dirty="0">
                <a:solidFill>
                  <a:srgbClr val="333333"/>
                </a:solidFill>
                <a:latin typeface="Frutiger LT W01_55 Roma1475738"/>
              </a:rPr>
              <a:t> </a:t>
            </a:r>
            <a:r>
              <a:rPr lang="en-GB" dirty="0" err="1">
                <a:solidFill>
                  <a:srgbClr val="333333"/>
                </a:solidFill>
                <a:latin typeface="Frutiger LT W01_55 Roma1475738"/>
              </a:rPr>
              <a:t>hyn</a:t>
            </a:r>
            <a:r>
              <a:rPr lang="en-GB" dirty="0">
                <a:solidFill>
                  <a:srgbClr val="333333"/>
                </a:solidFill>
                <a:latin typeface="Frutiger LT W01_55 Roma1475738"/>
              </a:rPr>
              <a:t>?</a:t>
            </a:r>
            <a:endParaRPr lang="en-GB" dirty="0"/>
          </a:p>
        </p:txBody>
      </p:sp>
      <p:sp>
        <p:nvSpPr>
          <p:cNvPr id="4" name="Content Placeholder 3">
            <a:extLst>
              <a:ext uri="{FF2B5EF4-FFF2-40B4-BE49-F238E27FC236}">
                <a16:creationId xmlns:a16="http://schemas.microsoft.com/office/drawing/2014/main" id="{341CE26E-FDFA-EEB7-ADA3-A75A663CA12F}"/>
              </a:ext>
            </a:extLst>
          </p:cNvPr>
          <p:cNvSpPr>
            <a:spLocks noGrp="1"/>
          </p:cNvSpPr>
          <p:nvPr>
            <p:ph sz="half" idx="2"/>
          </p:nvPr>
        </p:nvSpPr>
        <p:spPr/>
        <p:txBody>
          <a:bodyPr/>
          <a:lstStyle/>
          <a:p>
            <a:r>
              <a:rPr lang="en-GB" sz="1800" b="0" i="0" dirty="0">
                <a:solidFill>
                  <a:srgbClr val="333333"/>
                </a:solidFill>
                <a:effectLst/>
                <a:latin typeface="Frutiger LT W01_55 Roma1475738"/>
              </a:rPr>
              <a:t>The concept of poverty means different things to different people.</a:t>
            </a:r>
          </a:p>
          <a:p>
            <a:endParaRPr lang="en-GB" dirty="0">
              <a:solidFill>
                <a:srgbClr val="333333"/>
              </a:solidFill>
              <a:latin typeface="Frutiger LT W01_55 Roma1475738"/>
            </a:endParaRPr>
          </a:p>
          <a:p>
            <a:r>
              <a:rPr lang="en-GB" sz="2000" dirty="0">
                <a:solidFill>
                  <a:srgbClr val="333333"/>
                </a:solidFill>
                <a:latin typeface="Frutiger LT W01_55 Roma1475738"/>
              </a:rPr>
              <a:t>In your groups discuss a definition of the term poverty.</a:t>
            </a:r>
          </a:p>
          <a:p>
            <a:r>
              <a:rPr lang="en-GB" sz="2000" dirty="0">
                <a:solidFill>
                  <a:srgbClr val="333333"/>
                </a:solidFill>
                <a:latin typeface="Frutiger LT W01_55 Roma1475738"/>
              </a:rPr>
              <a:t>What do we mean by child poverty?</a:t>
            </a:r>
          </a:p>
          <a:p>
            <a:r>
              <a:rPr lang="en-GB" sz="2000" dirty="0">
                <a:solidFill>
                  <a:srgbClr val="333333"/>
                </a:solidFill>
                <a:latin typeface="Frutiger LT W01_55 Roma1475738"/>
              </a:rPr>
              <a:t>How would we measure this?</a:t>
            </a:r>
            <a:endParaRPr lang="en-GB" sz="2000" dirty="0"/>
          </a:p>
          <a:p>
            <a:endParaRPr lang="en-GB" dirty="0"/>
          </a:p>
        </p:txBody>
      </p:sp>
    </p:spTree>
    <p:extLst>
      <p:ext uri="{BB962C8B-B14F-4D97-AF65-F5344CB8AC3E}">
        <p14:creationId xmlns:p14="http://schemas.microsoft.com/office/powerpoint/2010/main" val="962849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Tlodi Absoliwt             </a:t>
            </a:r>
            <a:r>
              <a:rPr lang="en-GB" dirty="0"/>
              <a:t>Absolute Poverty</a:t>
            </a:r>
          </a:p>
        </p:txBody>
      </p:sp>
      <p:sp>
        <p:nvSpPr>
          <p:cNvPr id="3" name="Content Placeholder 2"/>
          <p:cNvSpPr>
            <a:spLocks noGrp="1"/>
          </p:cNvSpPr>
          <p:nvPr>
            <p:ph sz="half" idx="1"/>
          </p:nvPr>
        </p:nvSpPr>
        <p:spPr/>
        <p:txBody>
          <a:bodyPr>
            <a:normAutofit/>
          </a:bodyPr>
          <a:lstStyle/>
          <a:p>
            <a:r>
              <a:rPr lang="cy-GB" sz="2400" dirty="0"/>
              <a:t>Cyflwr a nodweddir gan amddifadedd difrifol o ran anghenion dynol sylfaenol, gan gynnwys bwyd, dŵr yfed diogel, cyfleusterau glanweithdra, iechyd, cysgod, addysg a gwybodaeth. Mae'n dibynnu nid yn unig ar incwm ond hefyd ar fynediad at wasanaethau</a:t>
            </a:r>
            <a:r>
              <a:rPr lang="en-GB" sz="2400" dirty="0"/>
              <a:t>.
</a:t>
            </a:r>
            <a:endParaRPr lang="en-GB" dirty="0"/>
          </a:p>
        </p:txBody>
      </p:sp>
      <p:sp>
        <p:nvSpPr>
          <p:cNvPr id="4" name="Content Placeholder 3">
            <a:extLst>
              <a:ext uri="{FF2B5EF4-FFF2-40B4-BE49-F238E27FC236}">
                <a16:creationId xmlns:a16="http://schemas.microsoft.com/office/drawing/2014/main" id="{7CBC0A91-2CEE-402F-B939-AA133BB54191}"/>
              </a:ext>
            </a:extLst>
          </p:cNvPr>
          <p:cNvSpPr>
            <a:spLocks noGrp="1"/>
          </p:cNvSpPr>
          <p:nvPr>
            <p:ph sz="half" idx="2"/>
          </p:nvPr>
        </p:nvSpPr>
        <p:spPr/>
        <p:txBody>
          <a:bodyPr/>
          <a:lstStyle/>
          <a:p>
            <a:r>
              <a:rPr lang="en-GB" sz="2400" dirty="0"/>
              <a:t>A condition characterised by severe deprivation of basic human needs, including food, safe drinking water, sanitation facilities, health, shelter, education and information. It depends not only on income but also on access to services. (Mack, 2016)</a:t>
            </a:r>
          </a:p>
          <a:p>
            <a:pPr algn="r"/>
            <a:endParaRPr lang="en-GB" sz="2400" dirty="0"/>
          </a:p>
          <a:p>
            <a:endParaRPr lang="en-GB" dirty="0"/>
          </a:p>
        </p:txBody>
      </p:sp>
    </p:spTree>
    <p:extLst>
      <p:ext uri="{BB962C8B-B14F-4D97-AF65-F5344CB8AC3E}">
        <p14:creationId xmlns:p14="http://schemas.microsoft.com/office/powerpoint/2010/main" val="13791003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Tlodi Cymharol           </a:t>
            </a:r>
            <a:r>
              <a:rPr lang="en-GB" dirty="0"/>
              <a:t>Relative Poverty</a:t>
            </a:r>
          </a:p>
        </p:txBody>
      </p:sp>
      <p:sp>
        <p:nvSpPr>
          <p:cNvPr id="3" name="Content Placeholder 2"/>
          <p:cNvSpPr>
            <a:spLocks noGrp="1"/>
          </p:cNvSpPr>
          <p:nvPr>
            <p:ph sz="half" idx="1"/>
          </p:nvPr>
        </p:nvSpPr>
        <p:spPr/>
        <p:txBody>
          <a:bodyPr>
            <a:normAutofit/>
          </a:bodyPr>
          <a:lstStyle/>
          <a:p>
            <a:r>
              <a:rPr lang="cy-GB" dirty="0"/>
              <a:t>Pan gaiff aelwydydd 50% yn llai nag incwm cyfartalog aelwydydd, felly mae ganddynt rywfaint o arian ond nid oes ganddynt ddigon o arian o hyd i fforddio unrhyw beth </a:t>
            </a:r>
            <a:r>
              <a:rPr lang="cy-GB" dirty="0" err="1"/>
              <a:t>uwchlaw'r</a:t>
            </a:r>
            <a:r>
              <a:rPr lang="cy-GB" dirty="0"/>
              <a:t> pethau sylfaenol</a:t>
            </a:r>
            <a:r>
              <a:rPr lang="en-GB" dirty="0"/>
              <a:t>. </a:t>
            </a:r>
          </a:p>
          <a:p>
            <a:endParaRPr lang="en-GB" dirty="0"/>
          </a:p>
          <a:p>
            <a:r>
              <a:rPr lang="cy-GB" dirty="0"/>
              <a:t>Mae'r math hwn o dlodi, ar y llaw arall, yn newid yn dibynnu ar dwf economaidd y wlad</a:t>
            </a:r>
            <a:r>
              <a:rPr lang="en-GB" dirty="0"/>
              <a:t>.</a:t>
            </a:r>
          </a:p>
          <a:p>
            <a:pPr algn="r"/>
            <a:endParaRPr lang="en-GB" dirty="0"/>
          </a:p>
        </p:txBody>
      </p:sp>
      <p:sp>
        <p:nvSpPr>
          <p:cNvPr id="4" name="Content Placeholder 3">
            <a:extLst>
              <a:ext uri="{FF2B5EF4-FFF2-40B4-BE49-F238E27FC236}">
                <a16:creationId xmlns:a16="http://schemas.microsoft.com/office/drawing/2014/main" id="{19E574B1-3EB2-4E5F-A230-9251CAD2229A}"/>
              </a:ext>
            </a:extLst>
          </p:cNvPr>
          <p:cNvSpPr>
            <a:spLocks noGrp="1"/>
          </p:cNvSpPr>
          <p:nvPr>
            <p:ph sz="half" idx="2"/>
          </p:nvPr>
        </p:nvSpPr>
        <p:spPr/>
        <p:txBody>
          <a:bodyPr/>
          <a:lstStyle/>
          <a:p>
            <a:r>
              <a:rPr lang="en-GB" dirty="0"/>
              <a:t>Is when households receive 60% less than average household incomes, so they do have some money but still not enough money to afford anything above the basics. </a:t>
            </a:r>
          </a:p>
          <a:p>
            <a:endParaRPr lang="en-GB" dirty="0"/>
          </a:p>
          <a:p>
            <a:r>
              <a:rPr lang="en-GB" dirty="0"/>
              <a:t>This type of poverty is, on the other hand, changeable depending on the economic growth of the country.</a:t>
            </a:r>
          </a:p>
          <a:p>
            <a:pPr algn="r"/>
            <a:r>
              <a:rPr lang="en-GB" dirty="0"/>
              <a:t>(Habitat for humanity, N.d.)</a:t>
            </a:r>
          </a:p>
          <a:p>
            <a:endParaRPr lang="en-GB" dirty="0"/>
          </a:p>
        </p:txBody>
      </p:sp>
    </p:spTree>
    <p:extLst>
      <p:ext uri="{BB962C8B-B14F-4D97-AF65-F5344CB8AC3E}">
        <p14:creationId xmlns:p14="http://schemas.microsoft.com/office/powerpoint/2010/main" val="2655351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Eithrio a Thlodi </a:t>
            </a:r>
            <a:br>
              <a:rPr lang="en-GB" dirty="0"/>
            </a:br>
            <a:r>
              <a:rPr lang="en-GB" dirty="0"/>
              <a:t>Exclusion and Poverty  </a:t>
            </a:r>
          </a:p>
        </p:txBody>
      </p:sp>
      <p:sp>
        <p:nvSpPr>
          <p:cNvPr id="5" name="Content Placeholder 4"/>
          <p:cNvSpPr>
            <a:spLocks noGrp="1"/>
          </p:cNvSpPr>
          <p:nvPr>
            <p:ph sz="half" idx="1"/>
          </p:nvPr>
        </p:nvSpPr>
        <p:spPr/>
        <p:txBody>
          <a:bodyPr/>
          <a:lstStyle/>
          <a:p>
            <a:r>
              <a:rPr lang="cy-GB" dirty="0"/>
              <a:t>Nododd ymchwilwyr cynnar gysylltiad clir rhwng tlodi ac eithrio: </a:t>
            </a:r>
          </a:p>
          <a:p>
            <a:r>
              <a:rPr lang="cy-GB" dirty="0"/>
              <a:t>“</a:t>
            </a:r>
            <a:r>
              <a:rPr lang="cy-GB" dirty="0" err="1"/>
              <a:t>Individuals</a:t>
            </a:r>
            <a:r>
              <a:rPr lang="cy-GB" dirty="0"/>
              <a:t>, </a:t>
            </a:r>
            <a:r>
              <a:rPr lang="cy-GB" dirty="0" err="1"/>
              <a:t>families</a:t>
            </a:r>
            <a:r>
              <a:rPr lang="cy-GB" dirty="0"/>
              <a:t> and </a:t>
            </a:r>
            <a:r>
              <a:rPr lang="cy-GB" dirty="0" err="1"/>
              <a:t>groups</a:t>
            </a:r>
            <a:r>
              <a:rPr lang="cy-GB" dirty="0"/>
              <a:t> can be </a:t>
            </a:r>
            <a:r>
              <a:rPr lang="cy-GB" dirty="0" err="1"/>
              <a:t>said</a:t>
            </a:r>
            <a:r>
              <a:rPr lang="cy-GB" dirty="0"/>
              <a:t> to be </a:t>
            </a:r>
            <a:r>
              <a:rPr lang="cy-GB" dirty="0" err="1"/>
              <a:t>in</a:t>
            </a:r>
            <a:r>
              <a:rPr lang="cy-GB" dirty="0"/>
              <a:t> </a:t>
            </a:r>
            <a:r>
              <a:rPr lang="cy-GB" dirty="0" err="1"/>
              <a:t>poverty</a:t>
            </a:r>
            <a:r>
              <a:rPr lang="cy-GB" dirty="0"/>
              <a:t> </a:t>
            </a:r>
            <a:r>
              <a:rPr lang="cy-GB" dirty="0" err="1"/>
              <a:t>when</a:t>
            </a:r>
            <a:r>
              <a:rPr lang="cy-GB" dirty="0"/>
              <a:t> </a:t>
            </a:r>
            <a:r>
              <a:rPr lang="en-GB" dirty="0"/>
              <a:t>… their resources are so seriously below those commanded by the average individual or family that they are, in effect, excluded from ordinary living patterns, customs and activities” (Townsend, 1979)</a:t>
            </a:r>
          </a:p>
          <a:p>
            <a:endParaRPr lang="en-GB" dirty="0"/>
          </a:p>
        </p:txBody>
      </p:sp>
      <p:sp>
        <p:nvSpPr>
          <p:cNvPr id="3" name="Content Placeholder 2">
            <a:extLst>
              <a:ext uri="{FF2B5EF4-FFF2-40B4-BE49-F238E27FC236}">
                <a16:creationId xmlns:a16="http://schemas.microsoft.com/office/drawing/2014/main" id="{7548576C-6994-4169-B6CC-56EDC0237A62}"/>
              </a:ext>
            </a:extLst>
          </p:cNvPr>
          <p:cNvSpPr>
            <a:spLocks noGrp="1"/>
          </p:cNvSpPr>
          <p:nvPr>
            <p:ph sz="half" idx="2"/>
          </p:nvPr>
        </p:nvSpPr>
        <p:spPr/>
        <p:txBody>
          <a:bodyPr/>
          <a:lstStyle/>
          <a:p>
            <a:r>
              <a:rPr lang="en-GB" dirty="0"/>
              <a:t>Early researchers identified a clear link between poverty and exclusion: </a:t>
            </a:r>
          </a:p>
          <a:p>
            <a:r>
              <a:rPr lang="en-GB" dirty="0"/>
              <a:t>“Individuals, families and groups can be said to be in poverty when … their resources are so seriously below those commanded by the average individual or family that they are, in effect, excluded from ordinary living patterns, customs and activities” (Townsend, 1979)</a:t>
            </a:r>
          </a:p>
          <a:p>
            <a:endParaRPr lang="en-GB" dirty="0"/>
          </a:p>
        </p:txBody>
      </p:sp>
    </p:spTree>
    <p:extLst>
      <p:ext uri="{BB962C8B-B14F-4D97-AF65-F5344CB8AC3E}">
        <p14:creationId xmlns:p14="http://schemas.microsoft.com/office/powerpoint/2010/main" val="4187917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a:t>Termau</a:t>
            </a:r>
            <a:r>
              <a:rPr lang="en-GB" sz="3200" dirty="0"/>
              <a:t> </a:t>
            </a:r>
            <a:r>
              <a:rPr lang="en-GB" sz="3200" dirty="0" err="1"/>
              <a:t>allweddol</a:t>
            </a:r>
            <a:r>
              <a:rPr lang="en-GB" sz="3200" dirty="0"/>
              <a:t> -</a:t>
            </a:r>
            <a:r>
              <a:rPr lang="en-GB" sz="3200" dirty="0" err="1"/>
              <a:t>Allgáu</a:t>
            </a:r>
            <a:r>
              <a:rPr lang="en-GB" sz="3200" dirty="0"/>
              <a:t> </a:t>
            </a:r>
            <a:r>
              <a:rPr lang="en-GB" sz="3200" dirty="0" err="1"/>
              <a:t>Cymdeithasol</a:t>
            </a:r>
            <a:r>
              <a:rPr lang="en-GB" sz="3200" dirty="0"/>
              <a:t> a </a:t>
            </a:r>
            <a:r>
              <a:rPr lang="en-GB" sz="3200" dirty="0" err="1"/>
              <a:t>Chynhwysiant</a:t>
            </a:r>
            <a:br>
              <a:rPr lang="en-GB" sz="3200" dirty="0"/>
            </a:br>
            <a:r>
              <a:rPr lang="en-GB" sz="3200" dirty="0"/>
              <a:t>Key terms -Social Exclusion and Inclusion</a:t>
            </a:r>
          </a:p>
        </p:txBody>
      </p:sp>
      <p:sp>
        <p:nvSpPr>
          <p:cNvPr id="5" name="Content Placeholder 4"/>
          <p:cNvSpPr>
            <a:spLocks noGrp="1"/>
          </p:cNvSpPr>
          <p:nvPr>
            <p:ph sz="half" idx="1"/>
          </p:nvPr>
        </p:nvSpPr>
        <p:spPr/>
        <p:txBody>
          <a:bodyPr/>
          <a:lstStyle/>
          <a:p>
            <a:endParaRPr lang="en-GB" dirty="0"/>
          </a:p>
          <a:p>
            <a:r>
              <a:rPr lang="en-GB" dirty="0" err="1"/>
              <a:t>Gwahardd</a:t>
            </a:r>
            <a:r>
              <a:rPr lang="en-GB" dirty="0"/>
              <a:t> </a:t>
            </a:r>
            <a:r>
              <a:rPr lang="en-GB" dirty="0" err="1"/>
              <a:t>o'r</a:t>
            </a:r>
            <a:r>
              <a:rPr lang="en-GB" dirty="0"/>
              <a:t> system </a:t>
            </a:r>
            <a:r>
              <a:rPr lang="en-GB" dirty="0" err="1"/>
              <a:t>gymdeithasol</a:t>
            </a:r>
            <a:r>
              <a:rPr lang="en-GB" dirty="0"/>
              <a:t> </a:t>
            </a:r>
            <a:r>
              <a:rPr lang="en-GB" dirty="0" err="1"/>
              <a:t>bresennol</a:t>
            </a:r>
            <a:r>
              <a:rPr lang="en-GB" dirty="0"/>
              <a:t> </a:t>
            </a:r>
            <a:r>
              <a:rPr lang="en-GB" dirty="0" err="1"/>
              <a:t>a'i</a:t>
            </a:r>
            <a:r>
              <a:rPr lang="en-GB" dirty="0"/>
              <a:t> </a:t>
            </a:r>
            <a:r>
              <a:rPr lang="en-GB" dirty="0" err="1"/>
              <a:t>hawliau</a:t>
            </a:r>
            <a:r>
              <a:rPr lang="en-GB" dirty="0"/>
              <a:t> </a:t>
            </a:r>
            <a:r>
              <a:rPr lang="en-GB" dirty="0" err="1"/>
              <a:t>a'i</a:t>
            </a:r>
            <a:r>
              <a:rPr lang="en-GB" dirty="0"/>
              <a:t> </a:t>
            </a:r>
            <a:r>
              <a:rPr lang="en-GB" dirty="0" err="1"/>
              <a:t>breintiau</a:t>
            </a:r>
            <a:r>
              <a:rPr lang="en-GB" dirty="0"/>
              <a:t>, </a:t>
            </a:r>
            <a:r>
              <a:rPr lang="en-GB" dirty="0" err="1"/>
              <a:t>fel</a:t>
            </a:r>
            <a:r>
              <a:rPr lang="en-GB" dirty="0"/>
              <a:t> </a:t>
            </a:r>
            <a:r>
              <a:rPr lang="en-GB" dirty="0" err="1"/>
              <a:t>arfer</a:t>
            </a:r>
            <a:r>
              <a:rPr lang="en-GB" dirty="0"/>
              <a:t> o </a:t>
            </a:r>
            <a:r>
              <a:rPr lang="en-GB" dirty="0" err="1"/>
              <a:t>ganlyniad</a:t>
            </a:r>
            <a:r>
              <a:rPr lang="en-GB" dirty="0"/>
              <a:t> </a:t>
            </a:r>
            <a:r>
              <a:rPr lang="en-GB" dirty="0" err="1"/>
              <a:t>i</a:t>
            </a:r>
            <a:r>
              <a:rPr lang="en-GB" dirty="0"/>
              <a:t> </a:t>
            </a:r>
            <a:r>
              <a:rPr lang="en-GB" dirty="0" err="1"/>
              <a:t>dlodi</a:t>
            </a:r>
            <a:r>
              <a:rPr lang="en-GB" dirty="0"/>
              <a:t> </a:t>
            </a:r>
            <a:r>
              <a:rPr lang="en-GB" dirty="0" err="1"/>
              <a:t>neu'r</a:t>
            </a:r>
            <a:r>
              <a:rPr lang="en-GB" dirty="0"/>
              <a:t> </a:t>
            </a:r>
            <a:r>
              <a:rPr lang="en-GB" dirty="0" err="1"/>
              <a:t>ffaith</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perthyn</a:t>
            </a:r>
            <a:r>
              <a:rPr lang="en-GB" dirty="0"/>
              <a:t> </a:t>
            </a:r>
            <a:r>
              <a:rPr lang="en-GB" dirty="0" err="1"/>
              <a:t>i</a:t>
            </a:r>
            <a:r>
              <a:rPr lang="en-GB" dirty="0"/>
              <a:t> </a:t>
            </a:r>
            <a:r>
              <a:rPr lang="en-GB" dirty="0" err="1"/>
              <a:t>grŵp</a:t>
            </a:r>
            <a:r>
              <a:rPr lang="en-GB" dirty="0"/>
              <a:t> </a:t>
            </a:r>
            <a:r>
              <a:rPr lang="en-GB" dirty="0" err="1"/>
              <a:t>cymdeithasol</a:t>
            </a:r>
            <a:r>
              <a:rPr lang="en-GB" dirty="0"/>
              <a:t> </a:t>
            </a:r>
            <a:r>
              <a:rPr lang="en-GB" dirty="0" err="1"/>
              <a:t>lleiafrifol</a:t>
            </a:r>
            <a:r>
              <a:rPr lang="en-GB" dirty="0"/>
              <a:t>.</a:t>
            </a:r>
          </a:p>
          <a:p>
            <a:r>
              <a:rPr lang="en-GB" sz="2000" dirty="0" err="1"/>
              <a:t>Cynhwysiant</a:t>
            </a:r>
            <a:endParaRPr lang="en-GB" dirty="0"/>
          </a:p>
          <a:p>
            <a:r>
              <a:rPr lang="en-GB" dirty="0"/>
              <a:t>Y broses o </a:t>
            </a:r>
            <a:r>
              <a:rPr lang="en-GB" dirty="0" err="1"/>
              <a:t>wella'r</a:t>
            </a:r>
            <a:r>
              <a:rPr lang="en-GB" dirty="0"/>
              <a:t> </a:t>
            </a:r>
            <a:r>
              <a:rPr lang="en-GB" dirty="0" err="1"/>
              <a:t>telerau</a:t>
            </a:r>
            <a:r>
              <a:rPr lang="en-GB" dirty="0"/>
              <a:t> y </a:t>
            </a:r>
            <a:r>
              <a:rPr lang="en-GB" dirty="0" err="1"/>
              <a:t>mae</a:t>
            </a:r>
            <a:r>
              <a:rPr lang="en-GB" dirty="0"/>
              <a:t> </a:t>
            </a:r>
            <a:r>
              <a:rPr lang="en-GB" dirty="0" err="1"/>
              <a:t>unigolion</a:t>
            </a:r>
            <a:r>
              <a:rPr lang="en-GB" dirty="0"/>
              <a:t> a </a:t>
            </a:r>
            <a:r>
              <a:rPr lang="en-GB" dirty="0" err="1"/>
              <a:t>grwpiau</a:t>
            </a:r>
            <a:r>
              <a:rPr lang="en-GB" dirty="0"/>
              <a:t> </a:t>
            </a:r>
            <a:r>
              <a:rPr lang="en-GB" dirty="0" err="1"/>
              <a:t>yn</a:t>
            </a:r>
            <a:r>
              <a:rPr lang="en-GB" dirty="0"/>
              <a:t> </a:t>
            </a:r>
            <a:r>
              <a:rPr lang="en-GB" dirty="0" err="1"/>
              <a:t>cymryd</a:t>
            </a:r>
            <a:r>
              <a:rPr lang="en-GB" dirty="0"/>
              <a:t> </a:t>
            </a:r>
            <a:r>
              <a:rPr lang="en-GB" dirty="0" err="1"/>
              <a:t>rhan</a:t>
            </a:r>
            <a:r>
              <a:rPr lang="en-GB" dirty="0"/>
              <a:t> </a:t>
            </a:r>
            <a:r>
              <a:rPr lang="en-GB" dirty="0" err="1"/>
              <a:t>ynddynt</a:t>
            </a:r>
            <a:r>
              <a:rPr lang="en-GB" dirty="0"/>
              <a:t> </a:t>
            </a:r>
            <a:r>
              <a:rPr lang="en-GB" dirty="0" err="1"/>
              <a:t>mewn</a:t>
            </a:r>
            <a:r>
              <a:rPr lang="en-GB" dirty="0"/>
              <a:t> </a:t>
            </a:r>
            <a:r>
              <a:rPr lang="en-GB" dirty="0" err="1"/>
              <a:t>cymdeithas</a:t>
            </a:r>
            <a:r>
              <a:rPr lang="en-GB" dirty="0"/>
              <a:t>
</a:t>
            </a:r>
          </a:p>
        </p:txBody>
      </p:sp>
      <p:sp>
        <p:nvSpPr>
          <p:cNvPr id="4" name="Content Placeholder 3">
            <a:extLst>
              <a:ext uri="{FF2B5EF4-FFF2-40B4-BE49-F238E27FC236}">
                <a16:creationId xmlns:a16="http://schemas.microsoft.com/office/drawing/2014/main" id="{62CF2ADE-A6ED-45D4-A421-D03A915060B7}"/>
              </a:ext>
            </a:extLst>
          </p:cNvPr>
          <p:cNvSpPr>
            <a:spLocks noGrp="1"/>
          </p:cNvSpPr>
          <p:nvPr>
            <p:ph sz="half" idx="2"/>
          </p:nvPr>
        </p:nvSpPr>
        <p:spPr/>
        <p:txBody>
          <a:bodyPr/>
          <a:lstStyle/>
          <a:p>
            <a:endParaRPr lang="en-GB" dirty="0"/>
          </a:p>
          <a:p>
            <a:r>
              <a:rPr lang="en-GB" dirty="0"/>
              <a:t>Exclusion from the prevailing social system and its rights and privileges, typically as a result of poverty or the fact of belonging to a minority social group.</a:t>
            </a:r>
          </a:p>
          <a:p>
            <a:r>
              <a:rPr lang="en-GB" dirty="0"/>
              <a:t>Inclusion</a:t>
            </a:r>
          </a:p>
          <a:p>
            <a:r>
              <a:rPr lang="en-GB" dirty="0"/>
              <a:t>The process of improving the terms on which individuals and groups take part in society</a:t>
            </a:r>
          </a:p>
          <a:p>
            <a:endParaRPr lang="en-GB" dirty="0"/>
          </a:p>
        </p:txBody>
      </p:sp>
      <p:pic>
        <p:nvPicPr>
          <p:cNvPr id="3" name="Picture 2"/>
          <p:cNvPicPr>
            <a:picLocks noChangeAspect="1"/>
          </p:cNvPicPr>
          <p:nvPr/>
        </p:nvPicPr>
        <p:blipFill>
          <a:blip r:embed="rId3"/>
          <a:stretch>
            <a:fillRect/>
          </a:stretch>
        </p:blipFill>
        <p:spPr>
          <a:xfrm>
            <a:off x="10054590" y="286603"/>
            <a:ext cx="1752600" cy="1924634"/>
          </a:xfrm>
          <a:prstGeom prst="rect">
            <a:avLst/>
          </a:prstGeom>
        </p:spPr>
      </p:pic>
    </p:spTree>
    <p:extLst>
      <p:ext uri="{BB962C8B-B14F-4D97-AF65-F5344CB8AC3E}">
        <p14:creationId xmlns:p14="http://schemas.microsoft.com/office/powerpoint/2010/main" val="29453324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758952"/>
            <a:ext cx="10507698" cy="3566160"/>
          </a:xfrm>
        </p:spPr>
        <p:txBody>
          <a:bodyPr/>
          <a:lstStyle/>
          <a:p>
            <a:r>
              <a:rPr lang="cy-GB" dirty="0"/>
              <a:t>Pam mae hyn yn bwysig? </a:t>
            </a:r>
            <a:br>
              <a:rPr lang="en-GB" dirty="0"/>
            </a:br>
            <a:r>
              <a:rPr lang="en-GB" dirty="0"/>
              <a:t>Why does this matter?</a:t>
            </a:r>
          </a:p>
        </p:txBody>
      </p:sp>
      <p:sp>
        <p:nvSpPr>
          <p:cNvPr id="3" name="Text Placeholder 2"/>
          <p:cNvSpPr>
            <a:spLocks noGrp="1"/>
          </p:cNvSpPr>
          <p:nvPr>
            <p:ph type="body" idx="1"/>
          </p:nvPr>
        </p:nvSpPr>
        <p:spPr/>
        <p:txBody>
          <a:bodyPr>
            <a:normAutofit fontScale="92500"/>
          </a:bodyPr>
          <a:lstStyle/>
          <a:p>
            <a:r>
              <a:rPr lang="cy-GB" dirty="0"/>
              <a:t>Sut mae </a:t>
            </a:r>
            <a:r>
              <a:rPr lang="cy-GB" dirty="0" err="1"/>
              <a:t>tlod</a:t>
            </a:r>
            <a:r>
              <a:rPr lang="cy-GB" dirty="0"/>
              <a:t> A dosbarth cymdeithasol yn effeithio ar addysg?</a:t>
            </a:r>
            <a:r>
              <a:rPr lang="en-GB" dirty="0"/>
              <a:t>
How does poverty AND social class affect education?</a:t>
            </a:r>
          </a:p>
        </p:txBody>
      </p:sp>
    </p:spTree>
    <p:extLst>
      <p:ext uri="{BB962C8B-B14F-4D97-AF65-F5344CB8AC3E}">
        <p14:creationId xmlns:p14="http://schemas.microsoft.com/office/powerpoint/2010/main" val="1063272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889" y="286603"/>
            <a:ext cx="11864622" cy="1450757"/>
          </a:xfrm>
        </p:spPr>
        <p:txBody>
          <a:bodyPr>
            <a:noAutofit/>
          </a:bodyPr>
          <a:lstStyle/>
          <a:p>
            <a:r>
              <a:rPr lang="cy-GB" sz="3200" dirty="0"/>
              <a:t>Tlodi ac Anfantais Addysgol </a:t>
            </a:r>
            <a:br>
              <a:rPr lang="cy-GB" sz="3200" dirty="0"/>
            </a:br>
            <a:r>
              <a:rPr lang="cy-GB" sz="3200" dirty="0"/>
              <a:t>Beth ydyn ni'n ei wybod? </a:t>
            </a:r>
            <a:br>
              <a:rPr lang="en-GB" sz="3200" dirty="0"/>
            </a:br>
            <a:r>
              <a:rPr lang="en-GB" sz="3200" dirty="0"/>
              <a:t>Poverty and Educational Disadvantage </a:t>
            </a:r>
            <a:br>
              <a:rPr lang="en-GB" sz="3200" dirty="0"/>
            </a:br>
            <a:r>
              <a:rPr lang="en-GB" sz="3200" dirty="0"/>
              <a:t>What do we know?</a:t>
            </a:r>
          </a:p>
        </p:txBody>
      </p:sp>
      <p:sp>
        <p:nvSpPr>
          <p:cNvPr id="5" name="Content Placeholder 4"/>
          <p:cNvSpPr>
            <a:spLocks noGrp="1"/>
          </p:cNvSpPr>
          <p:nvPr>
            <p:ph sz="half" idx="1"/>
          </p:nvPr>
        </p:nvSpPr>
        <p:spPr/>
        <p:txBody>
          <a:bodyPr>
            <a:normAutofit fontScale="92500" lnSpcReduction="10000"/>
          </a:bodyPr>
          <a:lstStyle/>
          <a:p>
            <a:r>
              <a:rPr lang="cy-GB" dirty="0"/>
              <a:t>Mae eich cefndir yn bwysig mewn mwy nag un ffordd – mae anfantais/amddifadedd yn ehangach na diffyg arian; </a:t>
            </a:r>
          </a:p>
          <a:p>
            <a:r>
              <a:rPr lang="cy-GB" dirty="0"/>
              <a:t>Gall rhyw ac ethnigrwydd hefyd chwarae rhan mewn tangyflawni, yn enwedig i'r disgyblion hynny sydd hefyd yn cael prydau ysgol am ddim. </a:t>
            </a:r>
          </a:p>
          <a:p>
            <a:r>
              <a:rPr lang="cy-GB" dirty="0"/>
              <a:t>Ymhlith cyflawnwyr isel, mae bechgyn yn tueddu bod yn fwy niferus na merched, gyda bechgyn o gefndiroedd </a:t>
            </a:r>
            <a:r>
              <a:rPr lang="cy-GB" dirty="0" err="1"/>
              <a:t>Affro</a:t>
            </a:r>
            <a:r>
              <a:rPr lang="cy-GB" dirty="0"/>
              <a:t>-Caribïaidd yr effeithir arnynt fwyaf.</a:t>
            </a:r>
          </a:p>
          <a:p>
            <a:r>
              <a:rPr lang="cy-GB" dirty="0"/>
              <a:t>Bechgyn gwyn yw'r mwyafrif llethol o’r rhai sy’n tangyflawni (a ddisgrifir yn aml o gefndiroedd dosbarth gweithiol). </a:t>
            </a:r>
          </a:p>
          <a:p>
            <a:endParaRPr lang="en-GB" dirty="0"/>
          </a:p>
        </p:txBody>
      </p:sp>
      <p:sp>
        <p:nvSpPr>
          <p:cNvPr id="3" name="Content Placeholder 2">
            <a:extLst>
              <a:ext uri="{FF2B5EF4-FFF2-40B4-BE49-F238E27FC236}">
                <a16:creationId xmlns:a16="http://schemas.microsoft.com/office/drawing/2014/main" id="{BA7B1663-8D5A-4E26-9932-5A64CF011E4C}"/>
              </a:ext>
            </a:extLst>
          </p:cNvPr>
          <p:cNvSpPr>
            <a:spLocks noGrp="1"/>
          </p:cNvSpPr>
          <p:nvPr>
            <p:ph sz="half" idx="2"/>
          </p:nvPr>
        </p:nvSpPr>
        <p:spPr/>
        <p:txBody>
          <a:bodyPr>
            <a:normAutofit fontScale="92500" lnSpcReduction="10000"/>
          </a:bodyPr>
          <a:lstStyle/>
          <a:p>
            <a:r>
              <a:rPr lang="en-GB" dirty="0"/>
              <a:t>Your background matters in more ways than one – disadvantage/deprivation is wider than lack of money; </a:t>
            </a:r>
          </a:p>
          <a:p>
            <a:r>
              <a:rPr lang="en-GB" dirty="0"/>
              <a:t>Gender and ethnicity can also play a role in underachievement, especially for those pupils who are also in receipt of FSM. </a:t>
            </a:r>
          </a:p>
          <a:p>
            <a:r>
              <a:rPr lang="en-GB" dirty="0"/>
              <a:t>Amongst low achievers, boys tend to outnumber girls, with boys from Afro-Caribbean backgrounds most affected.</a:t>
            </a:r>
          </a:p>
          <a:p>
            <a:r>
              <a:rPr lang="en-GB" dirty="0"/>
              <a:t>Numerically the greatest majority of underachievers are white boys (often described as from working class backgrounds). </a:t>
            </a:r>
          </a:p>
          <a:p>
            <a:endParaRPr lang="en-GB" dirty="0"/>
          </a:p>
        </p:txBody>
      </p:sp>
    </p:spTree>
    <p:extLst>
      <p:ext uri="{BB962C8B-B14F-4D97-AF65-F5344CB8AC3E}">
        <p14:creationId xmlns:p14="http://schemas.microsoft.com/office/powerpoint/2010/main" val="14734063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089" y="286603"/>
            <a:ext cx="11175999" cy="1450757"/>
          </a:xfrm>
        </p:spPr>
        <p:txBody>
          <a:bodyPr>
            <a:noAutofit/>
          </a:bodyPr>
          <a:lstStyle/>
          <a:p>
            <a:r>
              <a:rPr lang="cy-GB" sz="3200" dirty="0"/>
              <a:t>Tlodi ac Anfantais Addysgol </a:t>
            </a:r>
            <a:br>
              <a:rPr lang="cy-GB" sz="3200" dirty="0"/>
            </a:br>
            <a:r>
              <a:rPr lang="cy-GB" sz="3200" dirty="0"/>
              <a:t>Beth ydyn ni'n ei wybod? </a:t>
            </a:r>
            <a:br>
              <a:rPr lang="en-GB" sz="3200" dirty="0"/>
            </a:br>
            <a:r>
              <a:rPr lang="en-GB" sz="3200" dirty="0"/>
              <a:t>Poverty and Educational Disadvantage </a:t>
            </a:r>
            <a:br>
              <a:rPr lang="en-GB" sz="3200" dirty="0"/>
            </a:br>
            <a:r>
              <a:rPr lang="en-GB" sz="3200" dirty="0"/>
              <a:t>What do we know?</a:t>
            </a:r>
          </a:p>
        </p:txBody>
      </p:sp>
      <p:sp>
        <p:nvSpPr>
          <p:cNvPr id="5" name="Content Placeholder 4"/>
          <p:cNvSpPr>
            <a:spLocks noGrp="1"/>
          </p:cNvSpPr>
          <p:nvPr>
            <p:ph sz="half" idx="1"/>
          </p:nvPr>
        </p:nvSpPr>
        <p:spPr/>
        <p:txBody>
          <a:bodyPr>
            <a:normAutofit/>
          </a:bodyPr>
          <a:lstStyle/>
          <a:p>
            <a:r>
              <a:rPr lang="cy-GB" dirty="0"/>
              <a:t>Mae incwm isel yn rhagfynegydd cryf o berfformiad addysgol isel;</a:t>
            </a:r>
          </a:p>
          <a:p>
            <a:r>
              <a:rPr lang="cy-GB" dirty="0"/>
              <a:t>Gall tlodi effeithio ar agweddau rhieni ynghylch yr ysgol a'r addysg ac ymddygiad tuag atynt – caiff hyn effaith sy'n pontio'r cenedlaethau; </a:t>
            </a:r>
          </a:p>
          <a:p>
            <a:r>
              <a:rPr lang="cy-GB" dirty="0"/>
              <a:t>Mae plant o gefndiroedd difreintiedig yn fwy tebygol o deimlo diffyg rheolaeth dros eu dysgu ac i deimlo'n bryderus ac yn ddiamynedd am yr ysgol; </a:t>
            </a:r>
          </a:p>
          <a:p>
            <a:r>
              <a:rPr lang="cy-GB" dirty="0"/>
              <a:t>Rhaid i gyfle addysgol cyfartal fynd i'r afael â sawl agwedd ar anfantais ym mywydau pla</a:t>
            </a:r>
            <a:r>
              <a:rPr lang="en-GB" dirty="0"/>
              <a:t>nt. </a:t>
            </a:r>
          </a:p>
          <a:p>
            <a:endParaRPr lang="en-GB" dirty="0"/>
          </a:p>
        </p:txBody>
      </p:sp>
      <p:sp>
        <p:nvSpPr>
          <p:cNvPr id="3" name="Content Placeholder 2">
            <a:extLst>
              <a:ext uri="{FF2B5EF4-FFF2-40B4-BE49-F238E27FC236}">
                <a16:creationId xmlns:a16="http://schemas.microsoft.com/office/drawing/2014/main" id="{CBF7F6B4-075C-4BEE-ADDA-88070A281A64}"/>
              </a:ext>
            </a:extLst>
          </p:cNvPr>
          <p:cNvSpPr>
            <a:spLocks noGrp="1"/>
          </p:cNvSpPr>
          <p:nvPr>
            <p:ph sz="half" idx="2"/>
          </p:nvPr>
        </p:nvSpPr>
        <p:spPr/>
        <p:txBody>
          <a:bodyPr>
            <a:normAutofit/>
          </a:bodyPr>
          <a:lstStyle/>
          <a:p>
            <a:r>
              <a:rPr lang="en-GB" dirty="0"/>
              <a:t>Low income is a strong predictor of low educational performance;</a:t>
            </a:r>
          </a:p>
          <a:p>
            <a:r>
              <a:rPr lang="en-GB" dirty="0"/>
              <a:t>Poverty can affect parents’ attitudes about and behaviour towards school and education – this has an intergenerational effect; </a:t>
            </a:r>
          </a:p>
          <a:p>
            <a:r>
              <a:rPr lang="en-GB" dirty="0"/>
              <a:t>Children from disadvantaged backgrounds are more likely to feel a lack of control over their learning and to feel anxious and unconfident about school; </a:t>
            </a:r>
          </a:p>
          <a:p>
            <a:r>
              <a:rPr lang="en-GB" dirty="0"/>
              <a:t>Equality of educational opportunity must address multiple aspects of disadvantage in children’s lives. </a:t>
            </a:r>
          </a:p>
          <a:p>
            <a:endParaRPr lang="en-GB" dirty="0"/>
          </a:p>
        </p:txBody>
      </p:sp>
    </p:spTree>
    <p:extLst>
      <p:ext uri="{BB962C8B-B14F-4D97-AF65-F5344CB8AC3E}">
        <p14:creationId xmlns:p14="http://schemas.microsoft.com/office/powerpoint/2010/main" val="15529448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cy-GB" dirty="0"/>
              <a:t>Yr Agweddau Ymarferol  </a:t>
            </a:r>
            <a:r>
              <a:rPr lang="en-GB" dirty="0"/>
              <a:t>The Practicalities</a:t>
            </a:r>
          </a:p>
        </p:txBody>
      </p:sp>
      <p:sp>
        <p:nvSpPr>
          <p:cNvPr id="8" name="Content Placeholder 7"/>
          <p:cNvSpPr>
            <a:spLocks noGrp="1"/>
          </p:cNvSpPr>
          <p:nvPr>
            <p:ph sz="half" idx="1"/>
          </p:nvPr>
        </p:nvSpPr>
        <p:spPr/>
        <p:txBody>
          <a:bodyPr>
            <a:normAutofit lnSpcReduction="10000"/>
          </a:bodyPr>
          <a:lstStyle/>
          <a:p>
            <a:r>
              <a:rPr lang="cy-GB" dirty="0"/>
              <a:t>Mae cost ychwanegol 'gudd' addysg ac ysgol yn effeithio ar blant a theuluoedd tlawd drwy ddefnyddio canran gymesur uwch o'u hincwm i ategu eu presenoldeb yn yr ysgol. Enghreifftiau o'r costau hyn sy'n effeithio'n anghymesur ar deuluoedd incwm isel yw:</a:t>
            </a:r>
          </a:p>
          <a:p>
            <a:pPr lvl="1"/>
            <a:r>
              <a:rPr lang="cy-GB" dirty="0"/>
              <a:t>prynu gwisg ysgol a phecynnau chwaraeon 
costau deunyddiau ystafell ddosbarth ar gyfer gweithgareddau megis coginio, TG a gwersi cerddoriaeth</a:t>
            </a:r>
          </a:p>
          <a:p>
            <a:pPr lvl="1"/>
            <a:r>
              <a:rPr lang="cy-GB" dirty="0"/>
              <a:t>costau gweithgareddau sy'n gysylltiedig â'r cwricwlwm a theithiau ysgol 
costau gweithgareddau megis digwyddiadau elusennol a lluniau ysgol.</a:t>
            </a:r>
          </a:p>
          <a:p>
            <a:endParaRPr lang="en-GB" dirty="0"/>
          </a:p>
        </p:txBody>
      </p:sp>
      <p:sp>
        <p:nvSpPr>
          <p:cNvPr id="2" name="Content Placeholder 1">
            <a:extLst>
              <a:ext uri="{FF2B5EF4-FFF2-40B4-BE49-F238E27FC236}">
                <a16:creationId xmlns:a16="http://schemas.microsoft.com/office/drawing/2014/main" id="{0B2C08F7-E12A-4471-8E94-C49BE4B8898C}"/>
              </a:ext>
            </a:extLst>
          </p:cNvPr>
          <p:cNvSpPr>
            <a:spLocks noGrp="1"/>
          </p:cNvSpPr>
          <p:nvPr>
            <p:ph sz="half" idx="2"/>
          </p:nvPr>
        </p:nvSpPr>
        <p:spPr/>
        <p:txBody>
          <a:bodyPr>
            <a:normAutofit lnSpcReduction="10000"/>
          </a:bodyPr>
          <a:lstStyle/>
          <a:p>
            <a:r>
              <a:rPr lang="en-GB" dirty="0"/>
              <a:t>The ‘hidden’ additional cost of education and schooling affects poor children and families by using a proportionately higher percentage of their incomes to supplement their attendance at school. Examples of these costs which disproportionately affect low income families are:</a:t>
            </a:r>
          </a:p>
          <a:p>
            <a:pPr lvl="1"/>
            <a:r>
              <a:rPr lang="en-GB" dirty="0"/>
              <a:t>purchase of school uniforms and sports kits </a:t>
            </a:r>
          </a:p>
          <a:p>
            <a:pPr lvl="1"/>
            <a:r>
              <a:rPr lang="en-GB" dirty="0"/>
              <a:t>costs of classroom materials for activities such as cookery, IT and music lessons</a:t>
            </a:r>
          </a:p>
          <a:p>
            <a:pPr lvl="1"/>
            <a:r>
              <a:rPr lang="en-GB" dirty="0"/>
              <a:t>costs of curriculum related activities and school trips </a:t>
            </a:r>
          </a:p>
          <a:p>
            <a:pPr lvl="1"/>
            <a:r>
              <a:rPr lang="en-GB" dirty="0"/>
              <a:t>costs of activities such as charity events and school photos.</a:t>
            </a:r>
          </a:p>
          <a:p>
            <a:pPr marL="201168" lvl="1" indent="0" algn="r">
              <a:buNone/>
            </a:pPr>
            <a:r>
              <a:rPr lang="en-GB" dirty="0"/>
              <a:t>Bevan Foundation, 2011 </a:t>
            </a:r>
          </a:p>
          <a:p>
            <a:pPr marL="201168" lvl="1" indent="0" algn="r">
              <a:buNone/>
            </a:pPr>
            <a:endParaRPr lang="en-GB" dirty="0"/>
          </a:p>
          <a:p>
            <a:endParaRPr lang="en-GB" dirty="0"/>
          </a:p>
        </p:txBody>
      </p:sp>
    </p:spTree>
    <p:extLst>
      <p:ext uri="{BB962C8B-B14F-4D97-AF65-F5344CB8AC3E}">
        <p14:creationId xmlns:p14="http://schemas.microsoft.com/office/powerpoint/2010/main" val="2644936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8A1B5F-0801-4AFF-A489-335B6A851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6201B52-6441-4DBA-BACE-235977581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89DF3DBB-17DD-4058-A944-5578E18A03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097280" y="758952"/>
            <a:ext cx="10058400" cy="3892168"/>
          </a:xfrm>
        </p:spPr>
        <p:txBody>
          <a:bodyPr vert="horz" lIns="91440" tIns="45720" rIns="91440" bIns="45720" rtlCol="0" anchor="b">
            <a:normAutofit fontScale="90000"/>
          </a:bodyPr>
          <a:lstStyle/>
          <a:p>
            <a:r>
              <a:rPr lang="cy-GB" sz="8000" dirty="0">
                <a:solidFill>
                  <a:schemeClr val="tx1">
                    <a:lumMod val="85000"/>
                    <a:lumOff val="15000"/>
                  </a:schemeClr>
                </a:solidFill>
              </a:rPr>
              <a:t>Beth mae'r Rhifau'n ei Ddweud</a:t>
            </a:r>
            <a:r>
              <a:rPr lang="en-US" sz="8000" dirty="0">
                <a:solidFill>
                  <a:schemeClr val="tx1">
                    <a:lumMod val="85000"/>
                    <a:lumOff val="15000"/>
                  </a:schemeClr>
                </a:solidFill>
              </a:rPr>
              <a:t>? </a:t>
            </a:r>
            <a:br>
              <a:rPr lang="en-US" sz="8000" dirty="0">
                <a:solidFill>
                  <a:schemeClr val="tx1">
                    <a:lumMod val="85000"/>
                    <a:lumOff val="15000"/>
                  </a:schemeClr>
                </a:solidFill>
              </a:rPr>
            </a:br>
            <a:r>
              <a:rPr lang="en-US" sz="8000" dirty="0">
                <a:solidFill>
                  <a:schemeClr val="tx1">
                    <a:lumMod val="85000"/>
                    <a:lumOff val="15000"/>
                  </a:schemeClr>
                </a:solidFill>
              </a:rPr>
              <a:t>What Do the Numbers Say? </a:t>
            </a:r>
          </a:p>
        </p:txBody>
      </p:sp>
      <p:sp>
        <p:nvSpPr>
          <p:cNvPr id="18" name="Rectangle 17">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 Placeholder 4"/>
          <p:cNvSpPr>
            <a:spLocks noGrp="1"/>
          </p:cNvSpPr>
          <p:nvPr>
            <p:ph idx="1"/>
          </p:nvPr>
        </p:nvSpPr>
        <p:spPr>
          <a:xfrm>
            <a:off x="1116218" y="5271028"/>
            <a:ext cx="10058400" cy="1143000"/>
          </a:xfrm>
        </p:spPr>
        <p:txBody>
          <a:bodyPr vert="horz" lIns="91440" tIns="45720" rIns="91440" bIns="45720" rtlCol="0">
            <a:normAutofit/>
          </a:bodyPr>
          <a:lstStyle/>
          <a:p>
            <a:pPr marL="0" indent="0">
              <a:buNone/>
            </a:pPr>
            <a:r>
              <a:rPr lang="en-US" sz="2400" cap="all" spc="200" dirty="0">
                <a:solidFill>
                  <a:srgbClr val="FFFFFF"/>
                </a:solidFill>
                <a:latin typeface="+mj-lt"/>
              </a:rPr>
              <a:t>Sut </a:t>
            </a:r>
            <a:r>
              <a:rPr lang="en-US" sz="2400" cap="all" spc="200" dirty="0" err="1">
                <a:solidFill>
                  <a:srgbClr val="FFFFFF"/>
                </a:solidFill>
                <a:latin typeface="+mj-lt"/>
              </a:rPr>
              <a:t>mae</a:t>
            </a:r>
            <a:r>
              <a:rPr lang="en-US" sz="2400" cap="all" spc="200" dirty="0">
                <a:solidFill>
                  <a:srgbClr val="FFFFFF"/>
                </a:solidFill>
                <a:latin typeface="+mj-lt"/>
              </a:rPr>
              <a:t> </a:t>
            </a:r>
            <a:r>
              <a:rPr lang="en-US" sz="2400" cap="all" spc="200" dirty="0" err="1">
                <a:solidFill>
                  <a:srgbClr val="FFFFFF"/>
                </a:solidFill>
                <a:latin typeface="+mj-lt"/>
              </a:rPr>
              <a:t>tlodi</a:t>
            </a:r>
            <a:r>
              <a:rPr lang="en-US" sz="2400" cap="all" spc="200" dirty="0">
                <a:solidFill>
                  <a:srgbClr val="FFFFFF"/>
                </a:solidFill>
                <a:latin typeface="+mj-lt"/>
              </a:rPr>
              <a:t> </a:t>
            </a:r>
            <a:r>
              <a:rPr lang="en-US" sz="2400" cap="all" spc="200" dirty="0" err="1">
                <a:solidFill>
                  <a:srgbClr val="FFFFFF"/>
                </a:solidFill>
                <a:latin typeface="+mj-lt"/>
              </a:rPr>
              <a:t>yn</a:t>
            </a:r>
            <a:r>
              <a:rPr lang="en-US" sz="2400" cap="all" spc="200" dirty="0">
                <a:solidFill>
                  <a:srgbClr val="FFFFFF"/>
                </a:solidFill>
                <a:latin typeface="+mj-lt"/>
              </a:rPr>
              <a:t> </a:t>
            </a:r>
            <a:r>
              <a:rPr lang="en-US" sz="2400" cap="all" spc="200" dirty="0" err="1">
                <a:solidFill>
                  <a:srgbClr val="FFFFFF"/>
                </a:solidFill>
                <a:latin typeface="+mj-lt"/>
              </a:rPr>
              <a:t>effeithio</a:t>
            </a:r>
            <a:r>
              <a:rPr lang="en-US" sz="2400" cap="all" spc="200" dirty="0">
                <a:solidFill>
                  <a:srgbClr val="FFFFFF"/>
                </a:solidFill>
                <a:latin typeface="+mj-lt"/>
              </a:rPr>
              <a:t> </a:t>
            </a:r>
            <a:r>
              <a:rPr lang="en-US" sz="2400" cap="all" spc="200" dirty="0" err="1">
                <a:solidFill>
                  <a:srgbClr val="FFFFFF"/>
                </a:solidFill>
                <a:latin typeface="+mj-lt"/>
              </a:rPr>
              <a:t>ar</a:t>
            </a:r>
            <a:r>
              <a:rPr lang="en-US" sz="2400" cap="all" spc="200" dirty="0">
                <a:solidFill>
                  <a:srgbClr val="FFFFFF"/>
                </a:solidFill>
                <a:latin typeface="+mj-lt"/>
              </a:rPr>
              <a:t> </a:t>
            </a:r>
            <a:r>
              <a:rPr lang="en-US" sz="2400" cap="all" spc="200" dirty="0" err="1">
                <a:solidFill>
                  <a:srgbClr val="FFFFFF"/>
                </a:solidFill>
                <a:latin typeface="+mj-lt"/>
              </a:rPr>
              <a:t>blant</a:t>
            </a:r>
            <a:r>
              <a:rPr lang="en-US" sz="2400" cap="all" spc="200" dirty="0">
                <a:solidFill>
                  <a:srgbClr val="FFFFFF"/>
                </a:solidFill>
                <a:latin typeface="+mj-lt"/>
              </a:rPr>
              <a:t> Cymru 
How does poverty affect Children in </a:t>
            </a:r>
            <a:r>
              <a:rPr lang="en-US" sz="2400" cap="all" spc="200" dirty="0" err="1">
                <a:solidFill>
                  <a:srgbClr val="FFFFFF"/>
                </a:solidFill>
                <a:latin typeface="+mj-lt"/>
              </a:rPr>
              <a:t>wales</a:t>
            </a:r>
            <a:r>
              <a:rPr lang="en-US" sz="2400" cap="all" spc="200" dirty="0">
                <a:solidFill>
                  <a:srgbClr val="FFFFFF"/>
                </a:solidFill>
                <a:latin typeface="+mj-lt"/>
              </a:rPr>
              <a:t>?</a:t>
            </a:r>
          </a:p>
          <a:p>
            <a:pPr marL="0" indent="0">
              <a:buNone/>
            </a:pPr>
            <a:endParaRPr lang="en-US" sz="2400" cap="all" spc="200" dirty="0">
              <a:solidFill>
                <a:srgbClr val="FFFFFF"/>
              </a:solidFill>
              <a:latin typeface="+mj-lt"/>
            </a:endParaRPr>
          </a:p>
        </p:txBody>
      </p:sp>
    </p:spTree>
    <p:extLst>
      <p:ext uri="{BB962C8B-B14F-4D97-AF65-F5344CB8AC3E}">
        <p14:creationId xmlns:p14="http://schemas.microsoft.com/office/powerpoint/2010/main" val="29653072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1FE11E-C703-5367-F628-2CA0E182E722}"/>
              </a:ext>
            </a:extLst>
          </p:cNvPr>
          <p:cNvSpPr>
            <a:spLocks noGrp="1"/>
          </p:cNvSpPr>
          <p:nvPr>
            <p:ph type="title"/>
          </p:nvPr>
        </p:nvSpPr>
        <p:spPr/>
        <p:txBody>
          <a:bodyPr/>
          <a:lstStyle/>
          <a:p>
            <a:r>
              <a:rPr lang="en-GB" dirty="0"/>
              <a:t>Tahir (2022)</a:t>
            </a:r>
          </a:p>
        </p:txBody>
      </p:sp>
      <p:sp>
        <p:nvSpPr>
          <p:cNvPr id="5" name="Content Placeholder 4">
            <a:extLst>
              <a:ext uri="{FF2B5EF4-FFF2-40B4-BE49-F238E27FC236}">
                <a16:creationId xmlns:a16="http://schemas.microsoft.com/office/drawing/2014/main" id="{568B0456-6457-E056-EC4D-43B2052D4E22}"/>
              </a:ext>
            </a:extLst>
          </p:cNvPr>
          <p:cNvSpPr>
            <a:spLocks noGrp="1"/>
          </p:cNvSpPr>
          <p:nvPr>
            <p:ph sz="half" idx="1"/>
          </p:nvPr>
        </p:nvSpPr>
        <p:spPr/>
        <p:txBody>
          <a:bodyPr>
            <a:normAutofit/>
          </a:bodyPr>
          <a:lstStyle/>
          <a:p>
            <a:r>
              <a:rPr lang="en-GB" dirty="0"/>
              <a:t>Mae plant o </a:t>
            </a:r>
            <a:r>
              <a:rPr lang="en-GB" dirty="0" err="1"/>
              <a:t>aelwydydd</a:t>
            </a:r>
            <a:r>
              <a:rPr lang="en-GB" dirty="0"/>
              <a:t> dan </a:t>
            </a:r>
            <a:r>
              <a:rPr lang="en-GB" dirty="0" err="1"/>
              <a:t>anfantais</a:t>
            </a:r>
            <a:r>
              <a:rPr lang="en-GB" dirty="0"/>
              <a:t> </a:t>
            </a:r>
            <a:r>
              <a:rPr lang="en-GB" dirty="0" err="1"/>
              <a:t>yn</a:t>
            </a:r>
            <a:r>
              <a:rPr lang="en-GB" dirty="0"/>
              <a:t> </a:t>
            </a:r>
            <a:r>
              <a:rPr lang="en-GB" dirty="0" err="1"/>
              <a:t>gwneud</a:t>
            </a:r>
            <a:r>
              <a:rPr lang="en-GB" dirty="0"/>
              <a:t> </a:t>
            </a:r>
            <a:r>
              <a:rPr lang="en-GB" dirty="0" err="1"/>
              <a:t>yn</a:t>
            </a:r>
            <a:r>
              <a:rPr lang="en-GB" dirty="0"/>
              <a:t> </a:t>
            </a:r>
            <a:r>
              <a:rPr lang="en-GB" dirty="0" err="1"/>
              <a:t>waeth</a:t>
            </a:r>
            <a:r>
              <a:rPr lang="en-GB" dirty="0"/>
              <a:t> </a:t>
            </a:r>
            <a:r>
              <a:rPr lang="en-GB" dirty="0" err="1"/>
              <a:t>yn</a:t>
            </a:r>
            <a:r>
              <a:rPr lang="en-GB" dirty="0"/>
              <a:t> </a:t>
            </a:r>
            <a:r>
              <a:rPr lang="en-GB" dirty="0" err="1"/>
              <a:t>yr</a:t>
            </a:r>
            <a:r>
              <a:rPr lang="en-GB" dirty="0"/>
              <a:t> </a:t>
            </a:r>
            <a:r>
              <a:rPr lang="en-GB" dirty="0" err="1"/>
              <a:t>ysgol</a:t>
            </a:r>
            <a:r>
              <a:rPr lang="en-GB" dirty="0"/>
              <a:t>.</a:t>
            </a:r>
          </a:p>
          <a:p>
            <a:r>
              <a:rPr lang="en-GB" dirty="0" err="1"/>
              <a:t>Mae’r</a:t>
            </a:r>
            <a:r>
              <a:rPr lang="en-GB" dirty="0"/>
              <a:t> </a:t>
            </a:r>
            <a:r>
              <a:rPr lang="en-GB" dirty="0" err="1"/>
              <a:t>graff</a:t>
            </a:r>
            <a:r>
              <a:rPr lang="en-GB" dirty="0"/>
              <a:t> </a:t>
            </a:r>
            <a:r>
              <a:rPr lang="en-GB" dirty="0" err="1"/>
              <a:t>yn</a:t>
            </a:r>
            <a:r>
              <a:rPr lang="en-GB" dirty="0"/>
              <a:t> </a:t>
            </a:r>
            <a:r>
              <a:rPr lang="en-GB" dirty="0" err="1"/>
              <a:t>dangos</a:t>
            </a:r>
            <a:r>
              <a:rPr lang="en-GB" dirty="0"/>
              <a:t> bod plant </a:t>
            </a:r>
            <a:r>
              <a:rPr lang="en-GB" dirty="0" err="1"/>
              <a:t>sy’n</a:t>
            </a:r>
            <a:r>
              <a:rPr lang="en-GB" dirty="0"/>
              <a:t> </a:t>
            </a:r>
            <a:r>
              <a:rPr lang="en-GB" dirty="0" err="1"/>
              <a:t>gymwys</a:t>
            </a:r>
            <a:r>
              <a:rPr lang="en-GB" dirty="0"/>
              <a:t> i </a:t>
            </a:r>
            <a:r>
              <a:rPr lang="en-GB" dirty="0" err="1"/>
              <a:t>gael</a:t>
            </a:r>
            <a:r>
              <a:rPr lang="en-GB" dirty="0"/>
              <a:t> </a:t>
            </a:r>
            <a:r>
              <a:rPr lang="en-GB" dirty="0" err="1"/>
              <a:t>prydau</a:t>
            </a:r>
            <a:r>
              <a:rPr lang="en-GB" dirty="0"/>
              <a:t> </a:t>
            </a:r>
            <a:r>
              <a:rPr lang="en-GB" dirty="0" err="1"/>
              <a:t>ysgol</a:t>
            </a:r>
            <a:r>
              <a:rPr lang="en-GB" dirty="0"/>
              <a:t> am </a:t>
            </a:r>
            <a:r>
              <a:rPr lang="en-GB" dirty="0" err="1"/>
              <a:t>ddim</a:t>
            </a:r>
            <a:r>
              <a:rPr lang="en-GB" dirty="0"/>
              <a:t> (</a:t>
            </a:r>
            <a:r>
              <a:rPr lang="en-GB" dirty="0" err="1"/>
              <a:t>sy’n</a:t>
            </a:r>
            <a:r>
              <a:rPr lang="en-GB" dirty="0"/>
              <a:t> </a:t>
            </a:r>
            <a:r>
              <a:rPr lang="en-GB" dirty="0" err="1"/>
              <a:t>cyfateb</a:t>
            </a:r>
            <a:r>
              <a:rPr lang="en-GB" dirty="0"/>
              <a:t> ag </a:t>
            </a:r>
            <a:r>
              <a:rPr lang="en-GB" dirty="0" err="1"/>
              <a:t>oddeutu</a:t>
            </a:r>
            <a:r>
              <a:rPr lang="en-GB" dirty="0"/>
              <a:t> 15% </a:t>
            </a:r>
            <a:r>
              <a:rPr lang="en-GB" dirty="0" err="1"/>
              <a:t>o’r</a:t>
            </a:r>
            <a:r>
              <a:rPr lang="en-GB" dirty="0"/>
              <a:t> </a:t>
            </a:r>
            <a:r>
              <a:rPr lang="en-GB" dirty="0" err="1"/>
              <a:t>disgyblion</a:t>
            </a:r>
            <a:r>
              <a:rPr lang="en-GB" dirty="0"/>
              <a:t> </a:t>
            </a:r>
            <a:r>
              <a:rPr lang="en-GB" dirty="0" err="1"/>
              <a:t>tlotaf</a:t>
            </a:r>
            <a:r>
              <a:rPr lang="en-GB" dirty="0"/>
              <a:t>) </a:t>
            </a:r>
            <a:r>
              <a:rPr lang="en-GB" dirty="0" err="1"/>
              <a:t>yn</a:t>
            </a:r>
            <a:r>
              <a:rPr lang="en-GB" dirty="0"/>
              <a:t> </a:t>
            </a:r>
            <a:r>
              <a:rPr lang="en-GB" dirty="0" err="1"/>
              <a:t>Lloegr</a:t>
            </a:r>
            <a:r>
              <a:rPr lang="en-GB" dirty="0"/>
              <a:t> </a:t>
            </a:r>
            <a:r>
              <a:rPr lang="en-GB" dirty="0" err="1"/>
              <a:t>yn</a:t>
            </a:r>
            <a:r>
              <a:rPr lang="en-GB" dirty="0"/>
              <a:t> </a:t>
            </a:r>
            <a:r>
              <a:rPr lang="en-GB" dirty="0" err="1"/>
              <a:t>gwneud</a:t>
            </a:r>
            <a:r>
              <a:rPr lang="en-GB" dirty="0"/>
              <a:t> </a:t>
            </a:r>
            <a:r>
              <a:rPr lang="en-GB" dirty="0" err="1"/>
              <a:t>yn</a:t>
            </a:r>
            <a:r>
              <a:rPr lang="en-GB" dirty="0"/>
              <a:t> </a:t>
            </a:r>
            <a:r>
              <a:rPr lang="en-GB" dirty="0" err="1"/>
              <a:t>sylweddol</a:t>
            </a:r>
            <a:r>
              <a:rPr lang="en-GB" dirty="0"/>
              <a:t> </a:t>
            </a:r>
            <a:r>
              <a:rPr lang="en-GB" dirty="0" err="1"/>
              <a:t>waeth</a:t>
            </a:r>
            <a:r>
              <a:rPr lang="en-GB" dirty="0"/>
              <a:t> </a:t>
            </a:r>
            <a:r>
              <a:rPr lang="en-GB" dirty="0" err="1"/>
              <a:t>ym</a:t>
            </a:r>
            <a:r>
              <a:rPr lang="en-GB" dirty="0"/>
              <a:t> </a:t>
            </a:r>
            <a:r>
              <a:rPr lang="en-GB" dirty="0" err="1"/>
              <a:t>mhob</a:t>
            </a:r>
            <a:r>
              <a:rPr lang="en-GB" dirty="0"/>
              <a:t> </a:t>
            </a:r>
            <a:r>
              <a:rPr lang="en-GB" dirty="0" err="1"/>
              <a:t>cyfnod</a:t>
            </a:r>
            <a:r>
              <a:rPr lang="en-GB" dirty="0"/>
              <a:t> </a:t>
            </a:r>
            <a:r>
              <a:rPr lang="en-GB" dirty="0" err="1"/>
              <a:t>yn</a:t>
            </a:r>
            <a:r>
              <a:rPr lang="en-GB" dirty="0"/>
              <a:t> </a:t>
            </a:r>
            <a:r>
              <a:rPr lang="en-GB" dirty="0" err="1"/>
              <a:t>yr</a:t>
            </a:r>
            <a:r>
              <a:rPr lang="en-GB" dirty="0"/>
              <a:t> </a:t>
            </a:r>
            <a:r>
              <a:rPr lang="en-GB" dirty="0" err="1"/>
              <a:t>ysgol</a:t>
            </a:r>
            <a:r>
              <a:rPr lang="en-GB" dirty="0"/>
              <a:t>.</a:t>
            </a:r>
          </a:p>
          <a:p>
            <a:r>
              <a:rPr lang="en-GB" dirty="0" err="1"/>
              <a:t>Hyd</a:t>
            </a:r>
            <a:r>
              <a:rPr lang="en-GB" dirty="0"/>
              <a:t> </a:t>
            </a:r>
            <a:r>
              <a:rPr lang="en-GB" dirty="0" err="1"/>
              <a:t>yn</a:t>
            </a:r>
            <a:r>
              <a:rPr lang="en-GB" dirty="0"/>
              <a:t> </a:t>
            </a:r>
            <a:r>
              <a:rPr lang="en-GB" dirty="0" err="1"/>
              <a:t>oed</a:t>
            </a:r>
            <a:r>
              <a:rPr lang="en-GB" dirty="0"/>
              <a:t> tb bump </a:t>
            </a:r>
            <a:r>
              <a:rPr lang="en-GB" dirty="0" err="1"/>
              <a:t>oed</a:t>
            </a:r>
            <a:r>
              <a:rPr lang="en-GB" dirty="0"/>
              <a:t>, </a:t>
            </a:r>
            <a:r>
              <a:rPr lang="en-GB" dirty="0" err="1"/>
              <a:t>mae</a:t>
            </a:r>
            <a:r>
              <a:rPr lang="en-GB" dirty="0"/>
              <a:t> </a:t>
            </a:r>
            <a:r>
              <a:rPr lang="en-GB" dirty="0" err="1"/>
              <a:t>yna</a:t>
            </a:r>
            <a:r>
              <a:rPr lang="en-GB" dirty="0"/>
              <a:t> </a:t>
            </a:r>
            <a:r>
              <a:rPr lang="en-GB" dirty="0" err="1"/>
              <a:t>wahaniaeth</a:t>
            </a:r>
            <a:r>
              <a:rPr lang="en-GB" dirty="0"/>
              <a:t> </a:t>
            </a:r>
            <a:r>
              <a:rPr lang="en-GB" dirty="0" err="1"/>
              <a:t>sylweddol</a:t>
            </a:r>
            <a:r>
              <a:rPr lang="en-GB" dirty="0"/>
              <a:t> </a:t>
            </a:r>
            <a:r>
              <a:rPr lang="en-GB" dirty="0" err="1"/>
              <a:t>rhwng</a:t>
            </a:r>
            <a:r>
              <a:rPr lang="en-GB" dirty="0"/>
              <a:t> </a:t>
            </a:r>
            <a:r>
              <a:rPr lang="en-GB" dirty="0" err="1"/>
              <a:t>eu</a:t>
            </a:r>
            <a:r>
              <a:rPr lang="en-GB" dirty="0"/>
              <a:t> </a:t>
            </a:r>
            <a:r>
              <a:rPr lang="en-GB" dirty="0" err="1"/>
              <a:t>cyraeddiadau</a:t>
            </a:r>
            <a:r>
              <a:rPr lang="en-GB" dirty="0"/>
              <a:t> </a:t>
            </a:r>
            <a:r>
              <a:rPr lang="en-GB" dirty="0" err="1"/>
              <a:t>yn</a:t>
            </a:r>
            <a:r>
              <a:rPr lang="en-GB" dirty="0"/>
              <a:t> </a:t>
            </a:r>
            <a:r>
              <a:rPr lang="en-GB" dirty="0" err="1"/>
              <a:t>yr</a:t>
            </a:r>
            <a:r>
              <a:rPr lang="en-GB" dirty="0"/>
              <a:t> </a:t>
            </a:r>
            <a:r>
              <a:rPr lang="en-GB" dirty="0" err="1"/>
              <a:t>ysgol</a:t>
            </a:r>
            <a:r>
              <a:rPr lang="en-GB" dirty="0"/>
              <a:t>.</a:t>
            </a:r>
          </a:p>
          <a:p>
            <a:r>
              <a:rPr lang="en-GB" dirty="0" err="1"/>
              <a:t>Mae’r</a:t>
            </a:r>
            <a:r>
              <a:rPr lang="en-GB" dirty="0"/>
              <a:t> </a:t>
            </a:r>
            <a:r>
              <a:rPr lang="en-GB" dirty="0" err="1"/>
              <a:t>anghydraddoldebau</a:t>
            </a:r>
            <a:r>
              <a:rPr lang="en-GB" dirty="0"/>
              <a:t> </a:t>
            </a:r>
            <a:r>
              <a:rPr lang="en-GB" dirty="0" err="1"/>
              <a:t>hyn</a:t>
            </a:r>
            <a:r>
              <a:rPr lang="en-GB" dirty="0"/>
              <a:t> </a:t>
            </a:r>
            <a:r>
              <a:rPr lang="en-GB" dirty="0" err="1"/>
              <a:t>yn</a:t>
            </a:r>
            <a:r>
              <a:rPr lang="en-GB" dirty="0"/>
              <a:t> </a:t>
            </a:r>
            <a:r>
              <a:rPr lang="en-GB" dirty="0" err="1"/>
              <a:t>parhau</a:t>
            </a:r>
            <a:r>
              <a:rPr lang="en-GB" dirty="0"/>
              <a:t> </a:t>
            </a:r>
            <a:r>
              <a:rPr lang="en-GB" dirty="0" err="1"/>
              <a:t>trwy’r</a:t>
            </a:r>
            <a:r>
              <a:rPr lang="en-GB" dirty="0"/>
              <a:t> </a:t>
            </a:r>
            <a:r>
              <a:rPr lang="en-GB" dirty="0" err="1"/>
              <a:t>ysgol</a:t>
            </a:r>
            <a:r>
              <a:rPr lang="en-GB" dirty="0"/>
              <a:t> </a:t>
            </a:r>
            <a:r>
              <a:rPr lang="en-GB" dirty="0" err="1"/>
              <a:t>gynradd</a:t>
            </a:r>
            <a:r>
              <a:rPr lang="en-GB" dirty="0"/>
              <a:t>, </a:t>
            </a:r>
            <a:r>
              <a:rPr lang="en-GB" dirty="0" err="1"/>
              <a:t>i’r</a:t>
            </a:r>
            <a:r>
              <a:rPr lang="en-GB" dirty="0"/>
              <a:t> </a:t>
            </a:r>
            <a:r>
              <a:rPr lang="en-GB" dirty="0" err="1"/>
              <a:t>ysgol</a:t>
            </a:r>
            <a:r>
              <a:rPr lang="en-GB" dirty="0"/>
              <a:t> </a:t>
            </a:r>
            <a:r>
              <a:rPr lang="en-GB" dirty="0" err="1"/>
              <a:t>uwchradd</a:t>
            </a:r>
            <a:r>
              <a:rPr lang="en-GB" dirty="0"/>
              <a:t> a </a:t>
            </a:r>
            <a:r>
              <a:rPr lang="en-GB" dirty="0" err="1"/>
              <a:t>thu</a:t>
            </a:r>
            <a:r>
              <a:rPr lang="en-GB" dirty="0"/>
              <a:t> </a:t>
            </a:r>
            <a:r>
              <a:rPr lang="en-GB" dirty="0" err="1"/>
              <a:t>hwnt</a:t>
            </a:r>
            <a:r>
              <a:rPr lang="en-GB" dirty="0"/>
              <a:t>. </a:t>
            </a:r>
          </a:p>
        </p:txBody>
      </p:sp>
      <p:sp>
        <p:nvSpPr>
          <p:cNvPr id="6" name="Content Placeholder 5">
            <a:extLst>
              <a:ext uri="{FF2B5EF4-FFF2-40B4-BE49-F238E27FC236}">
                <a16:creationId xmlns:a16="http://schemas.microsoft.com/office/drawing/2014/main" id="{C061E5CC-DFCC-C6F1-DF2A-C6C11A2D7162}"/>
              </a:ext>
            </a:extLst>
          </p:cNvPr>
          <p:cNvSpPr>
            <a:spLocks noGrp="1"/>
          </p:cNvSpPr>
          <p:nvPr>
            <p:ph sz="half" idx="2"/>
          </p:nvPr>
        </p:nvSpPr>
        <p:spPr/>
        <p:txBody>
          <a:bodyPr>
            <a:normAutofit/>
          </a:bodyPr>
          <a:lstStyle/>
          <a:p>
            <a:r>
              <a:rPr lang="en-GB" b="0" i="0" dirty="0">
                <a:solidFill>
                  <a:srgbClr val="253D40"/>
                </a:solidFill>
                <a:effectLst/>
                <a:latin typeface="Calibri" panose="020F0502020204030204" pitchFamily="34" charset="0"/>
                <a:cs typeface="Calibri" panose="020F0502020204030204" pitchFamily="34" charset="0"/>
              </a:rPr>
              <a:t>Children from disadvantaged households do worse at school.</a:t>
            </a:r>
          </a:p>
          <a:p>
            <a:r>
              <a:rPr lang="en-GB" b="0" i="0" dirty="0">
                <a:solidFill>
                  <a:srgbClr val="253D40"/>
                </a:solidFill>
                <a:effectLst/>
                <a:latin typeface="Calibri" panose="020F0502020204030204" pitchFamily="34" charset="0"/>
                <a:cs typeface="Calibri" panose="020F0502020204030204" pitchFamily="34" charset="0"/>
              </a:rPr>
              <a:t>The graph shows that children who are eligible for free school meals (which corresponds to roughly the 15% poorest pupils) in England do significantly worse at every stage of school.</a:t>
            </a:r>
          </a:p>
          <a:p>
            <a:r>
              <a:rPr lang="en-GB" b="0" i="0" dirty="0">
                <a:solidFill>
                  <a:srgbClr val="253D40"/>
                </a:solidFill>
                <a:effectLst/>
                <a:latin typeface="Calibri" panose="020F0502020204030204" pitchFamily="34" charset="0"/>
                <a:cs typeface="Calibri" panose="020F0502020204030204" pitchFamily="34" charset="0"/>
              </a:rPr>
              <a:t>Even at the age of five, there are significant differences in achievement at school. </a:t>
            </a:r>
          </a:p>
          <a:p>
            <a:r>
              <a:rPr lang="en-GB" b="0" i="0" dirty="0">
                <a:solidFill>
                  <a:srgbClr val="253D40"/>
                </a:solidFill>
                <a:effectLst/>
                <a:latin typeface="Calibri" panose="020F0502020204030204" pitchFamily="34" charset="0"/>
                <a:cs typeface="Calibri" panose="020F0502020204030204" pitchFamily="34" charset="0"/>
              </a:rPr>
              <a:t>These inequalities persist through primary school, into secondary school and beyond.</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33017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7D2F6-CEC5-DAA0-0EA1-208DE79E8701}"/>
              </a:ext>
            </a:extLst>
          </p:cNvPr>
          <p:cNvSpPr>
            <a:spLocks noGrp="1"/>
          </p:cNvSpPr>
          <p:nvPr>
            <p:ph type="title"/>
          </p:nvPr>
        </p:nvSpPr>
        <p:spPr/>
        <p:txBody>
          <a:bodyPr>
            <a:normAutofit/>
          </a:bodyPr>
          <a:lstStyle/>
          <a:p>
            <a:r>
              <a:rPr lang="en-GB" sz="3200" b="1" i="1" dirty="0">
                <a:solidFill>
                  <a:srgbClr val="253D40"/>
                </a:solidFill>
                <a:effectLst/>
                <a:latin typeface="TabletGothic"/>
              </a:rPr>
              <a:t>Attainment gaps between students eligible and not eligible for free school meals at different stages of the education system, 2019. IFS Education inequalities report</a:t>
            </a:r>
            <a:endParaRPr lang="en-GB" sz="3200" dirty="0"/>
          </a:p>
        </p:txBody>
      </p:sp>
      <p:sp>
        <p:nvSpPr>
          <p:cNvPr id="3" name="Content Placeholder 2">
            <a:extLst>
              <a:ext uri="{FF2B5EF4-FFF2-40B4-BE49-F238E27FC236}">
                <a16:creationId xmlns:a16="http://schemas.microsoft.com/office/drawing/2014/main" id="{A2CEA229-60D1-4F31-5235-70B76EE4B653}"/>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D42DBF48-0726-D8E9-3930-F5EE26BC33DE}"/>
              </a:ext>
            </a:extLst>
          </p:cNvPr>
          <p:cNvSpPr>
            <a:spLocks noGrp="1"/>
          </p:cNvSpPr>
          <p:nvPr>
            <p:ph sz="half" idx="2"/>
          </p:nvPr>
        </p:nvSpPr>
        <p:spPr/>
        <p:txBody>
          <a:bodyPr/>
          <a:lstStyle/>
          <a:p>
            <a:endParaRPr lang="en-GB"/>
          </a:p>
        </p:txBody>
      </p:sp>
      <p:pic>
        <p:nvPicPr>
          <p:cNvPr id="1026" name="Picture 2" descr="Graph">
            <a:extLst>
              <a:ext uri="{FF2B5EF4-FFF2-40B4-BE49-F238E27FC236}">
                <a16:creationId xmlns:a16="http://schemas.microsoft.com/office/drawing/2014/main" id="{6292D93D-202C-38D9-4AC5-9987BBD251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7280" y="1737360"/>
            <a:ext cx="10058400" cy="3830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3075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E00A4-25A0-3FF2-207D-8E89AEB96EC1}"/>
              </a:ext>
            </a:extLst>
          </p:cNvPr>
          <p:cNvSpPr>
            <a:spLocks noGrp="1"/>
          </p:cNvSpPr>
          <p:nvPr>
            <p:ph type="title"/>
          </p:nvPr>
        </p:nvSpPr>
        <p:spPr/>
        <p:txBody>
          <a:bodyPr/>
          <a:lstStyle/>
          <a:p>
            <a:r>
              <a:rPr lang="en-GB" dirty="0" err="1"/>
              <a:t>Darllen</a:t>
            </a:r>
            <a:r>
              <a:rPr lang="en-GB" dirty="0"/>
              <a:t> ac </a:t>
            </a:r>
            <a:r>
              <a:rPr lang="en-GB" dirty="0" err="1"/>
              <a:t>adnabod</a:t>
            </a:r>
            <a:r>
              <a:rPr lang="en-GB" dirty="0"/>
              <a:t> </a:t>
            </a:r>
            <a:r>
              <a:rPr lang="en-GB" dirty="0" err="1"/>
              <a:t>pwyntiau</a:t>
            </a:r>
            <a:r>
              <a:rPr lang="en-GB" dirty="0"/>
              <a:t> </a:t>
            </a:r>
            <a:r>
              <a:rPr lang="en-GB" dirty="0" err="1"/>
              <a:t>allweddol</a:t>
            </a:r>
            <a:br>
              <a:rPr lang="en-GB" dirty="0"/>
            </a:br>
            <a:r>
              <a:rPr lang="en-GB" dirty="0"/>
              <a:t>Read and identify key points</a:t>
            </a:r>
          </a:p>
        </p:txBody>
      </p:sp>
      <p:sp>
        <p:nvSpPr>
          <p:cNvPr id="3" name="Content Placeholder 2">
            <a:extLst>
              <a:ext uri="{FF2B5EF4-FFF2-40B4-BE49-F238E27FC236}">
                <a16:creationId xmlns:a16="http://schemas.microsoft.com/office/drawing/2014/main" id="{58BAFE1C-33F5-19D0-6D9E-4E4B006342D1}"/>
              </a:ext>
            </a:extLst>
          </p:cNvPr>
          <p:cNvSpPr>
            <a:spLocks noGrp="1"/>
          </p:cNvSpPr>
          <p:nvPr>
            <p:ph sz="half" idx="1"/>
          </p:nvPr>
        </p:nvSpPr>
        <p:spPr/>
        <p:txBody>
          <a:bodyPr/>
          <a:lstStyle/>
          <a:p>
            <a:r>
              <a:rPr lang="en-GB" dirty="0">
                <a:hlinkClick r:id="rId2"/>
              </a:rPr>
              <a:t>Wales faces a rising tide of poverty after coronavirus | JRF</a:t>
            </a:r>
            <a:endParaRPr lang="en-GB" dirty="0"/>
          </a:p>
          <a:p>
            <a:endParaRPr lang="en-GB" dirty="0"/>
          </a:p>
        </p:txBody>
      </p:sp>
      <p:sp>
        <p:nvSpPr>
          <p:cNvPr id="4" name="Content Placeholder 3">
            <a:extLst>
              <a:ext uri="{FF2B5EF4-FFF2-40B4-BE49-F238E27FC236}">
                <a16:creationId xmlns:a16="http://schemas.microsoft.com/office/drawing/2014/main" id="{88D80D30-2C04-BB90-3E21-14E1373F1D19}"/>
              </a:ext>
            </a:extLst>
          </p:cNvPr>
          <p:cNvSpPr>
            <a:spLocks noGrp="1"/>
          </p:cNvSpPr>
          <p:nvPr>
            <p:ph sz="half" idx="2"/>
          </p:nvPr>
        </p:nvSpPr>
        <p:spPr/>
        <p:txBody>
          <a:bodyPr/>
          <a:lstStyle/>
          <a:p>
            <a:r>
              <a:rPr lang="en-GB" dirty="0">
                <a:hlinkClick r:id="rId2"/>
              </a:rPr>
              <a:t>Wales faces a rising tide of poverty after coronavirus | JRF</a:t>
            </a:r>
            <a:endParaRPr lang="en-GB" dirty="0"/>
          </a:p>
        </p:txBody>
      </p:sp>
    </p:spTree>
    <p:extLst>
      <p:ext uri="{BB962C8B-B14F-4D97-AF65-F5344CB8AC3E}">
        <p14:creationId xmlns:p14="http://schemas.microsoft.com/office/powerpoint/2010/main" val="33442723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a:t>Rhai Ystadegau           </a:t>
            </a:r>
            <a:r>
              <a:rPr lang="en-GB" dirty="0"/>
              <a:t>Some Statistics</a:t>
            </a:r>
          </a:p>
        </p:txBody>
      </p:sp>
      <p:sp>
        <p:nvSpPr>
          <p:cNvPr id="2" name="Content Placeholder 1"/>
          <p:cNvSpPr>
            <a:spLocks noGrp="1"/>
          </p:cNvSpPr>
          <p:nvPr>
            <p:ph sz="half" idx="1"/>
          </p:nvPr>
        </p:nvSpPr>
        <p:spPr/>
        <p:txBody>
          <a:bodyPr/>
          <a:lstStyle/>
          <a:p>
            <a:r>
              <a:rPr lang="cy-GB" dirty="0"/>
              <a:t>25% o bobl Cymru mewn tlodi
3 o bob 10 plentyn yn byw mewn tlodi
Cyflog is ym mhob sector na gweddill y DU</a:t>
            </a:r>
          </a:p>
          <a:p>
            <a:r>
              <a:rPr lang="cy-GB" dirty="0"/>
              <a:t>Mae 2 o bob 5 </a:t>
            </a:r>
            <a:r>
              <a:rPr lang="cy-GB" dirty="0" err="1"/>
              <a:t>ALl</a:t>
            </a:r>
            <a:r>
              <a:rPr lang="cy-GB" dirty="0"/>
              <a:t> yn dweud nad oes ganddynt ddigon o ofal plant
(</a:t>
            </a:r>
            <a:r>
              <a:rPr lang="cy-GB" dirty="0" err="1"/>
              <a:t>Matejic</a:t>
            </a:r>
            <a:r>
              <a:rPr lang="cy-GB" dirty="0"/>
              <a:t> 2020)</a:t>
            </a:r>
          </a:p>
          <a:p>
            <a:endParaRPr lang="en-GB" dirty="0"/>
          </a:p>
        </p:txBody>
      </p:sp>
      <p:sp>
        <p:nvSpPr>
          <p:cNvPr id="3" name="Content Placeholder 2">
            <a:extLst>
              <a:ext uri="{FF2B5EF4-FFF2-40B4-BE49-F238E27FC236}">
                <a16:creationId xmlns:a16="http://schemas.microsoft.com/office/drawing/2014/main" id="{40E8463C-33A1-4735-B746-BA20C0569553}"/>
              </a:ext>
            </a:extLst>
          </p:cNvPr>
          <p:cNvSpPr>
            <a:spLocks noGrp="1"/>
          </p:cNvSpPr>
          <p:nvPr>
            <p:ph sz="half" idx="2"/>
          </p:nvPr>
        </p:nvSpPr>
        <p:spPr/>
        <p:txBody>
          <a:bodyPr/>
          <a:lstStyle/>
          <a:p>
            <a:r>
              <a:rPr lang="en-GB" dirty="0"/>
              <a:t>25% of people in Wales in poverty</a:t>
            </a:r>
          </a:p>
          <a:p>
            <a:r>
              <a:rPr lang="en-GB" dirty="0"/>
              <a:t>3 in 10 children living  in poverty</a:t>
            </a:r>
          </a:p>
          <a:p>
            <a:r>
              <a:rPr lang="en-GB" dirty="0"/>
              <a:t>Lower pay in all sectors than the rest of the UK</a:t>
            </a:r>
          </a:p>
          <a:p>
            <a:r>
              <a:rPr lang="en-GB" dirty="0"/>
              <a:t>2 in 5 LA say they don’t have enough child care</a:t>
            </a:r>
          </a:p>
          <a:p>
            <a:pPr algn="r"/>
            <a:r>
              <a:rPr lang="en-GB" dirty="0"/>
              <a:t>(</a:t>
            </a:r>
            <a:r>
              <a:rPr lang="en-GB" dirty="0" err="1"/>
              <a:t>Matejic</a:t>
            </a:r>
            <a:r>
              <a:rPr lang="en-GB" dirty="0"/>
              <a:t> 2020)</a:t>
            </a:r>
          </a:p>
          <a:p>
            <a:endParaRPr lang="en-GB" dirty="0"/>
          </a:p>
        </p:txBody>
      </p:sp>
    </p:spTree>
    <p:extLst>
      <p:ext uri="{BB962C8B-B14F-4D97-AF65-F5344CB8AC3E}">
        <p14:creationId xmlns:p14="http://schemas.microsoft.com/office/powerpoint/2010/main" val="31704955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a:t>Tlodi a Chyrhaeddiad </a:t>
            </a:r>
            <a:br>
              <a:rPr lang="en-GB" dirty="0"/>
            </a:br>
            <a:r>
              <a:rPr lang="en-GB" dirty="0"/>
              <a:t>Poverty and Attainment</a:t>
            </a:r>
          </a:p>
        </p:txBody>
      </p:sp>
      <p:pic>
        <p:nvPicPr>
          <p:cNvPr id="5" name="Picture 4"/>
          <p:cNvPicPr>
            <a:picLocks noChangeAspect="1"/>
          </p:cNvPicPr>
          <p:nvPr/>
        </p:nvPicPr>
        <p:blipFill>
          <a:blip r:embed="rId3"/>
          <a:stretch>
            <a:fillRect/>
          </a:stretch>
        </p:blipFill>
        <p:spPr>
          <a:xfrm>
            <a:off x="3057525" y="2494372"/>
            <a:ext cx="6076950" cy="3602806"/>
          </a:xfrm>
          <a:prstGeom prst="rect">
            <a:avLst/>
          </a:prstGeom>
        </p:spPr>
      </p:pic>
      <p:sp>
        <p:nvSpPr>
          <p:cNvPr id="6" name="TextBox 5"/>
          <p:cNvSpPr txBox="1"/>
          <p:nvPr/>
        </p:nvSpPr>
        <p:spPr>
          <a:xfrm>
            <a:off x="9410700" y="5200650"/>
            <a:ext cx="1990725" cy="369332"/>
          </a:xfrm>
          <a:prstGeom prst="rect">
            <a:avLst/>
          </a:prstGeom>
          <a:noFill/>
        </p:spPr>
        <p:txBody>
          <a:bodyPr wrap="square" rtlCol="0">
            <a:spAutoFit/>
          </a:bodyPr>
          <a:lstStyle/>
          <a:p>
            <a:r>
              <a:rPr lang="en-GB" dirty="0"/>
              <a:t>(JRF.org 2020)</a:t>
            </a:r>
          </a:p>
        </p:txBody>
      </p:sp>
    </p:spTree>
    <p:extLst>
      <p:ext uri="{BB962C8B-B14F-4D97-AF65-F5344CB8AC3E}">
        <p14:creationId xmlns:p14="http://schemas.microsoft.com/office/powerpoint/2010/main" val="3111893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Tlodi a Chyrhaeddiad</a:t>
            </a:r>
            <a:br>
              <a:rPr lang="en-GB" dirty="0"/>
            </a:br>
            <a:r>
              <a:rPr lang="en-GB" dirty="0"/>
              <a:t>Poverty and Attainment</a:t>
            </a:r>
          </a:p>
        </p:txBody>
      </p:sp>
      <p:pic>
        <p:nvPicPr>
          <p:cNvPr id="3" name="Picture 2"/>
          <p:cNvPicPr>
            <a:picLocks noChangeAspect="1"/>
          </p:cNvPicPr>
          <p:nvPr/>
        </p:nvPicPr>
        <p:blipFill>
          <a:blip r:embed="rId3"/>
          <a:stretch>
            <a:fillRect/>
          </a:stretch>
        </p:blipFill>
        <p:spPr>
          <a:xfrm>
            <a:off x="1838325" y="2464368"/>
            <a:ext cx="8286750" cy="3719964"/>
          </a:xfrm>
          <a:prstGeom prst="rect">
            <a:avLst/>
          </a:prstGeom>
        </p:spPr>
      </p:pic>
      <p:sp>
        <p:nvSpPr>
          <p:cNvPr id="4" name="TextBox 3"/>
          <p:cNvSpPr txBox="1"/>
          <p:nvPr/>
        </p:nvSpPr>
        <p:spPr>
          <a:xfrm>
            <a:off x="9582150" y="5815000"/>
            <a:ext cx="1990725" cy="369332"/>
          </a:xfrm>
          <a:prstGeom prst="rect">
            <a:avLst/>
          </a:prstGeom>
          <a:noFill/>
        </p:spPr>
        <p:txBody>
          <a:bodyPr wrap="square" rtlCol="0">
            <a:spAutoFit/>
          </a:bodyPr>
          <a:lstStyle/>
          <a:p>
            <a:r>
              <a:rPr lang="en-GB" dirty="0"/>
              <a:t>(JRF.org 2020)</a:t>
            </a:r>
          </a:p>
        </p:txBody>
      </p:sp>
    </p:spTree>
    <p:extLst>
      <p:ext uri="{BB962C8B-B14F-4D97-AF65-F5344CB8AC3E}">
        <p14:creationId xmlns:p14="http://schemas.microsoft.com/office/powerpoint/2010/main" val="20257141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2A372-2241-4E99-83D8-959DB31D6F86}"/>
              </a:ext>
            </a:extLst>
          </p:cNvPr>
          <p:cNvSpPr>
            <a:spLocks noGrp="1"/>
          </p:cNvSpPr>
          <p:nvPr>
            <p:ph type="title"/>
          </p:nvPr>
        </p:nvSpPr>
        <p:spPr>
          <a:xfrm>
            <a:off x="225777" y="286603"/>
            <a:ext cx="11593689" cy="1450757"/>
          </a:xfrm>
        </p:spPr>
        <p:txBody>
          <a:bodyPr>
            <a:normAutofit fontScale="90000"/>
          </a:bodyPr>
          <a:lstStyle/>
          <a:p>
            <a:r>
              <a:rPr lang="cy-GB" dirty="0"/>
              <a:t>Sut mae tlodi'n effeithio ar addysg plant?</a:t>
            </a:r>
            <a:br>
              <a:rPr lang="cy-GB" dirty="0"/>
            </a:br>
            <a:r>
              <a:rPr lang="en-GB" dirty="0"/>
              <a:t>How does poverty impact on children’s education?</a:t>
            </a:r>
          </a:p>
        </p:txBody>
      </p:sp>
      <p:sp>
        <p:nvSpPr>
          <p:cNvPr id="3" name="Content Placeholder 2">
            <a:extLst>
              <a:ext uri="{FF2B5EF4-FFF2-40B4-BE49-F238E27FC236}">
                <a16:creationId xmlns:a16="http://schemas.microsoft.com/office/drawing/2014/main" id="{EFF93C48-13A8-4C6C-93E7-514AC38972A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575422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bUjZbMu7DI"/>
          <p:cNvPicPr>
            <a:picLocks noRot="1" noChangeAspect="1"/>
          </p:cNvPicPr>
          <p:nvPr>
            <a:videoFile r:link="rId1"/>
          </p:nvPr>
        </p:nvPicPr>
        <p:blipFill>
          <a:blip r:embed="rId3"/>
          <a:stretch>
            <a:fillRect/>
          </a:stretch>
        </p:blipFill>
        <p:spPr>
          <a:xfrm>
            <a:off x="1209675" y="680444"/>
            <a:ext cx="9772650" cy="5497112"/>
          </a:xfrm>
          <a:prstGeom prst="rect">
            <a:avLst/>
          </a:prstGeom>
        </p:spPr>
      </p:pic>
    </p:spTree>
    <p:extLst>
      <p:ext uri="{BB962C8B-B14F-4D97-AF65-F5344CB8AC3E}">
        <p14:creationId xmlns:p14="http://schemas.microsoft.com/office/powerpoint/2010/main" val="1221320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Eich lle chi                       </a:t>
            </a:r>
            <a:r>
              <a:rPr lang="en-GB" dirty="0"/>
              <a:t>Your Place</a:t>
            </a:r>
          </a:p>
        </p:txBody>
      </p:sp>
      <p:sp>
        <p:nvSpPr>
          <p:cNvPr id="5" name="Content Placeholder 4"/>
          <p:cNvSpPr>
            <a:spLocks noGrp="1"/>
          </p:cNvSpPr>
          <p:nvPr>
            <p:ph sz="half" idx="1"/>
          </p:nvPr>
        </p:nvSpPr>
        <p:spPr/>
        <p:txBody>
          <a:bodyPr/>
          <a:lstStyle/>
          <a:p>
            <a:r>
              <a:rPr lang="cy-GB" dirty="0"/>
              <a:t>Yr oedd y plant yn ymwybodol iawn o statws cymdeithasol ac yr oedd ganddynt syniadau clir am eu sefyllfa gymdeithasol eu hunain a'r hyn y mae hyn yn ei olygu iddynt hwy. </a:t>
            </a:r>
          </a:p>
          <a:p>
            <a:r>
              <a:rPr lang="cy-GB" dirty="0"/>
              <a:t>Stereoteipiau – '</a:t>
            </a:r>
            <a:r>
              <a:rPr lang="cy-GB" dirty="0" err="1"/>
              <a:t>chav</a:t>
            </a:r>
            <a:r>
              <a:rPr lang="cy-GB" dirty="0"/>
              <a:t>', '</a:t>
            </a:r>
            <a:r>
              <a:rPr lang="cy-GB" dirty="0" err="1"/>
              <a:t>posh</a:t>
            </a:r>
            <a:r>
              <a:rPr lang="cy-GB" dirty="0"/>
              <a:t>' (yn dangos ymwybyddiaeth gynnar o wahaniaeth cymdeithasol). </a:t>
            </a:r>
          </a:p>
          <a:p>
            <a:r>
              <a:rPr lang="cy-GB" dirty="0"/>
              <a:t>Pa stereoteipiau eraill y gallwch chi feddwl amdanynt?
</a:t>
            </a:r>
          </a:p>
        </p:txBody>
      </p:sp>
      <p:sp>
        <p:nvSpPr>
          <p:cNvPr id="3" name="Content Placeholder 2">
            <a:extLst>
              <a:ext uri="{FF2B5EF4-FFF2-40B4-BE49-F238E27FC236}">
                <a16:creationId xmlns:a16="http://schemas.microsoft.com/office/drawing/2014/main" id="{AA71E93C-A4DF-43C4-8016-87EDE4568978}"/>
              </a:ext>
            </a:extLst>
          </p:cNvPr>
          <p:cNvSpPr>
            <a:spLocks noGrp="1"/>
          </p:cNvSpPr>
          <p:nvPr>
            <p:ph sz="half" idx="2"/>
          </p:nvPr>
        </p:nvSpPr>
        <p:spPr/>
        <p:txBody>
          <a:bodyPr/>
          <a:lstStyle/>
          <a:p>
            <a:r>
              <a:rPr lang="en-GB" dirty="0"/>
              <a:t>Children were highly aware of social status and had clear ideas about their own social position and what this means for them. </a:t>
            </a:r>
          </a:p>
          <a:p>
            <a:r>
              <a:rPr lang="en-GB" dirty="0"/>
              <a:t>Stereotypes – ‘chav’, ‘posh’ (demonstrates early awareness of social difference). </a:t>
            </a:r>
          </a:p>
          <a:p>
            <a:r>
              <a:rPr lang="en-GB" dirty="0"/>
              <a:t>What other stereotypes can you think of?</a:t>
            </a:r>
          </a:p>
          <a:p>
            <a:endParaRPr lang="en-GB" dirty="0"/>
          </a:p>
        </p:txBody>
      </p:sp>
    </p:spTree>
    <p:extLst>
      <p:ext uri="{BB962C8B-B14F-4D97-AF65-F5344CB8AC3E}">
        <p14:creationId xmlns:p14="http://schemas.microsoft.com/office/powerpoint/2010/main" val="13977560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Tasg</a:t>
            </a:r>
            <a:r>
              <a:rPr lang="en-GB" dirty="0"/>
              <a:t>                             Task</a:t>
            </a:r>
          </a:p>
        </p:txBody>
      </p:sp>
      <p:sp>
        <p:nvSpPr>
          <p:cNvPr id="5" name="Content Placeholder 4"/>
          <p:cNvSpPr>
            <a:spLocks noGrp="1"/>
          </p:cNvSpPr>
          <p:nvPr>
            <p:ph sz="half" idx="1"/>
          </p:nvPr>
        </p:nvSpPr>
        <p:spPr/>
        <p:txBody>
          <a:bodyPr>
            <a:normAutofit fontScale="92500" lnSpcReduction="10000"/>
          </a:bodyPr>
          <a:lstStyle/>
          <a:p>
            <a:r>
              <a:rPr lang="cy-GB" dirty="0"/>
              <a:t>Edrychwch ar yr adroddiadau ymchwil ar </a:t>
            </a:r>
            <a:r>
              <a:rPr lang="cy-GB" dirty="0" err="1"/>
              <a:t>Moodle</a:t>
            </a:r>
            <a:r>
              <a:rPr lang="cy-GB" dirty="0"/>
              <a:t>. </a:t>
            </a:r>
          </a:p>
          <a:p>
            <a:r>
              <a:rPr lang="cy-GB" dirty="0"/>
              <a:t>Darganfyddwch:</a:t>
            </a:r>
          </a:p>
          <a:p>
            <a:r>
              <a:rPr lang="cy-GB" dirty="0"/>
              <a:t>Beth yw agweddau plant at eu haddysg wrth fyw mewn tlodi; </a:t>
            </a:r>
          </a:p>
          <a:p>
            <a:r>
              <a:rPr lang="cy-GB" dirty="0"/>
              <a:t>Sut y gallant dreulio eu hamser yn yr ysgol/y tu allan iddi; 
Sut mae plant yn teimlo amdanynt eu hunain a'u bywydau;</a:t>
            </a:r>
          </a:p>
          <a:p>
            <a:r>
              <a:rPr lang="cy-GB" dirty="0"/>
              <a:t>Sut mae plant yn teimlo eu bod yn cael eu trin gan eraill am eu bod yn byw mewn tlodi; 
Unrhyw agwedd bwysig arall ar brofiadau plant. </a:t>
            </a:r>
          </a:p>
          <a:p>
            <a:endParaRPr lang="en-GB" dirty="0"/>
          </a:p>
        </p:txBody>
      </p:sp>
      <p:sp>
        <p:nvSpPr>
          <p:cNvPr id="3" name="Content Placeholder 2">
            <a:extLst>
              <a:ext uri="{FF2B5EF4-FFF2-40B4-BE49-F238E27FC236}">
                <a16:creationId xmlns:a16="http://schemas.microsoft.com/office/drawing/2014/main" id="{2B821265-BA64-4E60-AD91-0E80116A727F}"/>
              </a:ext>
            </a:extLst>
          </p:cNvPr>
          <p:cNvSpPr>
            <a:spLocks noGrp="1"/>
          </p:cNvSpPr>
          <p:nvPr>
            <p:ph sz="half" idx="2"/>
          </p:nvPr>
        </p:nvSpPr>
        <p:spPr/>
        <p:txBody>
          <a:bodyPr>
            <a:normAutofit fontScale="92500" lnSpcReduction="10000"/>
          </a:bodyPr>
          <a:lstStyle/>
          <a:p>
            <a:r>
              <a:rPr lang="en-GB" dirty="0"/>
              <a:t>Look at the research reports on Moodle. </a:t>
            </a:r>
          </a:p>
          <a:p>
            <a:r>
              <a:rPr lang="en-GB" dirty="0"/>
              <a:t>Find out:</a:t>
            </a:r>
          </a:p>
          <a:p>
            <a:r>
              <a:rPr lang="en-GB" dirty="0"/>
              <a:t>What children’s attitudes are to their schooling when living in poverty; </a:t>
            </a:r>
          </a:p>
          <a:p>
            <a:r>
              <a:rPr lang="en-GB" dirty="0"/>
              <a:t>How they may spend their time in/outside of school; </a:t>
            </a:r>
          </a:p>
          <a:p>
            <a:r>
              <a:rPr lang="en-GB" dirty="0"/>
              <a:t>How children feel about themselves and their lives;</a:t>
            </a:r>
          </a:p>
          <a:p>
            <a:r>
              <a:rPr lang="en-GB" dirty="0"/>
              <a:t>How children feel they are treated by others because they live in poverty; </a:t>
            </a:r>
          </a:p>
          <a:p>
            <a:r>
              <a:rPr lang="en-GB" dirty="0"/>
              <a:t>Any other important aspect of children’s experiences. </a:t>
            </a:r>
          </a:p>
          <a:p>
            <a:endParaRPr lang="en-GB" dirty="0"/>
          </a:p>
        </p:txBody>
      </p:sp>
    </p:spTree>
    <p:extLst>
      <p:ext uri="{BB962C8B-B14F-4D97-AF65-F5344CB8AC3E}">
        <p14:creationId xmlns:p14="http://schemas.microsoft.com/office/powerpoint/2010/main" val="2639816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Diffyg Dyheadau? </a:t>
            </a:r>
            <a:r>
              <a:rPr lang="en-GB" dirty="0"/>
              <a:t>Myth?</a:t>
            </a:r>
            <a:br>
              <a:rPr lang="en-GB" dirty="0"/>
            </a:br>
            <a:r>
              <a:rPr lang="en-GB" dirty="0"/>
              <a:t>Lacking Aspirations? Myth?</a:t>
            </a:r>
          </a:p>
        </p:txBody>
      </p:sp>
      <p:sp>
        <p:nvSpPr>
          <p:cNvPr id="5" name="Content Placeholder 4"/>
          <p:cNvSpPr>
            <a:spLocks noGrp="1"/>
          </p:cNvSpPr>
          <p:nvPr>
            <p:ph sz="half" idx="1"/>
          </p:nvPr>
        </p:nvSpPr>
        <p:spPr/>
        <p:txBody>
          <a:bodyPr>
            <a:normAutofit fontScale="92500" lnSpcReduction="20000"/>
          </a:bodyPr>
          <a:lstStyle/>
          <a:p>
            <a:endParaRPr lang="en-GB" dirty="0"/>
          </a:p>
        </p:txBody>
      </p:sp>
      <p:sp>
        <p:nvSpPr>
          <p:cNvPr id="3" name="Content Placeholder 2">
            <a:extLst>
              <a:ext uri="{FF2B5EF4-FFF2-40B4-BE49-F238E27FC236}">
                <a16:creationId xmlns:a16="http://schemas.microsoft.com/office/drawing/2014/main" id="{CB18760E-751F-4E65-BC8E-0494EFC4C109}"/>
              </a:ext>
            </a:extLst>
          </p:cNvPr>
          <p:cNvSpPr>
            <a:spLocks noGrp="1"/>
          </p:cNvSpPr>
          <p:nvPr>
            <p:ph sz="half" idx="2"/>
          </p:nvPr>
        </p:nvSpPr>
        <p:spPr/>
        <p:txBody>
          <a:bodyPr>
            <a:normAutofit fontScale="92500" lnSpcReduction="20000"/>
          </a:bodyPr>
          <a:lstStyle/>
          <a:p>
            <a:r>
              <a:rPr lang="en-GB" dirty="0"/>
              <a:t>“Both studies asking children directly about their attitudes to school (Sutton et al and Horgan) found that belief in the importance of education was strong among students from advantaged and from disadvantaged backgrounds. Thus, negative attitudes were not based on children feeling that education does not matter, but rather lack of confidence in their own ability to thrive within the system.” (Hirsch, 2007).</a:t>
            </a:r>
          </a:p>
          <a:p>
            <a:r>
              <a:rPr lang="en-GB" dirty="0"/>
              <a:t> </a:t>
            </a:r>
          </a:p>
          <a:p>
            <a:r>
              <a:rPr lang="en-GB" dirty="0"/>
              <a:t>“This study and other research for the JRF23 challenged the assumption that poorer children and their parents/carers have low aspirations. A study found that most of the millennium cohort children, who were all born in 2000 or 2001, were very ambitious at age seven.” WAG, 2015</a:t>
            </a:r>
          </a:p>
          <a:p>
            <a:endParaRPr lang="en-GB" dirty="0"/>
          </a:p>
        </p:txBody>
      </p:sp>
    </p:spTree>
    <p:extLst>
      <p:ext uri="{BB962C8B-B14F-4D97-AF65-F5344CB8AC3E}">
        <p14:creationId xmlns:p14="http://schemas.microsoft.com/office/powerpoint/2010/main" val="12992690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nn-NO" dirty="0"/>
              <a:t>Beth y gellir ei wneud? </a:t>
            </a:r>
            <a:r>
              <a:rPr lang="en-GB" dirty="0"/>
              <a:t>What can be done?</a:t>
            </a:r>
          </a:p>
        </p:txBody>
      </p:sp>
      <p:sp>
        <p:nvSpPr>
          <p:cNvPr id="4" name="Text Placeholder 3"/>
          <p:cNvSpPr>
            <a:spLocks noGrp="1"/>
          </p:cNvSpPr>
          <p:nvPr>
            <p:ph type="body" idx="1"/>
          </p:nvPr>
        </p:nvSpPr>
        <p:spPr/>
        <p:txBody>
          <a:bodyPr/>
          <a:lstStyle/>
          <a:p>
            <a:r>
              <a:rPr lang="cy-GB" dirty="0"/>
              <a:t>Rhai mentrau lleihau tlodi yng Nghymru</a:t>
            </a:r>
            <a:r>
              <a:rPr lang="en-GB" dirty="0"/>
              <a:t>
Some Welsh poverty reduction initiatives</a:t>
            </a:r>
          </a:p>
          <a:p>
            <a:endParaRPr lang="en-GB" dirty="0"/>
          </a:p>
        </p:txBody>
      </p:sp>
    </p:spTree>
    <p:extLst>
      <p:ext uri="{BB962C8B-B14F-4D97-AF65-F5344CB8AC3E}">
        <p14:creationId xmlns:p14="http://schemas.microsoft.com/office/powerpoint/2010/main" val="83063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D69F2-25B8-4344-B711-A08B99FB55EE}"/>
              </a:ext>
            </a:extLst>
          </p:cNvPr>
          <p:cNvSpPr>
            <a:spLocks noGrp="1"/>
          </p:cNvSpPr>
          <p:nvPr>
            <p:ph type="title"/>
          </p:nvPr>
        </p:nvSpPr>
        <p:spPr/>
        <p:txBody>
          <a:bodyPr/>
          <a:lstStyle/>
          <a:p>
            <a:r>
              <a:rPr lang="en-GB" dirty="0" err="1"/>
              <a:t>Darllen</a:t>
            </a:r>
            <a:r>
              <a:rPr lang="en-GB" dirty="0"/>
              <a:t> a </a:t>
            </a:r>
            <a:r>
              <a:rPr lang="en-GB" dirty="0" err="1"/>
              <a:t>Thrafod</a:t>
            </a:r>
            <a:br>
              <a:rPr lang="en-GB"/>
            </a:br>
            <a:r>
              <a:rPr lang="en-GB"/>
              <a:t>Read </a:t>
            </a:r>
            <a:r>
              <a:rPr lang="en-GB" dirty="0"/>
              <a:t>and Discuss</a:t>
            </a:r>
          </a:p>
        </p:txBody>
      </p:sp>
      <p:sp>
        <p:nvSpPr>
          <p:cNvPr id="4" name="Content Placeholder 3">
            <a:extLst>
              <a:ext uri="{FF2B5EF4-FFF2-40B4-BE49-F238E27FC236}">
                <a16:creationId xmlns:a16="http://schemas.microsoft.com/office/drawing/2014/main" id="{208DDCB7-2455-4E43-91E3-B95F7E902DCA}"/>
              </a:ext>
            </a:extLst>
          </p:cNvPr>
          <p:cNvSpPr>
            <a:spLocks noGrp="1"/>
          </p:cNvSpPr>
          <p:nvPr>
            <p:ph idx="1"/>
          </p:nvPr>
        </p:nvSpPr>
        <p:spPr/>
        <p:txBody>
          <a:bodyPr/>
          <a:lstStyle/>
          <a:p>
            <a:r>
              <a:rPr lang="en-GB" dirty="0">
                <a:hlinkClick r:id="rId2"/>
              </a:rPr>
              <a:t>child-poverty-strategy-for-wales-easy-read-version.pdf (</a:t>
            </a:r>
            <a:r>
              <a:rPr lang="en-GB" dirty="0" err="1">
                <a:hlinkClick r:id="rId2"/>
              </a:rPr>
              <a:t>gov.wales</a:t>
            </a:r>
            <a:r>
              <a:rPr lang="en-GB" dirty="0">
                <a:hlinkClick r:id="rId2"/>
              </a:rPr>
              <a:t>)</a:t>
            </a:r>
            <a:endParaRPr lang="en-GB" dirty="0"/>
          </a:p>
          <a:p>
            <a:r>
              <a:rPr lang="en-GB">
                <a:hlinkClick r:id="rId3"/>
              </a:rPr>
              <a:t>Child poverty strategy: 2022 progress report [HTML] | GOV.WALES</a:t>
            </a:r>
            <a:endParaRPr lang="en-GB" dirty="0"/>
          </a:p>
        </p:txBody>
      </p:sp>
    </p:spTree>
    <p:extLst>
      <p:ext uri="{BB962C8B-B14F-4D97-AF65-F5344CB8AC3E}">
        <p14:creationId xmlns:p14="http://schemas.microsoft.com/office/powerpoint/2010/main" val="6376555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6400" y="286603"/>
            <a:ext cx="10749280" cy="1450757"/>
          </a:xfrm>
        </p:spPr>
        <p:txBody>
          <a:bodyPr>
            <a:normAutofit/>
          </a:bodyPr>
          <a:lstStyle/>
          <a:p>
            <a:r>
              <a:rPr lang="cy-GB" sz="3200" dirty="0"/>
              <a:t>Tlodi plant: cynllun gweithredu cynyddu incwm rhwng 2020 a 2021</a:t>
            </a:r>
            <a:br>
              <a:rPr lang="en-GB" sz="3200" dirty="0"/>
            </a:br>
            <a:r>
              <a:rPr lang="en-GB" sz="3200" dirty="0"/>
              <a:t>Child poverty: income maximisation action plan 2020 to 2021</a:t>
            </a:r>
          </a:p>
        </p:txBody>
      </p: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137569" y="2428875"/>
            <a:ext cx="2857500" cy="2857500"/>
          </a:xfrm>
        </p:spPr>
      </p:pic>
      <p:sp>
        <p:nvSpPr>
          <p:cNvPr id="6" name="Content Placeholder 5"/>
          <p:cNvSpPr>
            <a:spLocks noGrp="1"/>
          </p:cNvSpPr>
          <p:nvPr>
            <p:ph sz="half" idx="2"/>
          </p:nvPr>
        </p:nvSpPr>
        <p:spPr/>
        <p:txBody>
          <a:bodyPr>
            <a:normAutofit fontScale="70000" lnSpcReduction="20000"/>
          </a:bodyPr>
          <a:lstStyle/>
          <a:p>
            <a:r>
              <a:rPr lang="cy-GB" dirty="0"/>
              <a:t>Defnyddiwch y ddolen hon - </a:t>
            </a:r>
            <a:r>
              <a:rPr lang="cy-GB" dirty="0">
                <a:hlinkClick r:id="rId4"/>
              </a:rPr>
              <a:t>https://gov.wales/child-poverty-income-maximisation-action-plan-2020-2021-html</a:t>
            </a:r>
            <a:r>
              <a:rPr lang="cy-GB" dirty="0"/>
              <a:t> neu'r Cod QR</a:t>
            </a:r>
          </a:p>
          <a:p>
            <a:endParaRPr lang="cy-GB" dirty="0"/>
          </a:p>
          <a:p>
            <a:r>
              <a:rPr lang="cy-GB" dirty="0"/>
              <a:t>Sganio'r targedau a nodir yn y cynllun Oes unrhyw beth sy'n arbennig o ddiddorol, cyraeddadwy neu na ellir ei gyflawni yn eich barn chi? </a:t>
            </a:r>
          </a:p>
          <a:p>
            <a:r>
              <a:rPr lang="cy-GB" dirty="0"/>
              <a:t>Pa un o'r rhain fydd yn cael yr effaith fwyaf ar gyrhaeddiad addysgol?</a:t>
            </a:r>
          </a:p>
          <a:p>
            <a:endParaRPr lang="en-GB" dirty="0"/>
          </a:p>
          <a:p>
            <a:r>
              <a:rPr lang="en-GB" dirty="0"/>
              <a:t>Use this link - </a:t>
            </a:r>
            <a:r>
              <a:rPr lang="en-GB" dirty="0">
                <a:hlinkClick r:id="rId4"/>
              </a:rPr>
              <a:t>https://gov.wales/child-poverty-income-maximisation-action-plan-2020-2021-html</a:t>
            </a:r>
            <a:r>
              <a:rPr lang="en-GB" dirty="0"/>
              <a:t> or the QR Code</a:t>
            </a:r>
          </a:p>
          <a:p>
            <a:endParaRPr lang="en-GB" dirty="0"/>
          </a:p>
          <a:p>
            <a:r>
              <a:rPr lang="en-GB" dirty="0"/>
              <a:t>Scan the targets laid out in the plan Is there anything you think is particularly interesting, achievable or unachievable? </a:t>
            </a:r>
          </a:p>
          <a:p>
            <a:r>
              <a:rPr lang="en-GB" dirty="0"/>
              <a:t>Which of these will have the most impact on educational attainment?</a:t>
            </a:r>
          </a:p>
          <a:p>
            <a:endParaRPr lang="en-GB" dirty="0"/>
          </a:p>
        </p:txBody>
      </p:sp>
      <p:sp>
        <p:nvSpPr>
          <p:cNvPr id="8" name="Content Placeholder 5"/>
          <p:cNvSpPr txBox="1">
            <a:spLocks/>
          </p:cNvSpPr>
          <p:nvPr/>
        </p:nvSpPr>
        <p:spPr>
          <a:xfrm>
            <a:off x="1342914" y="2560320"/>
            <a:ext cx="4718304" cy="331012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endParaRPr lang="en-GB" dirty="0"/>
          </a:p>
        </p:txBody>
      </p:sp>
    </p:spTree>
    <p:extLst>
      <p:ext uri="{BB962C8B-B14F-4D97-AF65-F5344CB8AC3E}">
        <p14:creationId xmlns:p14="http://schemas.microsoft.com/office/powerpoint/2010/main" val="20067094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a:t>Darllen pellach          </a:t>
            </a:r>
            <a:r>
              <a:rPr lang="en-GB" dirty="0"/>
              <a:t>Further reading</a:t>
            </a:r>
          </a:p>
        </p:txBody>
      </p:sp>
      <p:sp>
        <p:nvSpPr>
          <p:cNvPr id="6" name="Content Placeholder 5"/>
          <p:cNvSpPr>
            <a:spLocks noGrp="1"/>
          </p:cNvSpPr>
          <p:nvPr>
            <p:ph idx="1"/>
          </p:nvPr>
        </p:nvSpPr>
        <p:spPr/>
        <p:txBody>
          <a:bodyPr/>
          <a:lstStyle/>
          <a:p>
            <a:r>
              <a:rPr lang="cy-GB" dirty="0"/>
              <a:t>Beth yw eich barn am yr adroddiad hwn</a:t>
            </a:r>
            <a:r>
              <a:rPr lang="en-GB" dirty="0"/>
              <a:t>: </a:t>
            </a:r>
          </a:p>
          <a:p>
            <a:r>
              <a:rPr lang="en-GB" dirty="0"/>
              <a:t>What are your thoughts on this report: </a:t>
            </a:r>
          </a:p>
          <a:p>
            <a:endParaRPr lang="en-GB" dirty="0"/>
          </a:p>
          <a:p>
            <a:endParaRPr lang="en-GB" dirty="0"/>
          </a:p>
          <a:p>
            <a:r>
              <a:rPr lang="en-GB" dirty="0"/>
              <a:t>- </a:t>
            </a:r>
            <a:r>
              <a:rPr lang="en-GB" u="sng" dirty="0">
                <a:hlinkClick r:id="rId2"/>
              </a:rPr>
              <a:t>https://www.ucas.com/corporate/news-and-key-documents/news/one-five-students-unintentionally-block-themselves-degree-choices</a:t>
            </a:r>
            <a:endParaRPr lang="en-GB" dirty="0"/>
          </a:p>
        </p:txBody>
      </p:sp>
    </p:spTree>
    <p:extLst>
      <p:ext uri="{BB962C8B-B14F-4D97-AF65-F5344CB8AC3E}">
        <p14:creationId xmlns:p14="http://schemas.microsoft.com/office/powerpoint/2010/main" val="26423219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Darllen Pellach            </a:t>
            </a:r>
            <a:r>
              <a:rPr lang="en-GB" dirty="0"/>
              <a:t>Further Reading</a:t>
            </a:r>
          </a:p>
        </p:txBody>
      </p:sp>
      <p:sp>
        <p:nvSpPr>
          <p:cNvPr id="3" name="Content Placeholder 2"/>
          <p:cNvSpPr>
            <a:spLocks noGrp="1"/>
          </p:cNvSpPr>
          <p:nvPr>
            <p:ph idx="1"/>
          </p:nvPr>
        </p:nvSpPr>
        <p:spPr/>
        <p:txBody>
          <a:bodyPr>
            <a:normAutofit fontScale="85000" lnSpcReduction="20000"/>
          </a:bodyPr>
          <a:lstStyle/>
          <a:p>
            <a:r>
              <a:rPr lang="cy-GB" dirty="0"/>
              <a:t>Rhoi Tlodi wrth galon cyllideb 2020/21 Llywodraeth Cymru
</a:t>
            </a:r>
          </a:p>
          <a:p>
            <a:r>
              <a:rPr lang="cy-GB" dirty="0"/>
              <a:t>Briffio: Tlodi yng Nghymru 2020
</a:t>
            </a:r>
          </a:p>
          <a:p>
            <a:r>
              <a:rPr lang="cy-GB" dirty="0"/>
              <a:t>Arolwg Cenedlaethol Cymru 2017-18 Tlodi ac amddifadedd</a:t>
            </a:r>
            <a:r>
              <a:rPr lang="en-GB" dirty="0"/>
              <a:t>
</a:t>
            </a:r>
          </a:p>
          <a:p>
            <a:r>
              <a:rPr lang="en-GB" dirty="0"/>
              <a:t>Putting Poverty at the centre of the Welsh Government’s 2020/21 budget</a:t>
            </a:r>
          </a:p>
          <a:p>
            <a:endParaRPr lang="en-GB" dirty="0"/>
          </a:p>
          <a:p>
            <a:r>
              <a:rPr lang="en-GB" dirty="0"/>
              <a:t>Briefing: Poverty in Wales 2020</a:t>
            </a:r>
          </a:p>
          <a:p>
            <a:endParaRPr lang="en-GB" dirty="0"/>
          </a:p>
          <a:p>
            <a:r>
              <a:rPr lang="en-GB" dirty="0"/>
              <a:t>National Survey for Wales 2017-18 Poverty and deprivation</a:t>
            </a:r>
          </a:p>
          <a:p>
            <a:endParaRPr lang="en-GB" dirty="0"/>
          </a:p>
        </p:txBody>
      </p:sp>
    </p:spTree>
    <p:extLst>
      <p:ext uri="{BB962C8B-B14F-4D97-AF65-F5344CB8AC3E}">
        <p14:creationId xmlns:p14="http://schemas.microsoft.com/office/powerpoint/2010/main" val="34740281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a:t>Cyfeiriadau</a:t>
            </a:r>
            <a:r>
              <a:rPr lang="en-GB" dirty="0"/>
              <a:t>                 References</a:t>
            </a:r>
          </a:p>
        </p:txBody>
      </p:sp>
      <p:sp>
        <p:nvSpPr>
          <p:cNvPr id="6" name="Content Placeholder 5"/>
          <p:cNvSpPr>
            <a:spLocks noGrp="1"/>
          </p:cNvSpPr>
          <p:nvPr>
            <p:ph idx="1"/>
          </p:nvPr>
        </p:nvSpPr>
        <p:spPr/>
        <p:txBody>
          <a:bodyPr>
            <a:normAutofit fontScale="92500" lnSpcReduction="20000"/>
          </a:bodyPr>
          <a:lstStyle/>
          <a:p>
            <a:r>
              <a:rPr lang="en-GB" dirty="0"/>
              <a:t>Bevan Foundation (2011) Paying the Price of Being Poor. Ebbw Vale: The Bevan Foundation. Last Accessed at 18.2.16 at http://www.bevanfoundation.org/wp-content/uploads/2011/10/Paying-the-Orice-of-Being-Poor.pdf </a:t>
            </a:r>
          </a:p>
          <a:p>
            <a:r>
              <a:rPr lang="en-US" dirty="0"/>
              <a:t>Habitat for humanity, No Date. </a:t>
            </a:r>
            <a:r>
              <a:rPr lang="en-US" i="1" dirty="0"/>
              <a:t>Relative vs Absolute Poverty. </a:t>
            </a:r>
            <a:r>
              <a:rPr lang="en-US" dirty="0"/>
              <a:t>[Online] </a:t>
            </a:r>
            <a:br>
              <a:rPr lang="en-US" dirty="0"/>
            </a:br>
            <a:r>
              <a:rPr lang="en-US" dirty="0"/>
              <a:t>Available at: </a:t>
            </a:r>
            <a:r>
              <a:rPr lang="en-US" u="sng" dirty="0"/>
              <a:t>https://www.habitatforhumanity.org.uk/blog/2018/09/relative-absolute-poverty/</a:t>
            </a:r>
            <a:br>
              <a:rPr lang="en-US" dirty="0"/>
            </a:br>
            <a:r>
              <a:rPr lang="en-US" dirty="0"/>
              <a:t>[Accessed 19 February 2021].</a:t>
            </a:r>
            <a:endParaRPr lang="en-GB" dirty="0"/>
          </a:p>
          <a:p>
            <a:r>
              <a:rPr lang="en-GB" dirty="0"/>
              <a:t>Joseph Rowntree Foundation, 2020. Education in Wales. [Online] Available at: https://www.jrf.org.uk/data/education-wales [Accessed 26 March 2021].</a:t>
            </a:r>
          </a:p>
          <a:p>
            <a:r>
              <a:rPr lang="en-US" dirty="0"/>
              <a:t>Mack, J., 2016. </a:t>
            </a:r>
            <a:r>
              <a:rPr lang="en-US" i="1" dirty="0"/>
              <a:t>Absolute and overall poverty. </a:t>
            </a:r>
            <a:r>
              <a:rPr lang="en-US" dirty="0"/>
              <a:t>[Online] </a:t>
            </a:r>
            <a:br>
              <a:rPr lang="en-US" dirty="0"/>
            </a:br>
            <a:r>
              <a:rPr lang="en-US" dirty="0"/>
              <a:t>Available at: </a:t>
            </a:r>
            <a:r>
              <a:rPr lang="en-US" u="sng" dirty="0">
                <a:hlinkClick r:id="rId2"/>
              </a:rPr>
              <a:t>https://www.poverty.ac.uk/definitions-poverty/absolute-and-overall-poverty#:~:text=As%20such%2C%20in%201995%20the,%2C%20shelter%2C%20education%20and%20information</a:t>
            </a:r>
            <a:r>
              <a:rPr lang="en-US" u="sng" dirty="0"/>
              <a:t>. </a:t>
            </a:r>
            <a:r>
              <a:rPr lang="en-US" dirty="0"/>
              <a:t>[Accessed 19 February 2021].</a:t>
            </a:r>
            <a:endParaRPr lang="en-GB" dirty="0"/>
          </a:p>
          <a:p>
            <a:r>
              <a:rPr lang="en-GB" dirty="0" err="1"/>
              <a:t>Matejic</a:t>
            </a:r>
            <a:r>
              <a:rPr lang="en-GB" dirty="0"/>
              <a:t>, P., 2020. Poverty in Wales 2020. [Online] Available at: https://www.jrf.org.uk/report/poverty-wales-2020 [Accessed 26 March 2021].</a:t>
            </a:r>
          </a:p>
          <a:p>
            <a:endParaRPr lang="en-GB" dirty="0"/>
          </a:p>
        </p:txBody>
      </p:sp>
    </p:spTree>
    <p:extLst>
      <p:ext uri="{BB962C8B-B14F-4D97-AF65-F5344CB8AC3E}">
        <p14:creationId xmlns:p14="http://schemas.microsoft.com/office/powerpoint/2010/main" val="30290818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Cyfeiriadau  </a:t>
            </a:r>
            <a:r>
              <a:rPr lang="en-GB"/>
              <a:t>               </a:t>
            </a:r>
            <a:r>
              <a:rPr lang="en-GB" dirty="0"/>
              <a:t>References</a:t>
            </a:r>
          </a:p>
        </p:txBody>
      </p:sp>
      <p:sp>
        <p:nvSpPr>
          <p:cNvPr id="6" name="Content Placeholder 5"/>
          <p:cNvSpPr>
            <a:spLocks noGrp="1"/>
          </p:cNvSpPr>
          <p:nvPr>
            <p:ph idx="1"/>
          </p:nvPr>
        </p:nvSpPr>
        <p:spPr/>
        <p:txBody>
          <a:bodyPr>
            <a:normAutofit/>
          </a:bodyPr>
          <a:lstStyle/>
          <a:p>
            <a:endParaRPr lang="en-GB" dirty="0"/>
          </a:p>
          <a:p>
            <a:endParaRPr lang="en-GB" dirty="0"/>
          </a:p>
        </p:txBody>
      </p:sp>
      <p:sp>
        <p:nvSpPr>
          <p:cNvPr id="2" name="Rectangle 1"/>
          <p:cNvSpPr/>
          <p:nvPr/>
        </p:nvSpPr>
        <p:spPr>
          <a:xfrm>
            <a:off x="1262743" y="2400300"/>
            <a:ext cx="9776732" cy="2585323"/>
          </a:xfrm>
          <a:prstGeom prst="rect">
            <a:avLst/>
          </a:prstGeom>
        </p:spPr>
        <p:txBody>
          <a:bodyPr wrap="square">
            <a:spAutoFit/>
          </a:bodyPr>
          <a:lstStyle/>
          <a:p>
            <a:r>
              <a:rPr lang="en-GB" dirty="0"/>
              <a:t>Savage, M. et al., 2013. A New Model of Social Class? Findings from the BBC's Great British Class Survey Experiment. Sociology, 47(2), pp. 219-250.</a:t>
            </a:r>
          </a:p>
          <a:p>
            <a:r>
              <a:rPr lang="en-GB" b="0" i="0" dirty="0">
                <a:solidFill>
                  <a:srgbClr val="253D40"/>
                </a:solidFill>
                <a:effectLst/>
                <a:latin typeface="TabletGothic"/>
              </a:rPr>
              <a:t>Tahir, I. (2022). The UK education system preserves inequality – new report [Comment] The Conversation. Available at: </a:t>
            </a:r>
            <a:r>
              <a:rPr lang="en-GB" b="0" i="0" u="none" strike="noStrike" dirty="0">
                <a:effectLst/>
                <a:latin typeface="TabletGothic"/>
                <a:hlinkClick r:id="rId2"/>
              </a:rPr>
              <a:t>https://ifs.org.uk/articles/uk-education-system-preserves-inequality-new-report</a:t>
            </a:r>
            <a:r>
              <a:rPr lang="en-GB" b="0" i="0" dirty="0">
                <a:solidFill>
                  <a:srgbClr val="253D40"/>
                </a:solidFill>
                <a:effectLst/>
                <a:latin typeface="TabletGothic"/>
              </a:rPr>
              <a:t> (accessed: 27 February 2023).</a:t>
            </a:r>
            <a:endParaRPr lang="en-GB" dirty="0"/>
          </a:p>
          <a:p>
            <a:r>
              <a:rPr lang="en-GB" dirty="0"/>
              <a:t>Wales: Welsh Assembly Government (2015) Rewriting the Future: Raising Ambition and Attainment in Welsh Schools. Cardiff: Welsh Assembly Government. Last Accessed at 18.2.16 at http://gov.wales/docs/dcells/publications/140616-rewriting-the-future-raising-ambition-and-attainment-in-welsh-schools-en.pdf</a:t>
            </a:r>
          </a:p>
        </p:txBody>
      </p:sp>
    </p:spTree>
    <p:extLst>
      <p:ext uri="{BB962C8B-B14F-4D97-AF65-F5344CB8AC3E}">
        <p14:creationId xmlns:p14="http://schemas.microsoft.com/office/powerpoint/2010/main" val="225563745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696C8EF-5CFA-4446-B2D9-1B4DA61CE5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BCB53E5-9C54-49C0-A664-B73EFE58429B}">
  <ds:schemaRefs>
    <ds:schemaRef ds:uri="http://schemas.microsoft.com/sharepoint/v3/contenttype/forms"/>
  </ds:schemaRefs>
</ds:datastoreItem>
</file>

<file path=customXml/itemProps3.xml><?xml version="1.0" encoding="utf-8"?>
<ds:datastoreItem xmlns:ds="http://schemas.openxmlformats.org/officeDocument/2006/customXml" ds:itemID="{C0136BC1-E1B2-46E9-BC41-4CA39C3000F8}">
  <ds:schemaRefs>
    <ds:schemaRef ds:uri="86807d6d-212c-47c2-9ccb-06e47adbafa4"/>
    <ds:schemaRef ds:uri="http://purl.org/dc/terms/"/>
    <ds:schemaRef ds:uri="http://purl.org/dc/dcmitype/"/>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b0eec7eb-90c5-4dfa-b4c7-29fb51310a2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Retrospect</Template>
  <TotalTime>5119</TotalTime>
  <Words>4161</Words>
  <Application>Microsoft Office PowerPoint</Application>
  <PresentationFormat>Widescreen</PresentationFormat>
  <Paragraphs>271</Paragraphs>
  <Slides>41</Slides>
  <Notes>14</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Frutiger LT W01_55 Roma1475738</vt:lpstr>
      <vt:lpstr>TabletGothic</vt:lpstr>
      <vt:lpstr>Arial</vt:lpstr>
      <vt:lpstr>Calibri</vt:lpstr>
      <vt:lpstr>Calibri Light</vt:lpstr>
      <vt:lpstr>Symbol</vt:lpstr>
      <vt:lpstr>Times New Roman</vt:lpstr>
      <vt:lpstr>Retrospect</vt:lpstr>
      <vt:lpstr>ECES4011/C</vt:lpstr>
      <vt:lpstr>Deilliannau Dysgu  Learning Outcomes</vt:lpstr>
      <vt:lpstr>Amcanion                    Objectives</vt:lpstr>
      <vt:lpstr>Dosbarth Cymdeithasol    Social Class</vt:lpstr>
      <vt:lpstr>Dosbarth Cymdeithasol  Social Class</vt:lpstr>
      <vt:lpstr>PowerPoint Presentation</vt:lpstr>
      <vt:lpstr>Dosbarth Cymdeithasol  Social Class</vt:lpstr>
      <vt:lpstr>What is Your Class?   What is Your Class?</vt:lpstr>
      <vt:lpstr>Pam mae cymdeithas yn anghyfartal?  Why is society unequal? </vt:lpstr>
      <vt:lpstr>Pam mae cymdeithas yn anghyfartal? Why is society unequal?</vt:lpstr>
      <vt:lpstr>Cyfalaf Diwylliannol, Economaidd a Chymdeithasol Cultural, Economic and Social Capital</vt:lpstr>
      <vt:lpstr>PowerPoint Presentation</vt:lpstr>
      <vt:lpstr>Cyfalaf Diwylliannol, Economaidd a Chymdeithasol Cultural, Economic and Social Capital</vt:lpstr>
      <vt:lpstr>Tlodi                        Poverty</vt:lpstr>
      <vt:lpstr>Tlodi Absoliwt             Absolute Poverty</vt:lpstr>
      <vt:lpstr>Tlodi Cymharol           Relative Poverty</vt:lpstr>
      <vt:lpstr>Eithrio a Thlodi  Exclusion and Poverty  </vt:lpstr>
      <vt:lpstr>Termau allweddol -Allgáu Cymdeithasol a Chynhwysiant Key terms -Social Exclusion and Inclusion</vt:lpstr>
      <vt:lpstr>Pam mae hyn yn bwysig?  Why does this matter?</vt:lpstr>
      <vt:lpstr>Tlodi ac Anfantais Addysgol  Beth ydyn ni'n ei wybod?  Poverty and Educational Disadvantage  What do we know?</vt:lpstr>
      <vt:lpstr>Tlodi ac Anfantais Addysgol  Beth ydyn ni'n ei wybod?  Poverty and Educational Disadvantage  What do we know?</vt:lpstr>
      <vt:lpstr>Yr Agweddau Ymarferol  The Practicalities</vt:lpstr>
      <vt:lpstr>Beth mae'r Rhifau'n ei Ddweud?  What Do the Numbers Say? </vt:lpstr>
      <vt:lpstr>Tahir (2022)</vt:lpstr>
      <vt:lpstr>Attainment gaps between students eligible and not eligible for free school meals at different stages of the education system, 2019. IFS Education inequalities report</vt:lpstr>
      <vt:lpstr>Darllen ac adnabod pwyntiau allweddol Read and identify key points</vt:lpstr>
      <vt:lpstr>Rhai Ystadegau           Some Statistics</vt:lpstr>
      <vt:lpstr>Tlodi a Chyrhaeddiad  Poverty and Attainment</vt:lpstr>
      <vt:lpstr>Tlodi a Chyrhaeddiad Poverty and Attainment</vt:lpstr>
      <vt:lpstr>Sut mae tlodi'n effeithio ar addysg plant? How does poverty impact on children’s education?</vt:lpstr>
      <vt:lpstr>PowerPoint Presentation</vt:lpstr>
      <vt:lpstr>Eich lle chi                       Your Place</vt:lpstr>
      <vt:lpstr>Tasg                             Task</vt:lpstr>
      <vt:lpstr>Diffyg Dyheadau? Myth? Lacking Aspirations? Myth?</vt:lpstr>
      <vt:lpstr>Beth y gellir ei wneud? What can be done?</vt:lpstr>
      <vt:lpstr>Darllen a Thrafod Read and Discuss</vt:lpstr>
      <vt:lpstr>Tlodi plant: cynllun gweithredu cynyddu incwm rhwng 2020 a 2021 Child poverty: income maximisation action plan 2020 to 2021</vt:lpstr>
      <vt:lpstr>Darllen pellach          Further reading</vt:lpstr>
      <vt:lpstr>Darllen Pellach            Further Reading</vt:lpstr>
      <vt:lpstr>Cyfeiriadau                 References</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and Equity</dc:title>
  <dc:creator>Ross Phillips</dc:creator>
  <cp:lastModifiedBy>Alison Murphy</cp:lastModifiedBy>
  <cp:revision>45</cp:revision>
  <dcterms:created xsi:type="dcterms:W3CDTF">2021-03-23T11:04:46Z</dcterms:created>
  <dcterms:modified xsi:type="dcterms:W3CDTF">2023-03-20T09:11:04Z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