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7" r:id="rId5"/>
    <p:sldId id="259" r:id="rId6"/>
    <p:sldId id="261" r:id="rId7"/>
    <p:sldId id="262" r:id="rId8"/>
    <p:sldId id="266" r:id="rId9"/>
    <p:sldId id="264" r:id="rId10"/>
    <p:sldId id="265" r:id="rId11"/>
    <p:sldId id="274"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91" autoAdjust="0"/>
    <p:restoredTop sz="94984" autoAdjust="0"/>
  </p:normalViewPr>
  <p:slideViewPr>
    <p:cSldViewPr snapToGrid="0">
      <p:cViewPr varScale="1">
        <p:scale>
          <a:sx n="83" d="100"/>
          <a:sy n="83" d="100"/>
        </p:scale>
        <p:origin x="396" y="78"/>
      </p:cViewPr>
      <p:guideLst/>
    </p:cSldViewPr>
  </p:slideViewPr>
  <p:outlineViewPr>
    <p:cViewPr>
      <p:scale>
        <a:sx n="33" d="100"/>
        <a:sy n="33" d="100"/>
      </p:scale>
      <p:origin x="0" y="-559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F4780A-C478-4D67-9467-8C6B6CD3C3DA}" type="datetimeFigureOut">
              <a:rPr lang="en-GB" smtClean="0"/>
              <a:t>28/02/2016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6C754C-85A1-4CB6-9662-F7309416F8D8}" type="slidenum">
              <a:rPr lang="en-GB" smtClean="0"/>
              <a:t>‹#›</a:t>
            </a:fld>
            <a:endParaRPr lang="en-GB"/>
          </a:p>
        </p:txBody>
      </p:sp>
    </p:spTree>
    <p:extLst>
      <p:ext uri="{BB962C8B-B14F-4D97-AF65-F5344CB8AC3E}">
        <p14:creationId xmlns:p14="http://schemas.microsoft.com/office/powerpoint/2010/main" val="2201550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3947583-323E-4B4E-9AB9-8D1CA28031A6}" type="datetimeFigureOut">
              <a:rPr lang="en-GB" smtClean="0"/>
              <a:t>28/02/2016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3045514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3947583-323E-4B4E-9AB9-8D1CA28031A6}" type="datetimeFigureOut">
              <a:rPr lang="en-GB" smtClean="0"/>
              <a:t>28/02/2016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243966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947583-323E-4B4E-9AB9-8D1CA28031A6}" type="datetimeFigureOut">
              <a:rPr lang="en-GB" smtClean="0"/>
              <a:t>28/02/2016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296838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3947583-323E-4B4E-9AB9-8D1CA28031A6}" type="datetimeFigureOut">
              <a:rPr lang="en-GB" smtClean="0"/>
              <a:t>28/02/2016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2899217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3947583-323E-4B4E-9AB9-8D1CA28031A6}" type="datetimeFigureOut">
              <a:rPr lang="en-GB" smtClean="0"/>
              <a:t>28/02/2016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3292007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3947583-323E-4B4E-9AB9-8D1CA28031A6}" type="datetimeFigureOut">
              <a:rPr lang="en-GB" smtClean="0"/>
              <a:t>28/02/2016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1653015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47583-323E-4B4E-9AB9-8D1CA28031A6}" type="datetimeFigureOut">
              <a:rPr lang="en-GB" smtClean="0"/>
              <a:t>28/02/2016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316871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3947583-323E-4B4E-9AB9-8D1CA28031A6}" type="datetimeFigureOut">
              <a:rPr lang="en-GB" smtClean="0"/>
              <a:t>28/02/2016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4064984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3947583-323E-4B4E-9AB9-8D1CA28031A6}" type="datetimeFigureOut">
              <a:rPr lang="en-GB" smtClean="0"/>
              <a:t>28/02/2016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655857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3947583-323E-4B4E-9AB9-8D1CA28031A6}" type="datetimeFigureOut">
              <a:rPr lang="en-GB" smtClean="0"/>
              <a:t>28/02/2016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3519721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3947583-323E-4B4E-9AB9-8D1CA28031A6}" type="datetimeFigureOut">
              <a:rPr lang="en-GB" smtClean="0"/>
              <a:t>28/02/2016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2399CE-4282-46E4-A5DD-9FDE025A019C}" type="slidenum">
              <a:rPr lang="en-GB" smtClean="0"/>
              <a:t>‹#›</a:t>
            </a:fld>
            <a:endParaRPr lang="en-GB"/>
          </a:p>
        </p:txBody>
      </p:sp>
    </p:spTree>
    <p:extLst>
      <p:ext uri="{BB962C8B-B14F-4D97-AF65-F5344CB8AC3E}">
        <p14:creationId xmlns:p14="http://schemas.microsoft.com/office/powerpoint/2010/main" val="1962776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947583-323E-4B4E-9AB9-8D1CA28031A6}" type="datetimeFigureOut">
              <a:rPr lang="en-GB" smtClean="0"/>
              <a:t>28/02/2016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2399CE-4282-46E4-A5DD-9FDE025A019C}" type="slidenum">
              <a:rPr lang="en-GB" smtClean="0"/>
              <a:t>‹#›</a:t>
            </a:fld>
            <a:endParaRPr lang="en-GB"/>
          </a:p>
        </p:txBody>
      </p:sp>
    </p:spTree>
    <p:extLst>
      <p:ext uri="{BB962C8B-B14F-4D97-AF65-F5344CB8AC3E}">
        <p14:creationId xmlns:p14="http://schemas.microsoft.com/office/powerpoint/2010/main" val="36418894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a:t>The HUMAN BEING</a:t>
            </a:r>
          </a:p>
        </p:txBody>
      </p:sp>
      <p:sp>
        <p:nvSpPr>
          <p:cNvPr id="3" name="Subtitle 2"/>
          <p:cNvSpPr>
            <a:spLocks noGrp="1"/>
          </p:cNvSpPr>
          <p:nvPr>
            <p:ph type="subTitle" idx="1"/>
          </p:nvPr>
        </p:nvSpPr>
        <p:spPr/>
        <p:txBody>
          <a:bodyPr>
            <a:normAutofit/>
          </a:bodyPr>
          <a:lstStyle/>
          <a:p>
            <a:endParaRPr lang="en-GB" sz="3200" dirty="0"/>
          </a:p>
          <a:p>
            <a:r>
              <a:rPr lang="en-GB" sz="3200" dirty="0"/>
              <a:t>Bodily Continuity</a:t>
            </a:r>
          </a:p>
        </p:txBody>
      </p:sp>
    </p:spTree>
    <p:extLst>
      <p:ext uri="{BB962C8B-B14F-4D97-AF65-F5344CB8AC3E}">
        <p14:creationId xmlns:p14="http://schemas.microsoft.com/office/powerpoint/2010/main" val="3942706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3510" y="332508"/>
            <a:ext cx="10515600" cy="6276109"/>
          </a:xfrm>
        </p:spPr>
        <p:txBody>
          <a:bodyPr/>
          <a:lstStyle/>
          <a:p>
            <a:r>
              <a:rPr lang="en-GB" dirty="0"/>
              <a:t>So far we have considered different views of the persistence of persons over time</a:t>
            </a:r>
          </a:p>
          <a:p>
            <a:r>
              <a:rPr lang="en-GB" b="1" dirty="0"/>
              <a:t>The simple soul</a:t>
            </a:r>
          </a:p>
          <a:p>
            <a:r>
              <a:rPr lang="en-GB" b="1" dirty="0"/>
              <a:t>Memories</a:t>
            </a:r>
          </a:p>
          <a:p>
            <a:r>
              <a:rPr lang="en-GB" b="1" dirty="0"/>
              <a:t>Psychological Continuity </a:t>
            </a:r>
            <a:r>
              <a:rPr lang="en-GB" dirty="0"/>
              <a:t>– the Mental conscious being </a:t>
            </a:r>
          </a:p>
          <a:p>
            <a:r>
              <a:rPr lang="en-GB" dirty="0"/>
              <a:t>All the above make a distinction between a person and a human being or body</a:t>
            </a:r>
          </a:p>
          <a:p>
            <a:r>
              <a:rPr lang="en-GB" dirty="0"/>
              <a:t>All the above consider that the physical body is of secondary importance – in comparison to other more important characteristics</a:t>
            </a:r>
          </a:p>
          <a:p>
            <a:r>
              <a:rPr lang="en-GB" dirty="0"/>
              <a:t>Indeed the thought experiments that we have considered are meant to show that what is crucial for personhood is…</a:t>
            </a:r>
          </a:p>
          <a:p>
            <a:r>
              <a:rPr lang="en-GB" dirty="0"/>
              <a:t>Something other than a body and</a:t>
            </a:r>
          </a:p>
          <a:p>
            <a:r>
              <a:rPr lang="en-GB" dirty="0"/>
              <a:t>That we can conceive of this person without a body…</a:t>
            </a:r>
          </a:p>
          <a:p>
            <a:endParaRPr lang="en-GB" dirty="0"/>
          </a:p>
        </p:txBody>
      </p:sp>
    </p:spTree>
    <p:extLst>
      <p:ext uri="{BB962C8B-B14F-4D97-AF65-F5344CB8AC3E}">
        <p14:creationId xmlns:p14="http://schemas.microsoft.com/office/powerpoint/2010/main" val="222779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37549"/>
            <a:ext cx="10515600" cy="5239415"/>
          </a:xfrm>
        </p:spPr>
        <p:txBody>
          <a:bodyPr>
            <a:normAutofit/>
          </a:bodyPr>
          <a:lstStyle/>
          <a:p>
            <a:r>
              <a:rPr lang="en-GB" dirty="0"/>
              <a:t>The views that we have examined so far locate the real person </a:t>
            </a:r>
            <a:r>
              <a:rPr lang="en-GB" b="1" i="1" dirty="0"/>
              <a:t>inside </a:t>
            </a:r>
            <a:r>
              <a:rPr lang="en-GB" dirty="0"/>
              <a:t>the bodily human being </a:t>
            </a:r>
          </a:p>
          <a:p>
            <a:r>
              <a:rPr lang="en-GB" dirty="0"/>
              <a:t>The real human being is in someway </a:t>
            </a:r>
            <a:r>
              <a:rPr lang="en-GB" i="1" dirty="0"/>
              <a:t>hidden </a:t>
            </a:r>
            <a:r>
              <a:rPr lang="en-GB" dirty="0"/>
              <a:t>inside the bodily shell</a:t>
            </a:r>
          </a:p>
          <a:p>
            <a:r>
              <a:rPr lang="en-GB" dirty="0"/>
              <a:t>This view privileges the </a:t>
            </a:r>
            <a:r>
              <a:rPr lang="en-GB" b="1" dirty="0"/>
              <a:t>first person perspective </a:t>
            </a:r>
            <a:r>
              <a:rPr lang="en-GB" dirty="0"/>
              <a:t>(this may seem intuitively right?)…</a:t>
            </a:r>
          </a:p>
          <a:p>
            <a:r>
              <a:rPr lang="en-GB" dirty="0"/>
              <a:t>But if this person is located inside the body (me/I occupy this body) then what of our (the third person perspective)…..?</a:t>
            </a:r>
          </a:p>
          <a:p>
            <a:r>
              <a:rPr lang="en-GB" dirty="0"/>
              <a:t>What does this man for </a:t>
            </a:r>
            <a:r>
              <a:rPr lang="en-GB" u="sng" dirty="0"/>
              <a:t>my</a:t>
            </a:r>
            <a:r>
              <a:rPr lang="en-GB" dirty="0"/>
              <a:t> relationship with </a:t>
            </a:r>
            <a:r>
              <a:rPr lang="en-GB" u="sng" dirty="0"/>
              <a:t>you </a:t>
            </a:r>
            <a:r>
              <a:rPr lang="en-GB" dirty="0"/>
              <a:t> - you with me</a:t>
            </a:r>
            <a:endParaRPr lang="en-GB" u="sng" dirty="0"/>
          </a:p>
          <a:p>
            <a:r>
              <a:rPr lang="en-GB" dirty="0"/>
              <a:t>I shall only encounter </a:t>
            </a:r>
            <a:r>
              <a:rPr lang="en-GB" u="sng" dirty="0"/>
              <a:t>you</a:t>
            </a:r>
            <a:r>
              <a:rPr lang="en-GB" dirty="0"/>
              <a:t> indirectly</a:t>
            </a:r>
          </a:p>
          <a:p>
            <a:endParaRPr lang="en-GB" dirty="0"/>
          </a:p>
          <a:p>
            <a:endParaRPr lang="en-GB" dirty="0"/>
          </a:p>
        </p:txBody>
      </p:sp>
    </p:spTree>
    <p:extLst>
      <p:ext uri="{BB962C8B-B14F-4D97-AF65-F5344CB8AC3E}">
        <p14:creationId xmlns:p14="http://schemas.microsoft.com/office/powerpoint/2010/main" val="2100694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solidFill>
                  <a:prstClr val="black"/>
                </a:solidFill>
              </a:rPr>
              <a:t>We have already explored one difficulty in which Descartes or Quinton may be implicated by the kind of priority he gives to his experience of </a:t>
            </a:r>
            <a:r>
              <a:rPr lang="en-GB" u="sng" dirty="0">
                <a:solidFill>
                  <a:prstClr val="black"/>
                </a:solidFill>
              </a:rPr>
              <a:t>himself</a:t>
            </a:r>
            <a:r>
              <a:rPr lang="en-GB" dirty="0">
                <a:solidFill>
                  <a:prstClr val="black"/>
                </a:solidFill>
              </a:rPr>
              <a:t>: </a:t>
            </a:r>
          </a:p>
          <a:p>
            <a:pPr lvl="0"/>
            <a:r>
              <a:rPr lang="en-GB" dirty="0">
                <a:solidFill>
                  <a:prstClr val="black"/>
                </a:solidFill>
              </a:rPr>
              <a:t>if we understand the relation between my thought of myself and my thought of others in the terms suggested by Descartes or Quinton we are committed to the idea that I need some special justification for thinking that there </a:t>
            </a:r>
            <a:r>
              <a:rPr lang="en-GB" u="sng" dirty="0">
                <a:solidFill>
                  <a:prstClr val="black"/>
                </a:solidFill>
              </a:rPr>
              <a:t>are</a:t>
            </a:r>
            <a:r>
              <a:rPr lang="en-GB" dirty="0">
                <a:solidFill>
                  <a:prstClr val="black"/>
                </a:solidFill>
              </a:rPr>
              <a:t> any other beings with a mental life like my own - and it is not at all clear that that can be provided</a:t>
            </a:r>
            <a:endParaRPr lang="en-GB" dirty="0"/>
          </a:p>
        </p:txBody>
      </p:sp>
    </p:spTree>
    <p:extLst>
      <p:ext uri="{BB962C8B-B14F-4D97-AF65-F5344CB8AC3E}">
        <p14:creationId xmlns:p14="http://schemas.microsoft.com/office/powerpoint/2010/main" val="424954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96037"/>
            <a:ext cx="10515600" cy="5480926"/>
          </a:xfrm>
        </p:spPr>
        <p:txBody>
          <a:bodyPr>
            <a:normAutofit/>
          </a:bodyPr>
          <a:lstStyle/>
          <a:p>
            <a:r>
              <a:rPr lang="en-GB" dirty="0"/>
              <a:t>In what follows we shall consider the alternative view that the same person that persists over time is the bodily continuous human being – that I have in front of me know…this is the person that I am confronted with in my daily life – this the </a:t>
            </a:r>
            <a:r>
              <a:rPr lang="en-GB" i="1" dirty="0"/>
              <a:t>human being </a:t>
            </a:r>
            <a:r>
              <a:rPr lang="en-GB" dirty="0"/>
              <a:t>I </a:t>
            </a:r>
            <a:r>
              <a:rPr lang="en-GB" i="1" dirty="0"/>
              <a:t>identify…</a:t>
            </a:r>
            <a:endParaRPr lang="en-GB" dirty="0"/>
          </a:p>
          <a:p>
            <a:r>
              <a:rPr lang="en-GB" dirty="0"/>
              <a:t>This view will not deny the existence and importance of mental conscious life – it does not advocate nor depend on some metaphysical theory such as materialism or behaviourism</a:t>
            </a:r>
          </a:p>
          <a:p>
            <a:r>
              <a:rPr lang="en-GB" dirty="0"/>
              <a:t>Rather one can understand and know the others mental state or thoughts – very much in their behaviour and in their </a:t>
            </a:r>
            <a:r>
              <a:rPr lang="en-GB" i="1" dirty="0"/>
              <a:t>bodies</a:t>
            </a:r>
            <a:r>
              <a:rPr lang="en-GB" dirty="0"/>
              <a:t> – where such things as pain and anger are manifest and found and known and experienced by us…DIRECTLY and IMMEDIATELY…</a:t>
            </a:r>
          </a:p>
          <a:p>
            <a:r>
              <a:rPr lang="en-GB" dirty="0"/>
              <a:t>Not mediately or via some process of inference…</a:t>
            </a:r>
          </a:p>
          <a:p>
            <a:endParaRPr lang="en-GB" dirty="0"/>
          </a:p>
          <a:p>
            <a:endParaRPr lang="en-GB" dirty="0"/>
          </a:p>
        </p:txBody>
      </p:sp>
    </p:spTree>
    <p:extLst>
      <p:ext uri="{BB962C8B-B14F-4D97-AF65-F5344CB8AC3E}">
        <p14:creationId xmlns:p14="http://schemas.microsoft.com/office/powerpoint/2010/main" val="370937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02920"/>
            <a:ext cx="10515600" cy="6050280"/>
          </a:xfrm>
        </p:spPr>
        <p:txBody>
          <a:bodyPr>
            <a:normAutofit fontScale="92500" lnSpcReduction="10000"/>
          </a:bodyPr>
          <a:lstStyle/>
          <a:p>
            <a:r>
              <a:rPr lang="en-GB" dirty="0"/>
              <a:t>In many ways – in our day to day dealings with others…it is normally enough to say that the fact that this is the same human being = bodily continuous being I’m confronted with as yesterday means that this is…</a:t>
            </a:r>
          </a:p>
          <a:p>
            <a:r>
              <a:rPr lang="en-GB" dirty="0"/>
              <a:t>The SAME PERSON as the one I saw yesterday….</a:t>
            </a:r>
          </a:p>
          <a:p>
            <a:r>
              <a:rPr lang="en-GB" dirty="0"/>
              <a:t>BUT as we have seen when philosophers get to grips with things the situation can get rather more complicated…!</a:t>
            </a:r>
          </a:p>
          <a:p>
            <a:r>
              <a:rPr lang="en-GB" dirty="0"/>
              <a:t>And the central idea here is that if we want to do justice to the kind of importance which our recognition of this as a particular individual does or should have for us we must acknowledge that there must be more to him/her than this body</a:t>
            </a:r>
          </a:p>
          <a:p>
            <a:r>
              <a:rPr lang="en-GB" dirty="0"/>
              <a:t>The kind of importance we attach to the identity of a person –  who she is- is quite different from that which we attach to the question of which stone/tree/mountain this is…</a:t>
            </a:r>
          </a:p>
          <a:p>
            <a:r>
              <a:rPr lang="en-GB" dirty="0"/>
              <a:t>Or even which dog/cat animal this she is</a:t>
            </a:r>
          </a:p>
          <a:p>
            <a:r>
              <a:rPr lang="en-GB" dirty="0"/>
              <a:t>Such a distinction and importance MUST therefore rest on something substantially more than a body….</a:t>
            </a:r>
          </a:p>
        </p:txBody>
      </p:sp>
    </p:spTree>
    <p:extLst>
      <p:ext uri="{BB962C8B-B14F-4D97-AF65-F5344CB8AC3E}">
        <p14:creationId xmlns:p14="http://schemas.microsoft.com/office/powerpoint/2010/main" val="2386477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56527"/>
            <a:ext cx="10515600" cy="5320436"/>
          </a:xfrm>
        </p:spPr>
        <p:txBody>
          <a:bodyPr>
            <a:normAutofit lnSpcReduction="10000"/>
          </a:bodyPr>
          <a:lstStyle/>
          <a:p>
            <a:r>
              <a:rPr lang="en-GB" dirty="0"/>
              <a:t>Thus – and re-connecting to what we said earlier – slide 3</a:t>
            </a:r>
          </a:p>
          <a:p>
            <a:r>
              <a:rPr lang="en-GB" dirty="0"/>
              <a:t>That this is the same bodily human being who robbed the bank in Llandeilo is only </a:t>
            </a:r>
            <a:r>
              <a:rPr lang="en-GB" b="1" i="1" dirty="0"/>
              <a:t>evidence – </a:t>
            </a:r>
            <a:r>
              <a:rPr lang="en-GB" dirty="0"/>
              <a:t>that this is the same person as the one that committed the crime…</a:t>
            </a:r>
          </a:p>
          <a:p>
            <a:r>
              <a:rPr lang="en-GB" dirty="0"/>
              <a:t>In what follows we shall attempt a critique of Quinton:</a:t>
            </a:r>
          </a:p>
          <a:p>
            <a:r>
              <a:rPr lang="en-GB" dirty="0"/>
              <a:t>1	Can we really conceive of the psychological and mental attributes that Quinton offers as what constitutes personhood </a:t>
            </a:r>
            <a:r>
              <a:rPr lang="en-GB" b="1" i="1" dirty="0"/>
              <a:t>without</a:t>
            </a:r>
            <a:r>
              <a:rPr lang="en-GB" i="1" dirty="0"/>
              <a:t> </a:t>
            </a:r>
            <a:r>
              <a:rPr lang="en-GB" b="1" i="1" dirty="0"/>
              <a:t>their bodies</a:t>
            </a:r>
            <a:endParaRPr lang="en-GB" i="1" dirty="0"/>
          </a:p>
          <a:p>
            <a:r>
              <a:rPr lang="en-GB" dirty="0"/>
              <a:t>2	More proactively we shall try and argue that to ignore the body as Quinton and others do – is to provide a rather impoverished view of persons and the resultant relations that follow…and</a:t>
            </a:r>
          </a:p>
          <a:p>
            <a:r>
              <a:rPr lang="en-GB" dirty="0"/>
              <a:t>That the real person is this </a:t>
            </a:r>
            <a:r>
              <a:rPr lang="en-GB" i="1" dirty="0"/>
              <a:t>bodily human being</a:t>
            </a:r>
            <a:r>
              <a:rPr lang="en-GB" dirty="0"/>
              <a:t> that persists over time…the one you and I see, feel, touch….</a:t>
            </a:r>
            <a:r>
              <a:rPr lang="en-GB" dirty="0" err="1"/>
              <a:t>etc</a:t>
            </a:r>
            <a:endParaRPr lang="en-GB" dirty="0"/>
          </a:p>
        </p:txBody>
      </p:sp>
    </p:spTree>
    <p:extLst>
      <p:ext uri="{BB962C8B-B14F-4D97-AF65-F5344CB8AC3E}">
        <p14:creationId xmlns:p14="http://schemas.microsoft.com/office/powerpoint/2010/main" val="423676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15342"/>
            <a:ext cx="10515600" cy="4961621"/>
          </a:xfrm>
        </p:spPr>
        <p:txBody>
          <a:bodyPr/>
          <a:lstStyle/>
          <a:p>
            <a:r>
              <a:rPr lang="en-GB" dirty="0"/>
              <a:t>The philosophical question – </a:t>
            </a:r>
            <a:r>
              <a:rPr lang="en-GB" i="1" dirty="0"/>
              <a:t>what is a person </a:t>
            </a:r>
            <a:r>
              <a:rPr lang="en-GB" dirty="0"/>
              <a:t>– the question we have been centrally concerned with in this half of the course is often a request for the </a:t>
            </a:r>
            <a:r>
              <a:rPr lang="en-GB" b="1" dirty="0"/>
              <a:t>necessary</a:t>
            </a:r>
            <a:r>
              <a:rPr lang="en-GB" dirty="0"/>
              <a:t> and </a:t>
            </a:r>
            <a:r>
              <a:rPr lang="en-GB" b="1" dirty="0"/>
              <a:t>sufficient</a:t>
            </a:r>
            <a:r>
              <a:rPr lang="en-GB" dirty="0"/>
              <a:t> conditions of personhood</a:t>
            </a:r>
          </a:p>
          <a:p>
            <a:r>
              <a:rPr lang="en-GB" dirty="0"/>
              <a:t>Cockburn – inspired by Wittgenstein is unwilling to provide this justification – as an account of </a:t>
            </a:r>
            <a:r>
              <a:rPr lang="en-GB" i="1" dirty="0"/>
              <a:t>why</a:t>
            </a:r>
            <a:r>
              <a:rPr lang="en-GB" dirty="0"/>
              <a:t> we privilege human beings with the status of person-</a:t>
            </a:r>
          </a:p>
          <a:p>
            <a:r>
              <a:rPr lang="en-GB" dirty="0"/>
              <a:t>But what of non-human animals or persons? Do we not - ask for justification or explanation as to why some animals enjoy special rights and others do not?</a:t>
            </a:r>
          </a:p>
          <a:p>
            <a:r>
              <a:rPr lang="en-GB" dirty="0"/>
              <a:t>And often the criteria for awarding rights is base upon things such as sentience or consciousness…..</a:t>
            </a:r>
          </a:p>
        </p:txBody>
      </p:sp>
    </p:spTree>
    <p:extLst>
      <p:ext uri="{BB962C8B-B14F-4D97-AF65-F5344CB8AC3E}">
        <p14:creationId xmlns:p14="http://schemas.microsoft.com/office/powerpoint/2010/main" val="3448349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4644"/>
            <a:ext cx="10515600" cy="810228"/>
          </a:xfrm>
        </p:spPr>
        <p:txBody>
          <a:bodyPr/>
          <a:lstStyle/>
          <a:p>
            <a:pPr algn="ctr"/>
            <a:r>
              <a:rPr lang="en-GB" dirty="0"/>
              <a:t>The value of others</a:t>
            </a:r>
          </a:p>
        </p:txBody>
      </p:sp>
      <p:sp>
        <p:nvSpPr>
          <p:cNvPr id="3" name="Content Placeholder 2"/>
          <p:cNvSpPr>
            <a:spLocks noGrp="1"/>
          </p:cNvSpPr>
          <p:nvPr>
            <p:ph idx="1"/>
          </p:nvPr>
        </p:nvSpPr>
        <p:spPr>
          <a:xfrm>
            <a:off x="838200" y="1157468"/>
            <a:ext cx="10515600" cy="5440102"/>
          </a:xfrm>
        </p:spPr>
        <p:txBody>
          <a:bodyPr>
            <a:normAutofit fontScale="92500"/>
          </a:bodyPr>
          <a:lstStyle/>
          <a:p>
            <a:r>
              <a:rPr lang="en-GB" dirty="0"/>
              <a:t>David Cockburn considers that Quinton’s view of persons is rather cynical:</a:t>
            </a:r>
          </a:p>
          <a:p>
            <a:r>
              <a:rPr lang="en-GB" i="1" dirty="0"/>
              <a:t>“I suppose he is comparing his view with one which holds that we identify others primarily in terms of their bodily characteristics and that we are inclined to lose interest in another in so far as their bodily characteristics change in ways which we don’t find attractive. His view is, perhaps, marginally less cynical than; but only marginally. To the extent that my commitment to another is dependent exclusively on their retaining a set of psychological characteristics which I find attractive I can, surely  </a:t>
            </a:r>
            <a:r>
              <a:rPr lang="en-GB" b="1" i="1" dirty="0"/>
              <a:t>hardly</a:t>
            </a:r>
            <a:r>
              <a:rPr lang="en-GB" i="1" dirty="0"/>
              <a:t> be said to have a commitment to, or relationship with the </a:t>
            </a:r>
            <a:r>
              <a:rPr lang="en-GB" i="1" u="sng" dirty="0"/>
              <a:t>person</a:t>
            </a:r>
            <a:r>
              <a:rPr lang="en-GB" i="1" dirty="0"/>
              <a:t> at all. I like his cheerful manner and the stories he tells; just as I might like a particular set of bodily characteristics. There is, however, hardly room here for talk of affection or friendship; and if we speak of loving a ‘persisting character and memory complex’ that is surely a very different thing from loving a person. </a:t>
            </a:r>
          </a:p>
        </p:txBody>
      </p:sp>
    </p:spTree>
    <p:extLst>
      <p:ext uri="{BB962C8B-B14F-4D97-AF65-F5344CB8AC3E}">
        <p14:creationId xmlns:p14="http://schemas.microsoft.com/office/powerpoint/2010/main" val="3501538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98653"/>
            <a:ext cx="10515600" cy="5378310"/>
          </a:xfrm>
        </p:spPr>
        <p:txBody>
          <a:bodyPr/>
          <a:lstStyle/>
          <a:p>
            <a:r>
              <a:rPr lang="en-GB" dirty="0"/>
              <a:t>Quinton asks:</a:t>
            </a:r>
          </a:p>
          <a:p>
            <a:r>
              <a:rPr lang="en-GB" i="1" dirty="0"/>
              <a:t>“What is unique about individual people that is important enough for us to call them by individual proper names?</a:t>
            </a:r>
          </a:p>
          <a:p>
            <a:r>
              <a:rPr lang="en-GB" dirty="0"/>
              <a:t>The answer to this question as we have seen is a unique set of psychological characteristics…</a:t>
            </a:r>
          </a:p>
          <a:p>
            <a:r>
              <a:rPr lang="en-GB" dirty="0"/>
              <a:t>But it is </a:t>
            </a:r>
            <a:r>
              <a:rPr lang="en-GB" i="1" dirty="0"/>
              <a:t>ironic </a:t>
            </a:r>
            <a:r>
              <a:rPr lang="en-GB" dirty="0"/>
              <a:t> in the least that in one context where we do give someone a proper name – our parents name us…these types of relationship and commitment can hardly be said to rest on the possession of psychological characteristics…..</a:t>
            </a:r>
            <a:br>
              <a:rPr lang="en-GB" dirty="0"/>
            </a:br>
            <a:r>
              <a:rPr lang="en-GB" dirty="0"/>
              <a:t>(Sec Cockburn, </a:t>
            </a:r>
            <a:r>
              <a:rPr lang="en-GB" i="1" dirty="0"/>
              <a:t>Other Human Beings, </a:t>
            </a:r>
            <a:r>
              <a:rPr lang="en-GB" dirty="0"/>
              <a:t>Ch. 9, p. 139).</a:t>
            </a:r>
          </a:p>
        </p:txBody>
      </p:sp>
    </p:spTree>
    <p:extLst>
      <p:ext uri="{BB962C8B-B14F-4D97-AF65-F5344CB8AC3E}">
        <p14:creationId xmlns:p14="http://schemas.microsoft.com/office/powerpoint/2010/main" val="66716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253"/>
            <a:ext cx="10515600" cy="1094873"/>
          </a:xfrm>
        </p:spPr>
        <p:txBody>
          <a:bodyPr/>
          <a:lstStyle/>
          <a:p>
            <a:pPr algn="ctr"/>
            <a:r>
              <a:rPr lang="en-GB" dirty="0"/>
              <a:t>A neat division?</a:t>
            </a:r>
          </a:p>
        </p:txBody>
      </p:sp>
      <p:sp>
        <p:nvSpPr>
          <p:cNvPr id="3" name="Content Placeholder 2"/>
          <p:cNvSpPr>
            <a:spLocks noGrp="1"/>
          </p:cNvSpPr>
          <p:nvPr>
            <p:ph idx="1"/>
          </p:nvPr>
        </p:nvSpPr>
        <p:spPr>
          <a:xfrm>
            <a:off x="838200" y="1407695"/>
            <a:ext cx="10515600" cy="4769268"/>
          </a:xfrm>
        </p:spPr>
        <p:txBody>
          <a:bodyPr>
            <a:normAutofit lnSpcReduction="10000"/>
          </a:bodyPr>
          <a:lstStyle/>
          <a:p>
            <a:r>
              <a:rPr lang="en-GB" dirty="0"/>
              <a:t>The strong contrast – between a bodily human being and a person often seems to require that we neatly categorise things as either body or mind…</a:t>
            </a:r>
          </a:p>
          <a:p>
            <a:r>
              <a:rPr lang="en-GB" dirty="0"/>
              <a:t>Thinking, considering = mind</a:t>
            </a:r>
          </a:p>
          <a:p>
            <a:r>
              <a:rPr lang="en-GB" dirty="0"/>
              <a:t>Sex, weightlifting = body</a:t>
            </a:r>
          </a:p>
          <a:p>
            <a:r>
              <a:rPr lang="en-GB" dirty="0"/>
              <a:t>But what of emotions?</a:t>
            </a:r>
          </a:p>
          <a:p>
            <a:r>
              <a:rPr lang="en-GB" dirty="0"/>
              <a:t>Are these bodily states or states of mind??</a:t>
            </a:r>
          </a:p>
          <a:p>
            <a:r>
              <a:rPr lang="en-GB" dirty="0"/>
              <a:t>Consider gender realignment (sex change) cases: being trapped in the wrong body? What does this tell us about personhood?</a:t>
            </a:r>
          </a:p>
          <a:p>
            <a:r>
              <a:rPr lang="en-GB" dirty="0"/>
              <a:t>Can we separate ourselves from our bodies – without suffering terrible trauma…?</a:t>
            </a:r>
          </a:p>
        </p:txBody>
      </p:sp>
    </p:spTree>
    <p:extLst>
      <p:ext uri="{BB962C8B-B14F-4D97-AF65-F5344CB8AC3E}">
        <p14:creationId xmlns:p14="http://schemas.microsoft.com/office/powerpoint/2010/main" val="2312882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7323"/>
            <a:ext cx="10515600" cy="1099593"/>
          </a:xfrm>
        </p:spPr>
        <p:txBody>
          <a:bodyPr/>
          <a:lstStyle/>
          <a:p>
            <a:r>
              <a:rPr lang="en-GB" dirty="0"/>
              <a:t>Psychological attributes without bodies? (</a:t>
            </a:r>
            <a:r>
              <a:rPr lang="en-GB" dirty="0" err="1"/>
              <a:t>i</a:t>
            </a:r>
            <a:r>
              <a:rPr lang="en-GB" dirty="0"/>
              <a:t>)</a:t>
            </a:r>
          </a:p>
        </p:txBody>
      </p:sp>
      <p:sp>
        <p:nvSpPr>
          <p:cNvPr id="3" name="Content Placeholder 2"/>
          <p:cNvSpPr>
            <a:spLocks noGrp="1"/>
          </p:cNvSpPr>
          <p:nvPr>
            <p:ph idx="1"/>
          </p:nvPr>
        </p:nvSpPr>
        <p:spPr>
          <a:xfrm>
            <a:off x="838200" y="1226916"/>
            <a:ext cx="10515600" cy="5393803"/>
          </a:xfrm>
        </p:spPr>
        <p:txBody>
          <a:bodyPr/>
          <a:lstStyle/>
          <a:p>
            <a:r>
              <a:rPr lang="en-GB" dirty="0"/>
              <a:t>For Quinton the most he will admit is that we might require a body – maybe some type of body - not necessarily a human body and certainly not a particular body (</a:t>
            </a:r>
            <a:r>
              <a:rPr lang="en-GB" i="1" dirty="0"/>
              <a:t>my </a:t>
            </a:r>
            <a:r>
              <a:rPr lang="en-GB" dirty="0"/>
              <a:t>body) which might manifest </a:t>
            </a:r>
            <a:r>
              <a:rPr lang="en-GB" i="1" dirty="0"/>
              <a:t>my</a:t>
            </a:r>
            <a:r>
              <a:rPr lang="en-GB" dirty="0"/>
              <a:t> behaviour and psychological characteristics</a:t>
            </a:r>
          </a:p>
          <a:p>
            <a:r>
              <a:rPr lang="en-GB" i="1" dirty="0"/>
              <a:t>But can this be right?</a:t>
            </a:r>
          </a:p>
          <a:p>
            <a:r>
              <a:rPr lang="en-GB" dirty="0"/>
              <a:t>Does it makes sense for example to speak of the same continuous memory </a:t>
            </a:r>
            <a:r>
              <a:rPr lang="en-GB" i="1" dirty="0"/>
              <a:t>without </a:t>
            </a:r>
            <a:r>
              <a:rPr lang="en-GB" dirty="0"/>
              <a:t>the same continuous body…?</a:t>
            </a:r>
          </a:p>
          <a:p>
            <a:r>
              <a:rPr lang="en-GB" dirty="0"/>
              <a:t>Memories of trauma and violence…are they not experienced in the body and…</a:t>
            </a:r>
            <a:r>
              <a:rPr lang="en-GB" i="1" dirty="0"/>
              <a:t>this particular body?</a:t>
            </a:r>
          </a:p>
          <a:p>
            <a:r>
              <a:rPr lang="en-GB" dirty="0"/>
              <a:t>And not only memories but other psychological attributions and experience?</a:t>
            </a:r>
          </a:p>
          <a:p>
            <a:endParaRPr lang="en-GB" dirty="0"/>
          </a:p>
          <a:p>
            <a:endParaRPr lang="en-GB" i="1" dirty="0"/>
          </a:p>
          <a:p>
            <a:endParaRPr lang="en-GB" dirty="0"/>
          </a:p>
          <a:p>
            <a:endParaRPr lang="en-GB" dirty="0"/>
          </a:p>
        </p:txBody>
      </p:sp>
    </p:spTree>
    <p:extLst>
      <p:ext uri="{BB962C8B-B14F-4D97-AF65-F5344CB8AC3E}">
        <p14:creationId xmlns:p14="http://schemas.microsoft.com/office/powerpoint/2010/main" val="4025411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70136"/>
          </a:xfrm>
        </p:spPr>
        <p:txBody>
          <a:bodyPr/>
          <a:lstStyle/>
          <a:p>
            <a:r>
              <a:rPr lang="en-GB" dirty="0"/>
              <a:t>Psychological attributes without bodies? (ii)</a:t>
            </a:r>
          </a:p>
        </p:txBody>
      </p:sp>
      <p:sp>
        <p:nvSpPr>
          <p:cNvPr id="3" name="Content Placeholder 2"/>
          <p:cNvSpPr>
            <a:spLocks noGrp="1"/>
          </p:cNvSpPr>
          <p:nvPr>
            <p:ph idx="1"/>
          </p:nvPr>
        </p:nvSpPr>
        <p:spPr>
          <a:xfrm>
            <a:off x="838200" y="1250066"/>
            <a:ext cx="10515600" cy="5278056"/>
          </a:xfrm>
        </p:spPr>
        <p:txBody>
          <a:bodyPr/>
          <a:lstStyle/>
          <a:p>
            <a:r>
              <a:rPr lang="en-GB" dirty="0"/>
              <a:t>Does it make sense to speak of psychological characteristics </a:t>
            </a:r>
            <a:r>
              <a:rPr lang="en-GB" i="1" dirty="0"/>
              <a:t>without </a:t>
            </a:r>
            <a:r>
              <a:rPr lang="en-GB" dirty="0"/>
              <a:t>bodies</a:t>
            </a:r>
          </a:p>
          <a:p>
            <a:r>
              <a:rPr lang="en-GB" dirty="0"/>
              <a:t>Is such a view of psychological characteristics – and of the persons that are essentially </a:t>
            </a:r>
            <a:r>
              <a:rPr lang="en-GB" i="1" dirty="0"/>
              <a:t>bundles of </a:t>
            </a:r>
            <a:r>
              <a:rPr lang="en-GB" dirty="0"/>
              <a:t>them not an </a:t>
            </a:r>
            <a:r>
              <a:rPr lang="en-GB" i="1" dirty="0"/>
              <a:t>impoverished </a:t>
            </a:r>
            <a:r>
              <a:rPr lang="en-GB" dirty="0"/>
              <a:t>view of persons?</a:t>
            </a:r>
          </a:p>
          <a:p>
            <a:r>
              <a:rPr lang="en-GB" dirty="0"/>
              <a:t> </a:t>
            </a:r>
            <a:r>
              <a:rPr lang="en-GB" i="1" dirty="0"/>
              <a:t>“The other’s body form plays a central role in our ascriptions of pain and joy to him in the sense that that it plays a central role in those responses to the other which are expressive of our recognition of his state.” </a:t>
            </a:r>
            <a:r>
              <a:rPr lang="en-GB" dirty="0"/>
              <a:t>Cockburn, </a:t>
            </a:r>
            <a:r>
              <a:rPr lang="en-GB" i="1" dirty="0"/>
              <a:t>Other Human Beings, </a:t>
            </a:r>
            <a:r>
              <a:rPr lang="en-GB" dirty="0"/>
              <a:t>p. 7</a:t>
            </a:r>
          </a:p>
          <a:p>
            <a:r>
              <a:rPr lang="en-GB" dirty="0"/>
              <a:t>To speak of their particular emotion – pain for example, without reference or acknowledgement of their </a:t>
            </a:r>
            <a:r>
              <a:rPr lang="en-GB" i="1" dirty="0"/>
              <a:t>particular </a:t>
            </a:r>
            <a:r>
              <a:rPr lang="en-GB" dirty="0"/>
              <a:t>body maybe only to partially acknowledge their pain</a:t>
            </a:r>
          </a:p>
        </p:txBody>
      </p:sp>
    </p:spTree>
    <p:extLst>
      <p:ext uri="{BB962C8B-B14F-4D97-AF65-F5344CB8AC3E}">
        <p14:creationId xmlns:p14="http://schemas.microsoft.com/office/powerpoint/2010/main" val="2124735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02825"/>
            <a:ext cx="10515600" cy="5274138"/>
          </a:xfrm>
        </p:spPr>
        <p:txBody>
          <a:bodyPr>
            <a:normAutofit/>
          </a:bodyPr>
          <a:lstStyle/>
          <a:p>
            <a:r>
              <a:rPr lang="en-GB" dirty="0"/>
              <a:t>How do we react to the person in pain?</a:t>
            </a:r>
          </a:p>
          <a:p>
            <a:r>
              <a:rPr lang="en-GB" dirty="0"/>
              <a:t>We might try and comfort them – with words but also physically with hugs – with physical intimacy. Sympathy might only be expressed with words (over the phone) buts so too with bodily contact if closer</a:t>
            </a:r>
          </a:p>
          <a:p>
            <a:r>
              <a:rPr lang="en-GB" dirty="0"/>
              <a:t>Consider again my experience of the other’s pain…</a:t>
            </a:r>
          </a:p>
          <a:p>
            <a:r>
              <a:rPr lang="en-GB" dirty="0"/>
              <a:t>Surely I cannot be in doubt of the others pain when I see her cry. </a:t>
            </a:r>
            <a:r>
              <a:rPr lang="en-GB" i="1" dirty="0"/>
              <a:t>I see</a:t>
            </a:r>
            <a:r>
              <a:rPr lang="en-GB" dirty="0"/>
              <a:t> the pain = I see it writ large on the body – in the face and the contortions or the body movements of </a:t>
            </a:r>
            <a:r>
              <a:rPr lang="en-GB" i="1" dirty="0"/>
              <a:t>her body</a:t>
            </a:r>
            <a:r>
              <a:rPr lang="en-GB" dirty="0"/>
              <a:t>…</a:t>
            </a:r>
          </a:p>
          <a:p>
            <a:r>
              <a:rPr lang="en-GB" dirty="0"/>
              <a:t>‘Trust me, I’m in pain’ – has a sense or a context but surely we don’t – in normal circumstances need a leap of faith to know that someone else is in pain…. </a:t>
            </a:r>
          </a:p>
        </p:txBody>
      </p:sp>
    </p:spTree>
    <p:extLst>
      <p:ext uri="{BB962C8B-B14F-4D97-AF65-F5344CB8AC3E}">
        <p14:creationId xmlns:p14="http://schemas.microsoft.com/office/powerpoint/2010/main" val="1459786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025"/>
            <a:ext cx="10515600" cy="1300163"/>
          </a:xfrm>
        </p:spPr>
        <p:txBody>
          <a:bodyPr/>
          <a:lstStyle/>
          <a:p>
            <a:pPr algn="ctr"/>
            <a:r>
              <a:rPr lang="en-GB" dirty="0"/>
              <a:t>Bodily continuity</a:t>
            </a:r>
          </a:p>
        </p:txBody>
      </p:sp>
      <p:sp>
        <p:nvSpPr>
          <p:cNvPr id="3" name="Content Placeholder 2"/>
          <p:cNvSpPr>
            <a:spLocks noGrp="1"/>
          </p:cNvSpPr>
          <p:nvPr>
            <p:ph idx="1"/>
          </p:nvPr>
        </p:nvSpPr>
        <p:spPr>
          <a:xfrm>
            <a:off x="838200" y="1500188"/>
            <a:ext cx="10515600" cy="4676775"/>
          </a:xfrm>
        </p:spPr>
        <p:txBody>
          <a:bodyPr/>
          <a:lstStyle/>
          <a:p>
            <a:r>
              <a:rPr lang="en-GB" dirty="0"/>
              <a:t>The alternative account that we therefore might consider is that personal identity is constituted by the physical human being </a:t>
            </a:r>
          </a:p>
          <a:p>
            <a:r>
              <a:rPr lang="en-GB" dirty="0"/>
              <a:t>And that the persistence of identity is therefore the bodily continuous being over time</a:t>
            </a:r>
          </a:p>
          <a:p>
            <a:r>
              <a:rPr lang="en-GB" dirty="0"/>
              <a:t>Our commitment to this bodily human being should not mean that we see them as a physical object</a:t>
            </a:r>
          </a:p>
          <a:p>
            <a:r>
              <a:rPr lang="en-GB" dirty="0"/>
              <a:t>Our commitment to them should survive significant psychological change or the manifestation of </a:t>
            </a:r>
            <a:r>
              <a:rPr lang="en-GB" i="1" dirty="0"/>
              <a:t>no</a:t>
            </a:r>
            <a:r>
              <a:rPr lang="en-GB" dirty="0"/>
              <a:t> psychological or character traits</a:t>
            </a:r>
          </a:p>
          <a:p>
            <a:r>
              <a:rPr lang="en-GB" dirty="0"/>
              <a:t>What would be he difficulty of this position….</a:t>
            </a:r>
          </a:p>
        </p:txBody>
      </p:sp>
    </p:spTree>
    <p:extLst>
      <p:ext uri="{BB962C8B-B14F-4D97-AF65-F5344CB8AC3E}">
        <p14:creationId xmlns:p14="http://schemas.microsoft.com/office/powerpoint/2010/main" val="4123640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Thought Experiments</a:t>
            </a:r>
          </a:p>
        </p:txBody>
      </p:sp>
      <p:sp>
        <p:nvSpPr>
          <p:cNvPr id="3" name="Content Placeholder 2"/>
          <p:cNvSpPr>
            <a:spLocks noGrp="1"/>
          </p:cNvSpPr>
          <p:nvPr>
            <p:ph idx="1"/>
          </p:nvPr>
        </p:nvSpPr>
        <p:spPr>
          <a:xfrm>
            <a:off x="838200" y="1690688"/>
            <a:ext cx="10515600" cy="4486275"/>
          </a:xfrm>
        </p:spPr>
        <p:txBody>
          <a:bodyPr/>
          <a:lstStyle/>
          <a:p>
            <a:r>
              <a:rPr lang="en-GB" dirty="0"/>
              <a:t>We have seen a variety of different thoughts experiments – involving different scenarios that are  meant to convince us that a body swap (in many cases) has taken place….</a:t>
            </a:r>
          </a:p>
          <a:p>
            <a:r>
              <a:rPr lang="en-GB" dirty="0"/>
              <a:t>The real person has a new/different body…</a:t>
            </a:r>
          </a:p>
          <a:p>
            <a:r>
              <a:rPr lang="en-GB" dirty="0"/>
              <a:t>Are we right to accept these scenarios?</a:t>
            </a:r>
          </a:p>
          <a:p>
            <a:r>
              <a:rPr lang="en-GB" dirty="0"/>
              <a:t>For an alternative view consider:</a:t>
            </a:r>
          </a:p>
          <a:p>
            <a:r>
              <a:rPr lang="en-GB" dirty="0"/>
              <a:t>John Perry’s </a:t>
            </a:r>
            <a:r>
              <a:rPr lang="en-GB" i="1" dirty="0"/>
              <a:t>Dialogues</a:t>
            </a:r>
            <a:r>
              <a:rPr lang="en-GB" dirty="0"/>
              <a:t>. ‘The Third Night’</a:t>
            </a:r>
          </a:p>
          <a:p>
            <a:r>
              <a:rPr lang="en-GB" dirty="0"/>
              <a:t>Bernard Williams, ‘The Other and the Future’.</a:t>
            </a:r>
          </a:p>
        </p:txBody>
      </p:sp>
    </p:spTree>
    <p:extLst>
      <p:ext uri="{BB962C8B-B14F-4D97-AF65-F5344CB8AC3E}">
        <p14:creationId xmlns:p14="http://schemas.microsoft.com/office/powerpoint/2010/main" val="1269288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 resistance to this view – as we have seen revolves around the idea that there is more to the person than the physical human being</a:t>
            </a:r>
          </a:p>
          <a:p>
            <a:r>
              <a:rPr lang="en-GB" dirty="0"/>
              <a:t>In the seminars we here the expression ‘I/you occupy this body’</a:t>
            </a:r>
          </a:p>
          <a:p>
            <a:r>
              <a:rPr lang="en-GB" dirty="0"/>
              <a:t>The body is simply a vessel that contains the real person…</a:t>
            </a:r>
          </a:p>
          <a:p>
            <a:pPr marL="0" indent="0">
              <a:buNone/>
            </a:pPr>
            <a:endParaRPr lang="en-GB" dirty="0"/>
          </a:p>
          <a:p>
            <a:pPr marL="0" indent="0">
              <a:buNone/>
            </a:pPr>
            <a:r>
              <a:rPr lang="en-GB" dirty="0"/>
              <a:t>READ PERRY: </a:t>
            </a:r>
            <a:r>
              <a:rPr lang="en-GB" i="1" dirty="0"/>
              <a:t>Dialogues on Identity and Immortality</a:t>
            </a:r>
            <a:r>
              <a:rPr lang="en-GB" dirty="0"/>
              <a:t>, ‘</a:t>
            </a:r>
            <a:r>
              <a:rPr lang="en-GB"/>
              <a:t>The Third Night’.</a:t>
            </a:r>
          </a:p>
          <a:p>
            <a:pPr marL="0" indent="0">
              <a:buNone/>
            </a:pPr>
            <a:endParaRPr lang="en-GB" dirty="0"/>
          </a:p>
          <a:p>
            <a:endParaRPr lang="en-GB" dirty="0"/>
          </a:p>
        </p:txBody>
      </p:sp>
    </p:spTree>
    <p:extLst>
      <p:ext uri="{BB962C8B-B14F-4D97-AF65-F5344CB8AC3E}">
        <p14:creationId xmlns:p14="http://schemas.microsoft.com/office/powerpoint/2010/main" val="2050812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1580</TotalTime>
  <Words>1699</Words>
  <Application>Microsoft Office PowerPoint</Application>
  <PresentationFormat>Widescreen</PresentationFormat>
  <Paragraphs>92</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The HUMAN 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value of others</vt:lpstr>
      <vt:lpstr>PowerPoint Presentation</vt:lpstr>
      <vt:lpstr>A neat division?</vt:lpstr>
      <vt:lpstr>Psychological attributes without bodies? (i)</vt:lpstr>
      <vt:lpstr>Psychological attributes without bodies? (ii)</vt:lpstr>
      <vt:lpstr>PowerPoint Presentation</vt:lpstr>
      <vt:lpstr>Bodily continuity</vt:lpstr>
      <vt:lpstr>Thought Experiments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HUMAN BEING</dc:title>
  <dc:creator>mari lawrey</dc:creator>
  <cp:lastModifiedBy>mari lawrey</cp:lastModifiedBy>
  <cp:revision>43</cp:revision>
  <dcterms:created xsi:type="dcterms:W3CDTF">2016-02-20T15:07:57Z</dcterms:created>
  <dcterms:modified xsi:type="dcterms:W3CDTF">2016-02-28T19:36:32Z</dcterms:modified>
</cp:coreProperties>
</file>