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84" r:id="rId3"/>
    <p:sldId id="273" r:id="rId4"/>
    <p:sldId id="277" r:id="rId5"/>
    <p:sldId id="285" r:id="rId6"/>
    <p:sldId id="286" r:id="rId7"/>
    <p:sldId id="279" r:id="rId8"/>
    <p:sldId id="288" r:id="rId9"/>
    <p:sldId id="289" r:id="rId10"/>
    <p:sldId id="290" r:id="rId11"/>
    <p:sldId id="291" r:id="rId12"/>
    <p:sldId id="292" r:id="rId13"/>
    <p:sldId id="294" r:id="rId14"/>
    <p:sldId id="28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assets.publishing.service.gov.uk/government/uploads/system/uploads/attachment_data/file/252115/appendix-b-assessment-methods-dft-017.pdf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DEVELOPMENT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23428" y="3717032"/>
            <a:ext cx="428527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LOCAL ECONOMY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8602" y="2006568"/>
            <a:ext cx="8002802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000" dirty="0" smtClean="0"/>
              <a:t>It refers to the free movement of goods, capital, services, technology and information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Interdependence of national, regional and local economies across the world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Intensification of cross-border movement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Globalisation of production, finance, markets, technology, organisational regimes, institutions, corporations and labour.</a:t>
            </a:r>
          </a:p>
          <a:p>
            <a:pPr>
              <a:spcBef>
                <a:spcPts val="600"/>
              </a:spcBef>
            </a:pP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000" dirty="0" smtClean="0"/>
              <a:t>Frameworks: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General Agreement of Tariffs and Trade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World Trade Organisation</a:t>
            </a:r>
            <a:endParaRPr lang="en-GB" sz="2000" dirty="0"/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ECONOMIC GLOBALIZATION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547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539552" y="2060848"/>
            <a:ext cx="8352928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Local production is looking for new markets to expand</a:t>
            </a:r>
            <a:r>
              <a:rPr lang="en-GB" sz="2400" dirty="0"/>
              <a:t> </a:t>
            </a:r>
            <a:endParaRPr lang="en-GB" sz="2400" dirty="0" smtClean="0"/>
          </a:p>
          <a:p>
            <a:pPr>
              <a:spcAft>
                <a:spcPts val="1200"/>
              </a:spcAft>
            </a:pPr>
            <a:r>
              <a:rPr lang="en-GB" sz="2400" dirty="0" smtClean="0"/>
              <a:t>(up-scaling)</a:t>
            </a:r>
          </a:p>
          <a:p>
            <a:pPr>
              <a:spcAft>
                <a:spcPts val="1200"/>
              </a:spcAft>
            </a:pPr>
            <a:r>
              <a:rPr lang="en-GB" sz="2400" dirty="0" smtClean="0"/>
              <a:t>Basic aspects to success: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Concepts (thinkers)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Competence (makers)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 smtClean="0"/>
              <a:t>Connections (traders)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ECONOMIC GLOBALIZATION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362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3998" y="1633354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Free market, market access is free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POSITIVES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5566" y="2269565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Competitive market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4518" y="2905776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Increased expertise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3998" y="3541987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Local/regional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69171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NEGATIVES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5566" y="2269565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Some corporations/countries are with more advantage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4518" y="2905776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Reduction of local economy to only one production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3998" y="3541987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Consumption of local resources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3998" y="4288487"/>
            <a:ext cx="8489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Governments protect multinational companies, but not local ones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4846" y="1627875"/>
            <a:ext cx="8489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Wealth distribution is unequal</a:t>
            </a:r>
          </a:p>
        </p:txBody>
      </p:sp>
    </p:spTree>
    <p:extLst>
      <p:ext uri="{BB962C8B-B14F-4D97-AF65-F5344CB8AC3E}">
        <p14:creationId xmlns:p14="http://schemas.microsoft.com/office/powerpoint/2010/main" val="372697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CONSIDERATIONS TO TAKE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5566" y="2269565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Fair trade conditions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2382" y="4185157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Protection of small economies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3998" y="3548206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Diversification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2382" y="2911255"/>
            <a:ext cx="8489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Creation/improvement of local products and markets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4846" y="1627875"/>
            <a:ext cx="8489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Improvement of resilience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83998" y="4828376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Alternative local economy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8602" y="5459059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Protection of local resources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06858" y="6089742"/>
            <a:ext cx="8002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Reduction of dependencies for production</a:t>
            </a:r>
          </a:p>
        </p:txBody>
      </p:sp>
    </p:spTree>
    <p:extLst>
      <p:ext uri="{BB962C8B-B14F-4D97-AF65-F5344CB8AC3E}">
        <p14:creationId xmlns:p14="http://schemas.microsoft.com/office/powerpoint/2010/main" val="337396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716398" y="2348880"/>
            <a:ext cx="767202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Enterprise numbers and health</a:t>
            </a:r>
          </a:p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Employment distribution</a:t>
            </a:r>
          </a:p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Resident occupation structure</a:t>
            </a:r>
          </a:p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The community</a:t>
            </a:r>
          </a:p>
          <a:p>
            <a:pPr>
              <a:spcAft>
                <a:spcPts val="1200"/>
              </a:spcAft>
            </a:pPr>
            <a:r>
              <a:rPr lang="en-GB" sz="2400" dirty="0" smtClean="0">
                <a:solidFill>
                  <a:schemeClr val="tx2"/>
                </a:solidFill>
              </a:rPr>
              <a:t>Economic indicators </a:t>
            </a:r>
          </a:p>
          <a:p>
            <a:pPr>
              <a:spcAft>
                <a:spcPts val="1200"/>
              </a:spcAft>
            </a:pPr>
            <a:endParaRPr lang="en-GB" sz="2400" dirty="0" smtClean="0">
              <a:solidFill>
                <a:schemeClr val="tx2"/>
              </a:solidFill>
            </a:endParaRPr>
          </a:p>
          <a:p>
            <a:pPr>
              <a:spcAft>
                <a:spcPts val="1200"/>
              </a:spcAft>
            </a:pPr>
            <a:endParaRPr lang="en-GB" sz="2400" dirty="0" smtClean="0">
              <a:solidFill>
                <a:schemeClr val="tx2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318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1026" name="Picture 2" descr="http://pestleanalysis.com/wp-content/uploads/2013/12/what-is-swot-analys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936" y="2143350"/>
            <a:ext cx="4291206" cy="424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3325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122" name="Picture 2" descr="SOAR-analysi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8" y="3356992"/>
            <a:ext cx="769108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3112032" y="2188925"/>
            <a:ext cx="29213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6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SOAR Analysis</a:t>
            </a:r>
            <a:endParaRPr lang="en-US" sz="3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0523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2050" name="Picture 2" descr="http://web24it.com/wp-content/uploads/2015/07/PEST-Analysi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438" y="1916832"/>
            <a:ext cx="6357083" cy="4280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668344" y="544522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Market Analysis</a:t>
            </a:r>
            <a:endParaRPr lang="en-GB" b="1" dirty="0"/>
          </a:p>
        </p:txBody>
      </p:sp>
      <p:sp>
        <p:nvSpPr>
          <p:cNvPr id="11" name="Rectangle 10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299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668344" y="544522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Market Analysis</a:t>
            </a:r>
            <a:endParaRPr lang="en-GB" b="1" dirty="0"/>
          </a:p>
        </p:txBody>
      </p:sp>
      <p:pic>
        <p:nvPicPr>
          <p:cNvPr id="3074" name="Picture 2" descr="http://crackmba.com/wp-content/uploads/2011/12/PEST-Analysi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930" y="1772816"/>
            <a:ext cx="6287406" cy="450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3449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668344" y="544522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Market Analysis</a:t>
            </a:r>
            <a:endParaRPr lang="en-GB" b="1" dirty="0"/>
          </a:p>
        </p:txBody>
      </p:sp>
      <p:pic>
        <p:nvPicPr>
          <p:cNvPr id="4098" name="Picture 2" descr="https://www.trainingindustry.com/media/16335601/2013-05inse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64374"/>
            <a:ext cx="5904656" cy="400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520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ASSESSMENT OF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>
            <a:hlinkClick r:id="rId2"/>
          </p:cNvPr>
          <p:cNvSpPr/>
          <p:nvPr/>
        </p:nvSpPr>
        <p:spPr>
          <a:xfrm>
            <a:off x="2411760" y="32129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https://assets.publishing.service.gov.uk/government/uploads/system/uploads/attachment_data/file/252115/appendix-b-assessment-methods-dft-017.pdf</a:t>
            </a: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4209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GLOBAL ECONOMY vs LOCAL ECONOMIES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991671"/>
            <a:ext cx="54825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ACTIONS IN LOCAL ECONOMIES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568" y="1988840"/>
            <a:ext cx="72008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Bellingham, Washington</a:t>
            </a:r>
          </a:p>
          <a:p>
            <a:r>
              <a:rPr lang="en-GB" sz="2400" dirty="0" smtClean="0"/>
              <a:t>https</a:t>
            </a:r>
            <a:r>
              <a:rPr lang="en-GB" sz="2400" dirty="0"/>
              <a:t>://www.youtube.com/watch?v=M__BN7S5Xpw</a:t>
            </a:r>
          </a:p>
        </p:txBody>
      </p:sp>
      <p:sp>
        <p:nvSpPr>
          <p:cNvPr id="3" name="Rectangle 2"/>
          <p:cNvSpPr/>
          <p:nvPr/>
        </p:nvSpPr>
        <p:spPr>
          <a:xfrm>
            <a:off x="683568" y="3212976"/>
            <a:ext cx="388914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err="1" smtClean="0"/>
              <a:t>Marinaleda</a:t>
            </a:r>
            <a:r>
              <a:rPr lang="en-GB" sz="2400" dirty="0" smtClean="0"/>
              <a:t>, Spain</a:t>
            </a:r>
          </a:p>
          <a:p>
            <a:r>
              <a:rPr lang="en-GB" sz="2400" dirty="0" smtClean="0"/>
              <a:t>https</a:t>
            </a:r>
            <a:r>
              <a:rPr lang="en-GB" sz="2400" dirty="0"/>
              <a:t>://vimeo.com/89487871</a:t>
            </a:r>
          </a:p>
        </p:txBody>
      </p:sp>
      <p:sp>
        <p:nvSpPr>
          <p:cNvPr id="12" name="11 Rectángulo"/>
          <p:cNvSpPr/>
          <p:nvPr/>
        </p:nvSpPr>
        <p:spPr>
          <a:xfrm>
            <a:off x="683568" y="4797152"/>
            <a:ext cx="70567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Complementary Currencies in the UK https://www.youtube.com/watch?v=OpQkBJcBt3w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525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848</TotalTime>
  <Words>336</Words>
  <Application>Microsoft Office PowerPoint</Application>
  <PresentationFormat>On-screen Show (4:3)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36</cp:revision>
  <dcterms:created xsi:type="dcterms:W3CDTF">2015-09-15T12:16:09Z</dcterms:created>
  <dcterms:modified xsi:type="dcterms:W3CDTF">2020-02-26T14:00:51Z</dcterms:modified>
</cp:coreProperties>
</file>