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3533438"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312"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91681" y="1122363"/>
            <a:ext cx="10150079"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691681" y="3602038"/>
            <a:ext cx="10150079" cy="1655762"/>
          </a:xfrm>
        </p:spPr>
        <p:txBody>
          <a:bodyPr/>
          <a:lstStyle>
            <a:lvl1pPr marL="0" indent="0" algn="ctr">
              <a:buNone/>
              <a:defRPr sz="2400"/>
            </a:lvl1pPr>
            <a:lvl2pPr marL="457206" indent="0" algn="ctr">
              <a:buNone/>
              <a:defRPr sz="2000"/>
            </a:lvl2pPr>
            <a:lvl3pPr marL="914411" indent="0" algn="ctr">
              <a:buNone/>
              <a:defRPr sz="1800"/>
            </a:lvl3pPr>
            <a:lvl4pPr marL="1371617" indent="0" algn="ctr">
              <a:buNone/>
              <a:defRPr sz="1600"/>
            </a:lvl4pPr>
            <a:lvl5pPr marL="1828823" indent="0" algn="ctr">
              <a:buNone/>
              <a:defRPr sz="1600"/>
            </a:lvl5pPr>
            <a:lvl6pPr marL="2286029" indent="0" algn="ctr">
              <a:buNone/>
              <a:defRPr sz="1600"/>
            </a:lvl6pPr>
            <a:lvl7pPr marL="2743234" indent="0" algn="ctr">
              <a:buNone/>
              <a:defRPr sz="1600"/>
            </a:lvl7pPr>
            <a:lvl8pPr marL="3200440" indent="0" algn="ctr">
              <a:buNone/>
              <a:defRPr sz="1600"/>
            </a:lvl8pPr>
            <a:lvl9pPr marL="3657646"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08B973-CBC4-4B36-BFF0-761E5F690A8C}" type="datetimeFigureOut">
              <a:rPr lang="en-US" smtClean="0"/>
              <a:t>7/28/2026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59530A-8203-4436-B49A-1FE0E904DF24}" type="slidenum">
              <a:rPr lang="en-US" smtClean="0"/>
              <a:t>‹#›</a:t>
            </a:fld>
            <a:endParaRPr lang="en-US"/>
          </a:p>
        </p:txBody>
      </p:sp>
    </p:spTree>
    <p:extLst>
      <p:ext uri="{BB962C8B-B14F-4D97-AF65-F5344CB8AC3E}">
        <p14:creationId xmlns:p14="http://schemas.microsoft.com/office/powerpoint/2010/main" val="3774416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08B973-CBC4-4B36-BFF0-761E5F690A8C}" type="datetimeFigureOut">
              <a:rPr lang="en-US" smtClean="0"/>
              <a:t>7/28/2026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59530A-8203-4436-B49A-1FE0E904DF24}" type="slidenum">
              <a:rPr lang="en-US" smtClean="0"/>
              <a:t>‹#›</a:t>
            </a:fld>
            <a:endParaRPr lang="en-US"/>
          </a:p>
        </p:txBody>
      </p:sp>
    </p:spTree>
    <p:extLst>
      <p:ext uri="{BB962C8B-B14F-4D97-AF65-F5344CB8AC3E}">
        <p14:creationId xmlns:p14="http://schemas.microsoft.com/office/powerpoint/2010/main" val="2870808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23375" y="1709742"/>
            <a:ext cx="1167259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923375" y="4589467"/>
            <a:ext cx="11672590" cy="1500187"/>
          </a:xfrm>
        </p:spPr>
        <p:txBody>
          <a:bodyPr/>
          <a:lstStyle>
            <a:lvl1pPr marL="0" indent="0">
              <a:buNone/>
              <a:defRPr sz="2400">
                <a:solidFill>
                  <a:schemeClr val="tx1">
                    <a:tint val="75000"/>
                  </a:schemeClr>
                </a:solidFill>
              </a:defRPr>
            </a:lvl1pPr>
            <a:lvl2pPr marL="457206" indent="0">
              <a:buNone/>
              <a:defRPr sz="2000">
                <a:solidFill>
                  <a:schemeClr val="tx1">
                    <a:tint val="75000"/>
                  </a:schemeClr>
                </a:solidFill>
              </a:defRPr>
            </a:lvl2pPr>
            <a:lvl3pPr marL="914411" indent="0">
              <a:buNone/>
              <a:defRPr sz="1800">
                <a:solidFill>
                  <a:schemeClr val="tx1">
                    <a:tint val="75000"/>
                  </a:schemeClr>
                </a:solidFill>
              </a:defRPr>
            </a:lvl3pPr>
            <a:lvl4pPr marL="1371617" indent="0">
              <a:buNone/>
              <a:defRPr sz="1600">
                <a:solidFill>
                  <a:schemeClr val="tx1">
                    <a:tint val="75000"/>
                  </a:schemeClr>
                </a:solidFill>
              </a:defRPr>
            </a:lvl4pPr>
            <a:lvl5pPr marL="1828823" indent="0">
              <a:buNone/>
              <a:defRPr sz="1600">
                <a:solidFill>
                  <a:schemeClr val="tx1">
                    <a:tint val="75000"/>
                  </a:schemeClr>
                </a:solidFill>
              </a:defRPr>
            </a:lvl5pPr>
            <a:lvl6pPr marL="2286029" indent="0">
              <a:buNone/>
              <a:defRPr sz="1600">
                <a:solidFill>
                  <a:schemeClr val="tx1">
                    <a:tint val="75000"/>
                  </a:schemeClr>
                </a:solidFill>
              </a:defRPr>
            </a:lvl6pPr>
            <a:lvl7pPr marL="2743234" indent="0">
              <a:buNone/>
              <a:defRPr sz="1600">
                <a:solidFill>
                  <a:schemeClr val="tx1">
                    <a:tint val="75000"/>
                  </a:schemeClr>
                </a:solidFill>
              </a:defRPr>
            </a:lvl7pPr>
            <a:lvl8pPr marL="3200440" indent="0">
              <a:buNone/>
              <a:defRPr sz="1600">
                <a:solidFill>
                  <a:schemeClr val="tx1">
                    <a:tint val="75000"/>
                  </a:schemeClr>
                </a:solidFill>
              </a:defRPr>
            </a:lvl8pPr>
            <a:lvl9pPr marL="3657646"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808B973-CBC4-4B36-BFF0-761E5F690A8C}" type="datetimeFigureOut">
              <a:rPr lang="en-US" smtClean="0"/>
              <a:t>7/28/2026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59530A-8203-4436-B49A-1FE0E904DF24}" type="slidenum">
              <a:rPr lang="en-US" smtClean="0"/>
              <a:t>‹#›</a:t>
            </a:fld>
            <a:endParaRPr lang="en-US"/>
          </a:p>
        </p:txBody>
      </p:sp>
    </p:spTree>
    <p:extLst>
      <p:ext uri="{BB962C8B-B14F-4D97-AF65-F5344CB8AC3E}">
        <p14:creationId xmlns:p14="http://schemas.microsoft.com/office/powerpoint/2010/main" val="3812613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30425" y="1825625"/>
            <a:ext cx="5751711"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851303" y="1825625"/>
            <a:ext cx="5751711"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08B973-CBC4-4B36-BFF0-761E5F690A8C}" type="datetimeFigureOut">
              <a:rPr lang="en-US" smtClean="0"/>
              <a:t>7/28/2026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59530A-8203-4436-B49A-1FE0E904DF24}" type="slidenum">
              <a:rPr lang="en-US" smtClean="0"/>
              <a:t>‹#›</a:t>
            </a:fld>
            <a:endParaRPr lang="en-US"/>
          </a:p>
        </p:txBody>
      </p:sp>
    </p:spTree>
    <p:extLst>
      <p:ext uri="{BB962C8B-B14F-4D97-AF65-F5344CB8AC3E}">
        <p14:creationId xmlns:p14="http://schemas.microsoft.com/office/powerpoint/2010/main" val="1209401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32187" y="365129"/>
            <a:ext cx="1167259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32187" y="1681163"/>
            <a:ext cx="5725278" cy="823912"/>
          </a:xfrm>
        </p:spPr>
        <p:txBody>
          <a:bodyPr anchor="b"/>
          <a:lstStyle>
            <a:lvl1pPr marL="0" indent="0">
              <a:buNone/>
              <a:defRPr sz="2400" b="1"/>
            </a:lvl1pPr>
            <a:lvl2pPr marL="457206" indent="0">
              <a:buNone/>
              <a:defRPr sz="2000" b="1"/>
            </a:lvl2pPr>
            <a:lvl3pPr marL="914411" indent="0">
              <a:buNone/>
              <a:defRPr sz="1800"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smtClean="0"/>
              <a:t>Edit Master text styles</a:t>
            </a:r>
          </a:p>
        </p:txBody>
      </p:sp>
      <p:sp>
        <p:nvSpPr>
          <p:cNvPr id="4" name="Content Placeholder 3"/>
          <p:cNvSpPr>
            <a:spLocks noGrp="1"/>
          </p:cNvSpPr>
          <p:nvPr>
            <p:ph sz="half" idx="2"/>
          </p:nvPr>
        </p:nvSpPr>
        <p:spPr>
          <a:xfrm>
            <a:off x="932187" y="2505075"/>
            <a:ext cx="572527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851304" y="1681163"/>
            <a:ext cx="5753474" cy="823912"/>
          </a:xfrm>
        </p:spPr>
        <p:txBody>
          <a:bodyPr anchor="b"/>
          <a:lstStyle>
            <a:lvl1pPr marL="0" indent="0">
              <a:buNone/>
              <a:defRPr sz="2400" b="1"/>
            </a:lvl1pPr>
            <a:lvl2pPr marL="457206" indent="0">
              <a:buNone/>
              <a:defRPr sz="2000" b="1"/>
            </a:lvl2pPr>
            <a:lvl3pPr marL="914411" indent="0">
              <a:buNone/>
              <a:defRPr sz="1800"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851304" y="2505075"/>
            <a:ext cx="5753474"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08B973-CBC4-4B36-BFF0-761E5F690A8C}" type="datetimeFigureOut">
              <a:rPr lang="en-US" smtClean="0"/>
              <a:t>7/28/2026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E59530A-8203-4436-B49A-1FE0E904DF24}" type="slidenum">
              <a:rPr lang="en-US" smtClean="0"/>
              <a:t>‹#›</a:t>
            </a:fld>
            <a:endParaRPr lang="en-US"/>
          </a:p>
        </p:txBody>
      </p:sp>
    </p:spTree>
    <p:extLst>
      <p:ext uri="{BB962C8B-B14F-4D97-AF65-F5344CB8AC3E}">
        <p14:creationId xmlns:p14="http://schemas.microsoft.com/office/powerpoint/2010/main" val="903519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08B973-CBC4-4B36-BFF0-761E5F690A8C}" type="datetimeFigureOut">
              <a:rPr lang="en-US" smtClean="0"/>
              <a:t>7/28/2026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E59530A-8203-4436-B49A-1FE0E904DF24}" type="slidenum">
              <a:rPr lang="en-US" smtClean="0"/>
              <a:t>‹#›</a:t>
            </a:fld>
            <a:endParaRPr lang="en-US"/>
          </a:p>
        </p:txBody>
      </p:sp>
    </p:spTree>
    <p:extLst>
      <p:ext uri="{BB962C8B-B14F-4D97-AF65-F5344CB8AC3E}">
        <p14:creationId xmlns:p14="http://schemas.microsoft.com/office/powerpoint/2010/main" val="3374788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08B973-CBC4-4B36-BFF0-761E5F690A8C}" type="datetimeFigureOut">
              <a:rPr lang="en-US" smtClean="0"/>
              <a:t>7/28/2026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E59530A-8203-4436-B49A-1FE0E904DF24}" type="slidenum">
              <a:rPr lang="en-US" smtClean="0"/>
              <a:t>‹#›</a:t>
            </a:fld>
            <a:endParaRPr lang="en-US"/>
          </a:p>
        </p:txBody>
      </p:sp>
    </p:spTree>
    <p:extLst>
      <p:ext uri="{BB962C8B-B14F-4D97-AF65-F5344CB8AC3E}">
        <p14:creationId xmlns:p14="http://schemas.microsoft.com/office/powerpoint/2010/main" val="247468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2189" y="457200"/>
            <a:ext cx="4364886"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753476" y="987429"/>
            <a:ext cx="685130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32189" y="2057400"/>
            <a:ext cx="4364886" cy="3811588"/>
          </a:xfrm>
        </p:spPr>
        <p:txBody>
          <a:bodyPr/>
          <a:lstStyle>
            <a:lvl1pPr marL="0" indent="0">
              <a:buNone/>
              <a:defRPr sz="1600"/>
            </a:lvl1pPr>
            <a:lvl2pPr marL="457206" indent="0">
              <a:buNone/>
              <a:defRPr sz="1400"/>
            </a:lvl2pPr>
            <a:lvl3pPr marL="914411" indent="0">
              <a:buNone/>
              <a:defRPr sz="1200"/>
            </a:lvl3pPr>
            <a:lvl4pPr marL="1371617" indent="0">
              <a:buNone/>
              <a:defRPr sz="1000"/>
            </a:lvl4pPr>
            <a:lvl5pPr marL="1828823" indent="0">
              <a:buNone/>
              <a:defRPr sz="1000"/>
            </a:lvl5pPr>
            <a:lvl6pPr marL="2286029" indent="0">
              <a:buNone/>
              <a:defRPr sz="1000"/>
            </a:lvl6pPr>
            <a:lvl7pPr marL="2743234" indent="0">
              <a:buNone/>
              <a:defRPr sz="1000"/>
            </a:lvl7pPr>
            <a:lvl8pPr marL="3200440" indent="0">
              <a:buNone/>
              <a:defRPr sz="1000"/>
            </a:lvl8pPr>
            <a:lvl9pPr marL="3657646"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808B973-CBC4-4B36-BFF0-761E5F690A8C}" type="datetimeFigureOut">
              <a:rPr lang="en-US" smtClean="0"/>
              <a:t>7/28/2026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59530A-8203-4436-B49A-1FE0E904DF24}" type="slidenum">
              <a:rPr lang="en-US" smtClean="0"/>
              <a:t>‹#›</a:t>
            </a:fld>
            <a:endParaRPr lang="en-US"/>
          </a:p>
        </p:txBody>
      </p:sp>
    </p:spTree>
    <p:extLst>
      <p:ext uri="{BB962C8B-B14F-4D97-AF65-F5344CB8AC3E}">
        <p14:creationId xmlns:p14="http://schemas.microsoft.com/office/powerpoint/2010/main" val="528204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2189" y="457200"/>
            <a:ext cx="4364886"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753476" y="987429"/>
            <a:ext cx="6851303" cy="4873625"/>
          </a:xfrm>
        </p:spPr>
        <p:txBody>
          <a:bodyPr anchor="t"/>
          <a:lstStyle>
            <a:lvl1pPr marL="0" indent="0">
              <a:buNone/>
              <a:defRPr sz="3200"/>
            </a:lvl1pPr>
            <a:lvl2pPr marL="457206" indent="0">
              <a:buNone/>
              <a:defRPr sz="2800"/>
            </a:lvl2pPr>
            <a:lvl3pPr marL="914411" indent="0">
              <a:buNone/>
              <a:defRPr sz="2400"/>
            </a:lvl3pPr>
            <a:lvl4pPr marL="1371617" indent="0">
              <a:buNone/>
              <a:defRPr sz="2000"/>
            </a:lvl4pPr>
            <a:lvl5pPr marL="1828823" indent="0">
              <a:buNone/>
              <a:defRPr sz="2000"/>
            </a:lvl5pPr>
            <a:lvl6pPr marL="2286029" indent="0">
              <a:buNone/>
              <a:defRPr sz="2000"/>
            </a:lvl6pPr>
            <a:lvl7pPr marL="2743234" indent="0">
              <a:buNone/>
              <a:defRPr sz="2000"/>
            </a:lvl7pPr>
            <a:lvl8pPr marL="3200440" indent="0">
              <a:buNone/>
              <a:defRPr sz="2000"/>
            </a:lvl8pPr>
            <a:lvl9pPr marL="3657646"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32189" y="2057400"/>
            <a:ext cx="4364886" cy="3811588"/>
          </a:xfrm>
        </p:spPr>
        <p:txBody>
          <a:bodyPr/>
          <a:lstStyle>
            <a:lvl1pPr marL="0" indent="0">
              <a:buNone/>
              <a:defRPr sz="1600"/>
            </a:lvl1pPr>
            <a:lvl2pPr marL="457206" indent="0">
              <a:buNone/>
              <a:defRPr sz="1400"/>
            </a:lvl2pPr>
            <a:lvl3pPr marL="914411" indent="0">
              <a:buNone/>
              <a:defRPr sz="1200"/>
            </a:lvl3pPr>
            <a:lvl4pPr marL="1371617" indent="0">
              <a:buNone/>
              <a:defRPr sz="1000"/>
            </a:lvl4pPr>
            <a:lvl5pPr marL="1828823" indent="0">
              <a:buNone/>
              <a:defRPr sz="1000"/>
            </a:lvl5pPr>
            <a:lvl6pPr marL="2286029" indent="0">
              <a:buNone/>
              <a:defRPr sz="1000"/>
            </a:lvl6pPr>
            <a:lvl7pPr marL="2743234" indent="0">
              <a:buNone/>
              <a:defRPr sz="1000"/>
            </a:lvl7pPr>
            <a:lvl8pPr marL="3200440" indent="0">
              <a:buNone/>
              <a:defRPr sz="1000"/>
            </a:lvl8pPr>
            <a:lvl9pPr marL="3657646"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808B973-CBC4-4B36-BFF0-761E5F690A8C}" type="datetimeFigureOut">
              <a:rPr lang="en-US" smtClean="0"/>
              <a:t>7/28/2026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59530A-8203-4436-B49A-1FE0E904DF24}" type="slidenum">
              <a:rPr lang="en-US" smtClean="0"/>
              <a:t>‹#›</a:t>
            </a:fld>
            <a:endParaRPr lang="en-US"/>
          </a:p>
        </p:txBody>
      </p:sp>
    </p:spTree>
    <p:extLst>
      <p:ext uri="{BB962C8B-B14F-4D97-AF65-F5344CB8AC3E}">
        <p14:creationId xmlns:p14="http://schemas.microsoft.com/office/powerpoint/2010/main" val="1619346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08B973-CBC4-4B36-BFF0-761E5F690A8C}" type="datetimeFigureOut">
              <a:rPr lang="en-US" smtClean="0"/>
              <a:t>7/28/2026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59530A-8203-4436-B49A-1FE0E904DF24}" type="slidenum">
              <a:rPr lang="en-US" smtClean="0"/>
              <a:t>‹#›</a:t>
            </a:fld>
            <a:endParaRPr lang="en-US"/>
          </a:p>
        </p:txBody>
      </p:sp>
    </p:spTree>
    <p:extLst>
      <p:ext uri="{BB962C8B-B14F-4D97-AF65-F5344CB8AC3E}">
        <p14:creationId xmlns:p14="http://schemas.microsoft.com/office/powerpoint/2010/main" val="1423495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84866" y="365125"/>
            <a:ext cx="2918148"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30425" y="365125"/>
            <a:ext cx="858527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08B973-CBC4-4B36-BFF0-761E5F690A8C}" type="datetimeFigureOut">
              <a:rPr lang="en-US" smtClean="0"/>
              <a:t>7/28/2026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59530A-8203-4436-B49A-1FE0E904DF24}" type="slidenum">
              <a:rPr lang="en-US" smtClean="0"/>
              <a:t>‹#›</a:t>
            </a:fld>
            <a:endParaRPr lang="en-US"/>
          </a:p>
        </p:txBody>
      </p:sp>
    </p:spTree>
    <p:extLst>
      <p:ext uri="{BB962C8B-B14F-4D97-AF65-F5344CB8AC3E}">
        <p14:creationId xmlns:p14="http://schemas.microsoft.com/office/powerpoint/2010/main" val="7851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30424" y="365129"/>
            <a:ext cx="1167259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30424" y="1825625"/>
            <a:ext cx="1167259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30424" y="6356354"/>
            <a:ext cx="3045024"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08B973-CBC4-4B36-BFF0-761E5F690A8C}" type="datetimeFigureOut">
              <a:rPr lang="en-US" smtClean="0"/>
              <a:t>7/28/2026</a:t>
            </a:fld>
            <a:endParaRPr lang="en-US"/>
          </a:p>
        </p:txBody>
      </p:sp>
      <p:sp>
        <p:nvSpPr>
          <p:cNvPr id="5" name="Footer Placeholder 4"/>
          <p:cNvSpPr>
            <a:spLocks noGrp="1"/>
          </p:cNvSpPr>
          <p:nvPr>
            <p:ph type="ftr" sz="quarter" idx="3"/>
          </p:nvPr>
        </p:nvSpPr>
        <p:spPr>
          <a:xfrm>
            <a:off x="4482953" y="6356354"/>
            <a:ext cx="456753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557990" y="6356354"/>
            <a:ext cx="3045024"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59530A-8203-4436-B49A-1FE0E904DF24}" type="slidenum">
              <a:rPr lang="en-US" smtClean="0"/>
              <a:t>‹#›</a:t>
            </a:fld>
            <a:endParaRPr lang="en-US"/>
          </a:p>
        </p:txBody>
      </p:sp>
    </p:spTree>
    <p:extLst>
      <p:ext uri="{BB962C8B-B14F-4D97-AF65-F5344CB8AC3E}">
        <p14:creationId xmlns:p14="http://schemas.microsoft.com/office/powerpoint/2010/main" val="6013589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11"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3" indent="-228603" algn="l" defTabSz="914411"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9" indent="-228603" algn="l" defTabSz="914411"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14" indent="-228603" algn="l" defTabSz="914411"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20" indent="-228603" algn="l" defTabSz="914411"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26" indent="-228603" algn="l" defTabSz="914411"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31" indent="-228603" algn="l" defTabSz="914411"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37" indent="-228603" algn="l" defTabSz="914411"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43" indent="-228603" algn="l" defTabSz="914411"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49" indent="-228603" algn="l" defTabSz="914411"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11" rtl="0" eaLnBrk="1" latinLnBrk="0" hangingPunct="1">
        <a:defRPr sz="1800" kern="1200">
          <a:solidFill>
            <a:schemeClr val="tx1"/>
          </a:solidFill>
          <a:latin typeface="+mn-lt"/>
          <a:ea typeface="+mn-ea"/>
          <a:cs typeface="+mn-cs"/>
        </a:defRPr>
      </a:lvl1pPr>
      <a:lvl2pPr marL="457206" algn="l" defTabSz="914411" rtl="0" eaLnBrk="1" latinLnBrk="0" hangingPunct="1">
        <a:defRPr sz="1800" kern="1200">
          <a:solidFill>
            <a:schemeClr val="tx1"/>
          </a:solidFill>
          <a:latin typeface="+mn-lt"/>
          <a:ea typeface="+mn-ea"/>
          <a:cs typeface="+mn-cs"/>
        </a:defRPr>
      </a:lvl2pPr>
      <a:lvl3pPr marL="914411" algn="l" defTabSz="914411" rtl="0" eaLnBrk="1" latinLnBrk="0" hangingPunct="1">
        <a:defRPr sz="1800" kern="1200">
          <a:solidFill>
            <a:schemeClr val="tx1"/>
          </a:solidFill>
          <a:latin typeface="+mn-lt"/>
          <a:ea typeface="+mn-ea"/>
          <a:cs typeface="+mn-cs"/>
        </a:defRPr>
      </a:lvl3pPr>
      <a:lvl4pPr marL="1371617" algn="l" defTabSz="914411" rtl="0" eaLnBrk="1" latinLnBrk="0" hangingPunct="1">
        <a:defRPr sz="1800" kern="1200">
          <a:solidFill>
            <a:schemeClr val="tx1"/>
          </a:solidFill>
          <a:latin typeface="+mn-lt"/>
          <a:ea typeface="+mn-ea"/>
          <a:cs typeface="+mn-cs"/>
        </a:defRPr>
      </a:lvl4pPr>
      <a:lvl5pPr marL="1828823" algn="l" defTabSz="914411" rtl="0" eaLnBrk="1" latinLnBrk="0" hangingPunct="1">
        <a:defRPr sz="1800" kern="1200">
          <a:solidFill>
            <a:schemeClr val="tx1"/>
          </a:solidFill>
          <a:latin typeface="+mn-lt"/>
          <a:ea typeface="+mn-ea"/>
          <a:cs typeface="+mn-cs"/>
        </a:defRPr>
      </a:lvl5pPr>
      <a:lvl6pPr marL="2286029" algn="l" defTabSz="914411" rtl="0" eaLnBrk="1" latinLnBrk="0" hangingPunct="1">
        <a:defRPr sz="1800" kern="1200">
          <a:solidFill>
            <a:schemeClr val="tx1"/>
          </a:solidFill>
          <a:latin typeface="+mn-lt"/>
          <a:ea typeface="+mn-ea"/>
          <a:cs typeface="+mn-cs"/>
        </a:defRPr>
      </a:lvl6pPr>
      <a:lvl7pPr marL="2743234" algn="l" defTabSz="914411" rtl="0" eaLnBrk="1" latinLnBrk="0" hangingPunct="1">
        <a:defRPr sz="1800" kern="1200">
          <a:solidFill>
            <a:schemeClr val="tx1"/>
          </a:solidFill>
          <a:latin typeface="+mn-lt"/>
          <a:ea typeface="+mn-ea"/>
          <a:cs typeface="+mn-cs"/>
        </a:defRPr>
      </a:lvl7pPr>
      <a:lvl8pPr marL="3200440" algn="l" defTabSz="914411" rtl="0" eaLnBrk="1" latinLnBrk="0" hangingPunct="1">
        <a:defRPr sz="1800" kern="1200">
          <a:solidFill>
            <a:schemeClr val="tx1"/>
          </a:solidFill>
          <a:latin typeface="+mn-lt"/>
          <a:ea typeface="+mn-ea"/>
          <a:cs typeface="+mn-cs"/>
        </a:defRPr>
      </a:lvl8pPr>
      <a:lvl9pPr marL="3657646" algn="l" defTabSz="914411"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nhs.uk/nhs-app/about/" TargetMode="Externa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12739"/>
            <a:ext cx="13533438" cy="628740"/>
          </a:xfrm>
          <a:prstGeom prst="rect">
            <a:avLst/>
          </a:prstGeom>
          <a:solidFill>
            <a:schemeClr val="accent1">
              <a:lumMod val="40000"/>
              <a:lumOff val="60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101501" tIns="50750" rIns="101501" bIns="50750" numCol="1" spcCol="0" rtlCol="0" fromWordArt="0" anchor="ctr" anchorCtr="0" forceAA="0" compatLnSpc="1">
            <a:prstTxWarp prst="textNoShape">
              <a:avLst/>
            </a:prstTxWarp>
            <a:noAutofit/>
          </a:bodyPr>
          <a:lstStyle/>
          <a:p>
            <a:pPr fontAlgn="base"/>
            <a:r>
              <a:rPr lang="en-US" sz="1554" b="1" dirty="0">
                <a:latin typeface="Arial" panose="020B0604020202020204" pitchFamily="34" charset="0"/>
                <a:cs typeface="Arial" panose="020B0604020202020204" pitchFamily="34" charset="0"/>
              </a:rPr>
              <a:t>Title : The NHS App: A Digital Health Promotion Intervention to Improve Population Health and Reduce Digital Health Inequalities in England</a:t>
            </a:r>
            <a:r>
              <a:rPr lang="en-US" sz="1554" dirty="0">
                <a:latin typeface="Arial" panose="020B0604020202020204" pitchFamily="34" charset="0"/>
                <a:cs typeface="Arial" panose="020B0604020202020204" pitchFamily="34" charset="0"/>
              </a:rPr>
              <a:t>​</a:t>
            </a:r>
          </a:p>
          <a:p>
            <a:pPr fontAlgn="base"/>
            <a:r>
              <a:rPr lang="en-US" sz="1554" b="1" dirty="0">
                <a:latin typeface="Arial" panose="020B0604020202020204" pitchFamily="34" charset="0"/>
                <a:cs typeface="Arial" panose="020B0604020202020204" pitchFamily="34" charset="0"/>
              </a:rPr>
              <a:t>Student Name: </a:t>
            </a:r>
            <a:r>
              <a:rPr lang="en-US" sz="1554" b="1" dirty="0" err="1">
                <a:latin typeface="Arial" panose="020B0604020202020204" pitchFamily="34" charset="0"/>
                <a:cs typeface="Arial" panose="020B0604020202020204" pitchFamily="34" charset="0"/>
              </a:rPr>
              <a:t>Aayush</a:t>
            </a:r>
            <a:r>
              <a:rPr lang="en-US" sz="1554" b="1" dirty="0">
                <a:latin typeface="Arial" panose="020B0604020202020204" pitchFamily="34" charset="0"/>
                <a:cs typeface="Arial" panose="020B0604020202020204" pitchFamily="34" charset="0"/>
              </a:rPr>
              <a:t> </a:t>
            </a:r>
            <a:r>
              <a:rPr lang="en-US" sz="1554" b="1" dirty="0" err="1">
                <a:latin typeface="Arial" panose="020B0604020202020204" pitchFamily="34" charset="0"/>
                <a:cs typeface="Arial" panose="020B0604020202020204" pitchFamily="34" charset="0"/>
              </a:rPr>
              <a:t>Parmar</a:t>
            </a:r>
            <a:r>
              <a:rPr lang="en-US" sz="1554" b="1" dirty="0">
                <a:latin typeface="Arial" panose="020B0604020202020204" pitchFamily="34" charset="0"/>
                <a:cs typeface="Arial" panose="020B0604020202020204" pitchFamily="34" charset="0"/>
              </a:rPr>
              <a:t> |Student Id: 2517971| Lecturer- </a:t>
            </a:r>
            <a:r>
              <a:rPr lang="en-US" sz="1554" b="1" dirty="0" err="1">
                <a:latin typeface="Arial" panose="020B0604020202020204" pitchFamily="34" charset="0"/>
                <a:cs typeface="Arial" panose="020B0604020202020204" pitchFamily="34" charset="0"/>
              </a:rPr>
              <a:t>Dr</a:t>
            </a:r>
            <a:r>
              <a:rPr lang="en-US" sz="1554" b="1" dirty="0">
                <a:latin typeface="Arial" panose="020B0604020202020204" pitchFamily="34" charset="0"/>
                <a:cs typeface="Arial" panose="020B0604020202020204" pitchFamily="34" charset="0"/>
              </a:rPr>
              <a:t> Ping Wu</a:t>
            </a:r>
            <a:r>
              <a:rPr lang="en-US" sz="1554" dirty="0">
                <a:latin typeface="Arial" panose="020B0604020202020204" pitchFamily="34" charset="0"/>
                <a:cs typeface="Arial" panose="020B0604020202020204" pitchFamily="34" charset="0"/>
              </a:rPr>
              <a:t>​</a:t>
            </a:r>
          </a:p>
          <a:p>
            <a:pPr algn="ctr"/>
            <a:endParaRPr lang="en-US" sz="1554" dirty="0">
              <a:solidFill>
                <a:schemeClr val="accent1">
                  <a:lumMod val="40000"/>
                  <a:lumOff val="60000"/>
                </a:schemeClr>
              </a:solidFill>
              <a:latin typeface="Arial" panose="020B0604020202020204" pitchFamily="34" charset="0"/>
              <a:cs typeface="Arial" panose="020B0604020202020204" pitchFamily="34" charset="0"/>
            </a:endParaRPr>
          </a:p>
        </p:txBody>
      </p:sp>
      <p:sp>
        <p:nvSpPr>
          <p:cNvPr id="7" name="Rectangle 6"/>
          <p:cNvSpPr/>
          <p:nvPr/>
        </p:nvSpPr>
        <p:spPr>
          <a:xfrm>
            <a:off x="63387" y="641479"/>
            <a:ext cx="4572113" cy="1893943"/>
          </a:xfrm>
          <a:prstGeom prst="rect">
            <a:avLst/>
          </a:prstGeom>
          <a:solidFill>
            <a:schemeClr val="accent1">
              <a:lumMod val="40000"/>
              <a:lumOff val="60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101501" tIns="50750" rIns="101501" bIns="50750" numCol="1" spcCol="0" rtlCol="0" fromWordArt="0" anchor="ctr" anchorCtr="0" forceAA="0" compatLnSpc="1">
            <a:prstTxWarp prst="textNoShape">
              <a:avLst/>
            </a:prstTxWarp>
            <a:noAutofit/>
          </a:bodyPr>
          <a:lstStyle/>
          <a:p>
            <a:pPr algn="ctr"/>
            <a:r>
              <a:rPr lang="en-US" sz="1100" b="1" dirty="0">
                <a:latin typeface="Arial" panose="020B0604020202020204" pitchFamily="34" charset="0"/>
                <a:cs typeface="Arial" panose="020B0604020202020204" pitchFamily="34" charset="0"/>
              </a:rPr>
              <a:t>Background :</a:t>
            </a:r>
          </a:p>
          <a:p>
            <a:pPr algn="ctr"/>
            <a:r>
              <a:rPr lang="en-US" sz="1000" dirty="0">
                <a:latin typeface="Arial" panose="020B0604020202020204" pitchFamily="34" charset="0"/>
                <a:cs typeface="Arial" panose="020B0604020202020204" pitchFamily="34" charset="0"/>
              </a:rPr>
              <a:t>Long-term conditions (LTCs) like cardiovascular disease, diabetes, and mental health disorders place immense strain on the National Health Service (NHS) in England, accounting for 50% of GP appointments, 64% of outpatient visits, and 70% of hospital bed days (Department of Health and Social Care (DHSC), 2022). Consequently, the </a:t>
            </a:r>
            <a:r>
              <a:rPr lang="en-US" sz="1000" i="1" dirty="0">
                <a:latin typeface="Arial" panose="020B0604020202020204" pitchFamily="34" charset="0"/>
                <a:cs typeface="Arial" panose="020B0604020202020204" pitchFamily="34" charset="0"/>
              </a:rPr>
              <a:t>NHS Long Term Plan</a:t>
            </a:r>
            <a:r>
              <a:rPr lang="en-US" sz="1000" dirty="0">
                <a:latin typeface="Arial" panose="020B0604020202020204" pitchFamily="34" charset="0"/>
                <a:cs typeface="Arial" panose="020B0604020202020204" pitchFamily="34" charset="0"/>
              </a:rPr>
              <a:t> prioritizes prevention and digital self-management (NHS England, 2019). While traditional non-digital interventions like smoking cessation clinics remain resource-intensive (World Health Organization (WHO), 2021), digital platforms like the NHS App complement care by enabling patients to book appointments, request repeat prescriptions, and view medical records, fostering preventive healthcare (NHS England, 2025).</a:t>
            </a:r>
          </a:p>
        </p:txBody>
      </p:sp>
      <p:sp>
        <p:nvSpPr>
          <p:cNvPr id="8" name="Rectangle 7"/>
          <p:cNvSpPr/>
          <p:nvPr/>
        </p:nvSpPr>
        <p:spPr>
          <a:xfrm>
            <a:off x="4103532" y="4978085"/>
            <a:ext cx="4722968" cy="1899497"/>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101501" tIns="50750" rIns="101501" bIns="50750" numCol="1" spcCol="0" rtlCol="0" fromWordArt="0" anchor="ctr" anchorCtr="0" forceAA="0" compatLnSpc="1">
            <a:prstTxWarp prst="textNoShape">
              <a:avLst/>
            </a:prstTxWarp>
            <a:noAutofit/>
          </a:bodyPr>
          <a:lstStyle/>
          <a:p>
            <a:pPr algn="ctr"/>
            <a:r>
              <a:rPr lang="en-US" sz="1000" b="1" dirty="0">
                <a:latin typeface="Arial" panose="020B0604020202020204" pitchFamily="34" charset="0"/>
                <a:cs typeface="Arial" panose="020B0604020202020204" pitchFamily="34" charset="0"/>
              </a:rPr>
              <a:t>Health Promotion Values and Principles:</a:t>
            </a:r>
          </a:p>
          <a:p>
            <a:pPr algn="ctr"/>
            <a:r>
              <a:rPr lang="en-US" sz="1000" dirty="0">
                <a:latin typeface="Arial" panose="020B0604020202020204" pitchFamily="34" charset="0"/>
                <a:cs typeface="Arial" panose="020B0604020202020204" pitchFamily="34" charset="0"/>
              </a:rPr>
              <a:t>Health promotion enables individuals and communities to increase control over their health based on empowerment, equity, participation, prevention, and partnership (WHO, 1986). The NHS App aligns with these principles by encouraging self-management through direct access to medical records, test results, and repeat prescriptions (NHS England, 2025). These features foster informed decision-making and early intervention. However, digital exclusion among older adults and socioeconomically disadvantaged groups threatens health equity (National Institute for Health and Care Excellence (NICE), 2022). To uphold social justice, the NHS App must be paired with community digital inclusion initiatives and accessible application design, ensuring technology reduces rather than widens health disparities (The King's Fund, 2024).</a:t>
            </a:r>
          </a:p>
        </p:txBody>
      </p:sp>
      <p:sp>
        <p:nvSpPr>
          <p:cNvPr id="9" name="Rectangle 8"/>
          <p:cNvSpPr/>
          <p:nvPr/>
        </p:nvSpPr>
        <p:spPr>
          <a:xfrm>
            <a:off x="8967270" y="641479"/>
            <a:ext cx="4456629" cy="2377492"/>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101501" tIns="50750" rIns="101501" bIns="50750" numCol="1" spcCol="0" rtlCol="0" fromWordArt="0" anchor="ctr" anchorCtr="0" forceAA="0" compatLnSpc="1">
            <a:prstTxWarp prst="textNoShape">
              <a:avLst/>
            </a:prstTxWarp>
            <a:noAutofit/>
          </a:bodyPr>
          <a:lstStyle/>
          <a:p>
            <a:r>
              <a:rPr lang="en-US" sz="1000" b="1" dirty="0" smtClean="0">
                <a:latin typeface="Arial" panose="020B0604020202020204" pitchFamily="34" charset="0"/>
                <a:cs typeface="Arial" panose="020B0604020202020204" pitchFamily="34" charset="0"/>
              </a:rPr>
              <a:t> </a:t>
            </a:r>
            <a:r>
              <a:rPr lang="en-US" sz="1000" b="1" dirty="0" err="1">
                <a:latin typeface="Arial" panose="020B0604020202020204" pitchFamily="34" charset="0"/>
                <a:cs typeface="Arial" panose="020B0604020202020204" pitchFamily="34" charset="0"/>
              </a:rPr>
              <a:t>Behavioural</a:t>
            </a:r>
            <a:r>
              <a:rPr lang="en-US" sz="1000" b="1" dirty="0">
                <a:latin typeface="Arial" panose="020B0604020202020204" pitchFamily="34" charset="0"/>
                <a:cs typeface="Arial" panose="020B0604020202020204" pitchFamily="34" charset="0"/>
              </a:rPr>
              <a:t> Change Theory – COM-B Model </a:t>
            </a:r>
            <a:r>
              <a:rPr lang="en-US" sz="1000" b="1" i="1" dirty="0">
                <a:latin typeface="Arial" panose="020B0604020202020204" pitchFamily="34" charset="0"/>
                <a:cs typeface="Arial" panose="020B0604020202020204" pitchFamily="34" charset="0"/>
              </a:rPr>
              <a:t>:</a:t>
            </a:r>
            <a:endParaRPr lang="en-US" sz="1000" b="1"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The COM-B Model asserts that </a:t>
            </a:r>
            <a:r>
              <a:rPr lang="en-US" sz="1000" dirty="0" err="1">
                <a:latin typeface="Arial" panose="020B0604020202020204" pitchFamily="34" charset="0"/>
                <a:cs typeface="Arial" panose="020B0604020202020204" pitchFamily="34" charset="0"/>
              </a:rPr>
              <a:t>behaviour</a:t>
            </a:r>
            <a:r>
              <a:rPr lang="en-US" sz="1000" dirty="0">
                <a:latin typeface="Arial" panose="020B0604020202020204" pitchFamily="34" charset="0"/>
                <a:cs typeface="Arial" panose="020B0604020202020204" pitchFamily="34" charset="0"/>
              </a:rPr>
              <a:t> change requires Capability, Opportunity, and Motivation (</a:t>
            </a:r>
            <a:r>
              <a:rPr lang="en-US" sz="1000" dirty="0" err="1">
                <a:latin typeface="Arial" panose="020B0604020202020204" pitchFamily="34" charset="0"/>
                <a:cs typeface="Arial" panose="020B0604020202020204" pitchFamily="34" charset="0"/>
              </a:rPr>
              <a:t>Michie</a:t>
            </a:r>
            <a:r>
              <a:rPr lang="en-US" sz="1000" dirty="0">
                <a:latin typeface="Arial" panose="020B0604020202020204" pitchFamily="34" charset="0"/>
                <a:cs typeface="Arial" panose="020B0604020202020204" pitchFamily="34" charset="0"/>
              </a:rPr>
              <a:t> et al., 2011). The NHS App strengthens </a:t>
            </a:r>
            <a:r>
              <a:rPr lang="en-US" sz="1000" b="1" dirty="0">
                <a:latin typeface="Arial" panose="020B0604020202020204" pitchFamily="34" charset="0"/>
                <a:cs typeface="Arial" panose="020B0604020202020204" pitchFamily="34" charset="0"/>
              </a:rPr>
              <a:t>psychological capability</a:t>
            </a:r>
            <a:r>
              <a:rPr lang="en-US" sz="1000" dirty="0">
                <a:latin typeface="Arial" panose="020B0604020202020204" pitchFamily="34" charset="0"/>
                <a:cs typeface="Arial" panose="020B0604020202020204" pitchFamily="34" charset="0"/>
              </a:rPr>
              <a:t> by enhancing health literacy through access to health records and verified NHS guidance. It expands </a:t>
            </a:r>
            <a:r>
              <a:rPr lang="en-US" sz="1000" b="1" dirty="0">
                <a:latin typeface="Arial" panose="020B0604020202020204" pitchFamily="34" charset="0"/>
                <a:cs typeface="Arial" panose="020B0604020202020204" pitchFamily="34" charset="0"/>
              </a:rPr>
              <a:t>physical opportunity</a:t>
            </a:r>
            <a:r>
              <a:rPr lang="en-US" sz="1000" dirty="0">
                <a:latin typeface="Arial" panose="020B0604020202020204" pitchFamily="34" charset="0"/>
                <a:cs typeface="Arial" panose="020B0604020202020204" pitchFamily="34" charset="0"/>
              </a:rPr>
              <a:t> by providing 24/7 access to appointment booking, prescription management, and NHS 111 Online, eliminating geographical and temporal barriers (NHS England, 2025). </a:t>
            </a:r>
            <a:r>
              <a:rPr lang="en-US" sz="1000" b="1" dirty="0">
                <a:latin typeface="Arial" panose="020B0604020202020204" pitchFamily="34" charset="0"/>
                <a:cs typeface="Arial" panose="020B0604020202020204" pitchFamily="34" charset="0"/>
              </a:rPr>
              <a:t>Motivation</a:t>
            </a:r>
            <a:r>
              <a:rPr lang="en-US" sz="1000" dirty="0">
                <a:latin typeface="Arial" panose="020B0604020202020204" pitchFamily="34" charset="0"/>
                <a:cs typeface="Arial" panose="020B0604020202020204" pitchFamily="34" charset="0"/>
              </a:rPr>
              <a:t> is reinforced via automated medication reminders, prompt test result access, and self-monitoring tools that encourage proactive health habits. Nevertheless, because </a:t>
            </a:r>
            <a:r>
              <a:rPr lang="en-US" sz="1000" dirty="0" err="1">
                <a:latin typeface="Arial" panose="020B0604020202020204" pitchFamily="34" charset="0"/>
                <a:cs typeface="Arial" panose="020B0604020202020204" pitchFamily="34" charset="0"/>
              </a:rPr>
              <a:t>behaviour</a:t>
            </a:r>
            <a:r>
              <a:rPr lang="en-US" sz="1000" dirty="0">
                <a:latin typeface="Arial" panose="020B0604020202020204" pitchFamily="34" charset="0"/>
                <a:cs typeface="Arial" panose="020B0604020202020204" pitchFamily="34" charset="0"/>
              </a:rPr>
              <a:t> is shaped by broader socio-economic determinants, digital interventions cannot act in isolation. To achieve sustained population-level </a:t>
            </a:r>
            <a:r>
              <a:rPr lang="en-US" sz="1000" dirty="0" err="1">
                <a:latin typeface="Arial" panose="020B0604020202020204" pitchFamily="34" charset="0"/>
                <a:cs typeface="Arial" panose="020B0604020202020204" pitchFamily="34" charset="0"/>
              </a:rPr>
              <a:t>behaviour</a:t>
            </a:r>
            <a:r>
              <a:rPr lang="en-US" sz="1000" dirty="0">
                <a:latin typeface="Arial" panose="020B0604020202020204" pitchFamily="34" charset="0"/>
                <a:cs typeface="Arial" panose="020B0604020202020204" pitchFamily="34" charset="0"/>
              </a:rPr>
              <a:t> change, the NHS App must complement face-to-face clinical consultations and community-based support networks (WHO, 2021).</a:t>
            </a:r>
          </a:p>
          <a:p>
            <a:pPr algn="ctr"/>
            <a:endParaRPr lang="en-US" sz="800" dirty="0"/>
          </a:p>
        </p:txBody>
      </p:sp>
      <p:sp>
        <p:nvSpPr>
          <p:cNvPr id="10" name="Rectangle 9"/>
          <p:cNvSpPr/>
          <p:nvPr/>
        </p:nvSpPr>
        <p:spPr>
          <a:xfrm>
            <a:off x="0" y="2623167"/>
            <a:ext cx="3679668" cy="2442664"/>
          </a:xfrm>
          <a:prstGeom prst="rect">
            <a:avLst/>
          </a:prstGeom>
          <a:solidFill>
            <a:schemeClr val="accent1">
              <a:lumMod val="40000"/>
              <a:lumOff val="60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101501" tIns="50750" rIns="101501" bIns="50750" numCol="1" spcCol="0" rtlCol="0" fromWordArt="0" anchor="ctr" anchorCtr="0" forceAA="0" compatLnSpc="1">
            <a:prstTxWarp prst="textNoShape">
              <a:avLst/>
            </a:prstTxWarp>
            <a:noAutofit/>
          </a:bodyPr>
          <a:lstStyle/>
          <a:p>
            <a:r>
              <a:rPr lang="en-US" sz="1000" b="1" dirty="0" smtClean="0">
                <a:latin typeface="Arial" panose="020B0604020202020204" pitchFamily="34" charset="0"/>
                <a:cs typeface="Arial" panose="020B0604020202020204" pitchFamily="34" charset="0"/>
              </a:rPr>
              <a:t> </a:t>
            </a:r>
            <a:r>
              <a:rPr lang="en-US" sz="1000" b="1" dirty="0">
                <a:latin typeface="Arial" panose="020B0604020202020204" pitchFamily="34" charset="0"/>
                <a:cs typeface="Arial" panose="020B0604020202020204" pitchFamily="34" charset="0"/>
              </a:rPr>
              <a:t>Expected </a:t>
            </a:r>
            <a:r>
              <a:rPr lang="en-US" sz="1000" b="1" dirty="0" smtClean="0">
                <a:latin typeface="Arial" panose="020B0604020202020204" pitchFamily="34" charset="0"/>
                <a:cs typeface="Arial" panose="020B0604020202020204" pitchFamily="34" charset="0"/>
              </a:rPr>
              <a:t>Outcomes:</a:t>
            </a:r>
            <a:endParaRPr lang="en-US" sz="1000" b="1"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Applying the COM-B model via the NHS App is expected to increase medication adherence, boost vaccination and screening uptake, and improve chronic disease self-management (</a:t>
            </a:r>
            <a:r>
              <a:rPr lang="en-US" sz="1000" dirty="0" err="1">
                <a:latin typeface="Arial" panose="020B0604020202020204" pitchFamily="34" charset="0"/>
                <a:cs typeface="Arial" panose="020B0604020202020204" pitchFamily="34" charset="0"/>
              </a:rPr>
              <a:t>Michie</a:t>
            </a:r>
            <a:r>
              <a:rPr lang="en-US" sz="1000" dirty="0">
                <a:latin typeface="Arial" panose="020B0604020202020204" pitchFamily="34" charset="0"/>
                <a:cs typeface="Arial" panose="020B0604020202020204" pitchFamily="34" charset="0"/>
              </a:rPr>
              <a:t> et al., 2011). These behavioral shifts promote early diagnosis and reduce avoidable emergency hospital admissions, supporting overall NHS sustainability (NHS England, 2019). However, digital exclusion limits these outcomes among vulnerable groups. Maximizing population health benefits requires ongoing investment in digital literacy </a:t>
            </a:r>
            <a:r>
              <a:rPr lang="en-US" sz="1000" dirty="0" err="1">
                <a:latin typeface="Arial" panose="020B0604020202020204" pitchFamily="34" charset="0"/>
                <a:cs typeface="Arial" panose="020B0604020202020204" pitchFamily="34" charset="0"/>
              </a:rPr>
              <a:t>programmes</a:t>
            </a:r>
            <a:r>
              <a:rPr lang="en-US" sz="1000" dirty="0">
                <a:latin typeface="Arial" panose="020B0604020202020204" pitchFamily="34" charset="0"/>
                <a:cs typeface="Arial" panose="020B0604020202020204" pitchFamily="34" charset="0"/>
              </a:rPr>
              <a:t>, Web Content Accessibility Guidelines (WCAG) compliance, and robust data privacy safeguards to build user trust (The King's Fund, 2024).</a:t>
            </a:r>
          </a:p>
        </p:txBody>
      </p:sp>
      <p:sp>
        <p:nvSpPr>
          <p:cNvPr id="11" name="Rectangle 10"/>
          <p:cNvSpPr/>
          <p:nvPr/>
        </p:nvSpPr>
        <p:spPr>
          <a:xfrm>
            <a:off x="0" y="5065831"/>
            <a:ext cx="4103532" cy="198168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101501" tIns="50750" rIns="101501" bIns="50750" numCol="1" spcCol="0" rtlCol="0" fromWordArt="0" anchor="ctr" anchorCtr="0" forceAA="0" compatLnSpc="1">
            <a:prstTxWarp prst="textNoShape">
              <a:avLst/>
            </a:prstTxWarp>
            <a:noAutofit/>
          </a:bodyPr>
          <a:lstStyle/>
          <a:p>
            <a:r>
              <a:rPr lang="en-US" sz="1000" b="1" dirty="0" smtClean="0">
                <a:latin typeface="Arial" panose="020B0604020202020204" pitchFamily="34" charset="0"/>
                <a:cs typeface="Arial" panose="020B0604020202020204" pitchFamily="34" charset="0"/>
              </a:rPr>
              <a:t>. </a:t>
            </a:r>
            <a:r>
              <a:rPr lang="en-US" sz="1000" b="1" dirty="0">
                <a:latin typeface="Arial" panose="020B0604020202020204" pitchFamily="34" charset="0"/>
                <a:cs typeface="Arial" panose="020B0604020202020204" pitchFamily="34" charset="0"/>
              </a:rPr>
              <a:t>Conclusion </a:t>
            </a:r>
          </a:p>
          <a:p>
            <a:r>
              <a:rPr lang="en-US" sz="1000" dirty="0">
                <a:latin typeface="Arial" panose="020B0604020202020204" pitchFamily="34" charset="0"/>
                <a:cs typeface="Arial" panose="020B0604020202020204" pitchFamily="34" charset="0"/>
              </a:rPr>
              <a:t>The NHS App demonstrates how digital innovation can operationalize health promotion principles and drive preventive care. Strategically, it impacts three key areas:</a:t>
            </a:r>
          </a:p>
          <a:p>
            <a:r>
              <a:rPr lang="en-US" sz="1000" b="1" dirty="0">
                <a:latin typeface="Arial" panose="020B0604020202020204" pitchFamily="34" charset="0"/>
                <a:cs typeface="Arial" panose="020B0604020202020204" pitchFamily="34" charset="0"/>
              </a:rPr>
              <a:t>Policy:</a:t>
            </a:r>
            <a:r>
              <a:rPr lang="en-US" sz="1000" dirty="0">
                <a:latin typeface="Arial" panose="020B0604020202020204" pitchFamily="34" charset="0"/>
                <a:cs typeface="Arial" panose="020B0604020202020204" pitchFamily="34" charset="0"/>
              </a:rPr>
              <a:t> Mandating "digital inclusion by default" and funding hybrid (digital and non-digital) care pathways (DHSC, 2022).</a:t>
            </a:r>
          </a:p>
          <a:p>
            <a:r>
              <a:rPr lang="en-US" sz="1000" b="1" dirty="0">
                <a:latin typeface="Arial" panose="020B0604020202020204" pitchFamily="34" charset="0"/>
                <a:cs typeface="Arial" panose="020B0604020202020204" pitchFamily="34" charset="0"/>
              </a:rPr>
              <a:t>Education:</a:t>
            </a:r>
            <a:r>
              <a:rPr lang="en-US" sz="1000" dirty="0">
                <a:latin typeface="Arial" panose="020B0604020202020204" pitchFamily="34" charset="0"/>
                <a:cs typeface="Arial" panose="020B0604020202020204" pitchFamily="34" charset="0"/>
              </a:rPr>
              <a:t> Incorporating digital health literacy into healthcare curricula to enable clinicians to prescribe and guide digital health interventions confidently.</a:t>
            </a:r>
          </a:p>
          <a:p>
            <a:r>
              <a:rPr lang="en-US" sz="1000" b="1" dirty="0">
                <a:latin typeface="Arial" panose="020B0604020202020204" pitchFamily="34" charset="0"/>
                <a:cs typeface="Arial" panose="020B0604020202020204" pitchFamily="34" charset="0"/>
              </a:rPr>
              <a:t>Research:</a:t>
            </a:r>
            <a:r>
              <a:rPr lang="en-US" sz="1000" dirty="0">
                <a:latin typeface="Arial" panose="020B0604020202020204" pitchFamily="34" charset="0"/>
                <a:cs typeface="Arial" panose="020B0604020202020204" pitchFamily="34" charset="0"/>
              </a:rPr>
              <a:t> Requiring longitudinal studies to evaluate long-term cost-effectiveness and strategies for mitigating digital health inequalities.</a:t>
            </a:r>
          </a:p>
          <a:p>
            <a:r>
              <a:rPr lang="en-US" sz="1000" dirty="0">
                <a:latin typeface="Arial" panose="020B0604020202020204" pitchFamily="34" charset="0"/>
                <a:cs typeface="Arial" panose="020B0604020202020204" pitchFamily="34" charset="0"/>
              </a:rPr>
              <a:t>Sustained evaluation and inclusive design will ensure digital healthcare remains equitable and effective.</a:t>
            </a:r>
          </a:p>
        </p:txBody>
      </p:sp>
      <p:sp>
        <p:nvSpPr>
          <p:cNvPr id="12" name="Rectangle 11"/>
          <p:cNvSpPr/>
          <p:nvPr/>
        </p:nvSpPr>
        <p:spPr>
          <a:xfrm>
            <a:off x="9047477" y="3018971"/>
            <a:ext cx="4485962" cy="3839029"/>
          </a:xfrm>
          <a:prstGeom prst="rect">
            <a:avLst/>
          </a:prstGeom>
          <a:solidFill>
            <a:schemeClr val="accent1">
              <a:lumMod val="40000"/>
              <a:lumOff val="60000"/>
            </a:schemeClr>
          </a:solidFill>
          <a:ln>
            <a:solidFill>
              <a:schemeClr val="tx1"/>
            </a:solid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101501" tIns="50750" rIns="101501" bIns="50750" numCol="1" spcCol="0" rtlCol="0" fromWordArt="0" anchor="ctr" anchorCtr="0" forceAA="0" compatLnSpc="1">
            <a:prstTxWarp prst="textNoShape">
              <a:avLst/>
            </a:prstTxWarp>
            <a:noAutofit/>
          </a:bodyPr>
          <a:lstStyle/>
          <a:p>
            <a:r>
              <a:rPr lang="en-US" sz="900" b="1" dirty="0" smtClean="0"/>
              <a:t>Harvard References </a:t>
            </a:r>
          </a:p>
          <a:p>
            <a:r>
              <a:rPr lang="en-US" sz="900" dirty="0" smtClean="0"/>
              <a:t>Department of Health and Social Care (DHSC) (2022a) </a:t>
            </a:r>
            <a:r>
              <a:rPr lang="en-US" sz="900" i="1" dirty="0" smtClean="0"/>
              <a:t>A Plan for Digital Health and Social Care</a:t>
            </a:r>
            <a:r>
              <a:rPr lang="en-US" sz="900" dirty="0" smtClean="0"/>
              <a:t>. London: DHSC.</a:t>
            </a:r>
          </a:p>
          <a:p>
            <a:r>
              <a:rPr lang="en-US" sz="900" dirty="0" smtClean="0"/>
              <a:t>Department of Health and Social Care (DHSC) (2022b) </a:t>
            </a:r>
            <a:r>
              <a:rPr lang="en-US" sz="900" i="1" dirty="0" smtClean="0"/>
              <a:t>Our Plan for Patients</a:t>
            </a:r>
            <a:r>
              <a:rPr lang="en-US" sz="900" dirty="0" smtClean="0"/>
              <a:t>. London: DHSC.</a:t>
            </a:r>
          </a:p>
          <a:p>
            <a:r>
              <a:rPr lang="en-US" sz="900" dirty="0" err="1" smtClean="0"/>
              <a:t>Michie</a:t>
            </a:r>
            <a:r>
              <a:rPr lang="en-US" sz="900" dirty="0" smtClean="0"/>
              <a:t>, S., van </a:t>
            </a:r>
            <a:r>
              <a:rPr lang="en-US" sz="900" dirty="0" err="1" smtClean="0"/>
              <a:t>Stralen</a:t>
            </a:r>
            <a:r>
              <a:rPr lang="en-US" sz="900" dirty="0" smtClean="0"/>
              <a:t>, M.M. and West, R. (2011) ‘The </a:t>
            </a:r>
            <a:r>
              <a:rPr lang="en-US" sz="900" dirty="0" err="1" smtClean="0"/>
              <a:t>Behaviour</a:t>
            </a:r>
            <a:r>
              <a:rPr lang="en-US" sz="900" dirty="0" smtClean="0"/>
              <a:t> Change Wheel: A New Method for </a:t>
            </a:r>
            <a:r>
              <a:rPr lang="en-US" sz="900" dirty="0" err="1" smtClean="0"/>
              <a:t>Characterising</a:t>
            </a:r>
            <a:r>
              <a:rPr lang="en-US" sz="900" dirty="0" smtClean="0"/>
              <a:t> and Designing </a:t>
            </a:r>
            <a:r>
              <a:rPr lang="en-US" sz="900" dirty="0" err="1" smtClean="0"/>
              <a:t>Behaviour</a:t>
            </a:r>
            <a:r>
              <a:rPr lang="en-US" sz="900" dirty="0" smtClean="0"/>
              <a:t> Change Interventions’, </a:t>
            </a:r>
            <a:r>
              <a:rPr lang="en-US" sz="900" i="1" dirty="0" smtClean="0"/>
              <a:t>Implementation Science</a:t>
            </a:r>
            <a:r>
              <a:rPr lang="en-US" sz="900" dirty="0" smtClean="0"/>
              <a:t>, 6(42), pp. 1–12.</a:t>
            </a:r>
          </a:p>
          <a:p>
            <a:r>
              <a:rPr lang="en-US" sz="900" dirty="0" smtClean="0"/>
              <a:t>National Institute for Health and Care Excellence (NICE) (2022a) </a:t>
            </a:r>
            <a:r>
              <a:rPr lang="en-US" sz="900" i="1" dirty="0" err="1" smtClean="0"/>
              <a:t>Behaviour</a:t>
            </a:r>
            <a:r>
              <a:rPr lang="en-US" sz="900" i="1" dirty="0" smtClean="0"/>
              <a:t> Change: Individual Approaches (PH49)</a:t>
            </a:r>
            <a:r>
              <a:rPr lang="en-US" sz="900" dirty="0" smtClean="0"/>
              <a:t>. London: NICE.</a:t>
            </a:r>
          </a:p>
          <a:p>
            <a:r>
              <a:rPr lang="en-US" sz="900" dirty="0" smtClean="0"/>
              <a:t>National Institute for Health and Care Excellence (NICE) (2022b) </a:t>
            </a:r>
            <a:r>
              <a:rPr lang="en-US" sz="900" i="1" dirty="0" smtClean="0"/>
              <a:t>Evidence Standards Framework for Digital Health Technologies</a:t>
            </a:r>
            <a:r>
              <a:rPr lang="en-US" sz="900" dirty="0" smtClean="0"/>
              <a:t>. London: NICE.</a:t>
            </a:r>
          </a:p>
          <a:p>
            <a:r>
              <a:rPr lang="en-US" sz="900" dirty="0" smtClean="0"/>
              <a:t>NHS England (2019) </a:t>
            </a:r>
            <a:r>
              <a:rPr lang="en-US" sz="900" i="1" dirty="0" smtClean="0"/>
              <a:t>The NHS Long Term Plan</a:t>
            </a:r>
            <a:r>
              <a:rPr lang="en-US" sz="900" dirty="0" smtClean="0"/>
              <a:t>. London: NHS England.</a:t>
            </a:r>
          </a:p>
          <a:p>
            <a:r>
              <a:rPr lang="en-US" sz="900" dirty="0" smtClean="0"/>
              <a:t>NHS England (2025) </a:t>
            </a:r>
            <a:r>
              <a:rPr lang="en-US" sz="900" i="1" dirty="0" smtClean="0"/>
              <a:t>About the NHS App</a:t>
            </a:r>
            <a:r>
              <a:rPr lang="en-US" sz="900" dirty="0" smtClean="0"/>
              <a:t>. Available at: </a:t>
            </a:r>
            <a:r>
              <a:rPr lang="en-US" sz="900" dirty="0" smtClean="0">
                <a:hlinkClick r:id="rId2"/>
              </a:rPr>
              <a:t>https://www.nhs.uk/nhs-app/about/</a:t>
            </a:r>
            <a:r>
              <a:rPr lang="en-US" sz="900" dirty="0" smtClean="0"/>
              <a:t> (Accessed: 28 July 2026).</a:t>
            </a:r>
          </a:p>
          <a:p>
            <a:r>
              <a:rPr lang="en-US" sz="900" dirty="0" smtClean="0"/>
              <a:t>NHS England (2026a) </a:t>
            </a:r>
            <a:r>
              <a:rPr lang="en-US" sz="900" i="1" dirty="0" smtClean="0"/>
              <a:t>NHS App Documents</a:t>
            </a:r>
            <a:r>
              <a:rPr lang="en-US" sz="900" dirty="0" smtClean="0"/>
              <a:t>. Leeds: NHS England.</a:t>
            </a:r>
          </a:p>
          <a:p>
            <a:r>
              <a:rPr lang="en-US" sz="900" dirty="0" smtClean="0"/>
              <a:t>NHS England (2026b) </a:t>
            </a:r>
            <a:r>
              <a:rPr lang="en-US" sz="900" i="1" dirty="0" smtClean="0"/>
              <a:t>NHS App Management Information Statistics</a:t>
            </a:r>
            <a:r>
              <a:rPr lang="en-US" sz="900" dirty="0" smtClean="0"/>
              <a:t>. Leeds: NHS England.</a:t>
            </a:r>
          </a:p>
          <a:p>
            <a:r>
              <a:rPr lang="en-US" sz="900" dirty="0" smtClean="0"/>
              <a:t>Office for National Statistics (ONS) (2023) </a:t>
            </a:r>
            <a:r>
              <a:rPr lang="en-US" sz="900" i="1" dirty="0" smtClean="0"/>
              <a:t>Internet Access – Households and Individuals, Great Britain</a:t>
            </a:r>
            <a:r>
              <a:rPr lang="en-US" sz="900" dirty="0" smtClean="0"/>
              <a:t>. Newport: ONS.</a:t>
            </a:r>
          </a:p>
          <a:p>
            <a:r>
              <a:rPr lang="en-US" sz="900" dirty="0" smtClean="0"/>
              <a:t>Office for National Statistics (ONS) (2024) </a:t>
            </a:r>
            <a:r>
              <a:rPr lang="en-US" sz="900" i="1" dirty="0" smtClean="0"/>
              <a:t>Health State Life Expectancies, England</a:t>
            </a:r>
            <a:r>
              <a:rPr lang="en-US" sz="900" dirty="0" smtClean="0"/>
              <a:t>. Newport: ONS.</a:t>
            </a:r>
          </a:p>
          <a:p>
            <a:r>
              <a:rPr lang="en-US" sz="900" dirty="0" smtClean="0"/>
              <a:t>The King's Fund (2024) </a:t>
            </a:r>
            <a:r>
              <a:rPr lang="en-US" sz="900" i="1" dirty="0" smtClean="0"/>
              <a:t>The NHS in a Nutshell</a:t>
            </a:r>
            <a:r>
              <a:rPr lang="en-US" sz="900" dirty="0" smtClean="0"/>
              <a:t>. London: The King's Fund.</a:t>
            </a:r>
          </a:p>
          <a:p>
            <a:r>
              <a:rPr lang="en-US" sz="900" dirty="0" smtClean="0"/>
              <a:t>UK Health Security Agency (UKHSA) (2023) </a:t>
            </a:r>
            <a:r>
              <a:rPr lang="en-US" sz="900" i="1" dirty="0" smtClean="0"/>
              <a:t>Health Inequalities: Prevention and Prevention </a:t>
            </a:r>
            <a:r>
              <a:rPr lang="en-US" sz="900" i="1" dirty="0" err="1" smtClean="0"/>
              <a:t>Programmes</a:t>
            </a:r>
            <a:r>
              <a:rPr lang="en-US" sz="900" dirty="0" smtClean="0"/>
              <a:t>. London: UKHSA.</a:t>
            </a:r>
          </a:p>
          <a:p>
            <a:r>
              <a:rPr lang="en-US" sz="900" dirty="0" smtClean="0"/>
              <a:t>World Health Organization (WHO) (1986) </a:t>
            </a:r>
            <a:r>
              <a:rPr lang="en-US" sz="900" i="1" dirty="0" smtClean="0"/>
              <a:t>Ottawa Charter for Health Promotion</a:t>
            </a:r>
            <a:r>
              <a:rPr lang="en-US" sz="900" dirty="0" smtClean="0"/>
              <a:t>. Geneva: WHO.</a:t>
            </a:r>
          </a:p>
          <a:p>
            <a:r>
              <a:rPr lang="en-US" sz="900" dirty="0" smtClean="0"/>
              <a:t>World Health Organization (WHO) (2021) </a:t>
            </a:r>
            <a:r>
              <a:rPr lang="en-US" sz="900" i="1" dirty="0" smtClean="0"/>
              <a:t>Global Strategy on Digital Health 2020–2025</a:t>
            </a:r>
            <a:r>
              <a:rPr lang="en-US" sz="900" dirty="0" smtClean="0"/>
              <a:t>. Geneva: WHO.</a:t>
            </a:r>
            <a:endParaRPr lang="en-US" sz="900" dirty="0"/>
          </a:p>
        </p:txBody>
      </p:sp>
      <p:pic>
        <p:nvPicPr>
          <p:cNvPr id="14" name="Picture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15705" y="657296"/>
            <a:ext cx="4171359" cy="2152485"/>
          </a:xfrm>
          <a:prstGeom prst="rect">
            <a:avLst/>
          </a:prstGeom>
        </p:spPr>
      </p:pic>
      <p:pic>
        <p:nvPicPr>
          <p:cNvPr id="1028" name="Picture 4" descr="NHS App - Oaklands Medical Centr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79668" y="2854147"/>
            <a:ext cx="2606832" cy="207654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hot of a female doctor using a digital tablet during a consultation"/>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243550" y="2889441"/>
            <a:ext cx="2723720" cy="20649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090162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57</TotalTime>
  <Words>1000</Words>
  <Application>Microsoft Office PowerPoint</Application>
  <PresentationFormat>Custom</PresentationFormat>
  <Paragraphs>32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7</cp:revision>
  <dcterms:created xsi:type="dcterms:W3CDTF">2026-07-28T00:48:07Z</dcterms:created>
  <dcterms:modified xsi:type="dcterms:W3CDTF">2026-07-28T01:48:29Z</dcterms:modified>
</cp:coreProperties>
</file>