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521FC-D170-E1F1-88D4-FEFF8E3AD6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ADFDDA1-591D-50A6-B9B8-5FE34B3553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F3CEC5-57BC-173F-5BDA-1835D2359006}"/>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EEF8809E-4776-B582-A9AF-E780CC88AE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6B5547-2D02-9948-2269-19D787FABDDE}"/>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995951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E5E4A-FDF0-76DE-311B-BE38A3398B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98541D-3511-8345-50DF-E3BD5BC514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D9A22E-C9D9-9BA5-E4AB-8CB9E86C092C}"/>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2F852384-E77E-37C7-5335-5B9954659B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F6A58-D127-2D2E-AF88-B79F15B8CB58}"/>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4064778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2572-54A6-BC1B-9ABE-F149C347EB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BD44E9-0D92-0277-60DA-75CFAC8610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EDD082-CA31-CE27-1515-44A25BCF70B2}"/>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547E35DD-C757-4B4D-0CFE-12A12BE74C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B82F11-0E7B-0AE4-7E1B-AF3CFE19B076}"/>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1786073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DD1A-2FBE-74D7-98EB-1A68C96916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34C72B2-ADCF-3C70-2F38-52361564AF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BC91261-570D-1FDF-40E9-BBB8C925411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2CBF89B-22C9-1DDD-1D98-57CA7B5E0CFC}"/>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6" name="Footer Placeholder 5">
            <a:extLst>
              <a:ext uri="{FF2B5EF4-FFF2-40B4-BE49-F238E27FC236}">
                <a16:creationId xmlns:a16="http://schemas.microsoft.com/office/drawing/2014/main" id="{E9F151D5-4023-E3A2-33C6-1E3567A017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A8CEC3-D2E2-9A00-003A-7B8B39B1B8CA}"/>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442744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0AE7-403B-CEF1-2FC2-9C8CCB0D170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FAE95A-6DDE-9FD2-CEDC-D8F5EC0026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388417-88B7-5019-A9F4-22467CAE08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3E3E498-2998-53EA-2B90-69371E58EF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455C1B-2323-AEFB-9B97-F4CA6BC8809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689AA4F-6A6D-0ACC-9C12-21B01CBCFA61}"/>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8" name="Footer Placeholder 7">
            <a:extLst>
              <a:ext uri="{FF2B5EF4-FFF2-40B4-BE49-F238E27FC236}">
                <a16:creationId xmlns:a16="http://schemas.microsoft.com/office/drawing/2014/main" id="{942F48A3-F3A4-B805-9CA3-46487B8FF4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67E982-88BA-9E1E-2753-875FDD0417C0}"/>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41047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F13EA-DA19-42FC-22DD-C47A54D1ECF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2E589D-7370-D8A2-E57C-FCB79CB098F4}"/>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4" name="Footer Placeholder 3">
            <a:extLst>
              <a:ext uri="{FF2B5EF4-FFF2-40B4-BE49-F238E27FC236}">
                <a16:creationId xmlns:a16="http://schemas.microsoft.com/office/drawing/2014/main" id="{AE4FCB65-EF6E-A3CA-0239-5015258710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A0C615-2FA0-EEF8-376B-7E05708E2391}"/>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960840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E00C0-C254-FD54-8E99-0D1274B8DCE4}"/>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3" name="Footer Placeholder 2">
            <a:extLst>
              <a:ext uri="{FF2B5EF4-FFF2-40B4-BE49-F238E27FC236}">
                <a16:creationId xmlns:a16="http://schemas.microsoft.com/office/drawing/2014/main" id="{312EDB10-A4D6-2EF2-F147-482348BFF4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C10D35-0DA3-619A-2EF5-69AE8A91E02A}"/>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251707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672DD-AFBD-5859-573D-17C2D25B57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3A0D9B7-C2B6-A063-D589-B81BC82D97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C51A02-A82E-2C89-8ABA-D6AF18A5E9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989A54-1A56-1873-A46C-0BEBB9005252}"/>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6" name="Footer Placeholder 5">
            <a:extLst>
              <a:ext uri="{FF2B5EF4-FFF2-40B4-BE49-F238E27FC236}">
                <a16:creationId xmlns:a16="http://schemas.microsoft.com/office/drawing/2014/main" id="{050F96AC-8834-90C8-4EB4-D3B7376CFB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6F3208-3BF7-3803-0382-DCD6039192B7}"/>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3148161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202CC-99C1-1F1E-063A-88403A1A57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4C2A848-DCDD-807E-8294-1447E0C562DE}"/>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25885FA-E336-E518-2DF4-2F7877FE8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1C65D8-4AB1-924D-958E-C3B1F37277D7}"/>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6" name="Footer Placeholder 5">
            <a:extLst>
              <a:ext uri="{FF2B5EF4-FFF2-40B4-BE49-F238E27FC236}">
                <a16:creationId xmlns:a16="http://schemas.microsoft.com/office/drawing/2014/main" id="{4E779998-1645-DFC1-D70E-BC67844848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2A71F7-7383-C0DA-657B-B568DF68BFD4}"/>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2443100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A6DDE-A44B-9E0E-DE5C-2A8282558E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7305BFE-B7AB-5512-3478-9C4385FB11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07A3EF-22DC-E03B-1D36-71267225DB34}"/>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4800F1D8-0BD8-6198-7CDE-6F200F16D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E00970-EE2D-C1E0-0387-5BF7E4B86118}"/>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2463464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DB511E-C087-9057-279E-B07EDA736A4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8161FC9-FEB2-5DCE-AFEF-54F87BF203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73DADF-81BE-94C0-6E11-DE4F933B9FF7}"/>
              </a:ext>
            </a:extLst>
          </p:cNvPr>
          <p:cNvSpPr>
            <a:spLocks noGrp="1"/>
          </p:cNvSpPr>
          <p:nvPr>
            <p:ph type="dt" sz="half" idx="10"/>
          </p:nvPr>
        </p:nvSpPr>
        <p:spPr/>
        <p:txBody>
          <a:body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3AC42446-A106-8E52-28B9-9A917BEB11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40BCEA-FE17-3AD0-5014-510BEDF6F735}"/>
              </a:ext>
            </a:extLst>
          </p:cNvPr>
          <p:cNvSpPr>
            <a:spLocks noGrp="1"/>
          </p:cNvSpPr>
          <p:nvPr>
            <p:ph type="sldNum" sz="quarter" idx="12"/>
          </p:nvPr>
        </p:nvSpPr>
        <p:spPr/>
        <p:txBody>
          <a:bodyPr/>
          <a:lstStyle/>
          <a:p>
            <a:fld id="{EBC21EC9-BF01-D24E-AEF2-99E5CED0301B}" type="slidenum">
              <a:rPr lang="en-US" smtClean="0"/>
              <a:t>‹#›</a:t>
            </a:fld>
            <a:endParaRPr lang="en-US"/>
          </a:p>
        </p:txBody>
      </p:sp>
    </p:spTree>
    <p:extLst>
      <p:ext uri="{BB962C8B-B14F-4D97-AF65-F5344CB8AC3E}">
        <p14:creationId xmlns:p14="http://schemas.microsoft.com/office/powerpoint/2010/main" val="3324849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A16E64-491D-A49D-5A04-27DABCD7FB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302166-500B-7EFF-009B-384B09A82C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5B3F6DF-1CB5-9EF0-3B3F-077EB116CC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E66A4C-6AC3-A94A-8592-E7062E6FAFA3}" type="datetimeFigureOut">
              <a:rPr lang="en-US" smtClean="0"/>
              <a:t>10/19/26</a:t>
            </a:fld>
            <a:endParaRPr lang="en-US"/>
          </a:p>
        </p:txBody>
      </p:sp>
      <p:sp>
        <p:nvSpPr>
          <p:cNvPr id="5" name="Footer Placeholder 4">
            <a:extLst>
              <a:ext uri="{FF2B5EF4-FFF2-40B4-BE49-F238E27FC236}">
                <a16:creationId xmlns:a16="http://schemas.microsoft.com/office/drawing/2014/main" id="{0EF4B46A-4776-5463-E7E6-8FFCCD672D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153E08-A7E0-8E8E-976D-24E5FDC63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BC21EC9-BF01-D24E-AEF2-99E5CED0301B}" type="slidenum">
              <a:rPr lang="en-US" smtClean="0"/>
              <a:t>‹#›</a:t>
            </a:fld>
            <a:endParaRPr lang="en-US"/>
          </a:p>
        </p:txBody>
      </p:sp>
    </p:spTree>
    <p:extLst>
      <p:ext uri="{BB962C8B-B14F-4D97-AF65-F5344CB8AC3E}">
        <p14:creationId xmlns:p14="http://schemas.microsoft.com/office/powerpoint/2010/main" val="37524426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careers.nhs.uk/explore-roles/midwifery/roles-midwifery/maternity-support-worker" TargetMode="External"/><Relationship Id="rId2" Type="http://schemas.openxmlformats.org/officeDocument/2006/relationships/hyperlink" Target="https://www.careersportal.co.uk" TargetMode="External"/><Relationship Id="rId1" Type="http://schemas.openxmlformats.org/officeDocument/2006/relationships/slideLayout" Target="../slideLayouts/slideLayout2.xml"/><Relationship Id="rId5" Type="http://schemas.openxmlformats.org/officeDocument/2006/relationships/hyperlink" Target="https://www.skillsforhealth.org.uk" TargetMode="External"/><Relationship Id="rId4" Type="http://schemas.openxmlformats.org/officeDocument/2006/relationships/hyperlink" Target="https://www.nhs.uk/conditions/pregnancy-and-baby/%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F619-D46A-7978-65DD-8C9B8FC96305}"/>
              </a:ext>
            </a:extLst>
          </p:cNvPr>
          <p:cNvSpPr>
            <a:spLocks noGrp="1"/>
          </p:cNvSpPr>
          <p:nvPr>
            <p:ph type="ctrTitle"/>
          </p:nvPr>
        </p:nvSpPr>
        <p:spPr/>
        <p:txBody>
          <a:bodyPr anchor="ctr">
            <a:normAutofit/>
          </a:bodyPr>
          <a:lstStyle/>
          <a:p>
            <a:r>
              <a:rPr lang="en-GB" sz="3600" b="0" i="0" dirty="0">
                <a:effectLst/>
                <a:latin typeface="Arial" panose="020B0604020202020204" pitchFamily="34" charset="0"/>
                <a:cs typeface="Arial" panose="020B0604020202020204" pitchFamily="34" charset="0"/>
              </a:rPr>
              <a:t>Maternity Support Worker: SWOT Analysis</a:t>
            </a:r>
            <a:r>
              <a:rPr lang="en-GB" sz="2200" b="0" i="0" dirty="0">
                <a:effectLst/>
                <a:latin typeface="Arial" panose="020B0604020202020204" pitchFamily="34" charset="0"/>
                <a:cs typeface="Arial" panose="020B0604020202020204" pitchFamily="34" charset="0"/>
              </a:rPr>
              <a:t> </a:t>
            </a:r>
            <a:br>
              <a:rPr lang="en-GB" sz="2200" dirty="0">
                <a:effectLst/>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644ACDB-A53A-7DC6-4321-9CC622468DE1}"/>
              </a:ext>
            </a:extLst>
          </p:cNvPr>
          <p:cNvSpPr>
            <a:spLocks noGrp="1"/>
          </p:cNvSpPr>
          <p:nvPr>
            <p:ph type="subTitle" idx="1"/>
          </p:nvPr>
        </p:nvSpPr>
        <p:spPr/>
        <p:txBody>
          <a:bodyPr>
            <a:noAutofit/>
          </a:bodyPr>
          <a:lstStyle/>
          <a:p>
            <a:r>
              <a:rPr lang="en-GB" dirty="0">
                <a:latin typeface="Arial" panose="020B0604020202020204" pitchFamily="34" charset="0"/>
                <a:cs typeface="Arial" panose="020B0604020202020204" pitchFamily="34" charset="0"/>
              </a:rPr>
              <a:t>Alishba Khan </a:t>
            </a:r>
          </a:p>
          <a:p>
            <a:r>
              <a:rPr lang="en-GB" dirty="0">
                <a:latin typeface="Arial" panose="020B0604020202020204" pitchFamily="34" charset="0"/>
                <a:cs typeface="Arial" panose="020B0604020202020204" pitchFamily="34" charset="0"/>
              </a:rPr>
              <a:t>2522168</a:t>
            </a:r>
          </a:p>
          <a:p>
            <a:r>
              <a:rPr lang="en-GB" dirty="0">
                <a:latin typeface="Arial" panose="020B0604020202020204" pitchFamily="34" charset="0"/>
                <a:cs typeface="Arial" panose="020B0604020202020204" pitchFamily="34" charset="0"/>
              </a:rPr>
              <a:t>12 October 2026</a:t>
            </a:r>
          </a:p>
          <a:p>
            <a:r>
              <a:rPr lang="en-GB" dirty="0">
                <a:latin typeface="Arial" panose="020B0604020202020204" pitchFamily="34" charset="0"/>
                <a:cs typeface="Arial" panose="020B0604020202020204" pitchFamily="34" charset="0"/>
              </a:rPr>
              <a:t>CertHE Health and Social Care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57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6D677-ED26-2A8B-1671-948C1399A87A}"/>
              </a:ext>
            </a:extLst>
          </p:cNvPr>
          <p:cNvSpPr>
            <a:spLocks noGrp="1"/>
          </p:cNvSpPr>
          <p:nvPr>
            <p:ph type="title"/>
          </p:nvPr>
        </p:nvSpPr>
        <p:spPr>
          <a:xfrm>
            <a:off x="838201" y="345810"/>
            <a:ext cx="5120561" cy="1325563"/>
          </a:xfrm>
        </p:spPr>
        <p:txBody>
          <a:bodyPr>
            <a:normAutofit/>
          </a:bodyPr>
          <a:lstStyle/>
          <a:p>
            <a:r>
              <a:rPr lang="en-GB" sz="3400">
                <a:latin typeface="Arial" panose="020B0604020202020204" pitchFamily="34" charset="0"/>
                <a:cs typeface="Arial" panose="020B0604020202020204" pitchFamily="34" charset="0"/>
              </a:rPr>
              <a:t>SWOT Analysis: Maternity Support Worker </a:t>
            </a:r>
            <a:endParaRPr lang="en-US" sz="3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D716CC-9A4A-9B68-296C-6EE4CA106164}"/>
              </a:ext>
            </a:extLst>
          </p:cNvPr>
          <p:cNvSpPr>
            <a:spLocks noGrp="1"/>
          </p:cNvSpPr>
          <p:nvPr>
            <p:ph idx="1"/>
          </p:nvPr>
        </p:nvSpPr>
        <p:spPr>
          <a:xfrm>
            <a:off x="838201" y="1825625"/>
            <a:ext cx="5092194" cy="4351338"/>
          </a:xfrm>
        </p:spPr>
        <p:txBody>
          <a:bodyPr>
            <a:normAutofit/>
          </a:bodyPr>
          <a:lstStyle/>
          <a:p>
            <a:pPr marL="0" indent="0">
              <a:buNone/>
            </a:pPr>
            <a:r>
              <a:rPr lang="en-GB" sz="2200" b="0" i="0">
                <a:effectLst/>
                <a:latin typeface="Arial" panose="020B0604020202020204" pitchFamily="34" charset="0"/>
                <a:cs typeface="Arial" panose="020B0604020202020204" pitchFamily="34" charset="0"/>
              </a:rPr>
              <a:t>Hello everyone. Today I will be presenting a SWOT analysis for the role of a Maternity Support Worker within the healthcare sector. This role sits within maternity services and provides essential care and support to women and their families throughout pregnancy, labour, and after the birth. I will be looking at the strengths, weaknesses, opportunities and threats that relate to this important role in our healthcare system.</a:t>
            </a:r>
            <a:endParaRPr lang="en-GB" sz="2200">
              <a:effectLst/>
              <a:latin typeface="Arial" panose="020B0604020202020204" pitchFamily="34" charset="0"/>
              <a:cs typeface="Arial" panose="020B0604020202020204" pitchFamily="34" charset="0"/>
            </a:endParaRPr>
          </a:p>
          <a:p>
            <a:endParaRPr lang="en-US" sz="220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F8A91E8-CCEA-8141-E015-423DD16129BD}"/>
              </a:ext>
            </a:extLst>
          </p:cNvPr>
          <p:cNvPicPr>
            <a:picLocks noChangeAspect="1"/>
          </p:cNvPicPr>
          <p:nvPr/>
        </p:nvPicPr>
        <p:blipFill>
          <a:blip r:embed="rId2">
            <a:extLst>
              <a:ext uri="{28A0092B-C50C-407E-A947-70E740481C1C}">
                <a14:useLocalDpi xmlns:a14="http://schemas.microsoft.com/office/drawing/2010/main" val="0"/>
              </a:ext>
            </a:extLst>
          </a:blip>
          <a:srcRect l="9408" r="12156" b="-3"/>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4D9B4AAD-8277-C813-FA9F-12AAA8C5F9FC}"/>
              </a:ext>
            </a:extLst>
          </p:cNvPr>
          <p:cNvPicPr>
            <a:picLocks noChangeAspect="1"/>
          </p:cNvPicPr>
          <p:nvPr/>
        </p:nvPicPr>
        <p:blipFill>
          <a:blip r:embed="rId3">
            <a:extLst>
              <a:ext uri="{28A0092B-C50C-407E-A947-70E740481C1C}">
                <a14:useLocalDpi xmlns:a14="http://schemas.microsoft.com/office/drawing/2010/main" val="0"/>
              </a:ext>
            </a:extLst>
          </a:blip>
          <a:srcRect r="15758" b="-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362638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D2DEE7-52D1-125D-AB39-1E97BC709591}"/>
              </a:ext>
            </a:extLst>
          </p:cNvPr>
          <p:cNvSpPr>
            <a:spLocks noGrp="1"/>
          </p:cNvSpPr>
          <p:nvPr>
            <p:ph type="title"/>
          </p:nvPr>
        </p:nvSpPr>
        <p:spPr>
          <a:xfrm>
            <a:off x="838200" y="365125"/>
            <a:ext cx="10515600" cy="1325563"/>
          </a:xfrm>
        </p:spPr>
        <p:txBody>
          <a:bodyPr>
            <a:normAutofit/>
          </a:bodyPr>
          <a:lstStyle/>
          <a:p>
            <a:r>
              <a:rPr lang="en-GB" b="0" i="0">
                <a:effectLst/>
                <a:latin typeface="Arial" panose="020B0604020202020204" pitchFamily="34" charset="0"/>
                <a:cs typeface="Arial" panose="020B0604020202020204" pitchFamily="34" charset="0"/>
              </a:rPr>
              <a:t>What is a Maternity Support Worker?</a:t>
            </a:r>
            <a:br>
              <a:rPr lang="en-GB">
                <a:effectLst/>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69030EC-EF02-8108-CFD3-3ECF415FE605}"/>
              </a:ext>
            </a:extLst>
          </p:cNvPr>
          <p:cNvSpPr>
            <a:spLocks noGrp="1"/>
          </p:cNvSpPr>
          <p:nvPr>
            <p:ph idx="1"/>
          </p:nvPr>
        </p:nvSpPr>
        <p:spPr>
          <a:xfrm>
            <a:off x="838200" y="1825625"/>
            <a:ext cx="10515600" cy="4351338"/>
          </a:xfrm>
        </p:spPr>
        <p:txBody>
          <a:bodyPr>
            <a:normAutofit/>
          </a:bodyPr>
          <a:lstStyle/>
          <a:p>
            <a:pPr marL="0" indent="0">
              <a:buNone/>
            </a:pPr>
            <a:r>
              <a:rPr lang="en-GB" sz="1500" b="0" i="0">
                <a:effectLst/>
                <a:latin typeface="Arial" panose="020B0604020202020204" pitchFamily="34" charset="0"/>
                <a:cs typeface="Arial" panose="020B0604020202020204" pitchFamily="34" charset="0"/>
              </a:rPr>
              <a:t>The Maternity Support Worker is a vital member of the wider maternity team, working alongside midwives, doctors and other healthcare professionals. They provide practical, emotional and physical care to pregnant women, new mothers and their babies across all stages of the maternity journey. Their work takes place in a variety of settings including antenatal clinics, labour wards, postnatal wards and sometimes within the community. They help with personal care, monitoring basic observations, supporting with feeding, and offering reassurance and guidance to families as they adapt to life with a new baby. Unlike a qualified midwife, they do not take clinical responsibility or perform certain medical procedures, but their presence allows midwives to focus on more complex clinical tasks, making the whole service run more smoothly.</a:t>
            </a:r>
            <a:endParaRPr lang="en-GB" sz="1500">
              <a:effectLst/>
              <a:latin typeface="Arial" panose="020B0604020202020204" pitchFamily="34" charset="0"/>
              <a:cs typeface="Arial" panose="020B0604020202020204" pitchFamily="34" charset="0"/>
            </a:endParaRPr>
          </a:p>
          <a:p>
            <a:pPr marL="0" indent="0">
              <a:buNone/>
            </a:pPr>
            <a:endParaRPr lang="en-GB" sz="1500">
              <a:latin typeface="Arial" panose="020B0604020202020204" pitchFamily="34" charset="0"/>
              <a:cs typeface="Arial" panose="020B0604020202020204" pitchFamily="34" charset="0"/>
            </a:endParaRPr>
          </a:p>
          <a:p>
            <a:pPr marL="0" indent="0">
              <a:buNone/>
            </a:pPr>
            <a:endParaRPr lang="en-GB" sz="1500">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So first, let me explain exactly what this role involves. A Maternity Support Worker supports women from early pregnancy right through to after they have had their baby. They work under the supervision of midwives and they really are the backbone of the team in many ways. They help women wash and get comfortable, they take blood pressure and temperature, they help with breastfeeding advice, and they are often the person who is there holding a hand or offering a cup of tea when things feel overwhelming. It is a role that combines kindness and care with some basic clinical skills, and it is accessible to people starting out in healthcare without many years of university study.</a:t>
            </a:r>
            <a:endParaRPr lang="en-GB" sz="1500">
              <a:effectLst/>
              <a:latin typeface="Arial" panose="020B0604020202020204" pitchFamily="34" charset="0"/>
              <a:cs typeface="Arial" panose="020B0604020202020204" pitchFamily="34" charset="0"/>
            </a:endParaRPr>
          </a:p>
          <a:p>
            <a:pPr marL="0" indent="0">
              <a:buNone/>
            </a:pPr>
            <a:endParaRPr lang="en-GB"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642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C1E70-4559-4E46-1C0E-D7C0BF6C14F5}"/>
              </a:ext>
            </a:extLst>
          </p:cNvPr>
          <p:cNvSpPr>
            <a:spLocks noGrp="1"/>
          </p:cNvSpPr>
          <p:nvPr>
            <p:ph type="title"/>
          </p:nvPr>
        </p:nvSpPr>
        <p:spPr>
          <a:xfrm>
            <a:off x="686834" y="1153572"/>
            <a:ext cx="3200400" cy="4461163"/>
          </a:xfrm>
        </p:spPr>
        <p:txBody>
          <a:bodyPr>
            <a:normAutofit/>
          </a:bodyPr>
          <a:lstStyle/>
          <a:p>
            <a:r>
              <a:rPr lang="en-GB" sz="3700">
                <a:solidFill>
                  <a:srgbClr val="FFFFFF"/>
                </a:solidFill>
                <a:latin typeface="Arial" panose="020B0604020202020204" pitchFamily="34" charset="0"/>
                <a:cs typeface="Arial" panose="020B0604020202020204" pitchFamily="34" charset="0"/>
              </a:rPr>
              <a:t>STRENGTHS</a:t>
            </a:r>
            <a:endParaRPr lang="en-US" sz="37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847396-CF8A-92E7-F405-34E1A3ADB1EB}"/>
              </a:ext>
            </a:extLst>
          </p:cNvPr>
          <p:cNvSpPr>
            <a:spLocks noGrp="1"/>
          </p:cNvSpPr>
          <p:nvPr>
            <p:ph idx="1"/>
          </p:nvPr>
        </p:nvSpPr>
        <p:spPr>
          <a:xfrm>
            <a:off x="4447308" y="591344"/>
            <a:ext cx="6906491" cy="5585619"/>
          </a:xfrm>
        </p:spPr>
        <p:txBody>
          <a:bodyPr anchor="ctr">
            <a:normAutofit/>
          </a:bodyPr>
          <a:lstStyle/>
          <a:p>
            <a:pPr marL="0" indent="0">
              <a:buNone/>
            </a:pPr>
            <a:r>
              <a:rPr lang="en-GB" sz="1500" b="0" i="0">
                <a:effectLst/>
                <a:latin typeface="Arial" panose="020B0604020202020204" pitchFamily="34" charset="0"/>
                <a:cs typeface="Arial" panose="020B0604020202020204" pitchFamily="34" charset="0"/>
              </a:rPr>
              <a:t>One of the biggest strengths of this role is the direct, consistent support that Maternity Support Workers are able to give to women and their families. Because they spend more time at the bedside than anyone else, they build strong trusting relationships, which can make a huge difference to a woman’s birth experience and her confidence as a new parent. The entry requirements are also much more accessible than many other healthcare roles, meaning people from all backgrounds can enter the profession and bring valuable life experience with them. The role offers great variety too, with opportunities to work in clinics, on wards, in labour suites or in people’s homes. It also acts as a fantastic stepping stone, because many people who start as Maternity Support Workers go on to train as midwives or progress into other areas of healthcare, which means the workforce develops from within. Their presence also brings real benefits to the wider team, as they free up qualified midwives to concentrate on clinical care and decision making, making the whole service more efficient.</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Starting with strengths. First and foremost, these workers provide that vital one-to-one care that women really need. They are often the familiar face when someone is feeling vulnerable or nervous. Because you don’t need a degree to start, it’s open to more people, which means the workforce reflects the communities it serves — that is really important in healthcare. And it’s a role that leads somewhere too; lots of support workers gain experience, do their training while working, and become midwives. That means the NHS grows its own experts. Plus every task they take on means a midwife has more time for the things only a midwife can do.</a:t>
            </a:r>
            <a:endParaRPr lang="en-GB" sz="1500">
              <a:effectLst/>
              <a:latin typeface="Arial" panose="020B0604020202020204" pitchFamily="34" charset="0"/>
              <a:cs typeface="Arial" panose="020B0604020202020204" pitchFamily="34" charset="0"/>
            </a:endParaRPr>
          </a:p>
          <a:p>
            <a:pPr marL="0" indent="0">
              <a:buNone/>
            </a:pPr>
            <a:endParaRPr lang="en-US" sz="1500"/>
          </a:p>
        </p:txBody>
      </p:sp>
    </p:spTree>
    <p:extLst>
      <p:ext uri="{BB962C8B-B14F-4D97-AF65-F5344CB8AC3E}">
        <p14:creationId xmlns:p14="http://schemas.microsoft.com/office/powerpoint/2010/main" val="2090702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D25A42-EAFD-DC08-EFCC-B1AF95353C6F}"/>
              </a:ext>
            </a:extLst>
          </p:cNvPr>
          <p:cNvSpPr>
            <a:spLocks noGrp="1"/>
          </p:cNvSpPr>
          <p:nvPr>
            <p:ph type="title"/>
          </p:nvPr>
        </p:nvSpPr>
        <p:spPr>
          <a:xfrm>
            <a:off x="838200" y="365125"/>
            <a:ext cx="10515600" cy="1325563"/>
          </a:xfrm>
        </p:spPr>
        <p:txBody>
          <a:bodyPr>
            <a:normAutofit/>
          </a:bodyPr>
          <a:lstStyle/>
          <a:p>
            <a:r>
              <a:rPr lang="en-GB" b="0" i="0">
                <a:effectLst/>
                <a:latin typeface="Arial" panose="020B0604020202020204" pitchFamily="34" charset="0"/>
                <a:cs typeface="Arial" panose="020B0604020202020204" pitchFamily="34" charset="0"/>
              </a:rPr>
              <a:t>WEAKNESSES</a:t>
            </a:r>
            <a:br>
              <a:rPr lang="en-GB">
                <a:effectLst/>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447CDF6-0AEF-1122-1906-591A06013BBA}"/>
              </a:ext>
            </a:extLst>
          </p:cNvPr>
          <p:cNvSpPr>
            <a:spLocks noGrp="1"/>
          </p:cNvSpPr>
          <p:nvPr>
            <p:ph idx="1"/>
          </p:nvPr>
        </p:nvSpPr>
        <p:spPr>
          <a:xfrm>
            <a:off x="838200" y="1825625"/>
            <a:ext cx="10515600" cy="4351338"/>
          </a:xfrm>
        </p:spPr>
        <p:txBody>
          <a:bodyPr>
            <a:normAutofit/>
          </a:bodyPr>
          <a:lstStyle/>
          <a:p>
            <a:pPr marL="0" indent="0">
              <a:buNone/>
            </a:pPr>
            <a:r>
              <a:rPr lang="en-GB" sz="1500" b="0" i="0">
                <a:effectLst/>
                <a:latin typeface="Arial" panose="020B0604020202020204" pitchFamily="34" charset="0"/>
                <a:cs typeface="Arial" panose="020B0604020202020204" pitchFamily="34" charset="0"/>
              </a:rPr>
              <a:t>Despite its many positives, the role does have areas of challenge. The pay is often relatively low compared to the level of responsibility and emotional demand that comes with the job, which does not always reflect how important the work is. There can also be a lack of clear career structure in some places, making it difficult for workers to see exactly how to progress or what their next step might be without leaving the role entirely. Job descriptions can sometimes be unclear too, which means boundaries about what they should and should not be doing get blurred, and they may end up taking on tasks they have not been fully trained to do. There is also limited autonomy in the role, because Maternity Support Workers must always work under the direction of a midwife, which can sometimes feel restrictive for someone who wants to take more responsibility or make independent decisions.</a:t>
            </a:r>
            <a:br>
              <a:rPr lang="en-GB" sz="1500">
                <a:effectLst/>
                <a:latin typeface="Arial" panose="020B0604020202020204" pitchFamily="34" charset="0"/>
                <a:cs typeface="Arial" panose="020B0604020202020204" pitchFamily="34" charset="0"/>
              </a:rPr>
            </a:b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Now looking at weaknesses. The most obvious one is pay. These workers are doing incredibly important, emotional work, often unsocial hours, yet they are paid less than qualified staff. That can make it hard to retain good people. Another issue is that sometimes it’s not clear exactly what their job is — are they just helping, or are they taking observations? If lines get blurred it can cause stress or safety concerns. And because they always work under supervision, they can’t make decisions on their own, which some people find frustrating once they have plenty of experience.</a:t>
            </a:r>
            <a:endParaRPr lang="en-GB" sz="1500">
              <a:effectLst/>
              <a:latin typeface="Arial" panose="020B0604020202020204" pitchFamily="34" charset="0"/>
              <a:cs typeface="Arial" panose="020B0604020202020204" pitchFamily="34" charset="0"/>
            </a:endParaRPr>
          </a:p>
          <a:p>
            <a:pPr marL="0" indent="0">
              <a:buNone/>
            </a:pPr>
            <a:endParaRPr lang="en-US" sz="1500"/>
          </a:p>
        </p:txBody>
      </p:sp>
    </p:spTree>
    <p:extLst>
      <p:ext uri="{BB962C8B-B14F-4D97-AF65-F5344CB8AC3E}">
        <p14:creationId xmlns:p14="http://schemas.microsoft.com/office/powerpoint/2010/main" val="427155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7F42D-057E-6951-9B5E-25C2EF839390}"/>
              </a:ext>
            </a:extLst>
          </p:cNvPr>
          <p:cNvSpPr>
            <a:spLocks noGrp="1"/>
          </p:cNvSpPr>
          <p:nvPr>
            <p:ph type="title"/>
          </p:nvPr>
        </p:nvSpPr>
        <p:spPr>
          <a:xfrm>
            <a:off x="838200" y="365125"/>
            <a:ext cx="10515600" cy="1325563"/>
          </a:xfrm>
        </p:spPr>
        <p:txBody>
          <a:bodyPr>
            <a:normAutofit/>
          </a:bodyPr>
          <a:lstStyle/>
          <a:p>
            <a:r>
              <a:rPr lang="en-GB" sz="4200" b="0" i="0">
                <a:effectLst/>
                <a:latin typeface="Arial" panose="020B0604020202020204" pitchFamily="34" charset="0"/>
                <a:cs typeface="Arial" panose="020B0604020202020204" pitchFamily="34" charset="0"/>
              </a:rPr>
              <a:t>OPPORTUNITIES</a:t>
            </a:r>
            <a:br>
              <a:rPr lang="en-GB" sz="4200">
                <a:effectLst/>
                <a:latin typeface=".AppleSystemUIFont"/>
              </a:rPr>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8E829-ECE6-32B8-2DB3-91DB20173118}"/>
              </a:ext>
            </a:extLst>
          </p:cNvPr>
          <p:cNvSpPr>
            <a:spLocks noGrp="1"/>
          </p:cNvSpPr>
          <p:nvPr>
            <p:ph idx="1"/>
          </p:nvPr>
        </p:nvSpPr>
        <p:spPr>
          <a:xfrm>
            <a:off x="838200" y="1929384"/>
            <a:ext cx="10515600" cy="4251960"/>
          </a:xfrm>
        </p:spPr>
        <p:txBody>
          <a:bodyPr>
            <a:normAutofit/>
          </a:bodyPr>
          <a:lstStyle/>
          <a:p>
            <a:pPr marL="0" indent="0">
              <a:buNone/>
            </a:pPr>
            <a:r>
              <a:rPr lang="en-GB" sz="1500" b="0" i="0">
                <a:effectLst/>
                <a:latin typeface="Arial" panose="020B0604020202020204" pitchFamily="34" charset="0"/>
                <a:cs typeface="Arial" panose="020B0604020202020204" pitchFamily="34" charset="0"/>
              </a:rPr>
              <a:t>There are many exciting opportunities opening up for Maternity Support Workers right now. There is a growing focus across the NHS on improving maternity outcomes and patient experience, which means the value of this role is becoming much more widely recognised. New training courses are becoming available too, allowing support workers to develop specialist skills such as supporting women with mental health needs, bereavement care, or working with families from diverse cultural backgrounds. There is also increasing flexibility in how services are delivered, with more community-based and home-based care being offered, which creates new places to work and new ways of working. Apprenticeship routes are also expanding, meaning people can now earn while they learn, gaining qualifications and experience at the same time without having to take time away from work or take on university debt.</a:t>
            </a:r>
            <a:br>
              <a:rPr lang="en-GB" sz="1500">
                <a:effectLst/>
                <a:latin typeface="Arial" panose="020B0604020202020204" pitchFamily="34" charset="0"/>
                <a:cs typeface="Arial" panose="020B0604020202020204" pitchFamily="34" charset="0"/>
              </a:rPr>
            </a:b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Moving on to opportunities. The biggest one is that the NHS is putting more focus on maternity care and patient experience, so the role is being seen as more important than ever before. There are more training options too — workers can learn about specific areas like supporting women with postnatal depression or supporting families through loss. That means the job can grow and change as they gain experience. Apprenticeships are also a great opportunity now; you can actually become a Maternity Support Worker through an apprenticeship, and some even lead all the way to midwifery training.</a:t>
            </a:r>
            <a:endParaRPr lang="en-GB" sz="1500">
              <a:effectLst/>
              <a:latin typeface="Arial" panose="020B0604020202020204" pitchFamily="34" charset="0"/>
              <a:cs typeface="Arial" panose="020B0604020202020204" pitchFamily="34" charset="0"/>
            </a:endParaRPr>
          </a:p>
          <a:p>
            <a:endParaRPr lang="en-US" sz="1500"/>
          </a:p>
        </p:txBody>
      </p:sp>
    </p:spTree>
    <p:extLst>
      <p:ext uri="{BB962C8B-B14F-4D97-AF65-F5344CB8AC3E}">
        <p14:creationId xmlns:p14="http://schemas.microsoft.com/office/powerpoint/2010/main" val="2515559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9080DC9-9E42-5F99-D6A4-F7C34AB3F1D8}"/>
              </a:ext>
            </a:extLst>
          </p:cNvPr>
          <p:cNvSpPr>
            <a:spLocks noGrp="1"/>
          </p:cNvSpPr>
          <p:nvPr>
            <p:ph type="title"/>
          </p:nvPr>
        </p:nvSpPr>
        <p:spPr>
          <a:xfrm>
            <a:off x="838200" y="401221"/>
            <a:ext cx="10515600" cy="1348065"/>
          </a:xfrm>
        </p:spPr>
        <p:txBody>
          <a:bodyPr>
            <a:normAutofit/>
          </a:bodyPr>
          <a:lstStyle/>
          <a:p>
            <a:r>
              <a:rPr lang="en-GB" sz="5400">
                <a:solidFill>
                  <a:srgbClr val="FFFFFF"/>
                </a:solidFill>
                <a:latin typeface="Arial" panose="020B0604020202020204" pitchFamily="34" charset="0"/>
                <a:cs typeface="Arial" panose="020B0604020202020204" pitchFamily="34" charset="0"/>
              </a:rPr>
              <a:t>THREATS</a:t>
            </a:r>
            <a:endParaRPr lang="en-US" sz="54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9F4049-3434-8A10-6A8C-E9825408A935}"/>
              </a:ext>
            </a:extLst>
          </p:cNvPr>
          <p:cNvSpPr>
            <a:spLocks noGrp="1"/>
          </p:cNvSpPr>
          <p:nvPr>
            <p:ph idx="1"/>
          </p:nvPr>
        </p:nvSpPr>
        <p:spPr>
          <a:xfrm>
            <a:off x="838200" y="2586789"/>
            <a:ext cx="10515600" cy="3590174"/>
          </a:xfrm>
        </p:spPr>
        <p:txBody>
          <a:bodyPr>
            <a:normAutofit/>
          </a:bodyPr>
          <a:lstStyle/>
          <a:p>
            <a:pPr marL="0" indent="0">
              <a:buNone/>
            </a:pPr>
            <a:r>
              <a:rPr lang="en-GB" sz="1500" b="0" i="0">
                <a:effectLst/>
                <a:latin typeface="Arial" panose="020B0604020202020204" pitchFamily="34" charset="0"/>
                <a:cs typeface="Arial" panose="020B0604020202020204" pitchFamily="34" charset="0"/>
              </a:rPr>
              <a:t>There are also external factors that present challenges to this role. Staff shortages across the NHS mean that existing teams are often under pressure, and Maternity Support Workers may find themselves covering more areas or working longer hours than is ideal, which can lead to tiredness and stress. Budget constraints can also affect the amount of training available or the number of permanent positions that are funded, meaning some people find themselves on temporary contracts with less security. Changes to government funding for the NHS overall also impact maternity services, and there is always the risk that cost-cutting decisions could affect staffing levels or the resources available to support workers in their daily tasks. Another concern is that as the role develops and expectations grow, the training and pay structures may not keep up, leaving workers doing more complex work without the recognition or reward it deserves.</a:t>
            </a:r>
          </a:p>
          <a:p>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Speaker notes:</a:t>
            </a:r>
            <a:endParaRPr lang="en-GB" sz="1500">
              <a:effectLst/>
              <a:latin typeface="Arial" panose="020B0604020202020204" pitchFamily="34" charset="0"/>
              <a:cs typeface="Arial" panose="020B0604020202020204" pitchFamily="34" charset="0"/>
            </a:endParaRPr>
          </a:p>
          <a:p>
            <a:pPr marL="0" indent="0">
              <a:buNone/>
            </a:pPr>
            <a:r>
              <a:rPr lang="en-GB" sz="1500" b="0" i="0">
                <a:effectLst/>
                <a:latin typeface="Arial" panose="020B0604020202020204" pitchFamily="34" charset="0"/>
                <a:cs typeface="Arial" panose="020B0604020202020204" pitchFamily="34" charset="0"/>
              </a:rPr>
              <a:t>Finally, looking at threats. We all know the NHS is under pressure. When there aren’t enough staff, those who are there have to work harder. That leads to burnout and good people leaving the profession. Budgets are tight too, which can mean less money for training or fewer permanent jobs being offered. And sometimes expectations go up — support workers are asked to do more and more — but the pay or the recognition doesn’t go up to match it. That puts the whole workforce at risk of feeling undervalued and overworked.</a:t>
            </a:r>
            <a:endParaRPr lang="en-GB" sz="1500">
              <a:effectLst/>
              <a:latin typeface="Arial" panose="020B0604020202020204" pitchFamily="34" charset="0"/>
              <a:cs typeface="Arial" panose="020B0604020202020204" pitchFamily="34" charset="0"/>
            </a:endParaRPr>
          </a:p>
          <a:p>
            <a:pPr marL="0" indent="0">
              <a:buNone/>
            </a:pPr>
            <a:endParaRPr lang="en-GB" sz="1500"/>
          </a:p>
        </p:txBody>
      </p:sp>
    </p:spTree>
    <p:extLst>
      <p:ext uri="{BB962C8B-B14F-4D97-AF65-F5344CB8AC3E}">
        <p14:creationId xmlns:p14="http://schemas.microsoft.com/office/powerpoint/2010/main" val="40640158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59EA8-E77C-A66A-C326-5C1CED63313B}"/>
              </a:ext>
            </a:extLst>
          </p:cNvPr>
          <p:cNvSpPr>
            <a:spLocks noGrp="1"/>
          </p:cNvSpPr>
          <p:nvPr>
            <p:ph type="title"/>
          </p:nvPr>
        </p:nvSpPr>
        <p:spPr>
          <a:xfrm>
            <a:off x="838200" y="365125"/>
            <a:ext cx="10515600" cy="1325563"/>
          </a:xfrm>
        </p:spPr>
        <p:txBody>
          <a:bodyPr>
            <a:normAutofit/>
          </a:bodyPr>
          <a:lstStyle/>
          <a:p>
            <a:r>
              <a:rPr lang="en-GB">
                <a:latin typeface="Arial" panose="020B0604020202020204" pitchFamily="34" charset="0"/>
                <a:cs typeface="Arial" panose="020B0604020202020204" pitchFamily="34" charset="0"/>
              </a:rPr>
              <a:t>CONCLUSION</a:t>
            </a:r>
            <a:endParaRPr lang="en-US">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5E31A3-1A11-A480-A9DA-16F25C564184}"/>
              </a:ext>
            </a:extLst>
          </p:cNvPr>
          <p:cNvSpPr>
            <a:spLocks noGrp="1"/>
          </p:cNvSpPr>
          <p:nvPr>
            <p:ph idx="1"/>
          </p:nvPr>
        </p:nvSpPr>
        <p:spPr>
          <a:xfrm>
            <a:off x="838200" y="1825625"/>
            <a:ext cx="10515600" cy="4351338"/>
          </a:xfrm>
        </p:spPr>
        <p:txBody>
          <a:bodyPr>
            <a:normAutofit/>
          </a:bodyPr>
          <a:lstStyle/>
          <a:p>
            <a:pPr marL="0" indent="0">
              <a:buNone/>
            </a:pPr>
            <a:r>
              <a:rPr lang="en-GB" sz="1800" b="0" i="0">
                <a:effectLst/>
                <a:latin typeface="Arial" panose="020B0604020202020204" pitchFamily="34" charset="0"/>
                <a:cs typeface="Arial" panose="020B0604020202020204" pitchFamily="34" charset="0"/>
              </a:rPr>
              <a:t>Overall, the role of a Maternity Support Worker is absolutely essential to safe, compassionate maternity care. Its greatest strength lies in the human connection and the consistent care it provides to families at one of the most vulnerable times in their lives. While challenges around pay, progression and workload do exist, there are also real opportunities for the role to develop, for training to improve, and for the contribution of these workers to be properly valued. Investing properly in this role, supporting staff fairly and offering clear pathways for development will not only benefit the workers themselves but will improve the experience and outcomes for every family using maternity services.</a:t>
            </a:r>
            <a:br>
              <a:rPr lang="en-GB" sz="1800">
                <a:effectLst/>
                <a:latin typeface="Arial" panose="020B0604020202020204" pitchFamily="34" charset="0"/>
                <a:cs typeface="Arial" panose="020B0604020202020204" pitchFamily="34" charset="0"/>
              </a:rPr>
            </a:br>
            <a:endParaRPr lang="en-GB" sz="1800">
              <a:effectLst/>
              <a:latin typeface="Arial" panose="020B0604020202020204" pitchFamily="34" charset="0"/>
              <a:cs typeface="Arial" panose="020B0604020202020204" pitchFamily="34" charset="0"/>
            </a:endParaRPr>
          </a:p>
          <a:p>
            <a:pPr marL="0" indent="0">
              <a:buNone/>
            </a:pPr>
            <a:r>
              <a:rPr lang="en-GB" sz="1800" b="0" i="0">
                <a:effectLst/>
                <a:latin typeface="Arial" panose="020B0604020202020204" pitchFamily="34" charset="0"/>
                <a:cs typeface="Arial" panose="020B0604020202020204" pitchFamily="34" charset="0"/>
              </a:rPr>
              <a:t>Speaker notes:</a:t>
            </a:r>
            <a:endParaRPr lang="en-GB" sz="1800">
              <a:effectLst/>
              <a:latin typeface="Arial" panose="020B0604020202020204" pitchFamily="34" charset="0"/>
              <a:cs typeface="Arial" panose="020B0604020202020204" pitchFamily="34" charset="0"/>
            </a:endParaRPr>
          </a:p>
          <a:p>
            <a:pPr marL="0" indent="0">
              <a:buNone/>
            </a:pPr>
            <a:r>
              <a:rPr lang="en-GB" sz="1800" b="0" i="0">
                <a:effectLst/>
                <a:latin typeface="Arial" panose="020B0604020202020204" pitchFamily="34" charset="0"/>
                <a:cs typeface="Arial" panose="020B0604020202020204" pitchFamily="34" charset="0"/>
              </a:rPr>
              <a:t>So to sum up. The Maternity Support Worker role is accessible, valuable and makes a real difference every single day. It has challenges around pay and workload, but it also has huge potential for those working in it. If we can get the support and the structure right, this role will continue to be the heartbeat of our maternity services. Thank you for listening — does anyone have any questions?</a:t>
            </a:r>
            <a:endParaRPr lang="en-GB" sz="1800">
              <a:effectLst/>
              <a:latin typeface="Arial" panose="020B0604020202020204" pitchFamily="34" charset="0"/>
              <a:cs typeface="Arial" panose="020B0604020202020204" pitchFamily="34" charset="0"/>
            </a:endParaRPr>
          </a:p>
          <a:p>
            <a:endParaRPr lang="en-US" sz="1800"/>
          </a:p>
        </p:txBody>
      </p:sp>
    </p:spTree>
    <p:extLst>
      <p:ext uri="{BB962C8B-B14F-4D97-AF65-F5344CB8AC3E}">
        <p14:creationId xmlns:p14="http://schemas.microsoft.com/office/powerpoint/2010/main" val="4083119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D620-2463-68E1-B108-D9F2133EB4E8}"/>
              </a:ext>
            </a:extLst>
          </p:cNvPr>
          <p:cNvSpPr>
            <a:spLocks noGrp="1"/>
          </p:cNvSpPr>
          <p:nvPr>
            <p:ph type="title"/>
          </p:nvPr>
        </p:nvSpPr>
        <p:spPr>
          <a:xfrm>
            <a:off x="838199" y="153192"/>
            <a:ext cx="10515600" cy="1325563"/>
          </a:xfrm>
        </p:spPr>
        <p:txBody>
          <a:bodyPr>
            <a:normAutofit/>
          </a:bodyPr>
          <a:lstStyle/>
          <a:p>
            <a:pPr algn="ctr"/>
            <a:r>
              <a:rPr lang="en-GB" sz="3600" dirty="0">
                <a:latin typeface="Arial" panose="020B0604020202020204" pitchFamily="34" charset="0"/>
                <a:cs typeface="Arial" panose="020B0604020202020204" pitchFamily="34" charset="0"/>
              </a:rPr>
              <a:t>REFERENCES</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1E94550-611F-1378-2DB8-B37053122FA1}"/>
              </a:ext>
            </a:extLst>
          </p:cNvPr>
          <p:cNvSpPr>
            <a:spLocks noGrp="1"/>
          </p:cNvSpPr>
          <p:nvPr>
            <p:ph idx="1"/>
          </p:nvPr>
        </p:nvSpPr>
        <p:spPr>
          <a:xfrm>
            <a:off x="1516783" y="1478755"/>
            <a:ext cx="9158432" cy="4351338"/>
          </a:xfrm>
        </p:spPr>
        <p:txBody>
          <a:bodyPr>
            <a:normAutofit fontScale="25000" lnSpcReduction="20000"/>
          </a:bodyPr>
          <a:lstStyle/>
          <a:p>
            <a:pPr marL="0" indent="0" algn="ctr">
              <a:buNone/>
            </a:pPr>
            <a:r>
              <a:rPr lang="en-GB" sz="6800" b="0" i="0" dirty="0">
                <a:effectLst/>
                <a:latin typeface="Arial" panose="020B0604020202020204" pitchFamily="34" charset="0"/>
                <a:cs typeface="Arial" panose="020B0604020202020204" pitchFamily="34" charset="0"/>
              </a:rPr>
              <a:t>Careers Portal. (2024). What is a Maternity Support Worker? Available from: </a:t>
            </a:r>
            <a:r>
              <a:rPr lang="en-GB" sz="6800" b="0" i="0" dirty="0">
                <a:effectLst/>
                <a:latin typeface="Arial" panose="020B0604020202020204" pitchFamily="34" charset="0"/>
                <a:cs typeface="Arial" panose="020B0604020202020204" pitchFamily="34" charset="0"/>
                <a:hlinkClick r:id="rId2"/>
              </a:rPr>
              <a:t>https://</a:t>
            </a:r>
            <a:r>
              <a:rPr lang="en-GB" sz="6800" b="0" i="0" dirty="0" err="1">
                <a:effectLst/>
                <a:latin typeface="Arial" panose="020B0604020202020204" pitchFamily="34" charset="0"/>
                <a:cs typeface="Arial" panose="020B0604020202020204" pitchFamily="34" charset="0"/>
                <a:hlinkClick r:id="rId2"/>
              </a:rPr>
              <a:t>www.careersportal.co.uk</a:t>
            </a:r>
            <a:r>
              <a:rPr lang="en-GB" sz="6800" b="0" i="0" dirty="0">
                <a:effectLst/>
                <a:latin typeface="Arial" panose="020B0604020202020204" pitchFamily="34" charset="0"/>
                <a:cs typeface="Arial" panose="020B0604020202020204" pitchFamily="34" charset="0"/>
              </a:rPr>
              <a:t> [Accessed 12 October 2026].</a:t>
            </a:r>
            <a:endParaRPr lang="en-GB" sz="6800" dirty="0">
              <a:effectLst/>
              <a:latin typeface="Arial" panose="020B0604020202020204" pitchFamily="34" charset="0"/>
              <a:cs typeface="Arial" panose="020B0604020202020204" pitchFamily="34" charset="0"/>
            </a:endParaRPr>
          </a:p>
          <a:p>
            <a:pPr marL="0" indent="0" algn="ctr">
              <a:buNone/>
            </a:pPr>
            <a:br>
              <a:rPr lang="en-GB" sz="6800" dirty="0">
                <a:effectLst/>
                <a:latin typeface="Arial" panose="020B0604020202020204" pitchFamily="34" charset="0"/>
                <a:cs typeface="Arial" panose="020B0604020202020204" pitchFamily="34" charset="0"/>
              </a:rPr>
            </a:br>
            <a:r>
              <a:rPr lang="en-GB" sz="6800" b="0" i="0" dirty="0">
                <a:effectLst/>
                <a:latin typeface="Arial" panose="020B0604020202020204" pitchFamily="34" charset="0"/>
                <a:cs typeface="Arial" panose="020B0604020202020204" pitchFamily="34" charset="0"/>
              </a:rPr>
              <a:t>Health Careers. (2025). Maternity support worker: role details and entry requirements. Available from: </a:t>
            </a:r>
            <a:r>
              <a:rPr lang="en-GB" sz="6800" b="0" i="0" dirty="0">
                <a:effectLst/>
                <a:latin typeface="Arial" panose="020B0604020202020204" pitchFamily="34" charset="0"/>
                <a:cs typeface="Arial" panose="020B0604020202020204" pitchFamily="34" charset="0"/>
                <a:hlinkClick r:id="rId3"/>
              </a:rPr>
              <a:t>https://</a:t>
            </a:r>
            <a:r>
              <a:rPr lang="en-GB" sz="6800" b="0" i="0" dirty="0" err="1">
                <a:effectLst/>
                <a:latin typeface="Arial" panose="020B0604020202020204" pitchFamily="34" charset="0"/>
                <a:cs typeface="Arial" panose="020B0604020202020204" pitchFamily="34" charset="0"/>
                <a:hlinkClick r:id="rId3"/>
              </a:rPr>
              <a:t>www.healthcareers.nhs.uk</a:t>
            </a:r>
            <a:r>
              <a:rPr lang="en-GB" sz="6800" b="0" i="0" dirty="0">
                <a:effectLst/>
                <a:latin typeface="Arial" panose="020B0604020202020204" pitchFamily="34" charset="0"/>
                <a:cs typeface="Arial" panose="020B0604020202020204" pitchFamily="34" charset="0"/>
                <a:hlinkClick r:id="rId3"/>
              </a:rPr>
              <a:t>/explore-roles/midwifery/roles-midwifery/maternity-support-worker</a:t>
            </a:r>
            <a:r>
              <a:rPr lang="en-GB" sz="6800" b="0" i="0" dirty="0">
                <a:effectLst/>
                <a:latin typeface="Arial" panose="020B0604020202020204" pitchFamily="34" charset="0"/>
                <a:cs typeface="Arial" panose="020B0604020202020204" pitchFamily="34" charset="0"/>
              </a:rPr>
              <a:t> [Accessed 15 October 2026].</a:t>
            </a:r>
          </a:p>
          <a:p>
            <a:pPr marL="0" indent="0" algn="ctr">
              <a:buNone/>
            </a:pPr>
            <a:endParaRPr lang="en-GB" sz="6800" dirty="0">
              <a:effectLst/>
              <a:latin typeface="Arial" panose="020B0604020202020204" pitchFamily="34" charset="0"/>
              <a:cs typeface="Arial" panose="020B0604020202020204" pitchFamily="34" charset="0"/>
            </a:endParaRPr>
          </a:p>
          <a:p>
            <a:pPr marL="0" indent="0" algn="ctr">
              <a:buNone/>
            </a:pPr>
            <a:r>
              <a:rPr lang="en-GB" sz="6800" b="0" i="0" dirty="0">
                <a:effectLst/>
                <a:latin typeface="Arial" panose="020B0604020202020204" pitchFamily="34" charset="0"/>
                <a:cs typeface="Arial" panose="020B0604020202020204" pitchFamily="34" charset="0"/>
              </a:rPr>
              <a:t>NHS Employers. (2024). Workforce planning and development in maternity services. Available from: </a:t>
            </a:r>
            <a:r>
              <a:rPr lang="en-GB" sz="6800" b="0" i="0" dirty="0">
                <a:effectLst/>
                <a:latin typeface="Arial" panose="020B0604020202020204" pitchFamily="34" charset="0"/>
                <a:cs typeface="Arial" panose="020B0604020202020204" pitchFamily="34" charset="0"/>
                <a:hlinkClick r:id="" action="ppaction://noaction"/>
              </a:rPr>
              <a:t>https://</a:t>
            </a:r>
            <a:r>
              <a:rPr lang="en-GB" sz="6800" b="0" i="0" dirty="0" err="1">
                <a:effectLst/>
                <a:latin typeface="Arial" panose="020B0604020202020204" pitchFamily="34" charset="0"/>
                <a:cs typeface="Arial" panose="020B0604020202020204" pitchFamily="34" charset="0"/>
                <a:hlinkClick r:id="" action="ppaction://noaction"/>
              </a:rPr>
              <a:t>www.nhsemployers.org</a:t>
            </a:r>
            <a:r>
              <a:rPr lang="en-GB" sz="6800" b="0" i="0" dirty="0">
                <a:effectLst/>
                <a:latin typeface="Arial" panose="020B0604020202020204" pitchFamily="34" charset="0"/>
                <a:cs typeface="Arial" panose="020B0604020202020204" pitchFamily="34" charset="0"/>
                <a:hlinkClick r:id="" action="ppaction://noaction"/>
              </a:rPr>
              <a:t> </a:t>
            </a:r>
            <a:r>
              <a:rPr lang="en-GB" sz="6800" b="0" i="0" dirty="0">
                <a:effectLst/>
                <a:latin typeface="Arial" panose="020B0604020202020204" pitchFamily="34" charset="0"/>
                <a:cs typeface="Arial" panose="020B0604020202020204" pitchFamily="34" charset="0"/>
              </a:rPr>
              <a:t>[Accessed 10 October 2026].</a:t>
            </a:r>
            <a:endParaRPr lang="en-GB" sz="6800" dirty="0">
              <a:effectLst/>
              <a:latin typeface="Arial" panose="020B0604020202020204" pitchFamily="34" charset="0"/>
              <a:cs typeface="Arial" panose="020B0604020202020204" pitchFamily="34" charset="0"/>
            </a:endParaRPr>
          </a:p>
          <a:p>
            <a:pPr marL="0" indent="0" algn="ctr">
              <a:buNone/>
            </a:pPr>
            <a:br>
              <a:rPr lang="en-GB" sz="6800" dirty="0">
                <a:effectLst/>
                <a:latin typeface="Arial" panose="020B0604020202020204" pitchFamily="34" charset="0"/>
                <a:cs typeface="Arial" panose="020B0604020202020204" pitchFamily="34" charset="0"/>
              </a:rPr>
            </a:br>
            <a:endParaRPr lang="en-GB" sz="6800" dirty="0">
              <a:effectLst/>
              <a:latin typeface="Arial" panose="020B0604020202020204" pitchFamily="34" charset="0"/>
              <a:cs typeface="Arial" panose="020B0604020202020204" pitchFamily="34" charset="0"/>
            </a:endParaRPr>
          </a:p>
          <a:p>
            <a:pPr marL="0" indent="0" algn="ctr">
              <a:buNone/>
            </a:pPr>
            <a:r>
              <a:rPr lang="en-GB" sz="6800" b="0" i="0" dirty="0">
                <a:effectLst/>
                <a:latin typeface="Arial" panose="020B0604020202020204" pitchFamily="34" charset="0"/>
                <a:cs typeface="Arial" panose="020B0604020202020204" pitchFamily="34" charset="0"/>
              </a:rPr>
              <a:t>NHS. (2023). Maternity services: support for women and families. Available from: </a:t>
            </a:r>
            <a:r>
              <a:rPr lang="en-GB" sz="6800" b="0" i="0" dirty="0">
                <a:effectLst/>
                <a:latin typeface="Arial" panose="020B0604020202020204" pitchFamily="34" charset="0"/>
                <a:cs typeface="Arial" panose="020B0604020202020204" pitchFamily="34" charset="0"/>
                <a:hlinkClick r:id="rId4"/>
              </a:rPr>
              <a:t>https://</a:t>
            </a:r>
            <a:r>
              <a:rPr lang="en-GB" sz="6800" b="0" i="0" dirty="0" err="1">
                <a:effectLst/>
                <a:latin typeface="Arial" panose="020B0604020202020204" pitchFamily="34" charset="0"/>
                <a:cs typeface="Arial" panose="020B0604020202020204" pitchFamily="34" charset="0"/>
                <a:hlinkClick r:id="rId4"/>
              </a:rPr>
              <a:t>www.nhs.uk</a:t>
            </a:r>
            <a:r>
              <a:rPr lang="en-GB" sz="6800" b="0" i="0" dirty="0">
                <a:effectLst/>
                <a:latin typeface="Arial" panose="020B0604020202020204" pitchFamily="34" charset="0"/>
                <a:cs typeface="Arial" panose="020B0604020202020204" pitchFamily="34" charset="0"/>
                <a:hlinkClick r:id="rId4"/>
              </a:rPr>
              <a:t>/conditions/pregnancy-and-baby/ </a:t>
            </a:r>
            <a:r>
              <a:rPr lang="en-GB" sz="6800" b="0" i="0" dirty="0">
                <a:effectLst/>
                <a:latin typeface="Arial" panose="020B0604020202020204" pitchFamily="34" charset="0"/>
                <a:cs typeface="Arial" panose="020B0604020202020204" pitchFamily="34" charset="0"/>
              </a:rPr>
              <a:t>[Accessed 18 October 2026].</a:t>
            </a:r>
            <a:endParaRPr lang="en-GB" sz="6800" dirty="0">
              <a:effectLst/>
              <a:latin typeface="Arial" panose="020B0604020202020204" pitchFamily="34" charset="0"/>
              <a:cs typeface="Arial" panose="020B0604020202020204" pitchFamily="34" charset="0"/>
            </a:endParaRPr>
          </a:p>
          <a:p>
            <a:pPr marL="0" indent="0" algn="ctr">
              <a:buNone/>
            </a:pPr>
            <a:br>
              <a:rPr lang="en-GB" sz="6800" dirty="0">
                <a:effectLst/>
                <a:latin typeface="Arial" panose="020B0604020202020204" pitchFamily="34" charset="0"/>
                <a:cs typeface="Arial" panose="020B0604020202020204" pitchFamily="34" charset="0"/>
              </a:rPr>
            </a:br>
            <a:endParaRPr lang="en-GB" sz="6800" dirty="0">
              <a:effectLst/>
              <a:latin typeface="Arial" panose="020B0604020202020204" pitchFamily="34" charset="0"/>
              <a:cs typeface="Arial" panose="020B0604020202020204" pitchFamily="34" charset="0"/>
            </a:endParaRPr>
          </a:p>
          <a:p>
            <a:pPr marL="0" indent="0" algn="ctr">
              <a:buNone/>
            </a:pPr>
            <a:r>
              <a:rPr lang="en-GB" sz="6800" b="0" i="0" dirty="0">
                <a:effectLst/>
                <a:latin typeface="Arial" panose="020B0604020202020204" pitchFamily="34" charset="0"/>
                <a:cs typeface="Arial" panose="020B0604020202020204" pitchFamily="34" charset="0"/>
              </a:rPr>
              <a:t>Royal College of Midwives. (2025). The role and value of maternity support workers in the UK. Available from: </a:t>
            </a:r>
            <a:r>
              <a:rPr lang="en-GB" sz="6800" b="0" i="0" dirty="0">
                <a:effectLst/>
                <a:latin typeface="Arial" panose="020B0604020202020204" pitchFamily="34" charset="0"/>
                <a:cs typeface="Arial" panose="020B0604020202020204" pitchFamily="34" charset="0"/>
                <a:hlinkClick r:id="" action="ppaction://noaction"/>
              </a:rPr>
              <a:t>https://</a:t>
            </a:r>
            <a:r>
              <a:rPr lang="en-GB" sz="6800" b="0" i="0" dirty="0" err="1">
                <a:effectLst/>
                <a:latin typeface="Arial" panose="020B0604020202020204" pitchFamily="34" charset="0"/>
                <a:cs typeface="Arial" panose="020B0604020202020204" pitchFamily="34" charset="0"/>
                <a:hlinkClick r:id="" action="ppaction://noaction"/>
              </a:rPr>
              <a:t>www.rcm.org.uk</a:t>
            </a:r>
            <a:r>
              <a:rPr lang="en-GB" sz="6800" b="0" i="0" dirty="0">
                <a:effectLst/>
                <a:latin typeface="Arial" panose="020B0604020202020204" pitchFamily="34" charset="0"/>
                <a:cs typeface="Arial" panose="020B0604020202020204" pitchFamily="34" charset="0"/>
                <a:hlinkClick r:id="" action="ppaction://noaction"/>
              </a:rPr>
              <a:t> </a:t>
            </a:r>
            <a:r>
              <a:rPr lang="en-GB" sz="6800" b="0" i="0" dirty="0">
                <a:effectLst/>
                <a:latin typeface="Arial" panose="020B0604020202020204" pitchFamily="34" charset="0"/>
                <a:cs typeface="Arial" panose="020B0604020202020204" pitchFamily="34" charset="0"/>
              </a:rPr>
              <a:t>[Accessed 14 October 2026].</a:t>
            </a:r>
            <a:endParaRPr lang="en-GB" sz="6800" dirty="0">
              <a:effectLst/>
              <a:latin typeface="Arial" panose="020B0604020202020204" pitchFamily="34" charset="0"/>
              <a:cs typeface="Arial" panose="020B0604020202020204" pitchFamily="34" charset="0"/>
            </a:endParaRPr>
          </a:p>
          <a:p>
            <a:pPr marL="0" indent="0" algn="ctr">
              <a:buNone/>
            </a:pPr>
            <a:br>
              <a:rPr lang="en-GB" sz="6800" dirty="0">
                <a:effectLst/>
                <a:latin typeface="Arial" panose="020B0604020202020204" pitchFamily="34" charset="0"/>
                <a:cs typeface="Arial" panose="020B0604020202020204" pitchFamily="34" charset="0"/>
              </a:rPr>
            </a:br>
            <a:endParaRPr lang="en-GB" sz="6800" dirty="0">
              <a:effectLst/>
              <a:latin typeface="Arial" panose="020B0604020202020204" pitchFamily="34" charset="0"/>
              <a:cs typeface="Arial" panose="020B0604020202020204" pitchFamily="34" charset="0"/>
            </a:endParaRPr>
          </a:p>
          <a:p>
            <a:pPr marL="0" indent="0" algn="ctr">
              <a:buNone/>
            </a:pPr>
            <a:r>
              <a:rPr lang="en-GB" sz="6800" b="0" i="0" dirty="0">
                <a:effectLst/>
                <a:latin typeface="Arial" panose="020B0604020202020204" pitchFamily="34" charset="0"/>
                <a:cs typeface="Arial" panose="020B0604020202020204" pitchFamily="34" charset="0"/>
              </a:rPr>
              <a:t>Skills for Health. (2024). Maternity support worker career framework. Available from: </a:t>
            </a:r>
            <a:r>
              <a:rPr lang="en-GB" sz="6800" b="0" i="0" dirty="0">
                <a:effectLst/>
                <a:latin typeface="Arial" panose="020B0604020202020204" pitchFamily="34" charset="0"/>
                <a:cs typeface="Arial" panose="020B0604020202020204" pitchFamily="34" charset="0"/>
                <a:hlinkClick r:id="rId5"/>
              </a:rPr>
              <a:t>https://www.skillsforhealth.org.uk</a:t>
            </a:r>
            <a:r>
              <a:rPr lang="en-GB" sz="6800" b="0" i="0" dirty="0">
                <a:effectLst/>
                <a:latin typeface="Arial" panose="020B0604020202020204" pitchFamily="34" charset="0"/>
                <a:cs typeface="Arial" panose="020B0604020202020204" pitchFamily="34" charset="0"/>
              </a:rPr>
              <a:t> [Accessed 16 October 2026].</a:t>
            </a:r>
            <a:endParaRPr lang="en-GB" sz="6800" dirty="0">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8962719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Maternity Support Worker: SWOT Analysis  </vt:lpstr>
      <vt:lpstr>SWOT Analysis: Maternity Support Worker </vt:lpstr>
      <vt:lpstr>What is a Maternity Support Worker? </vt:lpstr>
      <vt:lpstr>STRENGTHS</vt:lpstr>
      <vt:lpstr>WEAKNESSES </vt:lpstr>
      <vt:lpstr>OPPORTUNITIES </vt:lpstr>
      <vt:lpstr>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Maternity Support Worker: SWOT Analysis  </dc:title>
  <dc:creator>Alishba Arita Zenib Mahmood Khan (2522168)</dc:creator>
  <cp:lastModifiedBy>Alishba Arita Zenib Mahmood Khan (2522168)</cp:lastModifiedBy>
  <cp:revision>2</cp:revision>
  <dcterms:created xsi:type="dcterms:W3CDTF">2026-10-19T04:48:32Z</dcterms:created>
  <dcterms:modified xsi:type="dcterms:W3CDTF">2026-10-19T09:44:29Z</dcterms:modified>
</cp:coreProperties>
</file>