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1" r:id="rId1"/>
  </p:sldMasterIdLst>
  <p:notesMasterIdLst>
    <p:notesMasterId r:id="rId40"/>
  </p:notesMasterIdLst>
  <p:handoutMasterIdLst>
    <p:handoutMasterId r:id="rId41"/>
  </p:handoutMasterIdLst>
  <p:sldIdLst>
    <p:sldId id="361" r:id="rId2"/>
    <p:sldId id="344" r:id="rId3"/>
    <p:sldId id="345" r:id="rId4"/>
    <p:sldId id="362" r:id="rId5"/>
    <p:sldId id="341" r:id="rId6"/>
    <p:sldId id="350" r:id="rId7"/>
    <p:sldId id="347" r:id="rId8"/>
    <p:sldId id="363" r:id="rId9"/>
    <p:sldId id="337" r:id="rId10"/>
    <p:sldId id="348" r:id="rId11"/>
    <p:sldId id="349" r:id="rId12"/>
    <p:sldId id="338" r:id="rId13"/>
    <p:sldId id="364" r:id="rId14"/>
    <p:sldId id="365" r:id="rId15"/>
    <p:sldId id="366" r:id="rId16"/>
    <p:sldId id="367" r:id="rId17"/>
    <p:sldId id="368" r:id="rId18"/>
    <p:sldId id="369" r:id="rId19"/>
    <p:sldId id="370" r:id="rId20"/>
    <p:sldId id="371" r:id="rId21"/>
    <p:sldId id="373" r:id="rId22"/>
    <p:sldId id="372" r:id="rId23"/>
    <p:sldId id="374" r:id="rId24"/>
    <p:sldId id="375" r:id="rId25"/>
    <p:sldId id="377" r:id="rId26"/>
    <p:sldId id="379" r:id="rId27"/>
    <p:sldId id="380" r:id="rId28"/>
    <p:sldId id="351" r:id="rId29"/>
    <p:sldId id="342" r:id="rId30"/>
    <p:sldId id="343" r:id="rId31"/>
    <p:sldId id="352" r:id="rId32"/>
    <p:sldId id="353" r:id="rId33"/>
    <p:sldId id="381" r:id="rId34"/>
    <p:sldId id="354" r:id="rId35"/>
    <p:sldId id="355" r:id="rId36"/>
    <p:sldId id="356" r:id="rId37"/>
    <p:sldId id="357" r:id="rId38"/>
    <p:sldId id="359" r:id="rId39"/>
  </p:sldIdLst>
  <p:sldSz cx="9144000" cy="6858000" type="screen4x3"/>
  <p:notesSz cx="7162800" cy="9448800"/>
  <p:defaultTextStyle>
    <a:defPPr>
      <a:defRPr lang="en-GB"/>
    </a:defPPr>
    <a:lvl1pPr algn="l" rtl="0" eaLnBrk="0" fontAlgn="base" hangingPunct="0">
      <a:spcBef>
        <a:spcPct val="0"/>
      </a:spcBef>
      <a:spcAft>
        <a:spcPct val="0"/>
      </a:spcAft>
      <a:defRPr kern="1200">
        <a:solidFill>
          <a:schemeClr val="tx1"/>
        </a:solidFill>
        <a:latin typeface="Verdana" pitchFamily="34" charset="0"/>
        <a:ea typeface="+mn-ea"/>
        <a:cs typeface="+mn-cs"/>
      </a:defRPr>
    </a:lvl1pPr>
    <a:lvl2pPr marL="457200" algn="l" rtl="0" eaLnBrk="0" fontAlgn="base" hangingPunct="0">
      <a:spcBef>
        <a:spcPct val="0"/>
      </a:spcBef>
      <a:spcAft>
        <a:spcPct val="0"/>
      </a:spcAft>
      <a:defRPr kern="1200">
        <a:solidFill>
          <a:schemeClr val="tx1"/>
        </a:solidFill>
        <a:latin typeface="Verdana" pitchFamily="34" charset="0"/>
        <a:ea typeface="+mn-ea"/>
        <a:cs typeface="+mn-cs"/>
      </a:defRPr>
    </a:lvl2pPr>
    <a:lvl3pPr marL="914400" algn="l" rtl="0" eaLnBrk="0" fontAlgn="base" hangingPunct="0">
      <a:spcBef>
        <a:spcPct val="0"/>
      </a:spcBef>
      <a:spcAft>
        <a:spcPct val="0"/>
      </a:spcAft>
      <a:defRPr kern="1200">
        <a:solidFill>
          <a:schemeClr val="tx1"/>
        </a:solidFill>
        <a:latin typeface="Verdana" pitchFamily="34" charset="0"/>
        <a:ea typeface="+mn-ea"/>
        <a:cs typeface="+mn-cs"/>
      </a:defRPr>
    </a:lvl3pPr>
    <a:lvl4pPr marL="1371600" algn="l" rtl="0" eaLnBrk="0" fontAlgn="base" hangingPunct="0">
      <a:spcBef>
        <a:spcPct val="0"/>
      </a:spcBef>
      <a:spcAft>
        <a:spcPct val="0"/>
      </a:spcAft>
      <a:defRPr kern="1200">
        <a:solidFill>
          <a:schemeClr val="tx1"/>
        </a:solidFill>
        <a:latin typeface="Verdana" pitchFamily="34" charset="0"/>
        <a:ea typeface="+mn-ea"/>
        <a:cs typeface="+mn-cs"/>
      </a:defRPr>
    </a:lvl4pPr>
    <a:lvl5pPr marL="1828800" algn="l" rtl="0" eaLnBrk="0" fontAlgn="base" hangingPunct="0">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EB6B"/>
    <a:srgbClr val="FF6666"/>
    <a:srgbClr val="667AFF"/>
    <a:srgbClr val="E37900"/>
    <a:srgbClr val="0000FF"/>
    <a:srgbClr val="00CC00"/>
    <a:srgbClr val="FF3300"/>
    <a:srgbClr val="FF0000"/>
  </p:clrMru>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576" autoAdjust="0"/>
  </p:normalViewPr>
  <p:slideViewPr>
    <p:cSldViewPr snapToGrid="0">
      <p:cViewPr>
        <p:scale>
          <a:sx n="66" d="100"/>
          <a:sy n="66" d="100"/>
        </p:scale>
        <p:origin x="-732" y="-138"/>
      </p:cViewPr>
      <p:guideLst>
        <p:guide orient="horz" pos="2149"/>
        <p:guide orient="horz" pos="4081"/>
        <p:guide orient="horz" pos="3763"/>
        <p:guide orient="horz" pos="252"/>
        <p:guide orient="horz" pos="332"/>
        <p:guide orient="horz" pos="751"/>
        <p:guide orient="horz" pos="3435"/>
        <p:guide orient="horz" pos="992"/>
        <p:guide pos="380"/>
        <p:guide pos="2867"/>
        <p:guide pos="239"/>
        <p:guide pos="477"/>
        <p:guide pos="5528"/>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2226"/>
    </p:cViewPr>
  </p:sorterViewPr>
  <p:notesViewPr>
    <p:cSldViewPr snapToGrid="0">
      <p:cViewPr varScale="1">
        <p:scale>
          <a:sx n="48" d="100"/>
          <a:sy n="48" d="100"/>
        </p:scale>
        <p:origin x="-1878" y="-90"/>
      </p:cViewPr>
      <p:guideLst>
        <p:guide orient="horz" pos="2976"/>
        <p:guide pos="2256"/>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8242" name="Rectangle 2"/>
          <p:cNvSpPr>
            <a:spLocks noGrp="1" noChangeArrowheads="1"/>
          </p:cNvSpPr>
          <p:nvPr>
            <p:ph type="hdr" sz="quarter"/>
          </p:nvPr>
        </p:nvSpPr>
        <p:spPr bwMode="auto">
          <a:xfrm>
            <a:off x="0" y="0"/>
            <a:ext cx="3105150" cy="4730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pitchFamily="18" charset="0"/>
              </a:defRPr>
            </a:lvl1pPr>
          </a:lstStyle>
          <a:p>
            <a:endParaRPr lang="en-US"/>
          </a:p>
        </p:txBody>
      </p:sp>
      <p:sp>
        <p:nvSpPr>
          <p:cNvPr id="138243" name="Rectangle 3"/>
          <p:cNvSpPr>
            <a:spLocks noGrp="1" noChangeArrowheads="1"/>
          </p:cNvSpPr>
          <p:nvPr>
            <p:ph type="dt" sz="quarter" idx="1"/>
          </p:nvPr>
        </p:nvSpPr>
        <p:spPr bwMode="auto">
          <a:xfrm>
            <a:off x="4057650" y="0"/>
            <a:ext cx="3105150" cy="4730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pitchFamily="18" charset="0"/>
              </a:defRPr>
            </a:lvl1pPr>
          </a:lstStyle>
          <a:p>
            <a:endParaRPr lang="en-US"/>
          </a:p>
        </p:txBody>
      </p:sp>
      <p:sp>
        <p:nvSpPr>
          <p:cNvPr id="138244" name="Rectangle 4"/>
          <p:cNvSpPr>
            <a:spLocks noGrp="1" noChangeArrowheads="1"/>
          </p:cNvSpPr>
          <p:nvPr>
            <p:ph type="ftr" sz="quarter" idx="2"/>
          </p:nvPr>
        </p:nvSpPr>
        <p:spPr bwMode="auto">
          <a:xfrm>
            <a:off x="0" y="8975725"/>
            <a:ext cx="3105150" cy="4730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pitchFamily="18" charset="0"/>
              </a:defRPr>
            </a:lvl1pPr>
          </a:lstStyle>
          <a:p>
            <a:endParaRPr lang="en-US"/>
          </a:p>
        </p:txBody>
      </p:sp>
      <p:sp>
        <p:nvSpPr>
          <p:cNvPr id="138245" name="Rectangle 5"/>
          <p:cNvSpPr>
            <a:spLocks noGrp="1" noChangeArrowheads="1"/>
          </p:cNvSpPr>
          <p:nvPr>
            <p:ph type="sldNum" sz="quarter" idx="3"/>
          </p:nvPr>
        </p:nvSpPr>
        <p:spPr bwMode="auto">
          <a:xfrm>
            <a:off x="4057650" y="8975725"/>
            <a:ext cx="3105150" cy="4730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pitchFamily="18" charset="0"/>
              </a:defRPr>
            </a:lvl1pPr>
          </a:lstStyle>
          <a:p>
            <a:fld id="{A4A5B85C-BF84-448B-946F-8A7F529D8D0E}" type="slidenum">
              <a:rPr lang="en-US"/>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p:cNvSpPr>
            <a:spLocks noGrp="1" noChangeArrowheads="1"/>
          </p:cNvSpPr>
          <p:nvPr>
            <p:ph type="hdr" sz="quarter"/>
          </p:nvPr>
        </p:nvSpPr>
        <p:spPr bwMode="auto">
          <a:xfrm>
            <a:off x="0" y="0"/>
            <a:ext cx="3105150" cy="4730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pitchFamily="18" charset="0"/>
              </a:defRPr>
            </a:lvl1pPr>
          </a:lstStyle>
          <a:p>
            <a:endParaRPr lang="en-GB"/>
          </a:p>
        </p:txBody>
      </p:sp>
      <p:sp>
        <p:nvSpPr>
          <p:cNvPr id="36867" name="Rectangle 3"/>
          <p:cNvSpPr>
            <a:spLocks noGrp="1" noChangeArrowheads="1"/>
          </p:cNvSpPr>
          <p:nvPr>
            <p:ph type="dt" idx="1"/>
          </p:nvPr>
        </p:nvSpPr>
        <p:spPr bwMode="auto">
          <a:xfrm>
            <a:off x="4057650" y="0"/>
            <a:ext cx="3105150" cy="4730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pitchFamily="18" charset="0"/>
              </a:defRPr>
            </a:lvl1pPr>
          </a:lstStyle>
          <a:p>
            <a:endParaRPr lang="en-GB"/>
          </a:p>
        </p:txBody>
      </p:sp>
      <p:sp>
        <p:nvSpPr>
          <p:cNvPr id="36868" name="Rectangle 4"/>
          <p:cNvSpPr>
            <a:spLocks noGrp="1" noRot="1" noChangeAspect="1" noChangeArrowheads="1" noTextEdit="1"/>
          </p:cNvSpPr>
          <p:nvPr>
            <p:ph type="sldImg" idx="2"/>
          </p:nvPr>
        </p:nvSpPr>
        <p:spPr bwMode="auto">
          <a:xfrm>
            <a:off x="1219200" y="708025"/>
            <a:ext cx="4724400" cy="3543300"/>
          </a:xfrm>
          <a:prstGeom prst="rect">
            <a:avLst/>
          </a:prstGeom>
          <a:noFill/>
          <a:ln w="9525">
            <a:solidFill>
              <a:srgbClr val="000000"/>
            </a:solidFill>
            <a:miter lim="800000"/>
            <a:headEnd/>
            <a:tailEnd/>
          </a:ln>
          <a:effectLst/>
        </p:spPr>
      </p:sp>
      <p:sp>
        <p:nvSpPr>
          <p:cNvPr id="36869" name="Rectangle 5"/>
          <p:cNvSpPr>
            <a:spLocks noGrp="1" noChangeArrowheads="1"/>
          </p:cNvSpPr>
          <p:nvPr>
            <p:ph type="body" sz="quarter" idx="3"/>
          </p:nvPr>
        </p:nvSpPr>
        <p:spPr bwMode="auto">
          <a:xfrm>
            <a:off x="955675" y="4489450"/>
            <a:ext cx="5251450" cy="42513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6870" name="Rectangle 6"/>
          <p:cNvSpPr>
            <a:spLocks noGrp="1" noChangeArrowheads="1"/>
          </p:cNvSpPr>
          <p:nvPr>
            <p:ph type="ftr" sz="quarter" idx="4"/>
          </p:nvPr>
        </p:nvSpPr>
        <p:spPr bwMode="auto">
          <a:xfrm>
            <a:off x="0" y="8975725"/>
            <a:ext cx="3105150" cy="4730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pitchFamily="18" charset="0"/>
              </a:defRPr>
            </a:lvl1pPr>
          </a:lstStyle>
          <a:p>
            <a:endParaRPr lang="en-GB"/>
          </a:p>
        </p:txBody>
      </p:sp>
      <p:sp>
        <p:nvSpPr>
          <p:cNvPr id="36871" name="Rectangle 7"/>
          <p:cNvSpPr>
            <a:spLocks noGrp="1" noChangeArrowheads="1"/>
          </p:cNvSpPr>
          <p:nvPr>
            <p:ph type="sldNum" sz="quarter" idx="5"/>
          </p:nvPr>
        </p:nvSpPr>
        <p:spPr bwMode="auto">
          <a:xfrm>
            <a:off x="4057650" y="8975725"/>
            <a:ext cx="3105150" cy="4730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pitchFamily="18" charset="0"/>
              </a:defRPr>
            </a:lvl1pPr>
          </a:lstStyle>
          <a:p>
            <a:fld id="{95BD3EDC-3F9D-414A-B575-FEAD638AFD72}"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pitchFamily="18" charset="0"/>
        <a:ea typeface="+mn-ea"/>
        <a:cs typeface="+mn-cs"/>
      </a:defRPr>
    </a:lvl1pPr>
    <a:lvl2pPr marL="457200" algn="l" rtl="0" fontAlgn="base">
      <a:spcBef>
        <a:spcPct val="30000"/>
      </a:spcBef>
      <a:spcAft>
        <a:spcPct val="0"/>
      </a:spcAft>
      <a:defRPr sz="1200" kern="1200">
        <a:solidFill>
          <a:schemeClr val="tx1"/>
        </a:solidFill>
        <a:latin typeface="Times" pitchFamily="18" charset="0"/>
        <a:ea typeface="+mn-ea"/>
        <a:cs typeface="+mn-cs"/>
      </a:defRPr>
    </a:lvl2pPr>
    <a:lvl3pPr marL="914400" algn="l" rtl="0" fontAlgn="base">
      <a:spcBef>
        <a:spcPct val="30000"/>
      </a:spcBef>
      <a:spcAft>
        <a:spcPct val="0"/>
      </a:spcAft>
      <a:defRPr sz="1200" kern="1200">
        <a:solidFill>
          <a:schemeClr val="tx1"/>
        </a:solidFill>
        <a:latin typeface="Times" pitchFamily="18" charset="0"/>
        <a:ea typeface="+mn-ea"/>
        <a:cs typeface="+mn-cs"/>
      </a:defRPr>
    </a:lvl3pPr>
    <a:lvl4pPr marL="1371600" algn="l" rtl="0" fontAlgn="base">
      <a:spcBef>
        <a:spcPct val="30000"/>
      </a:spcBef>
      <a:spcAft>
        <a:spcPct val="0"/>
      </a:spcAft>
      <a:defRPr sz="1200" kern="1200">
        <a:solidFill>
          <a:schemeClr val="tx1"/>
        </a:solidFill>
        <a:latin typeface="Times" pitchFamily="18" charset="0"/>
        <a:ea typeface="+mn-ea"/>
        <a:cs typeface="+mn-cs"/>
      </a:defRPr>
    </a:lvl4pPr>
    <a:lvl5pPr marL="1828800" algn="l" rtl="0" fontAlgn="base">
      <a:spcBef>
        <a:spcPct val="30000"/>
      </a:spcBef>
      <a:spcAft>
        <a:spcPct val="0"/>
      </a:spcAft>
      <a:defRPr sz="1200" kern="1200">
        <a:solidFill>
          <a:schemeClr val="tx1"/>
        </a:solidFill>
        <a:latin typeface="Times"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9417C33-0149-4487-AB17-E00D236F87DC}" type="slidenum">
              <a:rPr lang="en-US" smtClean="0"/>
              <a:pPr/>
              <a:t>‹#›</a:t>
            </a:fld>
            <a:endParaRPr lang="en-US"/>
          </a:p>
        </p:txBody>
      </p:sp>
      <p:sp>
        <p:nvSpPr>
          <p:cNvPr id="9" name="Text Box 11"/>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algn="ctr"/>
            <a:r>
              <a:rPr lang="en-GB" sz="800">
                <a:latin typeface="Arial" charset="0"/>
              </a:rPr>
              <a:t>Slide 11.</a:t>
            </a:r>
            <a:fld id="{5C496E75-90BA-4E74-98FB-0BDD4D078B16}" type="slidenum">
              <a:rPr lang="en-GB" sz="800">
                <a:latin typeface="Arial" charset="0"/>
              </a:rPr>
              <a:pPr algn="ctr"/>
              <a:t>‹#›</a:t>
            </a:fld>
            <a:endParaRPr lang="en-GB" sz="800">
              <a:latin typeface="Times" pitchFamily="18" charset="0"/>
            </a:endParaRPr>
          </a:p>
        </p:txBody>
      </p:sp>
      <p:sp>
        <p:nvSpPr>
          <p:cNvPr id="10" name="Text Box 12"/>
          <p:cNvSpPr txBox="1">
            <a:spLocks noChangeArrowheads="1"/>
          </p:cNvSpPr>
          <p:nvPr userDrawn="1"/>
        </p:nvSpPr>
        <p:spPr bwMode="auto">
          <a:xfrm>
            <a:off x="225425" y="6413500"/>
            <a:ext cx="8642350" cy="188913"/>
          </a:xfrm>
          <a:prstGeom prst="rect">
            <a:avLst/>
          </a:prstGeom>
          <a:noFill/>
          <a:ln w="9525">
            <a:noFill/>
            <a:miter lim="800000"/>
            <a:headEnd/>
            <a:tailEnd/>
          </a:ln>
          <a:effectLst/>
        </p:spPr>
        <p:txBody>
          <a:bodyPr/>
          <a:lstStyle/>
          <a:p>
            <a:pPr algn="r"/>
            <a:endParaRPr lang="en-US" sz="800">
              <a:latin typeface="Arial" charset="0"/>
              <a:cs typeface="Times New Roman" pitchFamily="18" charset="0"/>
            </a:endParaRPr>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70AEFC-D7C5-42A7-9F04-7A649D856AEF}"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70A601-FBA3-41F1-9FDB-A054CAEE0E6E}"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1F99E8-AF38-4E05-96F7-F916D29B51C2}" type="slidenum">
              <a:rPr lang="en-US" smtClean="0"/>
              <a:pPr/>
              <a:t>‹#›</a:t>
            </a:fld>
            <a:endParaRPr lang="en-US"/>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D4783FA-05CD-4510-AD34-0F37814C4066}"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4E5FD5D-5B3B-4A7C-BE1C-FA4C8A1F1095}"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84A5E8F-2D54-46EC-AFD6-C7E98F8587D8}"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B69488A2-1843-4283-8B64-C96EC956C1D9}"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EF932E3-FD8F-4710-BD52-9F056AB9317C}"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57E2F9-9559-42DB-912F-003F66A08115}"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634A37-F78D-4FB3-ABFE-F2BCD2574683}"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endParaRPr lang="en-US"/>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1D449FA7-8D9C-44E0-ADBB-7B9E5FF31CEF}" type="slidenum">
              <a:rPr lang="en-US" smtClean="0"/>
              <a:pPr/>
              <a:t>‹#›</a:t>
            </a:fld>
            <a:endParaRPr lang="en-US"/>
          </a:p>
        </p:txBody>
      </p:sp>
      <p:sp>
        <p:nvSpPr>
          <p:cNvPr id="9" name="Text Box 12"/>
          <p:cNvSpPr txBox="1">
            <a:spLocks noChangeArrowheads="1"/>
          </p:cNvSpPr>
          <p:nvPr userDrawn="1"/>
        </p:nvSpPr>
        <p:spPr bwMode="auto">
          <a:xfrm>
            <a:off x="225425" y="6413500"/>
            <a:ext cx="8642350" cy="188913"/>
          </a:xfrm>
          <a:prstGeom prst="rect">
            <a:avLst/>
          </a:prstGeom>
          <a:noFill/>
          <a:ln w="9525">
            <a:noFill/>
            <a:miter lim="800000"/>
            <a:headEnd/>
            <a:tailEnd/>
          </a:ln>
          <a:effectLst/>
        </p:spPr>
        <p:txBody>
          <a:bodyPr/>
          <a:lstStyle/>
          <a:p>
            <a:pPr algn="r"/>
            <a:endParaRPr lang="en-US" sz="800">
              <a:latin typeface="Arial" charset="0"/>
              <a:cs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marL="0" indent="0"/>
            <a:r>
              <a:rPr lang="en-GB" dirty="0"/>
              <a:t>Introduction to Research </a:t>
            </a:r>
            <a:r>
              <a:rPr lang="en-GB" dirty="0" smtClean="0"/>
              <a:t>Design</a:t>
            </a:r>
            <a:endParaRPr lang="en-US" dirty="0"/>
          </a:p>
        </p:txBody>
      </p:sp>
      <p:sp>
        <p:nvSpPr>
          <p:cNvPr id="2051" name="Rectangle 3"/>
          <p:cNvSpPr>
            <a:spLocks noGrp="1" noChangeArrowheads="1"/>
          </p:cNvSpPr>
          <p:nvPr>
            <p:ph type="subTitle" idx="1"/>
          </p:nvPr>
        </p:nvSpPr>
        <p:spPr>
          <a:xfrm rot="19080000">
            <a:off x="1462686" y="2808238"/>
            <a:ext cx="6511131" cy="765043"/>
          </a:xfrm>
        </p:spPr>
        <p:txBody>
          <a:bodyPr>
            <a:normAutofit/>
          </a:bodyPr>
          <a:lstStyle/>
          <a:p>
            <a:pPr marL="0" indent="0"/>
            <a:r>
              <a:rPr lang="en-GB" dirty="0" smtClean="0"/>
              <a:t>John Apps/ Rhian pole/</a:t>
            </a:r>
            <a:r>
              <a:rPr lang="en-GB" dirty="0" err="1" smtClean="0"/>
              <a:t>jamie</a:t>
            </a:r>
            <a:r>
              <a:rPr lang="en-GB" dirty="0" smtClean="0"/>
              <a:t> </a:t>
            </a:r>
            <a:r>
              <a:rPr lang="en-GB" dirty="0" err="1" smtClean="0"/>
              <a:t>tavender</a:t>
            </a:r>
            <a:endParaRPr lang="en-GB" dirty="0" smtClean="0"/>
          </a:p>
          <a:p>
            <a:pPr marL="0" indent="0"/>
            <a:r>
              <a:rPr lang="en-GB" dirty="0" smtClean="0"/>
              <a:t>Adapted from Notes By  Karen </a:t>
            </a:r>
            <a:r>
              <a:rPr lang="en-GB" dirty="0"/>
              <a:t>Jones</a:t>
            </a:r>
            <a:endParaRPr lang="en-US" dirty="0"/>
          </a:p>
        </p:txBody>
      </p:sp>
    </p:spTree>
    <p:extLst>
      <p:ext uri="{BB962C8B-B14F-4D97-AF65-F5344CB8AC3E}">
        <p14:creationId xmlns:p14="http://schemas.microsoft.com/office/powerpoint/2010/main" xmlns="" val="452688086"/>
      </p:ext>
    </p:extLst>
  </p:cSld>
  <p:clrMapOvr>
    <a:masterClrMapping/>
  </p:clrMapOvr>
  <mc:AlternateContent xmlns:mc="http://schemas.openxmlformats.org/markup-compatibility/2006">
    <mc:Choice xmlns:p14="http://schemas.microsoft.com/office/powerpoint/2010/main" xmlns="" Requires="p14">
      <p:transition spd="slow" p14:dur="2000" advClick="0"/>
    </mc:Choice>
    <mc:Fallback>
      <p:transition spd="slow" advClick="0"/>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p:txBody>
          <a:bodyPr/>
          <a:lstStyle/>
          <a:p>
            <a:pPr marL="0" indent="0"/>
            <a:r>
              <a:rPr lang="en-GB" sz="3000" b="1" dirty="0">
                <a:latin typeface="+mj-lt"/>
              </a:rPr>
              <a:t>Why ‘collect’ data?</a:t>
            </a:r>
            <a:endParaRPr lang="en-US" sz="3000" b="1" dirty="0">
              <a:latin typeface="+mj-lt"/>
            </a:endParaRPr>
          </a:p>
        </p:txBody>
      </p:sp>
      <p:sp>
        <p:nvSpPr>
          <p:cNvPr id="278531" name="Rectangle 3"/>
          <p:cNvSpPr>
            <a:spLocks noGrp="1" noChangeArrowheads="1"/>
          </p:cNvSpPr>
          <p:nvPr>
            <p:ph idx="1"/>
          </p:nvPr>
        </p:nvSpPr>
        <p:spPr/>
        <p:txBody>
          <a:bodyPr>
            <a:noAutofit/>
          </a:bodyPr>
          <a:lstStyle/>
          <a:p>
            <a:pPr marL="0" indent="0">
              <a:lnSpc>
                <a:spcPct val="80000"/>
              </a:lnSpc>
              <a:spcBef>
                <a:spcPts val="600"/>
              </a:spcBef>
              <a:spcAft>
                <a:spcPts val="600"/>
              </a:spcAft>
            </a:pPr>
            <a:r>
              <a:rPr lang="en-GB" altLang="zh-CN" sz="2500" b="0" dirty="0">
                <a:latin typeface="+mj-lt"/>
                <a:ea typeface="宋体" charset="-122"/>
              </a:rPr>
              <a:t>Data (or records) are important because many events and objects can have ‘a fleeting existence’; you need a method of gathering and storing important data so you can return to it when you have the time to continue with your research project.</a:t>
            </a:r>
          </a:p>
          <a:p>
            <a:pPr marL="0" indent="0">
              <a:lnSpc>
                <a:spcPct val="80000"/>
              </a:lnSpc>
              <a:spcBef>
                <a:spcPts val="600"/>
              </a:spcBef>
              <a:spcAft>
                <a:spcPts val="600"/>
              </a:spcAft>
            </a:pPr>
            <a:r>
              <a:rPr lang="en-GB" altLang="zh-CN" sz="2500" b="0" dirty="0" smtClean="0">
                <a:latin typeface="+mj-lt"/>
                <a:ea typeface="宋体" charset="-122"/>
              </a:rPr>
              <a:t>Data </a:t>
            </a:r>
            <a:r>
              <a:rPr lang="en-GB" altLang="zh-CN" sz="2500" b="0" dirty="0">
                <a:latin typeface="+mj-lt"/>
                <a:ea typeface="宋体" charset="-122"/>
              </a:rPr>
              <a:t>(or records) may be written documents, lists of numbers, words, pictures or video and tape recordings, etc. </a:t>
            </a:r>
          </a:p>
          <a:p>
            <a:pPr marL="0" indent="0">
              <a:lnSpc>
                <a:spcPct val="80000"/>
              </a:lnSpc>
              <a:spcBef>
                <a:spcPts val="600"/>
              </a:spcBef>
              <a:spcAft>
                <a:spcPts val="600"/>
              </a:spcAft>
            </a:pPr>
            <a:r>
              <a:rPr lang="en-GB" altLang="zh-CN" sz="2500" b="0" dirty="0" smtClean="0">
                <a:latin typeface="+mj-lt"/>
                <a:ea typeface="宋体" charset="-122"/>
              </a:rPr>
              <a:t>They </a:t>
            </a:r>
            <a:r>
              <a:rPr lang="en-GB" altLang="zh-CN" sz="2500" b="0" dirty="0">
                <a:latin typeface="+mj-lt"/>
                <a:ea typeface="宋体" charset="-122"/>
              </a:rPr>
              <a:t>are vital to the research process as </a:t>
            </a:r>
            <a:r>
              <a:rPr lang="en-GB" altLang="zh-CN" sz="2500" b="0" i="1" dirty="0">
                <a:latin typeface="+mj-lt"/>
                <a:ea typeface="宋体" charset="-122"/>
              </a:rPr>
              <a:t>evidence</a:t>
            </a:r>
            <a:r>
              <a:rPr lang="en-GB" altLang="zh-CN" sz="2500" b="0" dirty="0">
                <a:latin typeface="+mj-lt"/>
                <a:ea typeface="宋体" charset="-122"/>
              </a:rPr>
              <a:t> of events having taken place and objects existing. </a:t>
            </a:r>
          </a:p>
          <a:p>
            <a:pPr marL="0" indent="0">
              <a:lnSpc>
                <a:spcPct val="80000"/>
              </a:lnSpc>
            </a:pPr>
            <a:endParaRPr lang="en-GB" altLang="zh-CN" sz="2500" b="0" dirty="0">
              <a:latin typeface="+mj-lt"/>
              <a:ea typeface="宋体" charset="-122"/>
            </a:endParaRPr>
          </a:p>
        </p:txBody>
      </p:sp>
    </p:spTree>
  </p:cSld>
  <p:clrMapOvr>
    <a:masterClrMapping/>
  </p:clrMapOvr>
  <p:transition spd="slow" advClick="0"/>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ChangeArrowheads="1"/>
          </p:cNvSpPr>
          <p:nvPr>
            <p:ph type="title"/>
          </p:nvPr>
        </p:nvSpPr>
        <p:spPr/>
        <p:txBody>
          <a:bodyPr/>
          <a:lstStyle/>
          <a:p>
            <a:pPr marL="0" indent="0"/>
            <a:r>
              <a:rPr lang="en-GB" sz="3000" b="1" dirty="0">
                <a:latin typeface="+mj-lt"/>
              </a:rPr>
              <a:t>Data collection techniques/methods</a:t>
            </a:r>
            <a:endParaRPr lang="en-US" sz="3000" b="1" dirty="0">
              <a:latin typeface="+mj-lt"/>
            </a:endParaRPr>
          </a:p>
        </p:txBody>
      </p:sp>
      <p:sp>
        <p:nvSpPr>
          <p:cNvPr id="279555" name="Rectangle 3"/>
          <p:cNvSpPr>
            <a:spLocks noGrp="1" noChangeArrowheads="1"/>
          </p:cNvSpPr>
          <p:nvPr>
            <p:ph idx="1"/>
          </p:nvPr>
        </p:nvSpPr>
        <p:spPr/>
        <p:txBody>
          <a:bodyPr/>
          <a:lstStyle/>
          <a:p>
            <a:pPr marL="0" indent="0"/>
            <a:r>
              <a:rPr lang="en-GB" sz="2500" b="0" dirty="0">
                <a:latin typeface="+mj-lt"/>
              </a:rPr>
              <a:t>What methods might you use to gather/collect data? </a:t>
            </a:r>
            <a:endParaRPr lang="en-US" sz="2500" b="0" dirty="0">
              <a:latin typeface="+mj-lt"/>
            </a:endParaRPr>
          </a:p>
        </p:txBody>
      </p:sp>
    </p:spTree>
  </p:cSld>
  <p:clrMapOvr>
    <a:masterClrMapping/>
  </p:clrMapOvr>
  <p:transition spd="slow" advClick="0"/>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b="1" dirty="0" smtClean="0">
                <a:latin typeface="+mj-lt"/>
              </a:rPr>
              <a:t>For example, You Might:</a:t>
            </a:r>
            <a:endParaRPr lang="en-GB" sz="3000" b="1" dirty="0">
              <a:latin typeface="+mj-lt"/>
            </a:endParaRPr>
          </a:p>
        </p:txBody>
      </p:sp>
      <p:sp>
        <p:nvSpPr>
          <p:cNvPr id="3" name="Content Placeholder 2"/>
          <p:cNvSpPr>
            <a:spLocks noGrp="1"/>
          </p:cNvSpPr>
          <p:nvPr>
            <p:ph idx="1"/>
          </p:nvPr>
        </p:nvSpPr>
        <p:spPr/>
        <p:txBody>
          <a:bodyPr>
            <a:noAutofit/>
          </a:bodyPr>
          <a:lstStyle/>
          <a:p>
            <a:pPr marL="0" indent="0">
              <a:lnSpc>
                <a:spcPct val="80000"/>
              </a:lnSpc>
              <a:spcBef>
                <a:spcPts val="600"/>
              </a:spcBef>
              <a:spcAft>
                <a:spcPts val="600"/>
              </a:spcAft>
            </a:pPr>
            <a:r>
              <a:rPr lang="en-GB" altLang="zh-CN" sz="2000" b="0" dirty="0" smtClean="0">
                <a:latin typeface="+mj-lt"/>
                <a:ea typeface="宋体" charset="-122"/>
              </a:rPr>
              <a:t>Ask a group of IT users to complete a </a:t>
            </a:r>
            <a:r>
              <a:rPr lang="en-GB" altLang="zh-CN" sz="2000" b="0" u="sng" dirty="0" smtClean="0">
                <a:latin typeface="+mj-lt"/>
                <a:ea typeface="宋体" charset="-122"/>
              </a:rPr>
              <a:t>questionnaire</a:t>
            </a:r>
            <a:r>
              <a:rPr lang="en-GB" altLang="zh-CN" sz="2000" b="0" dirty="0" smtClean="0">
                <a:latin typeface="+mj-lt"/>
                <a:ea typeface="宋体" charset="-122"/>
              </a:rPr>
              <a:t>. The completed </a:t>
            </a:r>
            <a:r>
              <a:rPr lang="en-GB" altLang="zh-CN" sz="2000" b="0" i="1" dirty="0" smtClean="0">
                <a:latin typeface="+mj-lt"/>
                <a:ea typeface="宋体" charset="-122"/>
              </a:rPr>
              <a:t>questionnaires</a:t>
            </a:r>
            <a:r>
              <a:rPr lang="en-GB" altLang="zh-CN" sz="2000" b="0" dirty="0" smtClean="0">
                <a:latin typeface="+mj-lt"/>
                <a:ea typeface="宋体" charset="-122"/>
              </a:rPr>
              <a:t> represent important data, which you will analyse to produce answers to your questions.</a:t>
            </a:r>
          </a:p>
          <a:p>
            <a:pPr marL="0" indent="0">
              <a:lnSpc>
                <a:spcPct val="80000"/>
              </a:lnSpc>
              <a:spcBef>
                <a:spcPts val="600"/>
              </a:spcBef>
              <a:spcAft>
                <a:spcPts val="600"/>
              </a:spcAft>
            </a:pPr>
            <a:r>
              <a:rPr lang="en-GB" altLang="zh-CN" sz="2000" b="0" dirty="0" smtClean="0">
                <a:latin typeface="+mj-lt"/>
                <a:ea typeface="宋体" charset="-122"/>
              </a:rPr>
              <a:t>Conduct </a:t>
            </a:r>
            <a:r>
              <a:rPr lang="en-GB" altLang="zh-CN" sz="2000" b="0" u="sng" dirty="0" smtClean="0">
                <a:latin typeface="+mj-lt"/>
                <a:ea typeface="宋体" charset="-122"/>
              </a:rPr>
              <a:t>interviews</a:t>
            </a:r>
            <a:r>
              <a:rPr lang="en-GB" altLang="zh-CN" sz="2000" b="0" dirty="0" smtClean="0">
                <a:latin typeface="+mj-lt"/>
                <a:ea typeface="宋体" charset="-122"/>
              </a:rPr>
              <a:t> with IT users &amp;/or managers &amp; </a:t>
            </a:r>
            <a:r>
              <a:rPr lang="en-GB" altLang="zh-CN" sz="2000" b="0" i="1" dirty="0" smtClean="0">
                <a:latin typeface="+mj-lt"/>
                <a:ea typeface="宋体" charset="-122"/>
              </a:rPr>
              <a:t>record</a:t>
            </a:r>
            <a:r>
              <a:rPr lang="en-GB" altLang="zh-CN" sz="2000" b="0" dirty="0" smtClean="0">
                <a:latin typeface="+mj-lt"/>
                <a:ea typeface="宋体" charset="-122"/>
              </a:rPr>
              <a:t> these interviews</a:t>
            </a:r>
            <a:r>
              <a:rPr lang="en-US" altLang="zh-CN" sz="2000" b="0" dirty="0" smtClean="0">
                <a:latin typeface="+mj-lt"/>
                <a:ea typeface="宋体" charset="-122"/>
              </a:rPr>
              <a:t>. The </a:t>
            </a:r>
            <a:r>
              <a:rPr lang="en-US" altLang="zh-CN" sz="2000" b="0" i="1" dirty="0" smtClean="0">
                <a:latin typeface="+mj-lt"/>
                <a:ea typeface="宋体" charset="-122"/>
              </a:rPr>
              <a:t>tape recordings</a:t>
            </a:r>
            <a:r>
              <a:rPr lang="en-US" altLang="zh-CN" sz="2000" b="0" dirty="0" smtClean="0">
                <a:latin typeface="+mj-lt"/>
                <a:ea typeface="宋体" charset="-122"/>
              </a:rPr>
              <a:t> and </a:t>
            </a:r>
            <a:r>
              <a:rPr lang="en-US" altLang="zh-CN" sz="2000" b="0" i="1" dirty="0" smtClean="0">
                <a:latin typeface="+mj-lt"/>
                <a:ea typeface="宋体" charset="-122"/>
              </a:rPr>
              <a:t>written transcripts</a:t>
            </a:r>
            <a:r>
              <a:rPr lang="en-US" altLang="zh-CN" sz="2000" b="0" dirty="0" smtClean="0">
                <a:latin typeface="+mj-lt"/>
                <a:ea typeface="宋体" charset="-122"/>
              </a:rPr>
              <a:t> you make from these tapes represent important data, which you will </a:t>
            </a:r>
            <a:r>
              <a:rPr lang="en-US" altLang="zh-CN" sz="2000" b="0" dirty="0" err="1" smtClean="0">
                <a:latin typeface="+mj-lt"/>
                <a:ea typeface="宋体" charset="-122"/>
              </a:rPr>
              <a:t>analyse</a:t>
            </a:r>
            <a:r>
              <a:rPr lang="en-US" altLang="zh-CN" sz="2000" b="0" dirty="0" smtClean="0">
                <a:latin typeface="+mj-lt"/>
                <a:ea typeface="宋体" charset="-122"/>
              </a:rPr>
              <a:t> </a:t>
            </a:r>
            <a:r>
              <a:rPr lang="en-US" altLang="zh-CN" sz="2000" b="0" dirty="0" smtClean="0">
                <a:latin typeface="+mj-lt"/>
                <a:ea typeface="宋体" charset="-122"/>
              </a:rPr>
              <a:t>to produce answers to your questions.</a:t>
            </a:r>
          </a:p>
          <a:p>
            <a:pPr marL="0" indent="0">
              <a:lnSpc>
                <a:spcPct val="80000"/>
              </a:lnSpc>
              <a:spcBef>
                <a:spcPts val="600"/>
              </a:spcBef>
              <a:spcAft>
                <a:spcPts val="600"/>
              </a:spcAft>
            </a:pPr>
            <a:r>
              <a:rPr lang="en-US" altLang="zh-CN" sz="2000" b="0" u="sng" dirty="0" smtClean="0">
                <a:latin typeface="+mj-lt"/>
                <a:ea typeface="宋体" charset="-122"/>
              </a:rPr>
              <a:t>Observe</a:t>
            </a:r>
            <a:r>
              <a:rPr lang="en-US" altLang="zh-CN" sz="2000" b="0" dirty="0" smtClean="0">
                <a:latin typeface="+mj-lt"/>
                <a:ea typeface="宋体" charset="-122"/>
              </a:rPr>
              <a:t> </a:t>
            </a:r>
            <a:r>
              <a:rPr lang="en-US" altLang="zh-CN" sz="2000" b="0" dirty="0" smtClean="0">
                <a:latin typeface="+mj-lt"/>
                <a:ea typeface="宋体" charset="-122"/>
              </a:rPr>
              <a:t>managers making important business decisions or observe users using a website; maybe you can </a:t>
            </a:r>
            <a:r>
              <a:rPr lang="en-US" altLang="zh-CN" sz="2000" b="0" i="1" dirty="0" smtClean="0">
                <a:latin typeface="+mj-lt"/>
                <a:ea typeface="宋体" charset="-122"/>
              </a:rPr>
              <a:t>video tape</a:t>
            </a:r>
            <a:r>
              <a:rPr lang="en-US" altLang="zh-CN" sz="2000" b="0" dirty="0" smtClean="0">
                <a:latin typeface="+mj-lt"/>
                <a:ea typeface="宋体" charset="-122"/>
              </a:rPr>
              <a:t> the event (with their permission) then </a:t>
            </a:r>
            <a:r>
              <a:rPr lang="en-US" altLang="zh-CN" sz="2000" b="0" i="1" dirty="0" smtClean="0">
                <a:latin typeface="+mj-lt"/>
                <a:ea typeface="宋体" charset="-122"/>
              </a:rPr>
              <a:t>take notes</a:t>
            </a:r>
            <a:r>
              <a:rPr lang="en-US" altLang="zh-CN" sz="2000" b="0" dirty="0" smtClean="0">
                <a:latin typeface="+mj-lt"/>
                <a:ea typeface="宋体" charset="-122"/>
              </a:rPr>
              <a:t> based on the observation of these tapes. </a:t>
            </a:r>
          </a:p>
          <a:p>
            <a:pPr marL="0" indent="0">
              <a:lnSpc>
                <a:spcPct val="80000"/>
              </a:lnSpc>
              <a:spcBef>
                <a:spcPts val="600"/>
              </a:spcBef>
              <a:spcAft>
                <a:spcPts val="600"/>
              </a:spcAft>
            </a:pPr>
            <a:r>
              <a:rPr lang="en-US" altLang="zh-CN" sz="2000" b="0" dirty="0" smtClean="0">
                <a:latin typeface="+mj-lt"/>
                <a:ea typeface="宋体" charset="-122"/>
              </a:rPr>
              <a:t>You </a:t>
            </a:r>
            <a:r>
              <a:rPr lang="en-US" altLang="zh-CN" sz="2000" b="0" dirty="0" smtClean="0">
                <a:latin typeface="+mj-lt"/>
                <a:ea typeface="宋体" charset="-122"/>
              </a:rPr>
              <a:t>may access company </a:t>
            </a:r>
            <a:r>
              <a:rPr lang="en-US" altLang="zh-CN" sz="2000" b="0" i="1" dirty="0" smtClean="0">
                <a:latin typeface="+mj-lt"/>
                <a:ea typeface="宋体" charset="-122"/>
              </a:rPr>
              <a:t>websites</a:t>
            </a:r>
            <a:r>
              <a:rPr lang="en-US" altLang="zh-CN" sz="2000" b="0" dirty="0" smtClean="0">
                <a:latin typeface="+mj-lt"/>
                <a:ea typeface="宋体" charset="-122"/>
              </a:rPr>
              <a:t> (or other company </a:t>
            </a:r>
            <a:r>
              <a:rPr lang="en-US" altLang="zh-CN" sz="2000" b="0" i="1" dirty="0" smtClean="0">
                <a:latin typeface="+mj-lt"/>
                <a:ea typeface="宋体" charset="-122"/>
              </a:rPr>
              <a:t>documents for review</a:t>
            </a:r>
            <a:r>
              <a:rPr lang="en-US" altLang="zh-CN" sz="2000" b="0" dirty="0" smtClean="0">
                <a:latin typeface="+mj-lt"/>
                <a:ea typeface="宋体" charset="-122"/>
              </a:rPr>
              <a:t>) which contain important data, which you will </a:t>
            </a:r>
            <a:r>
              <a:rPr lang="en-US" altLang="zh-CN" sz="2000" b="0" dirty="0" err="1" smtClean="0">
                <a:latin typeface="+mj-lt"/>
                <a:ea typeface="宋体" charset="-122"/>
              </a:rPr>
              <a:t>analyse</a:t>
            </a:r>
            <a:r>
              <a:rPr lang="en-US" altLang="zh-CN" sz="2000" b="0" dirty="0" smtClean="0">
                <a:latin typeface="+mj-lt"/>
                <a:ea typeface="宋体" charset="-122"/>
              </a:rPr>
              <a:t> </a:t>
            </a:r>
            <a:r>
              <a:rPr lang="en-US" altLang="zh-CN" sz="2000" b="0" dirty="0" smtClean="0">
                <a:latin typeface="+mj-lt"/>
                <a:ea typeface="宋体" charset="-122"/>
              </a:rPr>
              <a:t>to produce answers to your questions. </a:t>
            </a:r>
            <a:endParaRPr lang="en-GB" sz="2000" b="0" dirty="0">
              <a:latin typeface="+mj-lt"/>
            </a:endParaRPr>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Rectangle 2"/>
          <p:cNvSpPr>
            <a:spLocks noGrp="1" noChangeArrowheads="1"/>
          </p:cNvSpPr>
          <p:nvPr>
            <p:ph type="title"/>
          </p:nvPr>
        </p:nvSpPr>
        <p:spPr/>
        <p:txBody>
          <a:bodyPr/>
          <a:lstStyle/>
          <a:p>
            <a:pPr marL="0" indent="0"/>
            <a:r>
              <a:rPr lang="en-GB" sz="3000" b="1" dirty="0">
                <a:latin typeface="+mj-lt"/>
              </a:rPr>
              <a:t>Gaining access to the data you need</a:t>
            </a:r>
            <a:endParaRPr lang="en-US" sz="3000" b="1" dirty="0">
              <a:latin typeface="+mj-lt"/>
            </a:endParaRPr>
          </a:p>
        </p:txBody>
      </p:sp>
      <p:sp>
        <p:nvSpPr>
          <p:cNvPr id="268291" name="Rectangle 3"/>
          <p:cNvSpPr>
            <a:spLocks noGrp="1" noChangeArrowheads="1"/>
          </p:cNvSpPr>
          <p:nvPr>
            <p:ph idx="1"/>
          </p:nvPr>
        </p:nvSpPr>
        <p:spPr/>
        <p:txBody>
          <a:bodyPr>
            <a:noAutofit/>
          </a:bodyPr>
          <a:lstStyle/>
          <a:p>
            <a:pPr marL="0" indent="0">
              <a:lnSpc>
                <a:spcPct val="90000"/>
              </a:lnSpc>
              <a:spcBef>
                <a:spcPts val="600"/>
              </a:spcBef>
              <a:spcAft>
                <a:spcPts val="600"/>
              </a:spcAft>
            </a:pPr>
            <a:r>
              <a:rPr lang="en-US" altLang="zh-CN" sz="2400" b="0" dirty="0">
                <a:latin typeface="+mj-lt"/>
                <a:ea typeface="宋体" charset="-122"/>
              </a:rPr>
              <a:t>If the records/data you need are publicly available (i.e. in the public domain) then this is not a problem, provided you can locate them and they are not too expensive to acquire.</a:t>
            </a:r>
          </a:p>
          <a:p>
            <a:pPr marL="0" indent="0">
              <a:lnSpc>
                <a:spcPct val="90000"/>
              </a:lnSpc>
              <a:spcBef>
                <a:spcPts val="600"/>
              </a:spcBef>
              <a:spcAft>
                <a:spcPts val="600"/>
              </a:spcAft>
              <a:buFont typeface="Wingdings" pitchFamily="2" charset="2"/>
              <a:buNone/>
            </a:pPr>
            <a:r>
              <a:rPr lang="en-US" altLang="zh-CN" sz="2400" b="0" dirty="0" smtClean="0">
                <a:latin typeface="+mj-lt"/>
                <a:ea typeface="宋体" charset="-122"/>
              </a:rPr>
              <a:t>If </a:t>
            </a:r>
            <a:r>
              <a:rPr lang="en-US" altLang="zh-CN" sz="2400" b="0" dirty="0">
                <a:latin typeface="+mj-lt"/>
                <a:ea typeface="宋体" charset="-122"/>
              </a:rPr>
              <a:t>the records/data you need are not publicly available then you will have to discuss how you will gain access to them. </a:t>
            </a:r>
          </a:p>
          <a:p>
            <a:pPr marL="0" indent="0">
              <a:lnSpc>
                <a:spcPct val="90000"/>
              </a:lnSpc>
              <a:spcBef>
                <a:spcPts val="600"/>
              </a:spcBef>
              <a:spcAft>
                <a:spcPts val="600"/>
              </a:spcAft>
            </a:pPr>
            <a:r>
              <a:rPr lang="en-US" altLang="zh-CN" sz="2400" b="0" dirty="0" smtClean="0">
                <a:latin typeface="+mj-lt"/>
                <a:ea typeface="宋体" charset="-122"/>
              </a:rPr>
              <a:t>Your </a:t>
            </a:r>
            <a:r>
              <a:rPr lang="en-US" altLang="zh-CN" sz="2400" b="0" dirty="0">
                <a:latin typeface="+mj-lt"/>
                <a:ea typeface="宋体" charset="-122"/>
              </a:rPr>
              <a:t>ability to undertake your chosen research project will be dependent upon you gaining access to the records/data you need to produce believable answers to your questions. </a:t>
            </a:r>
            <a:endParaRPr lang="en-US" sz="2400" b="0" dirty="0">
              <a:latin typeface="+mj-lt"/>
            </a:endParaRPr>
          </a:p>
        </p:txBody>
      </p:sp>
    </p:spTree>
  </p:cSld>
  <p:clrMapOvr>
    <a:masterClrMapping/>
  </p:clrMapOvr>
  <p:transition spd="slow" advClick="0"/>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034" name="Rectangle 2"/>
          <p:cNvSpPr>
            <a:spLocks noGrp="1" noChangeArrowheads="1"/>
          </p:cNvSpPr>
          <p:nvPr>
            <p:ph type="title"/>
          </p:nvPr>
        </p:nvSpPr>
        <p:spPr/>
        <p:txBody>
          <a:bodyPr/>
          <a:lstStyle/>
          <a:p>
            <a:pPr marL="0" indent="0"/>
            <a:r>
              <a:rPr lang="en-GB" sz="3000" b="1" dirty="0">
                <a:latin typeface="+mj-lt"/>
              </a:rPr>
              <a:t>Student activity</a:t>
            </a:r>
            <a:endParaRPr lang="en-US" sz="3000" b="1" dirty="0">
              <a:latin typeface="+mj-lt"/>
            </a:endParaRPr>
          </a:p>
        </p:txBody>
      </p:sp>
      <p:sp>
        <p:nvSpPr>
          <p:cNvPr id="300035" name="Rectangle 3"/>
          <p:cNvSpPr>
            <a:spLocks noGrp="1" noChangeArrowheads="1"/>
          </p:cNvSpPr>
          <p:nvPr>
            <p:ph idx="1"/>
          </p:nvPr>
        </p:nvSpPr>
        <p:spPr/>
        <p:txBody>
          <a:bodyPr/>
          <a:lstStyle/>
          <a:p>
            <a:pPr marL="0" indent="0"/>
            <a:r>
              <a:rPr lang="en-GB" sz="2500" b="0" dirty="0">
                <a:latin typeface="+mj-lt"/>
              </a:rPr>
              <a:t>In relation to data collection, list the advantages and disadvantages associated with:</a:t>
            </a:r>
          </a:p>
          <a:p>
            <a:pPr marL="0" lvl="1" indent="0"/>
            <a:r>
              <a:rPr lang="en-GB" sz="2500" b="0" dirty="0" smtClean="0">
                <a:latin typeface="+mj-lt"/>
              </a:rPr>
              <a:t>Questionnaires</a:t>
            </a:r>
            <a:endParaRPr lang="en-GB" sz="2500" b="0" dirty="0">
              <a:latin typeface="+mj-lt"/>
            </a:endParaRPr>
          </a:p>
        </p:txBody>
      </p:sp>
    </p:spTree>
  </p:cSld>
  <p:clrMapOvr>
    <a:masterClrMapping/>
  </p:clrMapOvr>
  <p:transition spd="slow" advClick="0"/>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62" name="Rectangle 2"/>
          <p:cNvSpPr>
            <a:spLocks noGrp="1" noChangeArrowheads="1"/>
          </p:cNvSpPr>
          <p:nvPr>
            <p:ph type="title"/>
          </p:nvPr>
        </p:nvSpPr>
        <p:spPr/>
        <p:txBody>
          <a:bodyPr/>
          <a:lstStyle/>
          <a:p>
            <a:pPr marL="0" indent="0"/>
            <a:r>
              <a:rPr lang="en-GB" sz="3000" b="1" dirty="0">
                <a:latin typeface="+mj-lt"/>
              </a:rPr>
              <a:t>What is a questionnaire? </a:t>
            </a:r>
            <a:endParaRPr lang="en-US" sz="3000" b="1" dirty="0">
              <a:latin typeface="+mj-lt"/>
            </a:endParaRPr>
          </a:p>
        </p:txBody>
      </p:sp>
      <p:sp>
        <p:nvSpPr>
          <p:cNvPr id="296963" name="Rectangle 3"/>
          <p:cNvSpPr>
            <a:spLocks noGrp="1" noChangeArrowheads="1"/>
          </p:cNvSpPr>
          <p:nvPr>
            <p:ph idx="1"/>
          </p:nvPr>
        </p:nvSpPr>
        <p:spPr/>
        <p:txBody>
          <a:bodyPr>
            <a:noAutofit/>
          </a:bodyPr>
          <a:lstStyle/>
          <a:p>
            <a:pPr marL="0" indent="0">
              <a:lnSpc>
                <a:spcPct val="90000"/>
              </a:lnSpc>
              <a:spcBef>
                <a:spcPts val="600"/>
              </a:spcBef>
              <a:spcAft>
                <a:spcPts val="600"/>
              </a:spcAft>
            </a:pPr>
            <a:r>
              <a:rPr lang="en-GB" sz="2500" b="0" dirty="0">
                <a:latin typeface="+mj-lt"/>
              </a:rPr>
              <a:t>A questionnaire is essentially a data capture instrument. </a:t>
            </a:r>
          </a:p>
          <a:p>
            <a:pPr marL="0" indent="0">
              <a:lnSpc>
                <a:spcPct val="90000"/>
              </a:lnSpc>
              <a:spcBef>
                <a:spcPts val="600"/>
              </a:spcBef>
              <a:spcAft>
                <a:spcPts val="600"/>
              </a:spcAft>
              <a:buFont typeface="Wingdings" pitchFamily="2" charset="2"/>
              <a:buNone/>
            </a:pPr>
            <a:r>
              <a:rPr lang="en-GB" sz="2500" b="0" dirty="0" smtClean="0">
                <a:latin typeface="+mj-lt"/>
              </a:rPr>
              <a:t>It </a:t>
            </a:r>
            <a:r>
              <a:rPr lang="en-GB" sz="2500" b="0" dirty="0">
                <a:latin typeface="+mj-lt"/>
              </a:rPr>
              <a:t>lists all the questions to which the researcher wants the respondents to answer, and… </a:t>
            </a:r>
          </a:p>
          <a:p>
            <a:pPr marL="0" indent="0">
              <a:lnSpc>
                <a:spcPct val="90000"/>
              </a:lnSpc>
              <a:spcBef>
                <a:spcPts val="600"/>
              </a:spcBef>
              <a:spcAft>
                <a:spcPts val="600"/>
              </a:spcAft>
            </a:pPr>
            <a:r>
              <a:rPr lang="en-GB" sz="2500" b="0" dirty="0" smtClean="0">
                <a:latin typeface="+mj-lt"/>
              </a:rPr>
              <a:t>It </a:t>
            </a:r>
            <a:r>
              <a:rPr lang="en-GB" sz="2500" b="0" dirty="0">
                <a:latin typeface="+mj-lt"/>
              </a:rPr>
              <a:t>records the response of the respondent (a list of questions which does not record answers is simply an interview guide, which is used in depth interviews, a form of qualitative research).  </a:t>
            </a:r>
          </a:p>
        </p:txBody>
      </p:sp>
    </p:spTree>
  </p:cSld>
  <p:clrMapOvr>
    <a:masterClrMapping/>
  </p:clrMapOvr>
  <p:transition spd="slow" advClick="0"/>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Questionnaire </a:t>
            </a:r>
            <a:endParaRPr lang="en-GB" dirty="0"/>
          </a:p>
        </p:txBody>
      </p:sp>
      <p:sp>
        <p:nvSpPr>
          <p:cNvPr id="3" name="Content Placeholder 2"/>
          <p:cNvSpPr>
            <a:spLocks noGrp="1"/>
          </p:cNvSpPr>
          <p:nvPr>
            <p:ph idx="1"/>
          </p:nvPr>
        </p:nvSpPr>
        <p:spPr/>
        <p:txBody>
          <a:bodyPr>
            <a:noAutofit/>
          </a:bodyPr>
          <a:lstStyle/>
          <a:p>
            <a:pPr marL="0" lvl="0" indent="0" algn="just">
              <a:spcBef>
                <a:spcPts val="600"/>
              </a:spcBef>
              <a:spcAft>
                <a:spcPts val="600"/>
              </a:spcAft>
            </a:pPr>
            <a:r>
              <a:rPr lang="en-GB" sz="2000" b="0" dirty="0" smtClean="0"/>
              <a:t>A </a:t>
            </a:r>
            <a:r>
              <a:rPr lang="en-GB" sz="2000" b="0" i="1" dirty="0" smtClean="0"/>
              <a:t>structured</a:t>
            </a:r>
            <a:r>
              <a:rPr lang="en-GB" sz="2000" b="0" dirty="0" smtClean="0"/>
              <a:t> questionnaire lists all questions to be asked in a logical sequence, specifying the precise wording to be used in the response, and providing categories for recording the replies.  </a:t>
            </a:r>
            <a:endParaRPr lang="en-GB" sz="2000" b="0" dirty="0" smtClean="0"/>
          </a:p>
          <a:p>
            <a:pPr marL="0" lvl="0" indent="0" algn="just">
              <a:spcBef>
                <a:spcPts val="600"/>
              </a:spcBef>
              <a:spcAft>
                <a:spcPts val="600"/>
              </a:spcAft>
            </a:pPr>
            <a:r>
              <a:rPr lang="en-GB" sz="2000" b="0" dirty="0" smtClean="0"/>
              <a:t>An </a:t>
            </a:r>
            <a:r>
              <a:rPr lang="en-GB" sz="2000" b="0" i="1" dirty="0" smtClean="0"/>
              <a:t>unstructured</a:t>
            </a:r>
            <a:r>
              <a:rPr lang="en-GB" sz="2000" b="0" dirty="0" smtClean="0"/>
              <a:t> questionnaire, by contrast, may simply be a set of open-ended questions to which the respondent can write replies in his or her own words.  A </a:t>
            </a:r>
            <a:r>
              <a:rPr lang="en-GB" sz="2000" b="0" i="1" dirty="0" smtClean="0"/>
              <a:t>semi-structured</a:t>
            </a:r>
            <a:r>
              <a:rPr lang="en-GB" sz="2000" b="0" dirty="0" smtClean="0"/>
              <a:t> questionnaire combines both open- and closed-ended questions.</a:t>
            </a:r>
          </a:p>
          <a:p>
            <a:pPr marL="0" indent="0" algn="just">
              <a:spcBef>
                <a:spcPts val="600"/>
              </a:spcBef>
              <a:spcAft>
                <a:spcPts val="600"/>
              </a:spcAft>
            </a:pPr>
            <a:r>
              <a:rPr lang="en-GB" sz="2000" b="0" dirty="0" smtClean="0"/>
              <a:t>A </a:t>
            </a:r>
            <a:r>
              <a:rPr lang="en-GB" sz="2000" b="0" i="1" dirty="0" smtClean="0"/>
              <a:t>self-completed</a:t>
            </a:r>
            <a:r>
              <a:rPr lang="en-GB" sz="2000" b="0" dirty="0" smtClean="0"/>
              <a:t> questionnaire is completed by the respondent, having been posted to him/her, delivered electronically, or personally delivered by an interviewer who may return to pick it up.  </a:t>
            </a:r>
            <a:endParaRPr lang="en-GB" sz="2000" b="0" dirty="0" smtClean="0"/>
          </a:p>
          <a:p>
            <a:pPr marL="0" indent="0" algn="just">
              <a:spcBef>
                <a:spcPts val="600"/>
              </a:spcBef>
              <a:spcAft>
                <a:spcPts val="600"/>
              </a:spcAft>
            </a:pPr>
            <a:r>
              <a:rPr lang="en-GB" sz="2000" b="0" dirty="0" smtClean="0"/>
              <a:t>An </a:t>
            </a:r>
            <a:r>
              <a:rPr lang="en-GB" sz="2000" b="0" i="1" dirty="0" smtClean="0"/>
              <a:t>interviewer-completed</a:t>
            </a:r>
            <a:r>
              <a:rPr lang="en-GB" sz="2000" b="0" dirty="0" smtClean="0"/>
              <a:t> questionnaire is used in face-to-face interviews or telephone interviews.</a:t>
            </a:r>
          </a:p>
          <a:p>
            <a:endParaRPr lang="en-GB" sz="2000" dirty="0"/>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92" name="Text Box 8"/>
          <p:cNvSpPr txBox="1">
            <a:spLocks noChangeArrowheads="1"/>
          </p:cNvSpPr>
          <p:nvPr/>
        </p:nvSpPr>
        <p:spPr bwMode="auto">
          <a:xfrm>
            <a:off x="685800" y="258763"/>
            <a:ext cx="8007350" cy="1107996"/>
          </a:xfrm>
          <a:prstGeom prst="rect">
            <a:avLst/>
          </a:prstGeom>
          <a:noFill/>
          <a:ln w="9525">
            <a:noFill/>
            <a:miter lim="800000"/>
            <a:headEnd/>
            <a:tailEnd/>
          </a:ln>
          <a:effectLst/>
        </p:spPr>
        <p:txBody>
          <a:bodyPr>
            <a:spAutoFit/>
          </a:bodyPr>
          <a:lstStyle/>
          <a:p>
            <a:pPr>
              <a:spcBef>
                <a:spcPct val="50000"/>
              </a:spcBef>
            </a:pPr>
            <a:r>
              <a:rPr lang="en-US" sz="3000" b="1" dirty="0">
                <a:solidFill>
                  <a:schemeClr val="tx2"/>
                </a:solidFill>
                <a:latin typeface="+mj-lt"/>
              </a:rPr>
              <a:t>Types of questionnaire</a:t>
            </a:r>
          </a:p>
          <a:p>
            <a:pPr>
              <a:spcBef>
                <a:spcPct val="50000"/>
              </a:spcBef>
            </a:pPr>
            <a:r>
              <a:rPr lang="en-US" sz="1200" i="1" dirty="0">
                <a:solidFill>
                  <a:schemeClr val="tx2"/>
                </a:solidFill>
                <a:latin typeface="+mj-lt"/>
              </a:rPr>
              <a:t>Source</a:t>
            </a:r>
            <a:r>
              <a:rPr lang="en-US" sz="1200" dirty="0">
                <a:solidFill>
                  <a:schemeClr val="tx2"/>
                </a:solidFill>
                <a:latin typeface="+mj-lt"/>
              </a:rPr>
              <a:t>: © </a:t>
            </a:r>
            <a:r>
              <a:rPr lang="en-GB" sz="1200" dirty="0">
                <a:solidFill>
                  <a:schemeClr val="tx2"/>
                </a:solidFill>
                <a:latin typeface="+mj-lt"/>
              </a:rPr>
              <a:t>Saunders, Lewis and </a:t>
            </a:r>
            <a:r>
              <a:rPr lang="en-GB" sz="1200" dirty="0" err="1">
                <a:solidFill>
                  <a:schemeClr val="tx2"/>
                </a:solidFill>
                <a:latin typeface="+mj-lt"/>
              </a:rPr>
              <a:t>Thornhill</a:t>
            </a:r>
            <a:r>
              <a:rPr lang="en-GB" sz="1200" dirty="0">
                <a:solidFill>
                  <a:schemeClr val="tx2"/>
                </a:solidFill>
                <a:latin typeface="+mj-lt"/>
              </a:rPr>
              <a:t>,</a:t>
            </a:r>
            <a:r>
              <a:rPr lang="en-US" sz="1200" dirty="0">
                <a:solidFill>
                  <a:schemeClr val="tx2"/>
                </a:solidFill>
                <a:latin typeface="+mj-lt"/>
              </a:rPr>
              <a:t> </a:t>
            </a:r>
            <a:r>
              <a:rPr lang="en-GB" sz="1200" i="1" dirty="0">
                <a:solidFill>
                  <a:schemeClr val="tx2"/>
                </a:solidFill>
                <a:latin typeface="+mj-lt"/>
              </a:rPr>
              <a:t>Research Methods in Business</a:t>
            </a:r>
            <a:r>
              <a:rPr lang="en-GB" sz="1200" dirty="0">
                <a:solidFill>
                  <a:schemeClr val="tx2"/>
                </a:solidFill>
                <a:latin typeface="+mj-lt"/>
              </a:rPr>
              <a:t>, 4th Edition</a:t>
            </a:r>
            <a:r>
              <a:rPr lang="en-GB" sz="1200" i="1" dirty="0">
                <a:solidFill>
                  <a:schemeClr val="tx2"/>
                </a:solidFill>
                <a:latin typeface="+mj-lt"/>
              </a:rPr>
              <a:t> </a:t>
            </a:r>
            <a:r>
              <a:rPr lang="en-GB" sz="1200" dirty="0">
                <a:solidFill>
                  <a:schemeClr val="tx2"/>
                </a:solidFill>
                <a:latin typeface="+mj-lt"/>
              </a:rPr>
              <a:t>© Pearson Education Limited 2007</a:t>
            </a:r>
            <a:endParaRPr lang="en-US" sz="1200" dirty="0">
              <a:solidFill>
                <a:schemeClr val="tx2"/>
              </a:solidFill>
              <a:latin typeface="+mj-lt"/>
            </a:endParaRPr>
          </a:p>
          <a:p>
            <a:pPr>
              <a:spcBef>
                <a:spcPct val="50000"/>
              </a:spcBef>
            </a:pPr>
            <a:endParaRPr lang="en-US" sz="1200" dirty="0">
              <a:latin typeface="+mj-lt"/>
            </a:endParaRPr>
          </a:p>
        </p:txBody>
      </p:sp>
      <p:pic>
        <p:nvPicPr>
          <p:cNvPr id="195606" name="Picture 22" descr="C11NF001"/>
          <p:cNvPicPr>
            <a:picLocks noChangeAspect="1" noChangeArrowheads="1"/>
          </p:cNvPicPr>
          <p:nvPr/>
        </p:nvPicPr>
        <p:blipFill>
          <a:blip r:embed="rId2" cstate="print"/>
          <a:srcRect/>
          <a:stretch>
            <a:fillRect/>
          </a:stretch>
        </p:blipFill>
        <p:spPr bwMode="auto">
          <a:xfrm>
            <a:off x="384175" y="1957388"/>
            <a:ext cx="8359775" cy="2894012"/>
          </a:xfrm>
          <a:prstGeom prst="rect">
            <a:avLst/>
          </a:prstGeom>
          <a:noFill/>
        </p:spPr>
      </p:pic>
    </p:spTree>
  </p:cSld>
  <p:clrMapOvr>
    <a:masterClrMapping/>
  </p:clrMapOvr>
  <p:transition spd="slow" advClick="0"/>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986" name="Rectangle 2"/>
          <p:cNvSpPr>
            <a:spLocks noGrp="1" noChangeArrowheads="1"/>
          </p:cNvSpPr>
          <p:nvPr>
            <p:ph type="title"/>
          </p:nvPr>
        </p:nvSpPr>
        <p:spPr/>
        <p:txBody>
          <a:bodyPr/>
          <a:lstStyle/>
          <a:p>
            <a:pPr marL="0" indent="0"/>
            <a:r>
              <a:rPr lang="en-GB" sz="3000" b="1" dirty="0">
                <a:latin typeface="+mj-lt"/>
              </a:rPr>
              <a:t>Advantages of questionnaires</a:t>
            </a:r>
            <a:endParaRPr lang="en-US" sz="3000" b="1" dirty="0">
              <a:latin typeface="+mj-lt"/>
            </a:endParaRPr>
          </a:p>
        </p:txBody>
      </p:sp>
      <p:sp>
        <p:nvSpPr>
          <p:cNvPr id="297987" name="Rectangle 3"/>
          <p:cNvSpPr>
            <a:spLocks noGrp="1" noChangeArrowheads="1"/>
          </p:cNvSpPr>
          <p:nvPr>
            <p:ph idx="1"/>
          </p:nvPr>
        </p:nvSpPr>
        <p:spPr/>
        <p:txBody>
          <a:bodyPr>
            <a:noAutofit/>
          </a:bodyPr>
          <a:lstStyle/>
          <a:p>
            <a:pPr marL="0" indent="0">
              <a:lnSpc>
                <a:spcPct val="90000"/>
              </a:lnSpc>
              <a:spcBef>
                <a:spcPts val="600"/>
              </a:spcBef>
              <a:spcAft>
                <a:spcPts val="600"/>
              </a:spcAft>
            </a:pPr>
            <a:r>
              <a:rPr lang="en-GB" sz="2300" b="0" dirty="0">
                <a:latin typeface="+mj-lt"/>
              </a:rPr>
              <a:t>An efficient way of collecting responses from a </a:t>
            </a:r>
            <a:r>
              <a:rPr lang="en-GB" sz="2300" b="0" i="1" dirty="0">
                <a:latin typeface="+mj-lt"/>
              </a:rPr>
              <a:t>large sample</a:t>
            </a:r>
            <a:r>
              <a:rPr lang="en-GB" sz="2300" b="0" dirty="0">
                <a:latin typeface="+mj-lt"/>
              </a:rPr>
              <a:t> of people (same set of questions).</a:t>
            </a:r>
          </a:p>
          <a:p>
            <a:pPr marL="0" indent="0">
              <a:lnSpc>
                <a:spcPct val="90000"/>
              </a:lnSpc>
              <a:spcBef>
                <a:spcPts val="600"/>
              </a:spcBef>
              <a:spcAft>
                <a:spcPts val="600"/>
              </a:spcAft>
            </a:pPr>
            <a:r>
              <a:rPr lang="en-GB" sz="2300" b="0" i="1" dirty="0" smtClean="0">
                <a:latin typeface="+mj-lt"/>
              </a:rPr>
              <a:t>Standardised</a:t>
            </a:r>
            <a:r>
              <a:rPr lang="en-GB" sz="2300" b="0" dirty="0" smtClean="0">
                <a:latin typeface="+mj-lt"/>
              </a:rPr>
              <a:t> </a:t>
            </a:r>
            <a:r>
              <a:rPr lang="en-GB" sz="2300" b="0" dirty="0">
                <a:latin typeface="+mj-lt"/>
              </a:rPr>
              <a:t>questions are more likely to be interpreted in the same way by all respondents</a:t>
            </a:r>
          </a:p>
          <a:p>
            <a:pPr marL="0" indent="0">
              <a:lnSpc>
                <a:spcPct val="90000"/>
              </a:lnSpc>
              <a:spcBef>
                <a:spcPts val="600"/>
              </a:spcBef>
              <a:spcAft>
                <a:spcPts val="600"/>
              </a:spcAft>
            </a:pPr>
            <a:r>
              <a:rPr lang="en-GB" sz="2300" b="0" dirty="0" smtClean="0">
                <a:latin typeface="+mj-lt"/>
              </a:rPr>
              <a:t>Questionnaires </a:t>
            </a:r>
            <a:r>
              <a:rPr lang="en-GB" sz="2300" b="0" dirty="0">
                <a:latin typeface="+mj-lt"/>
              </a:rPr>
              <a:t>require </a:t>
            </a:r>
            <a:r>
              <a:rPr lang="en-GB" sz="2300" b="0" i="1" dirty="0">
                <a:latin typeface="+mj-lt"/>
              </a:rPr>
              <a:t>less skill</a:t>
            </a:r>
            <a:r>
              <a:rPr lang="en-GB" sz="2300" b="0" dirty="0">
                <a:latin typeface="+mj-lt"/>
              </a:rPr>
              <a:t> and sensitivity to administer than interviews.</a:t>
            </a:r>
          </a:p>
          <a:p>
            <a:pPr marL="0" indent="0">
              <a:lnSpc>
                <a:spcPct val="90000"/>
              </a:lnSpc>
              <a:spcBef>
                <a:spcPts val="600"/>
              </a:spcBef>
              <a:spcAft>
                <a:spcPts val="600"/>
              </a:spcAft>
            </a:pPr>
            <a:r>
              <a:rPr lang="en-GB" sz="2300" b="0" dirty="0" smtClean="0">
                <a:latin typeface="+mj-lt"/>
              </a:rPr>
              <a:t>They </a:t>
            </a:r>
            <a:r>
              <a:rPr lang="en-GB" sz="2300" b="0" dirty="0">
                <a:latin typeface="+mj-lt"/>
              </a:rPr>
              <a:t>are relatively </a:t>
            </a:r>
            <a:r>
              <a:rPr lang="en-GB" sz="2300" b="0" i="1" dirty="0">
                <a:latin typeface="+mj-lt"/>
              </a:rPr>
              <a:t>easy to analyse, </a:t>
            </a:r>
            <a:r>
              <a:rPr lang="en-GB" sz="2300" b="0" dirty="0">
                <a:latin typeface="+mj-lt"/>
              </a:rPr>
              <a:t>particularly when using software packages such as </a:t>
            </a:r>
            <a:r>
              <a:rPr lang="en-GB" sz="2300" b="0" dirty="0" err="1">
                <a:latin typeface="+mj-lt"/>
              </a:rPr>
              <a:t>SPSS</a:t>
            </a:r>
            <a:r>
              <a:rPr lang="en-GB" sz="2300" b="0" dirty="0">
                <a:latin typeface="+mj-lt"/>
              </a:rPr>
              <a:t> and Snap.</a:t>
            </a:r>
          </a:p>
          <a:p>
            <a:pPr marL="0" indent="0">
              <a:lnSpc>
                <a:spcPct val="90000"/>
              </a:lnSpc>
              <a:spcBef>
                <a:spcPts val="600"/>
              </a:spcBef>
              <a:spcAft>
                <a:spcPts val="600"/>
              </a:spcAft>
            </a:pPr>
            <a:r>
              <a:rPr lang="en-GB" sz="2300" b="0" dirty="0" smtClean="0">
                <a:latin typeface="+mj-lt"/>
              </a:rPr>
              <a:t>They </a:t>
            </a:r>
            <a:r>
              <a:rPr lang="en-GB" sz="2300" b="0" dirty="0">
                <a:latin typeface="+mj-lt"/>
              </a:rPr>
              <a:t>reduce the possibility of interviewer </a:t>
            </a:r>
            <a:r>
              <a:rPr lang="en-GB" sz="2300" b="0" i="1" dirty="0">
                <a:latin typeface="+mj-lt"/>
              </a:rPr>
              <a:t>bias</a:t>
            </a:r>
            <a:r>
              <a:rPr lang="en-GB" sz="2300" b="0" dirty="0">
                <a:latin typeface="+mj-lt"/>
              </a:rPr>
              <a:t>.</a:t>
            </a:r>
          </a:p>
          <a:p>
            <a:pPr marL="0" indent="0">
              <a:lnSpc>
                <a:spcPct val="90000"/>
              </a:lnSpc>
              <a:spcBef>
                <a:spcPts val="600"/>
              </a:spcBef>
              <a:spcAft>
                <a:spcPts val="600"/>
              </a:spcAft>
            </a:pPr>
            <a:r>
              <a:rPr lang="en-GB" sz="2300" b="0" dirty="0" smtClean="0">
                <a:latin typeface="+mj-lt"/>
              </a:rPr>
              <a:t>They </a:t>
            </a:r>
            <a:r>
              <a:rPr lang="en-GB" sz="2300" b="0" dirty="0">
                <a:latin typeface="+mj-lt"/>
              </a:rPr>
              <a:t>are moderately </a:t>
            </a:r>
            <a:r>
              <a:rPr lang="en-GB" sz="2300" b="0" i="1" dirty="0">
                <a:latin typeface="+mj-lt"/>
              </a:rPr>
              <a:t>cheap</a:t>
            </a:r>
            <a:r>
              <a:rPr lang="en-GB" sz="2300" b="0" dirty="0">
                <a:latin typeface="+mj-lt"/>
              </a:rPr>
              <a:t> to administer.</a:t>
            </a:r>
            <a:endParaRPr lang="en-GB" sz="2300" b="0" u="sng" dirty="0">
              <a:latin typeface="+mj-lt"/>
            </a:endParaRPr>
          </a:p>
          <a:p>
            <a:pPr marL="0" indent="0">
              <a:lnSpc>
                <a:spcPct val="90000"/>
              </a:lnSpc>
              <a:spcBef>
                <a:spcPts val="600"/>
              </a:spcBef>
              <a:spcAft>
                <a:spcPts val="600"/>
              </a:spcAft>
            </a:pPr>
            <a:endParaRPr lang="en-US" sz="2300" b="0" dirty="0">
              <a:latin typeface="+mj-lt"/>
            </a:endParaRPr>
          </a:p>
        </p:txBody>
      </p:sp>
    </p:spTree>
  </p:cSld>
  <p:clrMapOvr>
    <a:masterClrMapping/>
  </p:clrMapOvr>
  <p:transition spd="slow" advClick="0"/>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010" name="Rectangle 2"/>
          <p:cNvSpPr>
            <a:spLocks noGrp="1" noChangeArrowheads="1"/>
          </p:cNvSpPr>
          <p:nvPr>
            <p:ph type="title"/>
          </p:nvPr>
        </p:nvSpPr>
        <p:spPr/>
        <p:txBody>
          <a:bodyPr/>
          <a:lstStyle/>
          <a:p>
            <a:pPr marL="0" indent="0"/>
            <a:r>
              <a:rPr lang="en-GB" sz="3000" b="1" dirty="0">
                <a:latin typeface="+mj-lt"/>
              </a:rPr>
              <a:t>Disadvantages of questionnaires</a:t>
            </a:r>
            <a:endParaRPr lang="en-US" sz="3000" b="1" dirty="0">
              <a:latin typeface="+mj-lt"/>
            </a:endParaRPr>
          </a:p>
        </p:txBody>
      </p:sp>
      <p:sp>
        <p:nvSpPr>
          <p:cNvPr id="299011" name="Rectangle 3"/>
          <p:cNvSpPr>
            <a:spLocks noGrp="1" noChangeArrowheads="1"/>
          </p:cNvSpPr>
          <p:nvPr>
            <p:ph idx="1"/>
          </p:nvPr>
        </p:nvSpPr>
        <p:spPr/>
        <p:txBody>
          <a:bodyPr>
            <a:noAutofit/>
          </a:bodyPr>
          <a:lstStyle/>
          <a:p>
            <a:pPr marL="0" indent="0">
              <a:lnSpc>
                <a:spcPct val="80000"/>
              </a:lnSpc>
              <a:spcBef>
                <a:spcPts val="600"/>
              </a:spcBef>
              <a:spcAft>
                <a:spcPts val="600"/>
              </a:spcAft>
            </a:pPr>
            <a:r>
              <a:rPr lang="en-GB" sz="2300" b="0" dirty="0">
                <a:latin typeface="+mj-lt"/>
              </a:rPr>
              <a:t>Good </a:t>
            </a:r>
            <a:r>
              <a:rPr lang="en-GB" sz="2300" b="0" i="1" dirty="0">
                <a:latin typeface="+mj-lt"/>
              </a:rPr>
              <a:t>questionnaire design</a:t>
            </a:r>
            <a:r>
              <a:rPr lang="en-GB" sz="2300" b="0" dirty="0">
                <a:latin typeface="+mj-lt"/>
              </a:rPr>
              <a:t> (e.g. the wording of questions) is crucial to avoid ambiguity and bias.</a:t>
            </a:r>
          </a:p>
          <a:p>
            <a:pPr marL="0" indent="0">
              <a:lnSpc>
                <a:spcPct val="80000"/>
              </a:lnSpc>
              <a:spcBef>
                <a:spcPts val="600"/>
              </a:spcBef>
              <a:spcAft>
                <a:spcPts val="600"/>
              </a:spcAft>
            </a:pPr>
            <a:r>
              <a:rPr lang="en-GB" sz="2300" b="0" dirty="0" smtClean="0">
                <a:latin typeface="+mj-lt"/>
              </a:rPr>
              <a:t>Developing </a:t>
            </a:r>
            <a:r>
              <a:rPr lang="en-GB" sz="2300" b="0" dirty="0">
                <a:latin typeface="+mj-lt"/>
              </a:rPr>
              <a:t>a questionnaire requires considerable </a:t>
            </a:r>
            <a:r>
              <a:rPr lang="en-GB" sz="2300" b="0" i="1" dirty="0">
                <a:latin typeface="+mj-lt"/>
              </a:rPr>
              <a:t>skill and time</a:t>
            </a:r>
            <a:r>
              <a:rPr lang="en-GB" sz="2300" b="0" dirty="0">
                <a:latin typeface="+mj-lt"/>
              </a:rPr>
              <a:t>.</a:t>
            </a:r>
          </a:p>
          <a:p>
            <a:pPr marL="0" indent="0">
              <a:lnSpc>
                <a:spcPct val="80000"/>
              </a:lnSpc>
              <a:spcBef>
                <a:spcPts val="600"/>
              </a:spcBef>
              <a:spcAft>
                <a:spcPts val="600"/>
              </a:spcAft>
            </a:pPr>
            <a:r>
              <a:rPr lang="en-GB" sz="2300" b="0" dirty="0" smtClean="0">
                <a:latin typeface="+mj-lt"/>
              </a:rPr>
              <a:t>They </a:t>
            </a:r>
            <a:r>
              <a:rPr lang="en-GB" sz="2300" b="0" dirty="0">
                <a:latin typeface="+mj-lt"/>
              </a:rPr>
              <a:t>are not really suitable for large numbers of </a:t>
            </a:r>
            <a:r>
              <a:rPr lang="en-GB" sz="2300" b="0" i="1" dirty="0">
                <a:latin typeface="+mj-lt"/>
              </a:rPr>
              <a:t>open questions</a:t>
            </a:r>
            <a:r>
              <a:rPr lang="en-GB" sz="2300" b="0" dirty="0">
                <a:latin typeface="+mj-lt"/>
              </a:rPr>
              <a:t> (too difficult to analyse).</a:t>
            </a:r>
          </a:p>
          <a:p>
            <a:pPr marL="0" indent="0">
              <a:lnSpc>
                <a:spcPct val="80000"/>
              </a:lnSpc>
              <a:spcBef>
                <a:spcPts val="600"/>
              </a:spcBef>
              <a:spcAft>
                <a:spcPts val="600"/>
              </a:spcAft>
            </a:pPr>
            <a:r>
              <a:rPr lang="en-GB" sz="2300" b="0" dirty="0" smtClean="0">
                <a:latin typeface="+mj-lt"/>
              </a:rPr>
              <a:t>It </a:t>
            </a:r>
            <a:r>
              <a:rPr lang="en-GB" sz="2300" b="0" dirty="0">
                <a:latin typeface="+mj-lt"/>
              </a:rPr>
              <a:t>is not possible to ‘</a:t>
            </a:r>
            <a:r>
              <a:rPr lang="en-GB" sz="2300" b="0" i="1" dirty="0">
                <a:latin typeface="+mj-lt"/>
              </a:rPr>
              <a:t>probe’</a:t>
            </a:r>
            <a:r>
              <a:rPr lang="en-GB" sz="2300" b="0" dirty="0">
                <a:latin typeface="+mj-lt"/>
              </a:rPr>
              <a:t> interesting responses.  The questions need to be defined precisely before data collection.</a:t>
            </a:r>
          </a:p>
          <a:p>
            <a:pPr marL="0" indent="0">
              <a:lnSpc>
                <a:spcPct val="80000"/>
              </a:lnSpc>
              <a:spcBef>
                <a:spcPts val="600"/>
              </a:spcBef>
              <a:spcAft>
                <a:spcPts val="600"/>
              </a:spcAft>
            </a:pPr>
            <a:r>
              <a:rPr lang="en-GB" sz="2300" b="0" i="1" dirty="0" smtClean="0">
                <a:latin typeface="+mj-lt"/>
              </a:rPr>
              <a:t>Response </a:t>
            </a:r>
            <a:r>
              <a:rPr lang="en-GB" sz="2300" b="0" i="1" dirty="0">
                <a:latin typeface="+mj-lt"/>
              </a:rPr>
              <a:t>rates</a:t>
            </a:r>
            <a:r>
              <a:rPr lang="en-GB" sz="2300" b="0" dirty="0">
                <a:latin typeface="+mj-lt"/>
              </a:rPr>
              <a:t> depend on the mode of delivery, but are generally lower than interviews.</a:t>
            </a:r>
            <a:endParaRPr lang="en-US" sz="2300" b="0" dirty="0">
              <a:latin typeface="+mj-lt"/>
            </a:endParaRPr>
          </a:p>
          <a:p>
            <a:pPr marL="0" indent="0">
              <a:lnSpc>
                <a:spcPct val="80000"/>
              </a:lnSpc>
            </a:pPr>
            <a:endParaRPr lang="en-US" sz="2300" b="0" dirty="0">
              <a:latin typeface="+mj-lt"/>
            </a:endParaRPr>
          </a:p>
        </p:txBody>
      </p:sp>
    </p:spTree>
  </p:cSld>
  <p:clrMapOvr>
    <a:masterClrMapping/>
  </p:clrMapOvr>
  <p:transition spd="slow" advClick="0"/>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Text Box 2"/>
          <p:cNvSpPr txBox="1">
            <a:spLocks noChangeArrowheads="1"/>
          </p:cNvSpPr>
          <p:nvPr/>
        </p:nvSpPr>
        <p:spPr bwMode="auto">
          <a:xfrm>
            <a:off x="609600" y="355600"/>
            <a:ext cx="8534400" cy="830997"/>
          </a:xfrm>
          <a:prstGeom prst="rect">
            <a:avLst/>
          </a:prstGeom>
          <a:noFill/>
          <a:ln w="9525">
            <a:noFill/>
            <a:miter lim="800000"/>
            <a:headEnd/>
            <a:tailEnd/>
          </a:ln>
          <a:effectLst/>
        </p:spPr>
        <p:txBody>
          <a:bodyPr>
            <a:spAutoFit/>
          </a:bodyPr>
          <a:lstStyle/>
          <a:p>
            <a:pPr>
              <a:spcBef>
                <a:spcPct val="50000"/>
              </a:spcBef>
            </a:pPr>
            <a:r>
              <a:rPr lang="en-US" sz="3000" b="1" dirty="0">
                <a:solidFill>
                  <a:schemeClr val="tx2"/>
                </a:solidFill>
                <a:latin typeface="+mj-lt"/>
              </a:rPr>
              <a:t>Structure of a covering letter</a:t>
            </a:r>
            <a:r>
              <a:rPr lang="en-US" sz="3000" b="1" dirty="0">
                <a:latin typeface="+mj-lt"/>
              </a:rPr>
              <a:t> </a:t>
            </a:r>
          </a:p>
          <a:p>
            <a:pPr>
              <a:spcBef>
                <a:spcPct val="50000"/>
              </a:spcBef>
            </a:pPr>
            <a:r>
              <a:rPr lang="en-US" sz="1200" i="1" dirty="0">
                <a:solidFill>
                  <a:schemeClr val="tx2"/>
                </a:solidFill>
                <a:latin typeface="Times" pitchFamily="18" charset="0"/>
              </a:rPr>
              <a:t>Source</a:t>
            </a:r>
            <a:r>
              <a:rPr lang="en-US" sz="1200" dirty="0">
                <a:solidFill>
                  <a:schemeClr val="tx2"/>
                </a:solidFill>
                <a:latin typeface="Times" pitchFamily="18" charset="0"/>
              </a:rPr>
              <a:t>: © </a:t>
            </a:r>
            <a:r>
              <a:rPr lang="en-GB" sz="1200" dirty="0">
                <a:solidFill>
                  <a:schemeClr val="tx2"/>
                </a:solidFill>
                <a:latin typeface="Times" pitchFamily="18" charset="0"/>
              </a:rPr>
              <a:t>Saunders, Lewis and </a:t>
            </a:r>
            <a:r>
              <a:rPr lang="en-GB" sz="1200" dirty="0" err="1">
                <a:solidFill>
                  <a:schemeClr val="tx2"/>
                </a:solidFill>
                <a:latin typeface="Times" pitchFamily="18" charset="0"/>
              </a:rPr>
              <a:t>Thornhill</a:t>
            </a:r>
            <a:r>
              <a:rPr lang="en-GB" sz="1200" dirty="0">
                <a:solidFill>
                  <a:schemeClr val="tx2"/>
                </a:solidFill>
                <a:latin typeface="Times" pitchFamily="18" charset="0"/>
              </a:rPr>
              <a:t>,</a:t>
            </a:r>
            <a:r>
              <a:rPr lang="en-US" sz="1200" dirty="0">
                <a:solidFill>
                  <a:schemeClr val="tx2"/>
                </a:solidFill>
                <a:latin typeface="Times" pitchFamily="18" charset="0"/>
              </a:rPr>
              <a:t> </a:t>
            </a:r>
            <a:r>
              <a:rPr lang="en-GB" sz="1200" i="1" dirty="0">
                <a:solidFill>
                  <a:schemeClr val="tx2"/>
                </a:solidFill>
                <a:latin typeface="Times" pitchFamily="18" charset="0"/>
              </a:rPr>
              <a:t>Research Methods in Business</a:t>
            </a:r>
            <a:r>
              <a:rPr lang="en-GB" sz="1200" dirty="0">
                <a:solidFill>
                  <a:schemeClr val="tx2"/>
                </a:solidFill>
                <a:latin typeface="Times" pitchFamily="18" charset="0"/>
              </a:rPr>
              <a:t>, 4th Edition</a:t>
            </a:r>
            <a:r>
              <a:rPr lang="en-GB" sz="1200" i="1" dirty="0">
                <a:solidFill>
                  <a:schemeClr val="tx2"/>
                </a:solidFill>
                <a:latin typeface="Times" pitchFamily="18" charset="0"/>
              </a:rPr>
              <a:t> </a:t>
            </a:r>
            <a:r>
              <a:rPr lang="en-GB" sz="1200" dirty="0">
                <a:solidFill>
                  <a:schemeClr val="tx2"/>
                </a:solidFill>
                <a:latin typeface="Times" pitchFamily="18" charset="0"/>
              </a:rPr>
              <a:t>© Pearson Education </a:t>
            </a:r>
            <a:r>
              <a:rPr lang="en-GB" sz="1200" dirty="0" smtClean="0">
                <a:solidFill>
                  <a:schemeClr val="tx2"/>
                </a:solidFill>
                <a:latin typeface="Times" pitchFamily="18" charset="0"/>
              </a:rPr>
              <a:t>Limited </a:t>
            </a:r>
            <a:r>
              <a:rPr lang="en-GB" sz="1200" dirty="0">
                <a:solidFill>
                  <a:schemeClr val="tx2"/>
                </a:solidFill>
                <a:latin typeface="Times" pitchFamily="18" charset="0"/>
              </a:rPr>
              <a:t>2007</a:t>
            </a:r>
            <a:endParaRPr lang="en-US" sz="1200" dirty="0">
              <a:solidFill>
                <a:schemeClr val="tx2"/>
              </a:solidFill>
              <a:latin typeface="Times" pitchFamily="18" charset="0"/>
            </a:endParaRPr>
          </a:p>
        </p:txBody>
      </p:sp>
      <p:pic>
        <p:nvPicPr>
          <p:cNvPr id="263171" name="Picture 3" descr="C11NF003"/>
          <p:cNvPicPr>
            <a:picLocks noChangeAspect="1" noChangeArrowheads="1"/>
          </p:cNvPicPr>
          <p:nvPr/>
        </p:nvPicPr>
        <p:blipFill>
          <a:blip r:embed="rId2" cstate="print"/>
          <a:srcRect/>
          <a:stretch>
            <a:fillRect/>
          </a:stretch>
        </p:blipFill>
        <p:spPr bwMode="auto">
          <a:xfrm>
            <a:off x="2724150" y="1298575"/>
            <a:ext cx="3898900" cy="5364163"/>
          </a:xfrm>
          <a:prstGeom prst="rect">
            <a:avLst/>
          </a:prstGeom>
          <a:noFill/>
        </p:spPr>
      </p:pic>
    </p:spTree>
  </p:cSld>
  <p:clrMapOvr>
    <a:masterClrMapping/>
  </p:clrMapOvr>
  <p:transition spd="slow" advClick="0"/>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the Questionnaire</a:t>
            </a:r>
            <a:endParaRPr lang="en-GB" dirty="0"/>
          </a:p>
        </p:txBody>
      </p:sp>
      <p:sp>
        <p:nvSpPr>
          <p:cNvPr id="3" name="Content Placeholder 2"/>
          <p:cNvSpPr>
            <a:spLocks noGrp="1"/>
          </p:cNvSpPr>
          <p:nvPr>
            <p:ph idx="1"/>
          </p:nvPr>
        </p:nvSpPr>
        <p:spPr>
          <a:xfrm>
            <a:off x="319314" y="1100628"/>
            <a:ext cx="8824686" cy="3579849"/>
          </a:xfrm>
        </p:spPr>
        <p:txBody>
          <a:bodyPr>
            <a:noAutofit/>
          </a:bodyPr>
          <a:lstStyle/>
          <a:p>
            <a:pPr marL="0" indent="0">
              <a:spcBef>
                <a:spcPts val="600"/>
              </a:spcBef>
              <a:spcAft>
                <a:spcPts val="600"/>
              </a:spcAft>
            </a:pPr>
            <a:r>
              <a:rPr lang="en-GB" sz="2000" b="0" dirty="0" smtClean="0"/>
              <a:t>There are three major parts of the questionnaire: the introduction, basic classification information and the content</a:t>
            </a:r>
            <a:r>
              <a:rPr lang="en-GB" sz="2000" b="0" dirty="0" smtClean="0"/>
              <a:t>.</a:t>
            </a:r>
            <a:r>
              <a:rPr lang="en-GB" sz="2000" b="0" dirty="0" smtClean="0"/>
              <a:t> </a:t>
            </a:r>
            <a:endParaRPr lang="en-GB" sz="2000" b="0" dirty="0" smtClean="0"/>
          </a:p>
          <a:p>
            <a:pPr lvl="0">
              <a:spcBef>
                <a:spcPts val="600"/>
              </a:spcBef>
              <a:spcAft>
                <a:spcPts val="600"/>
              </a:spcAft>
              <a:buFont typeface="+mj-lt"/>
              <a:buAutoNum type="arabicPeriod"/>
            </a:pPr>
            <a:r>
              <a:rPr lang="en-GB" sz="2000" b="0" dirty="0" smtClean="0"/>
              <a:t>The </a:t>
            </a:r>
            <a:r>
              <a:rPr lang="en-GB" sz="2000" b="0" i="1" dirty="0" smtClean="0"/>
              <a:t>introduction</a:t>
            </a:r>
            <a:r>
              <a:rPr lang="en-GB" sz="2000" b="0" dirty="0" smtClean="0"/>
              <a:t> identifies the researcher and/or the organisation conducting the research (who they are), and what they are investigating (the topic of the study).  It needs to be persuasive to encourage the interviewee to respond and it may need to ensure that the interviewee belongs in the category of people under investigation (the sample).</a:t>
            </a:r>
          </a:p>
          <a:p>
            <a:pPr>
              <a:spcBef>
                <a:spcPts val="600"/>
              </a:spcBef>
              <a:spcAft>
                <a:spcPts val="600"/>
              </a:spcAft>
              <a:buFont typeface="+mj-lt"/>
              <a:buAutoNum type="arabicPeriod"/>
            </a:pPr>
            <a:r>
              <a:rPr lang="en-GB" sz="2000" b="0" dirty="0" smtClean="0"/>
              <a:t> </a:t>
            </a:r>
            <a:r>
              <a:rPr lang="en-GB" sz="2000" b="0" i="1" dirty="0" smtClean="0"/>
              <a:t>Basic </a:t>
            </a:r>
            <a:r>
              <a:rPr lang="en-GB" sz="2000" b="0" i="1" dirty="0" smtClean="0"/>
              <a:t>classification</a:t>
            </a:r>
            <a:r>
              <a:rPr lang="en-GB" sz="2000" b="0" dirty="0" smtClean="0"/>
              <a:t> questions seek to discover the demographic characteristics of the respondent, such as age, gender, department, occupation, education, computer literacy, etc.  This information is used to define the population of the survey, and to analyse how far demographic characteristics ‘explain’ the survey’s findings, e.g. did trained and untrained computer operators reply differently?</a:t>
            </a:r>
          </a:p>
          <a:p>
            <a:pPr>
              <a:spcBef>
                <a:spcPts val="600"/>
              </a:spcBef>
              <a:spcAft>
                <a:spcPts val="600"/>
              </a:spcAft>
              <a:buFont typeface="+mj-lt"/>
              <a:buAutoNum type="arabicPeriod"/>
            </a:pPr>
            <a:r>
              <a:rPr lang="en-GB" sz="2000" b="0" dirty="0" smtClean="0"/>
              <a:t> </a:t>
            </a:r>
            <a:r>
              <a:rPr lang="en-GB" sz="2000" b="0" dirty="0" smtClean="0"/>
              <a:t>The </a:t>
            </a:r>
            <a:r>
              <a:rPr lang="en-GB" sz="2000" b="0" i="1" dirty="0" smtClean="0"/>
              <a:t>content</a:t>
            </a:r>
            <a:r>
              <a:rPr lang="en-GB" sz="2000" b="0" dirty="0" smtClean="0"/>
              <a:t> or body consists of questions that cover information needed to solve the system problem.  The range covers facts, knowledge, opinions and attitudes regarding system problems and requirements.</a:t>
            </a:r>
          </a:p>
          <a:p>
            <a:pPr marL="0" indent="0">
              <a:spcBef>
                <a:spcPts val="600"/>
              </a:spcBef>
              <a:spcAft>
                <a:spcPts val="600"/>
              </a:spcAft>
            </a:pPr>
            <a:endParaRPr lang="en-GB" sz="2000" b="0" dirty="0"/>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Questions</a:t>
            </a:r>
            <a:endParaRPr lang="en-GB" dirty="0"/>
          </a:p>
        </p:txBody>
      </p:sp>
      <p:sp>
        <p:nvSpPr>
          <p:cNvPr id="3" name="Content Placeholder 2"/>
          <p:cNvSpPr>
            <a:spLocks noGrp="1"/>
          </p:cNvSpPr>
          <p:nvPr>
            <p:ph idx="1"/>
          </p:nvPr>
        </p:nvSpPr>
        <p:spPr/>
        <p:txBody>
          <a:bodyPr>
            <a:noAutofit/>
          </a:bodyPr>
          <a:lstStyle/>
          <a:p>
            <a:pPr marL="0" indent="0">
              <a:spcBef>
                <a:spcPts val="600"/>
              </a:spcBef>
              <a:spcAft>
                <a:spcPts val="600"/>
              </a:spcAft>
            </a:pPr>
            <a:r>
              <a:rPr lang="en-GB" sz="2500" b="0" dirty="0" smtClean="0">
                <a:latin typeface="+mj-lt"/>
              </a:rPr>
              <a:t>There are two main types of questions that may be asked in a questionnaire: </a:t>
            </a:r>
            <a:endParaRPr lang="en-GB" sz="2500" b="0" dirty="0" smtClean="0">
              <a:latin typeface="+mj-lt"/>
            </a:endParaRPr>
          </a:p>
          <a:p>
            <a:pPr marL="745236" lvl="3" indent="-457200">
              <a:spcBef>
                <a:spcPts val="600"/>
              </a:spcBef>
              <a:spcAft>
                <a:spcPts val="600"/>
              </a:spcAft>
              <a:buFont typeface="+mj-lt"/>
              <a:buAutoNum type="arabicPeriod"/>
            </a:pPr>
            <a:r>
              <a:rPr lang="en-GB" sz="2500" b="0" dirty="0" smtClean="0">
                <a:latin typeface="+mj-lt"/>
              </a:rPr>
              <a:t>open-ended </a:t>
            </a:r>
            <a:r>
              <a:rPr lang="en-GB" sz="2500" b="0" dirty="0" smtClean="0">
                <a:latin typeface="+mj-lt"/>
              </a:rPr>
              <a:t>questions </a:t>
            </a:r>
            <a:endParaRPr lang="en-GB" sz="2500" b="0" dirty="0" smtClean="0">
              <a:latin typeface="+mj-lt"/>
            </a:endParaRPr>
          </a:p>
          <a:p>
            <a:pPr marL="745236" lvl="3" indent="-457200">
              <a:spcBef>
                <a:spcPts val="600"/>
              </a:spcBef>
              <a:spcAft>
                <a:spcPts val="600"/>
              </a:spcAft>
              <a:buFont typeface="+mj-lt"/>
              <a:buAutoNum type="arabicPeriod"/>
            </a:pPr>
            <a:r>
              <a:rPr lang="en-GB" sz="2500" b="0" dirty="0" smtClean="0">
                <a:latin typeface="+mj-lt"/>
              </a:rPr>
              <a:t>and </a:t>
            </a:r>
            <a:r>
              <a:rPr lang="en-GB" sz="2500" b="0" dirty="0" smtClean="0">
                <a:latin typeface="+mj-lt"/>
              </a:rPr>
              <a:t>closed questions</a:t>
            </a:r>
            <a:r>
              <a:rPr lang="en-GB" sz="2500" b="0" dirty="0" smtClean="0">
                <a:latin typeface="+mj-lt"/>
              </a:rPr>
              <a:t>.</a:t>
            </a:r>
            <a:endParaRPr lang="en-GB" sz="2500" b="0" dirty="0" smtClean="0">
              <a:latin typeface="+mj-lt"/>
            </a:endParaRPr>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Questions</a:t>
            </a:r>
            <a:endParaRPr lang="en-GB" dirty="0"/>
          </a:p>
        </p:txBody>
      </p:sp>
      <p:sp>
        <p:nvSpPr>
          <p:cNvPr id="3" name="Content Placeholder 2"/>
          <p:cNvSpPr>
            <a:spLocks noGrp="1"/>
          </p:cNvSpPr>
          <p:nvPr>
            <p:ph idx="1"/>
          </p:nvPr>
        </p:nvSpPr>
        <p:spPr/>
        <p:txBody>
          <a:bodyPr>
            <a:noAutofit/>
          </a:bodyPr>
          <a:lstStyle/>
          <a:p>
            <a:pPr marL="0" indent="0">
              <a:spcBef>
                <a:spcPts val="600"/>
              </a:spcBef>
              <a:spcAft>
                <a:spcPts val="600"/>
              </a:spcAft>
            </a:pPr>
            <a:r>
              <a:rPr lang="en-GB" sz="2000" b="0" i="1" dirty="0" smtClean="0">
                <a:latin typeface="+mj-lt"/>
              </a:rPr>
              <a:t>Open-ended</a:t>
            </a:r>
            <a:r>
              <a:rPr lang="en-GB" sz="2000" b="0" dirty="0" smtClean="0">
                <a:latin typeface="+mj-lt"/>
              </a:rPr>
              <a:t> </a:t>
            </a:r>
            <a:r>
              <a:rPr lang="en-GB" sz="2000" b="0" dirty="0" smtClean="0">
                <a:latin typeface="+mj-lt"/>
              </a:rPr>
              <a:t>questions allow the respondent to formulate and enter the response of their choice.  For example:</a:t>
            </a:r>
          </a:p>
          <a:p>
            <a:pPr marL="180000" indent="-180000">
              <a:spcBef>
                <a:spcPts val="600"/>
              </a:spcBef>
              <a:spcAft>
                <a:spcPts val="600"/>
              </a:spcAft>
              <a:buFont typeface="Wingdings" pitchFamily="2" charset="2"/>
              <a:buChar char="§"/>
            </a:pPr>
            <a:r>
              <a:rPr lang="en-GB" sz="1800" b="0" i="1" dirty="0" smtClean="0">
                <a:latin typeface="+mj-lt"/>
              </a:rPr>
              <a:t>How do you use the reports that you currently receive? Please write your response below.</a:t>
            </a:r>
          </a:p>
          <a:p>
            <a:pPr marL="0" indent="0">
              <a:spcBef>
                <a:spcPts val="0"/>
              </a:spcBef>
            </a:pPr>
            <a:r>
              <a:rPr lang="en-GB" sz="1800" b="0" i="1" dirty="0" smtClean="0">
                <a:latin typeface="+mj-lt"/>
              </a:rPr>
              <a:t>   …………………………………………………………………………………</a:t>
            </a:r>
            <a:endParaRPr lang="en-GB" sz="1800" b="0" i="1" dirty="0" smtClean="0">
              <a:latin typeface="+mj-lt"/>
            </a:endParaRPr>
          </a:p>
          <a:p>
            <a:pPr marL="180000" indent="-180000">
              <a:spcBef>
                <a:spcPts val="600"/>
              </a:spcBef>
              <a:spcAft>
                <a:spcPts val="600"/>
              </a:spcAft>
              <a:buFont typeface="Wingdings" pitchFamily="2" charset="2"/>
              <a:buChar char="§"/>
            </a:pPr>
            <a:r>
              <a:rPr lang="en-GB" sz="1800" b="0" i="1" dirty="0" smtClean="0">
                <a:latin typeface="+mj-lt"/>
              </a:rPr>
              <a:t>Please list the three most frequent problems you experience with computer output:</a:t>
            </a:r>
          </a:p>
          <a:p>
            <a:pPr marL="0" indent="0">
              <a:spcBef>
                <a:spcPts val="0"/>
              </a:spcBef>
            </a:pPr>
            <a:r>
              <a:rPr lang="en-GB" sz="1800" b="0" i="1" dirty="0" smtClean="0"/>
              <a:t>    …………………………………………………………………………………</a:t>
            </a:r>
            <a:endParaRPr lang="en-GB" sz="1800" b="0" i="1" dirty="0" smtClean="0"/>
          </a:p>
          <a:p>
            <a:pPr marL="0" lvl="0" indent="0">
              <a:spcBef>
                <a:spcPts val="600"/>
              </a:spcBef>
              <a:spcAft>
                <a:spcPts val="600"/>
              </a:spcAft>
            </a:pPr>
            <a:r>
              <a:rPr lang="en-GB" sz="2000" b="0" dirty="0" smtClean="0">
                <a:latin typeface="+mj-lt"/>
              </a:rPr>
              <a:t>This </a:t>
            </a:r>
            <a:r>
              <a:rPr lang="en-GB" sz="2000" b="0" dirty="0" smtClean="0">
                <a:latin typeface="+mj-lt"/>
              </a:rPr>
              <a:t>method gives respondents considerable scope to express their views and give rich insights into the topic being surveyed (qualitative data).  However, they are very difficult and time consuming to interpret and analyse.</a:t>
            </a:r>
          </a:p>
          <a:p>
            <a:pPr marL="0" indent="0">
              <a:spcBef>
                <a:spcPts val="600"/>
              </a:spcBef>
              <a:spcAft>
                <a:spcPts val="600"/>
              </a:spcAft>
            </a:pPr>
            <a:endParaRPr lang="en-GB" sz="2000" b="0" dirty="0">
              <a:latin typeface="+mj-lt"/>
            </a:endParaRPr>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Questions</a:t>
            </a:r>
            <a:endParaRPr lang="en-GB" dirty="0"/>
          </a:p>
        </p:txBody>
      </p:sp>
      <p:sp>
        <p:nvSpPr>
          <p:cNvPr id="3" name="Content Placeholder 2"/>
          <p:cNvSpPr>
            <a:spLocks noGrp="1"/>
          </p:cNvSpPr>
          <p:nvPr>
            <p:ph idx="1"/>
          </p:nvPr>
        </p:nvSpPr>
        <p:spPr/>
        <p:txBody>
          <a:bodyPr>
            <a:noAutofit/>
          </a:bodyPr>
          <a:lstStyle/>
          <a:p>
            <a:pPr marL="0" lvl="0" indent="0">
              <a:spcBef>
                <a:spcPts val="600"/>
              </a:spcBef>
              <a:spcAft>
                <a:spcPts val="600"/>
              </a:spcAft>
            </a:pPr>
            <a:r>
              <a:rPr lang="en-GB" sz="2500" i="1" dirty="0" smtClean="0"/>
              <a:t>Closed</a:t>
            </a:r>
            <a:r>
              <a:rPr lang="en-GB" sz="2500" dirty="0" smtClean="0"/>
              <a:t> questions force the respondent to choose one or more responses from a number of possible replies provided in the question. </a:t>
            </a:r>
            <a:endParaRPr lang="en-GB" sz="2500" dirty="0" smtClean="0"/>
          </a:p>
          <a:p>
            <a:pPr marL="0" lvl="0" indent="0">
              <a:spcBef>
                <a:spcPts val="600"/>
              </a:spcBef>
              <a:spcAft>
                <a:spcPts val="600"/>
              </a:spcAft>
            </a:pPr>
            <a:r>
              <a:rPr lang="en-GB" sz="2500" dirty="0" smtClean="0"/>
              <a:t>There </a:t>
            </a:r>
            <a:r>
              <a:rPr lang="en-GB" sz="2500" dirty="0" smtClean="0"/>
              <a:t>are two broad groups of closed questions: </a:t>
            </a:r>
            <a:endParaRPr lang="en-GB" sz="2500" dirty="0" smtClean="0"/>
          </a:p>
          <a:p>
            <a:pPr marL="973836" lvl="4" indent="-457200">
              <a:spcBef>
                <a:spcPts val="600"/>
              </a:spcBef>
              <a:spcAft>
                <a:spcPts val="600"/>
              </a:spcAft>
              <a:buFont typeface="+mj-lt"/>
              <a:buAutoNum type="arabicPeriod"/>
            </a:pPr>
            <a:r>
              <a:rPr lang="en-GB" sz="2500" dirty="0" smtClean="0"/>
              <a:t>dichotomous </a:t>
            </a:r>
          </a:p>
          <a:p>
            <a:pPr marL="973836" lvl="4" indent="-457200">
              <a:spcBef>
                <a:spcPts val="600"/>
              </a:spcBef>
              <a:spcAft>
                <a:spcPts val="600"/>
              </a:spcAft>
              <a:buFont typeface="+mj-lt"/>
              <a:buAutoNum type="arabicPeriod"/>
            </a:pPr>
            <a:r>
              <a:rPr lang="en-GB" sz="2500" dirty="0" smtClean="0"/>
              <a:t>and </a:t>
            </a:r>
            <a:r>
              <a:rPr lang="en-GB" sz="2500" dirty="0" smtClean="0"/>
              <a:t>multiple </a:t>
            </a:r>
            <a:r>
              <a:rPr lang="en-GB" sz="2500" dirty="0" smtClean="0"/>
              <a:t>choice</a:t>
            </a:r>
            <a:endParaRPr lang="en-GB" sz="2500" dirty="0" smtClean="0"/>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Dichotomous questions</a:t>
            </a:r>
            <a:endParaRPr lang="en-GB" dirty="0"/>
          </a:p>
        </p:txBody>
      </p:sp>
      <p:sp>
        <p:nvSpPr>
          <p:cNvPr id="3" name="Content Placeholder 2"/>
          <p:cNvSpPr>
            <a:spLocks noGrp="1"/>
          </p:cNvSpPr>
          <p:nvPr>
            <p:ph idx="1"/>
          </p:nvPr>
        </p:nvSpPr>
        <p:spPr/>
        <p:txBody>
          <a:bodyPr>
            <a:normAutofit lnSpcReduction="10000"/>
          </a:bodyPr>
          <a:lstStyle/>
          <a:p>
            <a:pPr marL="0" lvl="0" indent="0" algn="just">
              <a:spcBef>
                <a:spcPts val="600"/>
              </a:spcBef>
              <a:spcAft>
                <a:spcPts val="600"/>
              </a:spcAft>
            </a:pPr>
            <a:r>
              <a:rPr lang="en-GB" sz="2500" b="0" dirty="0" smtClean="0">
                <a:latin typeface="+mj-lt"/>
              </a:rPr>
              <a:t>Allow </a:t>
            </a:r>
            <a:r>
              <a:rPr lang="en-GB" sz="2500" b="0" dirty="0" smtClean="0">
                <a:latin typeface="+mj-lt"/>
              </a:rPr>
              <a:t>only two possible answers, for example, yes/no, true/false, male/female, etc. They provide limited information.  For example:</a:t>
            </a:r>
          </a:p>
          <a:p>
            <a:pPr algn="just">
              <a:spcBef>
                <a:spcPts val="600"/>
              </a:spcBef>
              <a:spcAft>
                <a:spcPts val="600"/>
              </a:spcAft>
              <a:buFont typeface="+mj-lt"/>
              <a:buAutoNum type="arabicPeriod"/>
            </a:pPr>
            <a:r>
              <a:rPr lang="en-GB" sz="2500" b="0" i="1" dirty="0" smtClean="0">
                <a:latin typeface="+mj-lt"/>
              </a:rPr>
              <a:t>Do you feel that customer orders are delayed because you do not receive up-to-date information from the Sales Department?</a:t>
            </a:r>
            <a:endParaRPr lang="en-GB" sz="2500" b="0" dirty="0" smtClean="0">
              <a:latin typeface="+mj-lt"/>
            </a:endParaRPr>
          </a:p>
          <a:p>
            <a:pPr marL="0" lvl="0" indent="0">
              <a:spcBef>
                <a:spcPts val="600"/>
              </a:spcBef>
              <a:spcAft>
                <a:spcPts val="600"/>
              </a:spcAft>
            </a:pPr>
            <a:r>
              <a:rPr lang="en-GB" b="0" dirty="0" smtClean="0"/>
              <a:t>	</a:t>
            </a:r>
            <a:r>
              <a:rPr lang="en-GB" sz="2500" b="0" dirty="0" smtClean="0"/>
              <a:t>Yes	</a:t>
            </a:r>
            <a:r>
              <a:rPr lang="en-GB" b="0" dirty="0" smtClean="0">
                <a:sym typeface="Bookshelf Symbol 3"/>
              </a:rPr>
              <a:t></a:t>
            </a:r>
            <a:endParaRPr lang="en-GB" b="0" dirty="0" smtClean="0"/>
          </a:p>
          <a:p>
            <a:pPr marL="0" lvl="0" indent="0">
              <a:spcBef>
                <a:spcPts val="600"/>
              </a:spcBef>
              <a:spcAft>
                <a:spcPts val="600"/>
              </a:spcAft>
            </a:pPr>
            <a:r>
              <a:rPr lang="en-GB" b="0" dirty="0" smtClean="0"/>
              <a:t>	</a:t>
            </a:r>
            <a:r>
              <a:rPr lang="en-GB" sz="2500" b="0" dirty="0" smtClean="0"/>
              <a:t>No	</a:t>
            </a:r>
            <a:r>
              <a:rPr lang="en-GB" b="0" dirty="0" smtClean="0">
                <a:sym typeface="Bookshelf Symbol 3"/>
              </a:rPr>
              <a:t></a:t>
            </a:r>
            <a:endParaRPr lang="en-GB" b="0" dirty="0" smtClean="0"/>
          </a:p>
          <a:p>
            <a:endParaRPr lang="en-GB" b="0" dirty="0"/>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Multiple Choice Questions</a:t>
            </a:r>
            <a:endParaRPr lang="en-GB" dirty="0"/>
          </a:p>
        </p:txBody>
      </p:sp>
      <p:sp>
        <p:nvSpPr>
          <p:cNvPr id="3" name="Content Placeholder 2"/>
          <p:cNvSpPr>
            <a:spLocks noGrp="1"/>
          </p:cNvSpPr>
          <p:nvPr>
            <p:ph idx="1"/>
          </p:nvPr>
        </p:nvSpPr>
        <p:spPr/>
        <p:txBody>
          <a:bodyPr>
            <a:noAutofit/>
          </a:bodyPr>
          <a:lstStyle/>
          <a:p>
            <a:pPr marL="0" lvl="0" indent="0" algn="just">
              <a:spcBef>
                <a:spcPts val="600"/>
              </a:spcBef>
              <a:spcAft>
                <a:spcPts val="600"/>
              </a:spcAft>
            </a:pPr>
            <a:r>
              <a:rPr lang="en-GB" sz="2000" b="0" dirty="0" smtClean="0">
                <a:latin typeface="+mj-lt"/>
              </a:rPr>
              <a:t>Present </a:t>
            </a:r>
            <a:r>
              <a:rPr lang="en-GB" sz="2000" b="0" dirty="0" smtClean="0">
                <a:latin typeface="+mj-lt"/>
              </a:rPr>
              <a:t>a list of possible responses from which the respondent may choose. For example:</a:t>
            </a:r>
          </a:p>
          <a:p>
            <a:pPr marL="0" indent="0" algn="just">
              <a:spcBef>
                <a:spcPts val="600"/>
              </a:spcBef>
              <a:spcAft>
                <a:spcPts val="600"/>
              </a:spcAft>
            </a:pPr>
            <a:r>
              <a:rPr lang="en-GB" b="0" dirty="0" smtClean="0">
                <a:latin typeface="+mj-lt"/>
              </a:rPr>
              <a:t>How often do you back-up the computer files stored on the hard disk on the PC you use? Please tick one response only.</a:t>
            </a:r>
          </a:p>
          <a:p>
            <a:pPr marL="0" lvl="0" indent="0" algn="just">
              <a:lnSpc>
                <a:spcPct val="80000"/>
              </a:lnSpc>
              <a:spcBef>
                <a:spcPts val="0"/>
              </a:spcBef>
            </a:pPr>
            <a:r>
              <a:rPr lang="en-GB" b="0" dirty="0" smtClean="0">
                <a:latin typeface="+mj-lt"/>
              </a:rPr>
              <a:t>At least once per day			</a:t>
            </a:r>
          </a:p>
          <a:p>
            <a:pPr marL="0" lvl="0" indent="0" algn="just">
              <a:lnSpc>
                <a:spcPct val="80000"/>
              </a:lnSpc>
              <a:spcBef>
                <a:spcPts val="0"/>
              </a:spcBef>
            </a:pPr>
            <a:r>
              <a:rPr lang="en-GB" b="0" dirty="0" smtClean="0">
                <a:latin typeface="+mj-lt"/>
              </a:rPr>
              <a:t>2-3 times per week			</a:t>
            </a:r>
          </a:p>
          <a:p>
            <a:pPr marL="0" lvl="0" indent="0" algn="just">
              <a:lnSpc>
                <a:spcPct val="80000"/>
              </a:lnSpc>
              <a:spcBef>
                <a:spcPts val="0"/>
              </a:spcBef>
            </a:pPr>
            <a:r>
              <a:rPr lang="en-GB" b="0" dirty="0" smtClean="0">
                <a:latin typeface="+mj-lt"/>
              </a:rPr>
              <a:t>1-3 times per month			</a:t>
            </a:r>
          </a:p>
          <a:p>
            <a:pPr marL="0" lvl="0" indent="0" algn="just">
              <a:lnSpc>
                <a:spcPct val="80000"/>
              </a:lnSpc>
              <a:spcBef>
                <a:spcPts val="0"/>
              </a:spcBef>
            </a:pPr>
            <a:r>
              <a:rPr lang="en-GB" b="0" dirty="0" smtClean="0">
                <a:latin typeface="+mj-lt"/>
              </a:rPr>
              <a:t>Less than once a month		</a:t>
            </a:r>
          </a:p>
          <a:p>
            <a:pPr marL="0" lvl="0" indent="0" algn="just">
              <a:lnSpc>
                <a:spcPct val="80000"/>
              </a:lnSpc>
              <a:spcBef>
                <a:spcPts val="0"/>
              </a:spcBef>
            </a:pPr>
            <a:r>
              <a:rPr lang="en-GB" b="0" dirty="0" smtClean="0">
                <a:latin typeface="+mj-lt"/>
              </a:rPr>
              <a:t>Never      				</a:t>
            </a:r>
          </a:p>
          <a:p>
            <a:pPr marL="0" indent="0" algn="just">
              <a:spcBef>
                <a:spcPts val="600"/>
              </a:spcBef>
              <a:spcAft>
                <a:spcPts val="600"/>
              </a:spcAft>
            </a:pPr>
            <a:r>
              <a:rPr lang="en-GB" b="0" dirty="0" smtClean="0">
                <a:latin typeface="+mj-lt"/>
              </a:rPr>
              <a:t>Which </a:t>
            </a:r>
            <a:r>
              <a:rPr lang="en-GB" b="0" dirty="0" smtClean="0">
                <a:latin typeface="+mj-lt"/>
              </a:rPr>
              <a:t>software packages do you use in your work? Please tick all the responses that apply.</a:t>
            </a:r>
          </a:p>
          <a:p>
            <a:pPr marL="0" lvl="0" indent="0" algn="just">
              <a:lnSpc>
                <a:spcPct val="80000"/>
              </a:lnSpc>
              <a:spcBef>
                <a:spcPts val="0"/>
              </a:spcBef>
            </a:pPr>
            <a:r>
              <a:rPr lang="en-GB" b="0" dirty="0" smtClean="0">
                <a:latin typeface="+mj-lt"/>
              </a:rPr>
              <a:t>Word 				</a:t>
            </a:r>
            <a:r>
              <a:rPr lang="en-GB" b="0" dirty="0" smtClean="0">
                <a:latin typeface="+mj-lt"/>
                <a:sym typeface="Bookshelf Symbol 3"/>
              </a:rPr>
              <a:t></a:t>
            </a:r>
            <a:endParaRPr lang="en-GB" b="0" dirty="0" smtClean="0">
              <a:latin typeface="+mj-lt"/>
            </a:endParaRPr>
          </a:p>
          <a:p>
            <a:pPr marL="0" lvl="0" indent="0" algn="just">
              <a:lnSpc>
                <a:spcPct val="80000"/>
              </a:lnSpc>
              <a:spcBef>
                <a:spcPts val="0"/>
              </a:spcBef>
            </a:pPr>
            <a:r>
              <a:rPr lang="en-GB" b="0" dirty="0" smtClean="0">
                <a:latin typeface="+mj-lt"/>
              </a:rPr>
              <a:t>Excel				</a:t>
            </a:r>
            <a:r>
              <a:rPr lang="en-GB" b="0" dirty="0" smtClean="0">
                <a:latin typeface="+mj-lt"/>
                <a:sym typeface="Bookshelf Symbol 3"/>
              </a:rPr>
              <a:t></a:t>
            </a:r>
            <a:endParaRPr lang="en-GB" b="0" dirty="0" smtClean="0">
              <a:latin typeface="+mj-lt"/>
            </a:endParaRPr>
          </a:p>
          <a:p>
            <a:pPr marL="0" lvl="0" indent="0" algn="just">
              <a:lnSpc>
                <a:spcPct val="80000"/>
              </a:lnSpc>
              <a:spcBef>
                <a:spcPts val="0"/>
              </a:spcBef>
            </a:pPr>
            <a:r>
              <a:rPr lang="en-GB" b="0" dirty="0" smtClean="0">
                <a:latin typeface="+mj-lt"/>
              </a:rPr>
              <a:t>Access				</a:t>
            </a:r>
            <a:r>
              <a:rPr lang="en-GB" b="0" dirty="0" smtClean="0">
                <a:latin typeface="+mj-lt"/>
                <a:sym typeface="Bookshelf Symbol 3"/>
              </a:rPr>
              <a:t></a:t>
            </a:r>
            <a:endParaRPr lang="en-GB" b="0" dirty="0" smtClean="0">
              <a:latin typeface="+mj-lt"/>
            </a:endParaRPr>
          </a:p>
          <a:p>
            <a:pPr marL="0" lvl="0" indent="0" algn="just">
              <a:lnSpc>
                <a:spcPct val="80000"/>
              </a:lnSpc>
              <a:spcBef>
                <a:spcPts val="0"/>
              </a:spcBef>
            </a:pPr>
            <a:r>
              <a:rPr lang="en-GB" b="0" dirty="0" smtClean="0">
                <a:latin typeface="+mj-lt"/>
              </a:rPr>
              <a:t>PowerPoint			</a:t>
            </a:r>
            <a:r>
              <a:rPr lang="en-GB" b="0" dirty="0" smtClean="0">
                <a:latin typeface="+mj-lt"/>
                <a:sym typeface="Bookshelf Symbol 3"/>
              </a:rPr>
              <a:t></a:t>
            </a:r>
            <a:endParaRPr lang="en-GB" b="0" dirty="0" smtClean="0">
              <a:latin typeface="+mj-lt"/>
            </a:endParaRPr>
          </a:p>
          <a:p>
            <a:pPr marL="0" lvl="0" indent="0" algn="just">
              <a:lnSpc>
                <a:spcPct val="80000"/>
              </a:lnSpc>
              <a:spcBef>
                <a:spcPts val="0"/>
              </a:spcBef>
            </a:pPr>
            <a:r>
              <a:rPr lang="en-GB" b="0" dirty="0" smtClean="0">
                <a:latin typeface="+mj-lt"/>
              </a:rPr>
              <a:t>Other (please specify)		…………………………………….</a:t>
            </a:r>
          </a:p>
          <a:p>
            <a:pPr marL="0" indent="0" algn="just">
              <a:lnSpc>
                <a:spcPct val="80000"/>
              </a:lnSpc>
              <a:spcBef>
                <a:spcPts val="0"/>
              </a:spcBef>
            </a:pPr>
            <a:r>
              <a:rPr lang="en-GB" b="0" dirty="0" smtClean="0">
                <a:latin typeface="+mj-lt"/>
              </a:rPr>
              <a:t> </a:t>
            </a:r>
            <a:endParaRPr lang="en-GB" b="0" dirty="0" smtClean="0">
              <a:latin typeface="+mj-lt"/>
            </a:endParaRPr>
          </a:p>
          <a:p>
            <a:pPr marL="0" indent="0" algn="just">
              <a:lnSpc>
                <a:spcPct val="80000"/>
              </a:lnSpc>
              <a:spcBef>
                <a:spcPts val="0"/>
              </a:spcBef>
            </a:pPr>
            <a:r>
              <a:rPr lang="en-GB" sz="2000" b="0" dirty="0" smtClean="0">
                <a:latin typeface="+mj-lt"/>
              </a:rPr>
              <a:t>Multiple </a:t>
            </a:r>
            <a:r>
              <a:rPr lang="en-GB" sz="2000" b="0" dirty="0" smtClean="0">
                <a:latin typeface="+mj-lt"/>
              </a:rPr>
              <a:t>choice questions must be designed carefully to incorporate all possible answers.  By offering an ‘other, please specify’ category, you can collect responses not originally conceived, or responses that do not fit neatly into the imposed structure.  Multiple choice questions are relatively easy to analyse.</a:t>
            </a:r>
          </a:p>
          <a:p>
            <a:pPr marL="0" indent="0">
              <a:spcBef>
                <a:spcPts val="600"/>
              </a:spcBef>
              <a:spcAft>
                <a:spcPts val="600"/>
              </a:spcAft>
            </a:pPr>
            <a:endParaRPr lang="en-GB" sz="2000" dirty="0"/>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Attitude Surveys</a:t>
            </a:r>
            <a:endParaRPr lang="en-GB" dirty="0"/>
          </a:p>
        </p:txBody>
      </p:sp>
      <p:sp>
        <p:nvSpPr>
          <p:cNvPr id="3" name="Content Placeholder 2"/>
          <p:cNvSpPr>
            <a:spLocks noGrp="1"/>
          </p:cNvSpPr>
          <p:nvPr>
            <p:ph idx="1"/>
          </p:nvPr>
        </p:nvSpPr>
        <p:spPr/>
        <p:txBody>
          <a:bodyPr>
            <a:normAutofit/>
          </a:bodyPr>
          <a:lstStyle/>
          <a:p>
            <a:pPr marL="0">
              <a:spcBef>
                <a:spcPts val="600"/>
              </a:spcBef>
              <a:spcAft>
                <a:spcPts val="600"/>
              </a:spcAft>
            </a:pPr>
            <a:r>
              <a:rPr lang="en-GB" sz="2500" b="0" dirty="0" smtClean="0"/>
              <a:t>When </a:t>
            </a:r>
            <a:r>
              <a:rPr lang="en-GB" sz="2500" b="0" dirty="0" smtClean="0"/>
              <a:t>assessing attitudes, analysts need to know how strong these attitudes are.</a:t>
            </a:r>
          </a:p>
          <a:p>
            <a:pPr marL="0">
              <a:spcBef>
                <a:spcPts val="600"/>
              </a:spcBef>
              <a:spcAft>
                <a:spcPts val="600"/>
              </a:spcAft>
            </a:pPr>
            <a:r>
              <a:rPr lang="en-GB" sz="2500" b="0" dirty="0" smtClean="0"/>
              <a:t>The following response scales can be used.</a:t>
            </a:r>
          </a:p>
          <a:p>
            <a:pPr marL="722376" lvl="6">
              <a:spcBef>
                <a:spcPts val="600"/>
              </a:spcBef>
              <a:spcAft>
                <a:spcPts val="600"/>
              </a:spcAft>
              <a:buFont typeface="+mj-lt"/>
              <a:buAutoNum type="arabicPeriod"/>
            </a:pPr>
            <a:r>
              <a:rPr lang="en-GB" sz="2500" dirty="0" smtClean="0"/>
              <a:t> </a:t>
            </a:r>
            <a:r>
              <a:rPr lang="en-GB" sz="2500" dirty="0" err="1" smtClean="0"/>
              <a:t>Likert</a:t>
            </a:r>
            <a:r>
              <a:rPr lang="en-GB" sz="2500" dirty="0" smtClean="0"/>
              <a:t> Scale</a:t>
            </a:r>
          </a:p>
          <a:p>
            <a:pPr marL="722376" lvl="6">
              <a:spcBef>
                <a:spcPts val="600"/>
              </a:spcBef>
              <a:spcAft>
                <a:spcPts val="600"/>
              </a:spcAft>
              <a:buFont typeface="+mj-lt"/>
              <a:buAutoNum type="arabicPeriod"/>
            </a:pPr>
            <a:r>
              <a:rPr lang="en-GB" sz="2500" dirty="0" smtClean="0"/>
              <a:t> Semantic </a:t>
            </a:r>
            <a:r>
              <a:rPr lang="en-GB" sz="2500" dirty="0" smtClean="0"/>
              <a:t>differential </a:t>
            </a:r>
            <a:r>
              <a:rPr lang="en-GB" sz="2500" dirty="0" smtClean="0"/>
              <a:t>scale</a:t>
            </a:r>
          </a:p>
          <a:p>
            <a:pPr marL="722376" lvl="6">
              <a:spcBef>
                <a:spcPts val="600"/>
              </a:spcBef>
              <a:spcAft>
                <a:spcPts val="600"/>
              </a:spcAft>
              <a:buFont typeface="+mj-lt"/>
              <a:buAutoNum type="arabicPeriod"/>
            </a:pPr>
            <a:r>
              <a:rPr lang="en-GB" sz="2500" dirty="0" smtClean="0"/>
              <a:t> Rank order scale</a:t>
            </a:r>
            <a:endParaRPr lang="en-GB" sz="2500" dirty="0"/>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Likert</a:t>
            </a:r>
            <a:r>
              <a:rPr lang="en-GB" dirty="0" smtClean="0"/>
              <a:t> Scale</a:t>
            </a:r>
            <a:endParaRPr lang="en-GB" dirty="0"/>
          </a:p>
        </p:txBody>
      </p:sp>
      <p:sp>
        <p:nvSpPr>
          <p:cNvPr id="3" name="Content Placeholder 2"/>
          <p:cNvSpPr>
            <a:spLocks noGrp="1"/>
          </p:cNvSpPr>
          <p:nvPr>
            <p:ph idx="1"/>
          </p:nvPr>
        </p:nvSpPr>
        <p:spPr/>
        <p:txBody>
          <a:bodyPr>
            <a:noAutofit/>
          </a:bodyPr>
          <a:lstStyle/>
          <a:p>
            <a:pPr marL="0" indent="0">
              <a:spcBef>
                <a:spcPts val="600"/>
              </a:spcBef>
              <a:spcAft>
                <a:spcPts val="600"/>
              </a:spcAft>
            </a:pPr>
            <a:r>
              <a:rPr lang="en-GB" sz="2000" dirty="0" smtClean="0"/>
              <a:t>Respondents are asked to rate each statement on a scale from strong agreement to strong disagreement.  For example:</a:t>
            </a:r>
            <a:endParaRPr lang="en-GB" sz="2000" i="1" dirty="0" smtClean="0"/>
          </a:p>
          <a:p>
            <a:pPr marL="0" indent="0">
              <a:spcBef>
                <a:spcPts val="600"/>
              </a:spcBef>
              <a:spcAft>
                <a:spcPts val="600"/>
              </a:spcAft>
            </a:pPr>
            <a:r>
              <a:rPr lang="en-GB" sz="2000" i="1" dirty="0" smtClean="0"/>
              <a:t>Using </a:t>
            </a:r>
            <a:r>
              <a:rPr lang="en-GB" sz="2000" i="1" dirty="0" smtClean="0"/>
              <a:t>the scale given, indicate how strongly you agree or disagree with the following statement (please circle your preferred response)</a:t>
            </a:r>
          </a:p>
          <a:p>
            <a:pPr marL="0" indent="0">
              <a:spcBef>
                <a:spcPts val="600"/>
              </a:spcBef>
              <a:spcAft>
                <a:spcPts val="600"/>
              </a:spcAft>
            </a:pPr>
            <a:r>
              <a:rPr lang="en-GB" sz="2000" i="1" dirty="0" smtClean="0"/>
              <a:t>In </a:t>
            </a:r>
            <a:r>
              <a:rPr lang="en-GB" sz="2000" i="1" dirty="0" smtClean="0"/>
              <a:t>my opinion the Technical Support Department is very helpful</a:t>
            </a:r>
          </a:p>
          <a:p>
            <a:pPr marL="0" indent="0">
              <a:spcBef>
                <a:spcPts val="600"/>
              </a:spcBef>
              <a:spcAft>
                <a:spcPts val="600"/>
              </a:spcAft>
            </a:pPr>
            <a:r>
              <a:rPr lang="en-GB" sz="2000" dirty="0" smtClean="0"/>
              <a:t> </a:t>
            </a:r>
            <a:endParaRPr lang="en-GB" sz="2000" i="1" dirty="0" smtClean="0"/>
          </a:p>
          <a:p>
            <a:pPr marL="0" indent="0">
              <a:spcBef>
                <a:spcPts val="600"/>
              </a:spcBef>
              <a:spcAft>
                <a:spcPts val="600"/>
              </a:spcAft>
            </a:pPr>
            <a:r>
              <a:rPr lang="en-GB" sz="2000" i="1" u="sng" dirty="0" smtClean="0"/>
              <a:t>Or </a:t>
            </a:r>
            <a:endParaRPr lang="en-GB" sz="2000" i="1" dirty="0" smtClean="0"/>
          </a:p>
          <a:p>
            <a:pPr marL="0" indent="0">
              <a:spcBef>
                <a:spcPts val="600"/>
              </a:spcBef>
              <a:spcAft>
                <a:spcPts val="600"/>
              </a:spcAft>
            </a:pPr>
            <a:r>
              <a:rPr lang="en-GB" sz="2000" i="1" dirty="0" smtClean="0"/>
              <a:t>Place </a:t>
            </a:r>
            <a:r>
              <a:rPr lang="en-GB" sz="2000" i="1" dirty="0" smtClean="0"/>
              <a:t>a cross in the box which best indicates how strongly you agree or disagree with each of the statements given.</a:t>
            </a:r>
          </a:p>
          <a:p>
            <a:pPr marL="0" indent="0">
              <a:spcBef>
                <a:spcPts val="600"/>
              </a:spcBef>
              <a:spcAft>
                <a:spcPts val="600"/>
              </a:spcAft>
            </a:pPr>
            <a:endParaRPr lang="en-GB" sz="2000" dirty="0"/>
          </a:p>
        </p:txBody>
      </p:sp>
      <p:graphicFrame>
        <p:nvGraphicFramePr>
          <p:cNvPr id="4" name="Table 3"/>
          <p:cNvGraphicFramePr>
            <a:graphicFrameLocks noGrp="1"/>
          </p:cNvGraphicFramePr>
          <p:nvPr/>
        </p:nvGraphicFramePr>
        <p:xfrm>
          <a:off x="1003922" y="3156598"/>
          <a:ext cx="7324149" cy="365760"/>
        </p:xfrm>
        <a:graphic>
          <a:graphicData uri="http://schemas.openxmlformats.org/drawingml/2006/table">
            <a:tbl>
              <a:tblPr/>
              <a:tblGrid>
                <a:gridCol w="1464449"/>
                <a:gridCol w="1464449"/>
                <a:gridCol w="1465401"/>
                <a:gridCol w="1464449"/>
                <a:gridCol w="1465401"/>
              </a:tblGrid>
              <a:tr h="0">
                <a:tc>
                  <a:txBody>
                    <a:bodyPr/>
                    <a:lstStyle/>
                    <a:p>
                      <a:pPr marL="408305" algn="ctr">
                        <a:spcAft>
                          <a:spcPts val="0"/>
                        </a:spcAft>
                      </a:pPr>
                      <a:r>
                        <a:rPr lang="en-GB" sz="1200" i="1">
                          <a:latin typeface="+mj-lt"/>
                          <a:ea typeface="Times New Roman"/>
                        </a:rPr>
                        <a:t>Strongly agree</a:t>
                      </a:r>
                    </a:p>
                  </a:txBody>
                  <a:tcPr marL="68580" marR="68580" marT="0" marB="0">
                    <a:lnL>
                      <a:noFill/>
                    </a:lnL>
                    <a:lnR>
                      <a:noFill/>
                    </a:lnR>
                    <a:lnT>
                      <a:noFill/>
                    </a:lnT>
                    <a:lnB>
                      <a:noFill/>
                    </a:lnB>
                  </a:tcPr>
                </a:tc>
                <a:tc>
                  <a:txBody>
                    <a:bodyPr/>
                    <a:lstStyle/>
                    <a:p>
                      <a:pPr marL="408305" algn="ctr">
                        <a:spcAft>
                          <a:spcPts val="0"/>
                        </a:spcAft>
                      </a:pPr>
                      <a:r>
                        <a:rPr lang="en-GB" sz="1200" i="1">
                          <a:latin typeface="+mj-lt"/>
                          <a:ea typeface="Times New Roman"/>
                        </a:rPr>
                        <a:t>Agree</a:t>
                      </a:r>
                    </a:p>
                  </a:txBody>
                  <a:tcPr marL="68580" marR="68580" marT="0" marB="0">
                    <a:lnL>
                      <a:noFill/>
                    </a:lnL>
                    <a:lnR>
                      <a:noFill/>
                    </a:lnR>
                    <a:lnT>
                      <a:noFill/>
                    </a:lnT>
                    <a:lnB>
                      <a:noFill/>
                    </a:lnB>
                  </a:tcPr>
                </a:tc>
                <a:tc>
                  <a:txBody>
                    <a:bodyPr/>
                    <a:lstStyle/>
                    <a:p>
                      <a:pPr marL="408305" algn="ctr">
                        <a:spcAft>
                          <a:spcPts val="0"/>
                        </a:spcAft>
                      </a:pPr>
                      <a:r>
                        <a:rPr lang="en-GB" sz="1200" i="1">
                          <a:latin typeface="+mj-lt"/>
                          <a:ea typeface="Times New Roman"/>
                        </a:rPr>
                        <a:t>Neither agree nor disagree</a:t>
                      </a:r>
                    </a:p>
                  </a:txBody>
                  <a:tcPr marL="68580" marR="68580" marT="0" marB="0">
                    <a:lnL>
                      <a:noFill/>
                    </a:lnL>
                    <a:lnR>
                      <a:noFill/>
                    </a:lnR>
                    <a:lnT>
                      <a:noFill/>
                    </a:lnT>
                    <a:lnB>
                      <a:noFill/>
                    </a:lnB>
                  </a:tcPr>
                </a:tc>
                <a:tc>
                  <a:txBody>
                    <a:bodyPr/>
                    <a:lstStyle/>
                    <a:p>
                      <a:pPr marL="408305" algn="ctr">
                        <a:spcAft>
                          <a:spcPts val="0"/>
                        </a:spcAft>
                      </a:pPr>
                      <a:r>
                        <a:rPr lang="en-GB" sz="1200" i="1">
                          <a:latin typeface="+mj-lt"/>
                          <a:ea typeface="Times New Roman"/>
                        </a:rPr>
                        <a:t>Disagree</a:t>
                      </a:r>
                    </a:p>
                  </a:txBody>
                  <a:tcPr marL="68580" marR="68580" marT="0" marB="0">
                    <a:lnL>
                      <a:noFill/>
                    </a:lnL>
                    <a:lnR>
                      <a:noFill/>
                    </a:lnR>
                    <a:lnT>
                      <a:noFill/>
                    </a:lnT>
                    <a:lnB>
                      <a:noFill/>
                    </a:lnB>
                  </a:tcPr>
                </a:tc>
                <a:tc>
                  <a:txBody>
                    <a:bodyPr/>
                    <a:lstStyle/>
                    <a:p>
                      <a:pPr marL="408305" algn="ctr">
                        <a:spcAft>
                          <a:spcPts val="0"/>
                        </a:spcAft>
                      </a:pPr>
                      <a:r>
                        <a:rPr lang="en-GB" sz="1200" i="1" dirty="0">
                          <a:latin typeface="+mj-lt"/>
                          <a:ea typeface="Times New Roman"/>
                        </a:rPr>
                        <a:t>Strongly disagree</a:t>
                      </a:r>
                    </a:p>
                  </a:txBody>
                  <a:tcPr marL="68580" marR="68580" marT="0" marB="0">
                    <a:lnL>
                      <a:noFill/>
                    </a:lnL>
                    <a:lnR>
                      <a:noFill/>
                    </a:lnR>
                    <a:lnT>
                      <a:noFill/>
                    </a:lnT>
                    <a:lnB>
                      <a:noFill/>
                    </a:lnB>
                  </a:tcPr>
                </a:tc>
              </a:tr>
            </a:tbl>
          </a:graphicData>
        </a:graphic>
      </p:graphicFrame>
      <p:graphicFrame>
        <p:nvGraphicFramePr>
          <p:cNvPr id="5" name="Table 4"/>
          <p:cNvGraphicFramePr>
            <a:graphicFrameLocks noGrp="1"/>
          </p:cNvGraphicFramePr>
          <p:nvPr/>
        </p:nvGraphicFramePr>
        <p:xfrm>
          <a:off x="912423" y="5050302"/>
          <a:ext cx="7656174" cy="1212459"/>
        </p:xfrm>
        <a:graphic>
          <a:graphicData uri="http://schemas.openxmlformats.org/drawingml/2006/table">
            <a:tbl>
              <a:tblPr/>
              <a:tblGrid>
                <a:gridCol w="3125004"/>
                <a:gridCol w="852170"/>
                <a:gridCol w="701802"/>
                <a:gridCol w="1206183"/>
                <a:gridCol w="893445"/>
                <a:gridCol w="877570"/>
              </a:tblGrid>
              <a:tr h="396533">
                <a:tc>
                  <a:txBody>
                    <a:bodyPr/>
                    <a:lstStyle/>
                    <a:p>
                      <a:pPr algn="just">
                        <a:spcAft>
                          <a:spcPts val="0"/>
                        </a:spcAft>
                      </a:pPr>
                      <a:endParaRPr lang="en-GB" sz="12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71755" marR="71755">
                        <a:spcAft>
                          <a:spcPts val="0"/>
                        </a:spcAft>
                      </a:pPr>
                      <a:r>
                        <a:rPr lang="en-GB" sz="1200" i="1" dirty="0" smtClean="0">
                          <a:latin typeface="+mj-lt"/>
                          <a:ea typeface="Times New Roman"/>
                        </a:rPr>
                        <a:t>Strongly</a:t>
                      </a:r>
                    </a:p>
                    <a:p>
                      <a:pPr marL="71755" marR="71755">
                        <a:spcAft>
                          <a:spcPts val="0"/>
                        </a:spcAft>
                      </a:pPr>
                      <a:r>
                        <a:rPr lang="en-GB" sz="1200" i="1" dirty="0" smtClean="0">
                          <a:latin typeface="+mj-lt"/>
                          <a:ea typeface="Times New Roman"/>
                        </a:rPr>
                        <a:t>agree</a:t>
                      </a:r>
                      <a:endParaRPr lang="en-GB" sz="12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71755" marR="71755">
                        <a:spcAft>
                          <a:spcPts val="0"/>
                        </a:spcAft>
                      </a:pPr>
                      <a:r>
                        <a:rPr lang="en-GB" sz="1200" i="1" dirty="0">
                          <a:latin typeface="+mj-lt"/>
                          <a:ea typeface="Times New Roman"/>
                        </a:rPr>
                        <a:t>Agree</a:t>
                      </a:r>
                      <a:endParaRPr lang="en-GB" sz="12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71755" marR="71755">
                        <a:spcAft>
                          <a:spcPts val="0"/>
                        </a:spcAft>
                      </a:pPr>
                      <a:r>
                        <a:rPr lang="en-GB" sz="1200" i="1" dirty="0">
                          <a:latin typeface="+mj-lt"/>
                          <a:ea typeface="Times New Roman"/>
                        </a:rPr>
                        <a:t>Neither </a:t>
                      </a:r>
                      <a:r>
                        <a:rPr lang="en-GB" sz="1200" i="1" dirty="0" smtClean="0">
                          <a:latin typeface="+mj-lt"/>
                          <a:ea typeface="Times New Roman"/>
                        </a:rPr>
                        <a:t>agree</a:t>
                      </a:r>
                    </a:p>
                    <a:p>
                      <a:pPr marL="71755" marR="71755">
                        <a:spcAft>
                          <a:spcPts val="0"/>
                        </a:spcAft>
                      </a:pPr>
                      <a:r>
                        <a:rPr lang="en-GB" sz="1200" i="1" dirty="0" smtClean="0">
                          <a:latin typeface="+mj-lt"/>
                          <a:ea typeface="Times New Roman"/>
                        </a:rPr>
                        <a:t>nor </a:t>
                      </a:r>
                      <a:r>
                        <a:rPr lang="en-GB" sz="1200" i="1" dirty="0">
                          <a:latin typeface="+mj-lt"/>
                          <a:ea typeface="Times New Roman"/>
                        </a:rPr>
                        <a:t>disagree</a:t>
                      </a:r>
                      <a:endParaRPr lang="en-GB" sz="12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71755" marR="71755">
                        <a:spcAft>
                          <a:spcPts val="0"/>
                        </a:spcAft>
                      </a:pPr>
                      <a:r>
                        <a:rPr lang="en-GB" sz="1200" i="1" dirty="0">
                          <a:latin typeface="+mj-lt"/>
                          <a:ea typeface="Times New Roman"/>
                        </a:rPr>
                        <a:t>Disagree</a:t>
                      </a:r>
                      <a:endParaRPr lang="en-GB" sz="1000" i="1"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71755" marR="71755">
                        <a:spcAft>
                          <a:spcPts val="0"/>
                        </a:spcAft>
                      </a:pPr>
                      <a:r>
                        <a:rPr lang="en-GB" sz="1200" i="1" dirty="0" smtClean="0">
                          <a:latin typeface="+mj-lt"/>
                          <a:ea typeface="Times New Roman"/>
                        </a:rPr>
                        <a:t>Strongly</a:t>
                      </a:r>
                    </a:p>
                    <a:p>
                      <a:pPr marL="71755" marR="71755">
                        <a:spcAft>
                          <a:spcPts val="0"/>
                        </a:spcAft>
                      </a:pPr>
                      <a:r>
                        <a:rPr lang="en-GB" sz="1200" i="1" dirty="0" smtClean="0">
                          <a:latin typeface="+mj-lt"/>
                          <a:ea typeface="Times New Roman"/>
                        </a:rPr>
                        <a:t>disagree</a:t>
                      </a:r>
                      <a:endParaRPr lang="en-GB" sz="12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419393">
                <a:tc>
                  <a:txBody>
                    <a:bodyPr/>
                    <a:lstStyle/>
                    <a:p>
                      <a:pPr marL="0" algn="l">
                        <a:spcAft>
                          <a:spcPts val="0"/>
                        </a:spcAft>
                      </a:pPr>
                      <a:r>
                        <a:rPr lang="en-GB" sz="1200" i="1" dirty="0">
                          <a:latin typeface="+mj-lt"/>
                          <a:ea typeface="Times New Roman"/>
                        </a:rPr>
                        <a:t>The Technical Support Department is very helpful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spcAft>
                          <a:spcPts val="0"/>
                        </a:spcAft>
                      </a:pPr>
                      <a:endParaRPr lang="en-GB" sz="12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spcAft>
                          <a:spcPts val="0"/>
                        </a:spcAft>
                      </a:pPr>
                      <a:endParaRPr lang="en-GB" sz="12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spcAft>
                          <a:spcPts val="0"/>
                        </a:spcAft>
                      </a:pPr>
                      <a:endParaRPr lang="en-GB" sz="12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spcAft>
                          <a:spcPts val="0"/>
                        </a:spcAft>
                      </a:pPr>
                      <a:endParaRPr lang="en-GB" sz="12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spcAft>
                          <a:spcPts val="0"/>
                        </a:spcAft>
                      </a:pPr>
                      <a:endParaRPr lang="en-GB" sz="12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96533">
                <a:tc>
                  <a:txBody>
                    <a:bodyPr/>
                    <a:lstStyle/>
                    <a:p>
                      <a:pPr marL="0" algn="l">
                        <a:spcAft>
                          <a:spcPts val="0"/>
                        </a:spcAft>
                      </a:pPr>
                      <a:r>
                        <a:rPr lang="en-GB" sz="1200" i="1" dirty="0">
                          <a:latin typeface="+mj-lt"/>
                          <a:ea typeface="Times New Roman"/>
                        </a:rPr>
                        <a:t>Credit checks take too long to complete</a:t>
                      </a:r>
                      <a:endParaRPr lang="en-GB" sz="12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spcAft>
                          <a:spcPts val="0"/>
                        </a:spcAft>
                      </a:pPr>
                      <a:endParaRPr lang="en-GB" sz="12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spcAft>
                          <a:spcPts val="0"/>
                        </a:spcAft>
                      </a:pPr>
                      <a:endParaRPr lang="en-GB" sz="12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spcAft>
                          <a:spcPts val="0"/>
                        </a:spcAft>
                      </a:pPr>
                      <a:endParaRPr lang="en-GB" sz="12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spcAft>
                          <a:spcPts val="0"/>
                        </a:spcAft>
                      </a:pPr>
                      <a:endParaRPr lang="en-GB" sz="12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spcAft>
                          <a:spcPts val="0"/>
                        </a:spcAft>
                      </a:pPr>
                      <a:endParaRPr lang="en-GB" sz="12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bl>
          </a:graphicData>
        </a:graphic>
      </p:graphicFrame>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Likert</a:t>
            </a:r>
            <a:r>
              <a:rPr lang="en-GB" dirty="0" smtClean="0"/>
              <a:t> Scale</a:t>
            </a:r>
            <a:endParaRPr lang="en-GB" dirty="0"/>
          </a:p>
        </p:txBody>
      </p:sp>
      <p:sp>
        <p:nvSpPr>
          <p:cNvPr id="3" name="Content Placeholder 2"/>
          <p:cNvSpPr>
            <a:spLocks noGrp="1"/>
          </p:cNvSpPr>
          <p:nvPr>
            <p:ph idx="1"/>
          </p:nvPr>
        </p:nvSpPr>
        <p:spPr/>
        <p:txBody>
          <a:bodyPr>
            <a:noAutofit/>
          </a:bodyPr>
          <a:lstStyle/>
          <a:p>
            <a:pPr marL="0" indent="0" algn="just">
              <a:spcBef>
                <a:spcPts val="600"/>
              </a:spcBef>
              <a:spcAft>
                <a:spcPts val="600"/>
              </a:spcAft>
            </a:pPr>
            <a:r>
              <a:rPr lang="en-GB" sz="2000" dirty="0" smtClean="0"/>
              <a:t>There are many variations on the </a:t>
            </a:r>
            <a:r>
              <a:rPr lang="en-GB" sz="2000" dirty="0" err="1" smtClean="0"/>
              <a:t>Likert</a:t>
            </a:r>
            <a:r>
              <a:rPr lang="en-GB" sz="2000" dirty="0" smtClean="0"/>
              <a:t> scale.  For example, importance scales and helpfulness scales.</a:t>
            </a:r>
            <a:endParaRPr lang="en-GB" sz="2000" dirty="0"/>
          </a:p>
        </p:txBody>
      </p:sp>
      <p:graphicFrame>
        <p:nvGraphicFramePr>
          <p:cNvPr id="7" name="Table 6"/>
          <p:cNvGraphicFramePr>
            <a:graphicFrameLocks noGrp="1"/>
          </p:cNvGraphicFramePr>
          <p:nvPr/>
        </p:nvGraphicFramePr>
        <p:xfrm>
          <a:off x="281345" y="2176975"/>
          <a:ext cx="8426547" cy="1821352"/>
        </p:xfrm>
        <a:graphic>
          <a:graphicData uri="http://schemas.openxmlformats.org/drawingml/2006/table">
            <a:tbl>
              <a:tblPr/>
              <a:tblGrid>
                <a:gridCol w="1684871"/>
                <a:gridCol w="1684871"/>
                <a:gridCol w="1685967"/>
                <a:gridCol w="1684871"/>
                <a:gridCol w="1685967"/>
              </a:tblGrid>
              <a:tr h="763174">
                <a:tc>
                  <a:txBody>
                    <a:bodyPr/>
                    <a:lstStyle/>
                    <a:p>
                      <a:pPr marL="408305" algn="ctr">
                        <a:spcAft>
                          <a:spcPts val="0"/>
                        </a:spcAft>
                      </a:pPr>
                      <a:r>
                        <a:rPr lang="en-GB" sz="1600" i="1" dirty="0">
                          <a:latin typeface="+mj-lt"/>
                          <a:ea typeface="Times New Roman"/>
                        </a:rPr>
                        <a:t>Extremely important</a:t>
                      </a:r>
                    </a:p>
                  </a:txBody>
                  <a:tcPr marL="68580" marR="68580" marT="0" marB="0">
                    <a:lnL>
                      <a:noFill/>
                    </a:lnL>
                    <a:lnR>
                      <a:noFill/>
                    </a:lnR>
                    <a:lnT>
                      <a:noFill/>
                    </a:lnT>
                    <a:lnB>
                      <a:noFill/>
                    </a:lnB>
                    <a:solidFill>
                      <a:schemeClr val="bg1"/>
                    </a:solidFill>
                  </a:tcPr>
                </a:tc>
                <a:tc>
                  <a:txBody>
                    <a:bodyPr/>
                    <a:lstStyle/>
                    <a:p>
                      <a:pPr marL="408305" algn="ctr">
                        <a:spcAft>
                          <a:spcPts val="0"/>
                        </a:spcAft>
                      </a:pPr>
                      <a:r>
                        <a:rPr lang="en-GB" sz="1600" i="1">
                          <a:latin typeface="+mj-lt"/>
                          <a:ea typeface="Times New Roman"/>
                        </a:rPr>
                        <a:t>Important</a:t>
                      </a:r>
                    </a:p>
                  </a:txBody>
                  <a:tcPr marL="68580" marR="68580" marT="0" marB="0">
                    <a:lnL>
                      <a:noFill/>
                    </a:lnL>
                    <a:lnR>
                      <a:noFill/>
                    </a:lnR>
                    <a:lnT>
                      <a:noFill/>
                    </a:lnT>
                    <a:lnB>
                      <a:noFill/>
                    </a:lnB>
                    <a:solidFill>
                      <a:schemeClr val="bg1"/>
                    </a:solidFill>
                  </a:tcPr>
                </a:tc>
                <a:tc>
                  <a:txBody>
                    <a:bodyPr/>
                    <a:lstStyle/>
                    <a:p>
                      <a:pPr marL="408305" algn="ctr">
                        <a:spcAft>
                          <a:spcPts val="0"/>
                        </a:spcAft>
                      </a:pPr>
                      <a:r>
                        <a:rPr lang="en-GB" sz="1600" i="1" dirty="0">
                          <a:latin typeface="+mj-lt"/>
                          <a:ea typeface="Times New Roman"/>
                        </a:rPr>
                        <a:t>Somewhat important</a:t>
                      </a:r>
                    </a:p>
                  </a:txBody>
                  <a:tcPr marL="68580" marR="68580" marT="0" marB="0">
                    <a:lnL>
                      <a:noFill/>
                    </a:lnL>
                    <a:lnR>
                      <a:noFill/>
                    </a:lnR>
                    <a:lnT>
                      <a:noFill/>
                    </a:lnT>
                    <a:lnB>
                      <a:noFill/>
                    </a:lnB>
                    <a:solidFill>
                      <a:schemeClr val="bg1"/>
                    </a:solidFill>
                  </a:tcPr>
                </a:tc>
                <a:tc>
                  <a:txBody>
                    <a:bodyPr/>
                    <a:lstStyle/>
                    <a:p>
                      <a:pPr marL="408305" algn="ctr">
                        <a:spcAft>
                          <a:spcPts val="0"/>
                        </a:spcAft>
                      </a:pPr>
                      <a:r>
                        <a:rPr lang="en-GB" sz="1600" i="1">
                          <a:latin typeface="+mj-lt"/>
                          <a:ea typeface="Times New Roman"/>
                        </a:rPr>
                        <a:t>Not very important</a:t>
                      </a:r>
                    </a:p>
                  </a:txBody>
                  <a:tcPr marL="68580" marR="68580" marT="0" marB="0">
                    <a:lnL>
                      <a:noFill/>
                    </a:lnL>
                    <a:lnR>
                      <a:noFill/>
                    </a:lnR>
                    <a:lnT>
                      <a:noFill/>
                    </a:lnT>
                    <a:lnB>
                      <a:noFill/>
                    </a:lnB>
                    <a:solidFill>
                      <a:schemeClr val="bg1"/>
                    </a:solidFill>
                  </a:tcPr>
                </a:tc>
                <a:tc>
                  <a:txBody>
                    <a:bodyPr/>
                    <a:lstStyle/>
                    <a:p>
                      <a:pPr marL="408305" algn="ctr">
                        <a:spcAft>
                          <a:spcPts val="0"/>
                        </a:spcAft>
                      </a:pPr>
                      <a:r>
                        <a:rPr lang="en-GB" sz="1600" i="1" dirty="0">
                          <a:latin typeface="+mj-lt"/>
                          <a:ea typeface="Times New Roman"/>
                        </a:rPr>
                        <a:t>Not at all important</a:t>
                      </a:r>
                    </a:p>
                  </a:txBody>
                  <a:tcPr marL="68580" marR="68580" marT="0" marB="0">
                    <a:lnL>
                      <a:noFill/>
                    </a:lnL>
                    <a:lnR>
                      <a:noFill/>
                    </a:lnR>
                    <a:lnT>
                      <a:noFill/>
                    </a:lnT>
                    <a:lnB>
                      <a:noFill/>
                    </a:lnB>
                    <a:solidFill>
                      <a:schemeClr val="bg1"/>
                    </a:solidFill>
                  </a:tcPr>
                </a:tc>
              </a:tr>
              <a:tr h="1058178">
                <a:tc>
                  <a:txBody>
                    <a:bodyPr/>
                    <a:lstStyle/>
                    <a:p>
                      <a:pPr marL="408305" algn="ctr">
                        <a:spcAft>
                          <a:spcPts val="0"/>
                        </a:spcAft>
                      </a:pPr>
                      <a:r>
                        <a:rPr lang="en-GB" sz="1600" i="1" dirty="0">
                          <a:latin typeface="+mj-lt"/>
                          <a:ea typeface="Times New Roman"/>
                        </a:rPr>
                        <a:t>Extremely helpful</a:t>
                      </a:r>
                    </a:p>
                  </a:txBody>
                  <a:tcPr marL="68580" marR="68580" marT="0" marB="0">
                    <a:lnL>
                      <a:noFill/>
                    </a:lnL>
                    <a:lnR>
                      <a:noFill/>
                    </a:lnR>
                    <a:lnT>
                      <a:noFill/>
                    </a:lnT>
                    <a:lnB>
                      <a:noFill/>
                    </a:lnB>
                    <a:solidFill>
                      <a:schemeClr val="bg1"/>
                    </a:solidFill>
                  </a:tcPr>
                </a:tc>
                <a:tc>
                  <a:txBody>
                    <a:bodyPr/>
                    <a:lstStyle/>
                    <a:p>
                      <a:pPr marL="408305" algn="ctr">
                        <a:spcAft>
                          <a:spcPts val="0"/>
                        </a:spcAft>
                      </a:pPr>
                      <a:r>
                        <a:rPr lang="en-GB" sz="1600" i="1" dirty="0">
                          <a:latin typeface="+mj-lt"/>
                          <a:ea typeface="Times New Roman"/>
                        </a:rPr>
                        <a:t>Very </a:t>
                      </a:r>
                    </a:p>
                    <a:p>
                      <a:pPr marL="408305" algn="ctr">
                        <a:spcAft>
                          <a:spcPts val="0"/>
                        </a:spcAft>
                      </a:pPr>
                      <a:r>
                        <a:rPr lang="en-GB" sz="1600" i="1" dirty="0">
                          <a:latin typeface="+mj-lt"/>
                          <a:ea typeface="Times New Roman"/>
                        </a:rPr>
                        <a:t>helpful</a:t>
                      </a:r>
                    </a:p>
                  </a:txBody>
                  <a:tcPr marL="68580" marR="68580" marT="0" marB="0">
                    <a:lnL>
                      <a:noFill/>
                    </a:lnL>
                    <a:lnR>
                      <a:noFill/>
                    </a:lnR>
                    <a:lnT>
                      <a:noFill/>
                    </a:lnT>
                    <a:lnB>
                      <a:noFill/>
                    </a:lnB>
                    <a:solidFill>
                      <a:schemeClr val="bg1"/>
                    </a:solidFill>
                  </a:tcPr>
                </a:tc>
                <a:tc>
                  <a:txBody>
                    <a:bodyPr/>
                    <a:lstStyle/>
                    <a:p>
                      <a:pPr marL="408305" algn="ctr">
                        <a:spcAft>
                          <a:spcPts val="0"/>
                        </a:spcAft>
                      </a:pPr>
                      <a:r>
                        <a:rPr lang="en-GB" sz="1600" i="1" dirty="0">
                          <a:latin typeface="+mj-lt"/>
                          <a:ea typeface="Times New Roman"/>
                        </a:rPr>
                        <a:t>Moderately helpful</a:t>
                      </a:r>
                    </a:p>
                  </a:txBody>
                  <a:tcPr marL="68580" marR="68580" marT="0" marB="0">
                    <a:lnL>
                      <a:noFill/>
                    </a:lnL>
                    <a:lnR>
                      <a:noFill/>
                    </a:lnR>
                    <a:lnT>
                      <a:noFill/>
                    </a:lnT>
                    <a:lnB>
                      <a:noFill/>
                    </a:lnB>
                    <a:solidFill>
                      <a:schemeClr val="bg1"/>
                    </a:solidFill>
                  </a:tcPr>
                </a:tc>
                <a:tc>
                  <a:txBody>
                    <a:bodyPr/>
                    <a:lstStyle/>
                    <a:p>
                      <a:pPr marL="408305" algn="ctr">
                        <a:spcAft>
                          <a:spcPts val="0"/>
                        </a:spcAft>
                      </a:pPr>
                      <a:r>
                        <a:rPr lang="en-GB" sz="1600" i="1" dirty="0">
                          <a:latin typeface="+mj-lt"/>
                          <a:ea typeface="Times New Roman"/>
                        </a:rPr>
                        <a:t>Not very </a:t>
                      </a:r>
                    </a:p>
                    <a:p>
                      <a:pPr marL="408305" algn="ctr">
                        <a:spcAft>
                          <a:spcPts val="0"/>
                        </a:spcAft>
                      </a:pPr>
                      <a:r>
                        <a:rPr lang="en-GB" sz="1600" i="1" dirty="0">
                          <a:latin typeface="+mj-lt"/>
                          <a:ea typeface="Times New Roman"/>
                        </a:rPr>
                        <a:t>helpful</a:t>
                      </a:r>
                    </a:p>
                  </a:txBody>
                  <a:tcPr marL="68580" marR="68580" marT="0" marB="0">
                    <a:lnL>
                      <a:noFill/>
                    </a:lnL>
                    <a:lnR>
                      <a:noFill/>
                    </a:lnR>
                    <a:lnT>
                      <a:noFill/>
                    </a:lnT>
                    <a:lnB>
                      <a:noFill/>
                    </a:lnB>
                    <a:solidFill>
                      <a:schemeClr val="bg1"/>
                    </a:solidFill>
                  </a:tcPr>
                </a:tc>
                <a:tc>
                  <a:txBody>
                    <a:bodyPr/>
                    <a:lstStyle/>
                    <a:p>
                      <a:pPr marL="408305" algn="ctr">
                        <a:spcAft>
                          <a:spcPts val="0"/>
                        </a:spcAft>
                      </a:pPr>
                      <a:r>
                        <a:rPr lang="en-GB" sz="1600" i="1" dirty="0">
                          <a:latin typeface="+mj-lt"/>
                          <a:ea typeface="Times New Roman"/>
                        </a:rPr>
                        <a:t>Not helpful </a:t>
                      </a:r>
                    </a:p>
                    <a:p>
                      <a:pPr marL="408305" algn="ctr">
                        <a:spcAft>
                          <a:spcPts val="0"/>
                        </a:spcAft>
                      </a:pPr>
                      <a:r>
                        <a:rPr lang="en-GB" sz="1600" i="1" dirty="0">
                          <a:latin typeface="+mj-lt"/>
                          <a:ea typeface="Times New Roman"/>
                        </a:rPr>
                        <a:t>at all</a:t>
                      </a:r>
                    </a:p>
                  </a:txBody>
                  <a:tcPr marL="68580" marR="68580" marT="0" marB="0">
                    <a:lnL>
                      <a:noFill/>
                    </a:lnL>
                    <a:lnR>
                      <a:noFill/>
                    </a:lnR>
                    <a:lnT>
                      <a:noFill/>
                    </a:lnT>
                    <a:lnB>
                      <a:noFill/>
                    </a:lnB>
                    <a:solidFill>
                      <a:schemeClr val="bg1"/>
                    </a:solidFill>
                  </a:tcPr>
                </a:tc>
              </a:tr>
            </a:tbl>
          </a:graphicData>
        </a:graphic>
      </p:graphicFrame>
      <p:sp>
        <p:nvSpPr>
          <p:cNvPr id="46081"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Semantic Differential Scale</a:t>
            </a:r>
            <a:endParaRPr lang="en-GB" dirty="0"/>
          </a:p>
        </p:txBody>
      </p:sp>
      <p:sp>
        <p:nvSpPr>
          <p:cNvPr id="3" name="Content Placeholder 2"/>
          <p:cNvSpPr>
            <a:spLocks noGrp="1"/>
          </p:cNvSpPr>
          <p:nvPr>
            <p:ph idx="1"/>
          </p:nvPr>
        </p:nvSpPr>
        <p:spPr/>
        <p:txBody>
          <a:bodyPr/>
          <a:lstStyle/>
          <a:p>
            <a:pPr marL="0" indent="0">
              <a:spcBef>
                <a:spcPts val="600"/>
              </a:spcBef>
              <a:spcAft>
                <a:spcPts val="600"/>
              </a:spcAft>
            </a:pPr>
            <a:r>
              <a:rPr lang="en-GB" sz="2000" b="0" dirty="0" smtClean="0">
                <a:latin typeface="+mj-lt"/>
              </a:rPr>
              <a:t>Scales </a:t>
            </a:r>
            <a:r>
              <a:rPr lang="en-GB" sz="2000" b="0" dirty="0" smtClean="0">
                <a:latin typeface="+mj-lt"/>
              </a:rPr>
              <a:t>are constructed using pairs of opposite adjectives.</a:t>
            </a:r>
          </a:p>
          <a:p>
            <a:pPr marL="0" indent="0">
              <a:spcBef>
                <a:spcPts val="600"/>
              </a:spcBef>
              <a:spcAft>
                <a:spcPts val="600"/>
              </a:spcAft>
            </a:pPr>
            <a:r>
              <a:rPr lang="en-GB" sz="2000" b="0" dirty="0" smtClean="0">
                <a:latin typeface="+mj-lt"/>
              </a:rPr>
              <a:t>Please </a:t>
            </a:r>
            <a:r>
              <a:rPr lang="en-GB" sz="2000" b="0" dirty="0" smtClean="0">
                <a:latin typeface="+mj-lt"/>
              </a:rPr>
              <a:t>place a cross in the box in the scale according to the degree to which you think the word describes the monthly sales reports you receive. </a:t>
            </a:r>
          </a:p>
          <a:p>
            <a:endParaRPr lang="en-GB" dirty="0"/>
          </a:p>
        </p:txBody>
      </p:sp>
      <p:graphicFrame>
        <p:nvGraphicFramePr>
          <p:cNvPr id="4" name="Table 3"/>
          <p:cNvGraphicFramePr>
            <a:graphicFrameLocks noGrp="1"/>
          </p:cNvGraphicFramePr>
          <p:nvPr/>
        </p:nvGraphicFramePr>
        <p:xfrm>
          <a:off x="1626791" y="2338744"/>
          <a:ext cx="5702468" cy="1950720"/>
        </p:xfrm>
        <a:graphic>
          <a:graphicData uri="http://schemas.openxmlformats.org/drawingml/2006/table">
            <a:tbl>
              <a:tblPr/>
              <a:tblGrid>
                <a:gridCol w="1878744"/>
                <a:gridCol w="266289"/>
                <a:gridCol w="266958"/>
                <a:gridCol w="266289"/>
                <a:gridCol w="266958"/>
                <a:gridCol w="266289"/>
                <a:gridCol w="266958"/>
                <a:gridCol w="266958"/>
                <a:gridCol w="1957025"/>
              </a:tblGrid>
              <a:tr h="0">
                <a:tc>
                  <a:txBody>
                    <a:bodyPr/>
                    <a:lstStyle/>
                    <a:p>
                      <a:pPr algn="ctr">
                        <a:spcAft>
                          <a:spcPts val="0"/>
                        </a:spcAft>
                      </a:pPr>
                      <a:endParaRPr lang="en-GB" sz="1600" dirty="0">
                        <a:latin typeface="+mj-lt"/>
                        <a:ea typeface="Times New Roman"/>
                      </a:endParaRP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r>
                        <a:rPr lang="en-GB" sz="1600">
                          <a:latin typeface="+mj-lt"/>
                          <a:ea typeface="Times New Roman"/>
                        </a:rPr>
                        <a:t>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7</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r>
              <a:tr h="0">
                <a:tc>
                  <a:txBody>
                    <a:bodyPr/>
                    <a:lstStyle/>
                    <a:p>
                      <a:pPr algn="just">
                        <a:spcAft>
                          <a:spcPts val="0"/>
                        </a:spcAft>
                      </a:pPr>
                      <a:r>
                        <a:rPr lang="en-GB" sz="1600">
                          <a:latin typeface="+mj-lt"/>
                          <a:ea typeface="Times New Roman"/>
                        </a:rPr>
                        <a:t>On-time</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Late</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r>
              <a:tr h="0">
                <a:tc>
                  <a:txBody>
                    <a:bodyPr/>
                    <a:lstStyle/>
                    <a:p>
                      <a:pPr algn="just">
                        <a:spcAft>
                          <a:spcPts val="0"/>
                        </a:spcAft>
                      </a:pPr>
                      <a:r>
                        <a:rPr lang="en-GB" sz="1600">
                          <a:latin typeface="+mj-lt"/>
                          <a:ea typeface="Times New Roman"/>
                        </a:rPr>
                        <a:t>Accurate</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Inaccurate</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r>
              <a:tr h="0">
                <a:tc>
                  <a:txBody>
                    <a:bodyPr/>
                    <a:lstStyle/>
                    <a:p>
                      <a:pPr algn="just">
                        <a:spcAft>
                          <a:spcPts val="0"/>
                        </a:spcAft>
                      </a:pPr>
                      <a:r>
                        <a:rPr lang="en-GB" sz="1600">
                          <a:latin typeface="+mj-lt"/>
                          <a:ea typeface="Times New Roman"/>
                        </a:rPr>
                        <a:t>Helpful</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Unhelpful</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r>
              <a:tr h="0">
                <a:tc>
                  <a:txBody>
                    <a:bodyPr/>
                    <a:lstStyle/>
                    <a:p>
                      <a:pPr algn="just">
                        <a:spcAft>
                          <a:spcPts val="0"/>
                        </a:spcAft>
                      </a:pPr>
                      <a:r>
                        <a:rPr lang="en-GB" sz="1600" dirty="0">
                          <a:latin typeface="+mj-lt"/>
                          <a:ea typeface="Times New Roman"/>
                        </a:rPr>
                        <a:t>Well-presented</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Badly presented</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r>
              <a:tr h="0">
                <a:tc>
                  <a:txBody>
                    <a:bodyPr/>
                    <a:lstStyle/>
                    <a:p>
                      <a:pPr algn="just">
                        <a:spcAft>
                          <a:spcPts val="0"/>
                        </a:spcAft>
                      </a:pPr>
                      <a:r>
                        <a:rPr lang="en-GB" sz="1600">
                          <a:latin typeface="+mj-lt"/>
                          <a:ea typeface="Times New Roman"/>
                        </a:rPr>
                        <a:t>Relevant information</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Irrelevant information</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r>
              <a:tr h="0">
                <a:tc>
                  <a:txBody>
                    <a:bodyPr/>
                    <a:lstStyle/>
                    <a:p>
                      <a:pPr algn="just">
                        <a:spcAft>
                          <a:spcPts val="0"/>
                        </a:spcAft>
                      </a:pPr>
                      <a:r>
                        <a:rPr lang="en-GB" sz="1600">
                          <a:latin typeface="+mj-lt"/>
                          <a:ea typeface="Times New Roman"/>
                        </a:rPr>
                        <a:t>Easy-to-read</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dirty="0">
                          <a:latin typeface="+mj-lt"/>
                          <a:ea typeface="Times New Roman"/>
                        </a:rPr>
                        <a:t>Hard-to-read</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r>
            </a:tbl>
          </a:graphicData>
        </a:graphic>
      </p:graphicFrame>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Semantic Differential Scale</a:t>
            </a:r>
            <a:endParaRPr lang="en-GB" dirty="0"/>
          </a:p>
        </p:txBody>
      </p:sp>
      <p:sp>
        <p:nvSpPr>
          <p:cNvPr id="3" name="Content Placeholder 2"/>
          <p:cNvSpPr>
            <a:spLocks noGrp="1"/>
          </p:cNvSpPr>
          <p:nvPr>
            <p:ph idx="1"/>
          </p:nvPr>
        </p:nvSpPr>
        <p:spPr/>
        <p:txBody>
          <a:bodyPr/>
          <a:lstStyle/>
          <a:p>
            <a:pPr marL="0" indent="0">
              <a:spcBef>
                <a:spcPts val="600"/>
              </a:spcBef>
              <a:spcAft>
                <a:spcPts val="600"/>
              </a:spcAft>
            </a:pPr>
            <a:r>
              <a:rPr lang="en-GB" sz="2000" b="0" dirty="0" smtClean="0">
                <a:latin typeface="+mj-lt"/>
              </a:rPr>
              <a:t>A profile is thus built up of each respondent, which can be compared to other respondents’ profiles.</a:t>
            </a:r>
          </a:p>
          <a:p>
            <a:pPr marL="0" indent="0">
              <a:spcBef>
                <a:spcPts val="600"/>
              </a:spcBef>
              <a:spcAft>
                <a:spcPts val="600"/>
              </a:spcAft>
            </a:pPr>
            <a:r>
              <a:rPr lang="en-GB" sz="2000" b="0" dirty="0" smtClean="0">
                <a:latin typeface="+mj-lt"/>
              </a:rPr>
              <a:t>Please place a cross in the box in the scale according to the degree to which you think the word describes the monthly sales reports you receive. </a:t>
            </a:r>
            <a:endParaRPr lang="en-GB" sz="2000" b="0" dirty="0" smtClean="0">
              <a:latin typeface="+mj-lt"/>
            </a:endParaRPr>
          </a:p>
        </p:txBody>
      </p:sp>
      <p:graphicFrame>
        <p:nvGraphicFramePr>
          <p:cNvPr id="5" name="Table 4"/>
          <p:cNvGraphicFramePr>
            <a:graphicFrameLocks noGrp="1"/>
          </p:cNvGraphicFramePr>
          <p:nvPr/>
        </p:nvGraphicFramePr>
        <p:xfrm>
          <a:off x="1237956" y="2985868"/>
          <a:ext cx="6011962" cy="1706880"/>
        </p:xfrm>
        <a:graphic>
          <a:graphicData uri="http://schemas.openxmlformats.org/drawingml/2006/table">
            <a:tbl>
              <a:tblPr/>
              <a:tblGrid>
                <a:gridCol w="1980709"/>
                <a:gridCol w="280742"/>
                <a:gridCol w="281447"/>
                <a:gridCol w="280742"/>
                <a:gridCol w="281447"/>
                <a:gridCol w="280742"/>
                <a:gridCol w="281447"/>
                <a:gridCol w="281447"/>
                <a:gridCol w="2063239"/>
              </a:tblGrid>
              <a:tr h="0">
                <a:tc>
                  <a:txBody>
                    <a:bodyPr/>
                    <a:lstStyle/>
                    <a:p>
                      <a:pPr algn="ctr">
                        <a:spcAft>
                          <a:spcPts val="0"/>
                        </a:spcAft>
                      </a:pPr>
                      <a:endParaRPr lang="en-GB" sz="1600" dirty="0">
                        <a:latin typeface="+mj-lt"/>
                        <a:ea typeface="Times New Roman"/>
                      </a:endParaRP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r>
                        <a:rPr lang="en-GB" sz="1600">
                          <a:latin typeface="+mj-lt"/>
                          <a:ea typeface="Times New Roman"/>
                        </a:rPr>
                        <a:t>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dirty="0">
                          <a:latin typeface="+mj-lt"/>
                          <a:ea typeface="Times New Roman"/>
                        </a:rPr>
                        <a:t>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7</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r>
              <a:tr h="0">
                <a:tc>
                  <a:txBody>
                    <a:bodyPr/>
                    <a:lstStyle/>
                    <a:p>
                      <a:pPr algn="just">
                        <a:spcAft>
                          <a:spcPts val="0"/>
                        </a:spcAft>
                      </a:pPr>
                      <a:r>
                        <a:rPr lang="en-GB" sz="1600">
                          <a:latin typeface="+mj-lt"/>
                          <a:ea typeface="Times New Roman"/>
                        </a:rPr>
                        <a:t>On-time</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r>
                        <a:rPr lang="en-GB" sz="1600">
                          <a:latin typeface="+mj-lt"/>
                          <a:ea typeface="Times New Roman"/>
                        </a:rPr>
                        <a:t>x</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Late</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r>
              <a:tr h="0">
                <a:tc>
                  <a:txBody>
                    <a:bodyPr/>
                    <a:lstStyle/>
                    <a:p>
                      <a:pPr algn="just">
                        <a:spcAft>
                          <a:spcPts val="0"/>
                        </a:spcAft>
                      </a:pPr>
                      <a:r>
                        <a:rPr lang="en-GB" sz="1600">
                          <a:latin typeface="+mj-lt"/>
                          <a:ea typeface="Times New Roman"/>
                        </a:rPr>
                        <a:t>Accurate</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x</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Inaccurate</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r>
              <a:tr h="0">
                <a:tc>
                  <a:txBody>
                    <a:bodyPr/>
                    <a:lstStyle/>
                    <a:p>
                      <a:pPr algn="just">
                        <a:spcAft>
                          <a:spcPts val="0"/>
                        </a:spcAft>
                      </a:pPr>
                      <a:r>
                        <a:rPr lang="en-GB" sz="1600" dirty="0">
                          <a:latin typeface="+mj-lt"/>
                          <a:ea typeface="Times New Roman"/>
                        </a:rPr>
                        <a:t>Helpful</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x</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Unhelpful</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r>
              <a:tr h="0">
                <a:tc>
                  <a:txBody>
                    <a:bodyPr/>
                    <a:lstStyle/>
                    <a:p>
                      <a:pPr algn="just">
                        <a:spcAft>
                          <a:spcPts val="0"/>
                        </a:spcAft>
                      </a:pPr>
                      <a:r>
                        <a:rPr lang="en-GB" sz="1600">
                          <a:latin typeface="+mj-lt"/>
                          <a:ea typeface="Times New Roman"/>
                        </a:rPr>
                        <a:t>Well-presented</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x</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Badly presented</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r>
              <a:tr h="0">
                <a:tc>
                  <a:txBody>
                    <a:bodyPr/>
                    <a:lstStyle/>
                    <a:p>
                      <a:pPr algn="just">
                        <a:spcAft>
                          <a:spcPts val="0"/>
                        </a:spcAft>
                      </a:pPr>
                      <a:r>
                        <a:rPr lang="en-GB" sz="1600">
                          <a:latin typeface="+mj-lt"/>
                          <a:ea typeface="Times New Roman"/>
                        </a:rPr>
                        <a:t>Relevant information</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x</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dirty="0">
                          <a:latin typeface="+mj-lt"/>
                          <a:ea typeface="Times New Roman"/>
                        </a:rPr>
                        <a:t>Irrelevant </a:t>
                      </a:r>
                      <a:r>
                        <a:rPr lang="en-GB" sz="1600" dirty="0" smtClean="0">
                          <a:latin typeface="+mj-lt"/>
                          <a:ea typeface="Times New Roman"/>
                        </a:rPr>
                        <a:t>information</a:t>
                      </a:r>
                      <a:endParaRPr lang="en-GB" sz="16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r>
              <a:tr h="0">
                <a:tc>
                  <a:txBody>
                    <a:bodyPr/>
                    <a:lstStyle/>
                    <a:p>
                      <a:pPr algn="just">
                        <a:spcAft>
                          <a:spcPts val="0"/>
                        </a:spcAft>
                      </a:pPr>
                      <a:r>
                        <a:rPr lang="en-GB" sz="1600">
                          <a:latin typeface="+mj-lt"/>
                          <a:ea typeface="Times New Roman"/>
                        </a:rPr>
                        <a:t>Easy-to-read</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x</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dirty="0">
                          <a:latin typeface="+mj-lt"/>
                          <a:ea typeface="Times New Roman"/>
                        </a:rPr>
                        <a:t>Hard-to-read</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r>
            </a:tbl>
          </a:graphicData>
        </a:graphic>
      </p:graphicFrame>
      <p:grpSp>
        <p:nvGrpSpPr>
          <p:cNvPr id="30" name="Group 29"/>
          <p:cNvGrpSpPr/>
          <p:nvPr/>
        </p:nvGrpSpPr>
        <p:grpSpPr>
          <a:xfrm>
            <a:off x="3342176" y="3352874"/>
            <a:ext cx="1420324" cy="1219126"/>
            <a:chOff x="3342176" y="3352874"/>
            <a:chExt cx="1420324" cy="1219126"/>
          </a:xfrm>
        </p:grpSpPr>
        <p:cxnSp>
          <p:nvCxnSpPr>
            <p:cNvPr id="12" name="Straight Connector 11"/>
            <p:cNvCxnSpPr/>
            <p:nvPr/>
          </p:nvCxnSpPr>
          <p:spPr>
            <a:xfrm>
              <a:off x="3342176" y="3352874"/>
              <a:ext cx="577362" cy="2571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3919538" y="3609975"/>
              <a:ext cx="838200" cy="238125"/>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H="1">
              <a:off x="3633788" y="3857625"/>
              <a:ext cx="1128712" cy="233363"/>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3633788" y="4090988"/>
              <a:ext cx="566737" cy="2381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H="1">
              <a:off x="3914775" y="4324350"/>
              <a:ext cx="285750" cy="247650"/>
            </a:xfrm>
            <a:prstGeom prst="line">
              <a:avLst/>
            </a:prstGeom>
          </p:spPr>
          <p:style>
            <a:lnRef idx="1">
              <a:schemeClr val="accent1"/>
            </a:lnRef>
            <a:fillRef idx="0">
              <a:schemeClr val="accent1"/>
            </a:fillRef>
            <a:effectRef idx="0">
              <a:schemeClr val="accent1"/>
            </a:effectRef>
            <a:fontRef idx="minor">
              <a:schemeClr val="tx1"/>
            </a:fontRef>
          </p:style>
        </p:cxnSp>
      </p:gr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Rank Order Scales</a:t>
            </a:r>
            <a:endParaRPr lang="en-GB" dirty="0"/>
          </a:p>
        </p:txBody>
      </p:sp>
      <p:sp>
        <p:nvSpPr>
          <p:cNvPr id="3" name="Content Placeholder 2"/>
          <p:cNvSpPr>
            <a:spLocks noGrp="1"/>
          </p:cNvSpPr>
          <p:nvPr>
            <p:ph idx="1"/>
          </p:nvPr>
        </p:nvSpPr>
        <p:spPr/>
        <p:txBody>
          <a:bodyPr>
            <a:noAutofit/>
          </a:bodyPr>
          <a:lstStyle/>
          <a:p>
            <a:pPr marL="0" indent="0" algn="just">
              <a:spcBef>
                <a:spcPts val="600"/>
              </a:spcBef>
              <a:spcAft>
                <a:spcPts val="600"/>
              </a:spcAft>
            </a:pPr>
            <a:r>
              <a:rPr lang="en-GB" sz="2000" b="0" dirty="0" smtClean="0"/>
              <a:t>Can </a:t>
            </a:r>
            <a:r>
              <a:rPr lang="en-GB" sz="2000" b="0" dirty="0" smtClean="0"/>
              <a:t>be used for rating almost anything.  For example:</a:t>
            </a:r>
          </a:p>
          <a:p>
            <a:pPr marL="0" indent="0" algn="just">
              <a:spcBef>
                <a:spcPts val="600"/>
              </a:spcBef>
              <a:spcAft>
                <a:spcPts val="600"/>
              </a:spcAft>
            </a:pPr>
            <a:r>
              <a:rPr lang="en-GB" sz="2000" b="0" dirty="0" smtClean="0"/>
              <a:t>Below </a:t>
            </a:r>
            <a:r>
              <a:rPr lang="en-GB" sz="2000" b="0" dirty="0" smtClean="0"/>
              <a:t>are the six software packages currently available in your organisation.  Please rank the software packages in terms of frequency of use. Place a 1 alongside the package you use most frequently, a 2 alongside the package you use next often, and so on until all the software packages have been ranked.</a:t>
            </a:r>
          </a:p>
          <a:p>
            <a:pPr marL="0" indent="0" algn="just">
              <a:spcBef>
                <a:spcPts val="0"/>
              </a:spcBef>
              <a:tabLst>
                <a:tab pos="363538" algn="l"/>
              </a:tabLst>
            </a:pPr>
            <a:r>
              <a:rPr lang="en-GB" sz="2000" b="0" dirty="0" smtClean="0"/>
              <a:t>	MS </a:t>
            </a:r>
            <a:r>
              <a:rPr lang="en-GB" sz="2000" b="0" dirty="0" smtClean="0"/>
              <a:t>Word       		….</a:t>
            </a:r>
          </a:p>
          <a:p>
            <a:pPr marL="0" indent="0" algn="just">
              <a:spcBef>
                <a:spcPts val="0"/>
              </a:spcBef>
              <a:tabLst>
                <a:tab pos="363538" algn="l"/>
              </a:tabLst>
            </a:pPr>
            <a:r>
              <a:rPr lang="en-GB" sz="2000" b="0" dirty="0" smtClean="0"/>
              <a:t>	MS </a:t>
            </a:r>
            <a:r>
              <a:rPr lang="en-GB" sz="2000" b="0" dirty="0" smtClean="0"/>
              <a:t>Excel		….</a:t>
            </a:r>
          </a:p>
          <a:p>
            <a:pPr marL="0" indent="0" algn="just">
              <a:spcBef>
                <a:spcPts val="0"/>
              </a:spcBef>
              <a:tabLst>
                <a:tab pos="363538" algn="l"/>
              </a:tabLst>
            </a:pPr>
            <a:r>
              <a:rPr lang="en-GB" sz="2000" b="0" dirty="0" smtClean="0"/>
              <a:t>	MS </a:t>
            </a:r>
            <a:r>
              <a:rPr lang="en-GB" sz="2000" b="0" dirty="0" smtClean="0"/>
              <a:t>Access		….</a:t>
            </a:r>
          </a:p>
          <a:p>
            <a:pPr marL="0" indent="0" algn="just">
              <a:spcBef>
                <a:spcPts val="0"/>
              </a:spcBef>
              <a:tabLst>
                <a:tab pos="363538" algn="l"/>
              </a:tabLst>
            </a:pPr>
            <a:r>
              <a:rPr lang="en-GB" sz="2000" b="0" dirty="0" smtClean="0"/>
              <a:t>	MS </a:t>
            </a:r>
            <a:r>
              <a:rPr lang="en-GB" sz="2000" b="0" dirty="0" smtClean="0"/>
              <a:t>PowerPoint	</a:t>
            </a:r>
            <a:r>
              <a:rPr lang="en-GB" sz="2000" b="0" dirty="0" smtClean="0"/>
              <a:t>….</a:t>
            </a:r>
            <a:endParaRPr lang="en-GB" sz="2000" b="0" dirty="0" smtClean="0"/>
          </a:p>
          <a:p>
            <a:pPr marL="0" indent="0" algn="just">
              <a:spcBef>
                <a:spcPts val="0"/>
              </a:spcBef>
              <a:tabLst>
                <a:tab pos="363538" algn="l"/>
              </a:tabLst>
            </a:pPr>
            <a:r>
              <a:rPr lang="en-GB" sz="2000" b="0" dirty="0" smtClean="0"/>
              <a:t>	Visual </a:t>
            </a:r>
            <a:r>
              <a:rPr lang="en-GB" sz="2000" b="0" dirty="0" smtClean="0"/>
              <a:t>Basic		….</a:t>
            </a:r>
          </a:p>
          <a:p>
            <a:pPr marL="0" indent="0" algn="just">
              <a:spcBef>
                <a:spcPts val="0"/>
              </a:spcBef>
              <a:tabLst>
                <a:tab pos="363538" algn="l"/>
              </a:tabLst>
            </a:pPr>
            <a:r>
              <a:rPr lang="en-GB" sz="2000" b="0" dirty="0" smtClean="0"/>
              <a:t>	Outlook </a:t>
            </a:r>
            <a:r>
              <a:rPr lang="en-GB" sz="2000" b="0" dirty="0" smtClean="0"/>
              <a:t>Express         	….</a:t>
            </a:r>
          </a:p>
          <a:p>
            <a:pPr marL="0" indent="0" algn="just">
              <a:spcBef>
                <a:spcPts val="0"/>
              </a:spcBef>
            </a:pPr>
            <a:endParaRPr lang="en-GB" sz="2000" b="0" dirty="0"/>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49648"/>
            <a:ext cx="7520940" cy="548640"/>
          </a:xfrm>
        </p:spPr>
        <p:txBody>
          <a:bodyPr/>
          <a:lstStyle/>
          <a:p>
            <a:pPr algn="ctr"/>
            <a:r>
              <a:rPr lang="en-GB" dirty="0" smtClean="0"/>
              <a:t>Golden Rules on Questionnaire design</a:t>
            </a:r>
            <a:endParaRPr lang="en-GB" dirty="0"/>
          </a:p>
        </p:txBody>
      </p:sp>
      <p:sp>
        <p:nvSpPr>
          <p:cNvPr id="3" name="Content Placeholder 2"/>
          <p:cNvSpPr>
            <a:spLocks noGrp="1"/>
          </p:cNvSpPr>
          <p:nvPr>
            <p:ph idx="1"/>
          </p:nvPr>
        </p:nvSpPr>
        <p:spPr>
          <a:xfrm>
            <a:off x="0" y="740229"/>
            <a:ext cx="9144000" cy="3882193"/>
          </a:xfrm>
        </p:spPr>
        <p:txBody>
          <a:bodyPr>
            <a:noAutofit/>
          </a:bodyPr>
          <a:lstStyle/>
          <a:p>
            <a:pPr marL="363538" indent="-363538">
              <a:spcBef>
                <a:spcPts val="0"/>
              </a:spcBef>
              <a:buAutoNum type="arabicPeriod"/>
            </a:pPr>
            <a:r>
              <a:rPr lang="en-GB" sz="1700" b="0" dirty="0" smtClean="0"/>
              <a:t>Keep </a:t>
            </a:r>
            <a:r>
              <a:rPr lang="en-GB" sz="1700" b="0" dirty="0" smtClean="0"/>
              <a:t>the survey short: as a rule of thumb, keep the number of questions below forty.  </a:t>
            </a:r>
          </a:p>
          <a:p>
            <a:pPr marL="363538" indent="-363538">
              <a:spcBef>
                <a:spcPts val="0"/>
              </a:spcBef>
              <a:buAutoNum type="arabicPeriod" startAt="2"/>
            </a:pPr>
            <a:r>
              <a:rPr lang="en-GB" sz="1700" b="0" dirty="0" smtClean="0"/>
              <a:t>Always </a:t>
            </a:r>
            <a:r>
              <a:rPr lang="en-GB" sz="1700" b="0" dirty="0" smtClean="0"/>
              <a:t>start your questionnaire by explaining who you are and what you intend to do with the data you collect, guaranteeing confidentiality where possible.  </a:t>
            </a:r>
            <a:endParaRPr lang="en-GB" sz="1700" b="0" dirty="0" smtClean="0"/>
          </a:p>
          <a:p>
            <a:pPr marL="363538" indent="-363538">
              <a:spcBef>
                <a:spcPts val="0"/>
              </a:spcBef>
              <a:buAutoNum type="arabicPeriod" startAt="2"/>
            </a:pPr>
            <a:r>
              <a:rPr lang="en-GB" sz="1700" b="0" dirty="0" smtClean="0"/>
              <a:t>Then </a:t>
            </a:r>
            <a:r>
              <a:rPr lang="en-GB" sz="1700" b="0" dirty="0" smtClean="0"/>
              <a:t>move on to quota control questions so that the interviewer can determine whether the respondent is the right type of person</a:t>
            </a:r>
            <a:r>
              <a:rPr lang="en-GB" sz="1700" b="0" dirty="0" smtClean="0"/>
              <a:t>.</a:t>
            </a:r>
          </a:p>
          <a:p>
            <a:pPr marL="363538" indent="-363538">
              <a:spcBef>
                <a:spcPts val="0"/>
              </a:spcBef>
              <a:buAutoNum type="arabicPeriod" startAt="2"/>
            </a:pPr>
            <a:r>
              <a:rPr lang="en-GB" sz="1700" b="0" dirty="0" smtClean="0"/>
              <a:t>Do not combine two questions in one.  For example, ‘Are the input and output screens easy to use?’ should be phrased as two </a:t>
            </a:r>
            <a:r>
              <a:rPr lang="en-GB" sz="1700" b="0" dirty="0" smtClean="0"/>
              <a:t>questions.</a:t>
            </a:r>
          </a:p>
          <a:p>
            <a:pPr marL="363538" indent="-363538">
              <a:spcBef>
                <a:spcPts val="0"/>
              </a:spcBef>
              <a:buFont typeface="Arial" pitchFamily="34" charset="0"/>
              <a:buAutoNum type="arabicPeriod" startAt="2"/>
            </a:pPr>
            <a:r>
              <a:rPr lang="en-GB" sz="1700" b="0" dirty="0" smtClean="0"/>
              <a:t>Avoid technical words and jargon unless you are absolutely sure the target respondents will understand.  Use the terminology with which the users are familiar. </a:t>
            </a:r>
            <a:endParaRPr lang="en-GB" sz="1700" b="0" dirty="0" smtClean="0"/>
          </a:p>
          <a:p>
            <a:pPr marL="363538" indent="-363538">
              <a:spcBef>
                <a:spcPts val="0"/>
              </a:spcBef>
              <a:buFont typeface="Arial" pitchFamily="34" charset="0"/>
              <a:buAutoNum type="arabicPeriod" startAt="2"/>
            </a:pPr>
            <a:r>
              <a:rPr lang="en-GB" sz="1700" b="0" dirty="0" smtClean="0"/>
              <a:t>Do not present biased questions.  For example, ‘How satisfied are you with your new, super-fast, hi-tech Epsom Printer?’ assumes that people have a positive perception of the printer and is likely to bias their </a:t>
            </a:r>
            <a:r>
              <a:rPr lang="en-GB" sz="1700" b="0" dirty="0" smtClean="0"/>
              <a:t>response.</a:t>
            </a:r>
          </a:p>
          <a:p>
            <a:pPr marL="363538" indent="-363538">
              <a:spcBef>
                <a:spcPts val="0"/>
              </a:spcBef>
              <a:buFont typeface="Arial" pitchFamily="34" charset="0"/>
              <a:buAutoNum type="arabicPeriod" startAt="2"/>
            </a:pPr>
            <a:r>
              <a:rPr lang="en-GB" sz="1700" b="0" dirty="0" smtClean="0"/>
              <a:t>Each </a:t>
            </a:r>
            <a:r>
              <a:rPr lang="en-GB" sz="1700" b="0" dirty="0" smtClean="0"/>
              <a:t>question should have a ‘don’t know’, ‘not applicable’ or ‘other’ response unless you are absolutely certain that you have covered all possibilities</a:t>
            </a:r>
            <a:r>
              <a:rPr lang="en-GB" sz="1700" b="0" dirty="0" smtClean="0"/>
              <a:t>.</a:t>
            </a:r>
            <a:endParaRPr lang="en-GB" sz="1700" b="0" dirty="0" smtClean="0"/>
          </a:p>
          <a:p>
            <a:pPr marL="457200" indent="-457200">
              <a:buAutoNum type="arabicPeriod" startAt="2"/>
            </a:pPr>
            <a:endParaRPr lang="en-GB" sz="1700" b="0" dirty="0" smtClean="0"/>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49648"/>
            <a:ext cx="7520940" cy="548640"/>
          </a:xfrm>
        </p:spPr>
        <p:txBody>
          <a:bodyPr/>
          <a:lstStyle/>
          <a:p>
            <a:pPr algn="ctr"/>
            <a:r>
              <a:rPr lang="en-GB" dirty="0" smtClean="0"/>
              <a:t>Golden Rules on Questionnaire design</a:t>
            </a:r>
            <a:endParaRPr lang="en-GB" dirty="0"/>
          </a:p>
        </p:txBody>
      </p:sp>
      <p:sp>
        <p:nvSpPr>
          <p:cNvPr id="3" name="Content Placeholder 2"/>
          <p:cNvSpPr>
            <a:spLocks noGrp="1"/>
          </p:cNvSpPr>
          <p:nvPr>
            <p:ph idx="1"/>
          </p:nvPr>
        </p:nvSpPr>
        <p:spPr>
          <a:xfrm>
            <a:off x="0" y="740229"/>
            <a:ext cx="9144000" cy="3882193"/>
          </a:xfrm>
        </p:spPr>
        <p:txBody>
          <a:bodyPr>
            <a:noAutofit/>
          </a:bodyPr>
          <a:lstStyle/>
          <a:p>
            <a:pPr marL="363538" indent="-363538">
              <a:spcBef>
                <a:spcPts val="0"/>
              </a:spcBef>
              <a:buAutoNum type="arabicPeriod" startAt="7"/>
            </a:pPr>
            <a:r>
              <a:rPr lang="en-GB" sz="1700" b="0" dirty="0" smtClean="0"/>
              <a:t>Explain how respondents are supposed to answer the questions.  For example, ‘please tick one response’ or ‘if yes, please go to question 6, if no please go to question 5’.  These are known as steering instructions.  You must ‘steer’ the respondents through the questionnaire.</a:t>
            </a:r>
          </a:p>
          <a:p>
            <a:pPr marL="363538" indent="-363538">
              <a:spcBef>
                <a:spcPts val="0"/>
              </a:spcBef>
              <a:buAutoNum type="arabicPeriod" startAt="9"/>
            </a:pPr>
            <a:r>
              <a:rPr lang="en-GB" sz="1700" b="0" dirty="0" smtClean="0"/>
              <a:t>Be specific in your questioning.  For example, ‘Have you recently had to wait for data you need to do your job?’ would be better rephrased as ‘Have you had to wait for the sales data you need to do your job in the last two weeks?’</a:t>
            </a:r>
          </a:p>
          <a:p>
            <a:pPr marL="363538" indent="-363538">
              <a:spcBef>
                <a:spcPts val="0"/>
              </a:spcBef>
              <a:buAutoNum type="arabicPeriod" startAt="9"/>
            </a:pPr>
            <a:r>
              <a:rPr lang="en-GB" sz="1700" b="0" dirty="0" smtClean="0"/>
              <a:t>Take care with the layout of the questionnaire.  A neat, tidy and grammatically correct questionnaire creates a good impression and reduces error.  The questionnaire should be ‘piloted’, to eliminate mistakes and ambiguities</a:t>
            </a:r>
            <a:r>
              <a:rPr lang="en-GB" sz="1700" b="0" dirty="0" smtClean="0"/>
              <a:t>.</a:t>
            </a:r>
          </a:p>
          <a:p>
            <a:pPr marL="363538" indent="-363538">
              <a:spcBef>
                <a:spcPts val="0"/>
              </a:spcBef>
              <a:buAutoNum type="arabicPeriod" startAt="9"/>
            </a:pPr>
            <a:r>
              <a:rPr lang="en-GB" sz="1700" b="0" dirty="0" smtClean="0"/>
              <a:t>Take care with the order of the questions – questions should be in a logical order and make sure that the response on a question is not affected by a previous answer or pre-empts a response to a later question.</a:t>
            </a:r>
          </a:p>
          <a:p>
            <a:pPr marL="363538" indent="-363538">
              <a:spcBef>
                <a:spcPts val="0"/>
              </a:spcBef>
              <a:buAutoNum type="arabicPeriod" startAt="9"/>
            </a:pPr>
            <a:r>
              <a:rPr lang="en-GB" sz="1700" b="0" dirty="0" smtClean="0"/>
              <a:t>Always allow a question for the interviewee to make their own comments – this often provides useful feedback.</a:t>
            </a:r>
          </a:p>
          <a:p>
            <a:pPr marL="363538" indent="-363538">
              <a:spcBef>
                <a:spcPts val="0"/>
              </a:spcBef>
              <a:buAutoNum type="arabicPeriod" startAt="9"/>
            </a:pPr>
            <a:r>
              <a:rPr lang="en-GB" sz="1700" b="0" dirty="0" smtClean="0"/>
              <a:t>At the end of the questionnaire, thank the respondent and make it clear how they should return the completed </a:t>
            </a:r>
            <a:r>
              <a:rPr lang="en-GB" sz="1700" b="0" dirty="0" smtClean="0"/>
              <a:t>questionnaire</a:t>
            </a:r>
            <a:endParaRPr lang="en-GB" sz="1700" b="0" dirty="0" smtClean="0"/>
          </a:p>
        </p:txBody>
      </p:sp>
    </p:spTree>
  </p:cSld>
  <p:clrMapOvr>
    <a:masterClrMapping/>
  </p:clrMapOvr>
  <mc:AlternateContent xmlns:mc="http://schemas.openxmlformats.org/markup-compatibility/2006">
    <mc:Choice xmlns="" xmlns:p14="http://schemas.microsoft.com/office/powerpoint/2010/main" Requires="p14">
      <p:transition spd="slow" p14:dur="2000" advClick="0"/>
    </mc:Choice>
    <mc:Fallback>
      <p:transition spd="slow" advClick="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034" name="Rectangle 2"/>
          <p:cNvSpPr>
            <a:spLocks noGrp="1" noChangeArrowheads="1"/>
          </p:cNvSpPr>
          <p:nvPr>
            <p:ph type="title"/>
          </p:nvPr>
        </p:nvSpPr>
        <p:spPr/>
        <p:txBody>
          <a:bodyPr/>
          <a:lstStyle/>
          <a:p>
            <a:pPr marL="0" indent="0"/>
            <a:r>
              <a:rPr lang="en-GB" sz="3000" b="1" dirty="0">
                <a:latin typeface="+mj-lt"/>
              </a:rPr>
              <a:t>Student activity</a:t>
            </a:r>
            <a:endParaRPr lang="en-US" sz="3000" b="1" dirty="0">
              <a:latin typeface="+mj-lt"/>
            </a:endParaRPr>
          </a:p>
        </p:txBody>
      </p:sp>
      <p:sp>
        <p:nvSpPr>
          <p:cNvPr id="300035" name="Rectangle 3"/>
          <p:cNvSpPr>
            <a:spLocks noGrp="1" noChangeArrowheads="1"/>
          </p:cNvSpPr>
          <p:nvPr>
            <p:ph idx="1"/>
          </p:nvPr>
        </p:nvSpPr>
        <p:spPr/>
        <p:txBody>
          <a:bodyPr/>
          <a:lstStyle/>
          <a:p>
            <a:pPr marL="0" indent="0"/>
            <a:r>
              <a:rPr lang="en-GB" sz="2500" b="0" dirty="0">
                <a:latin typeface="+mj-lt"/>
              </a:rPr>
              <a:t>In relation to data collection, list the advantages and disadvantages associated with:</a:t>
            </a:r>
          </a:p>
          <a:p>
            <a:pPr marL="0" lvl="1" indent="0"/>
            <a:r>
              <a:rPr lang="en-GB" sz="2500" b="0" dirty="0" smtClean="0">
                <a:latin typeface="+mj-lt"/>
              </a:rPr>
              <a:t>Interviews</a:t>
            </a:r>
            <a:endParaRPr lang="en-GB" sz="2500" b="0" dirty="0">
              <a:latin typeface="+mj-lt"/>
            </a:endParaRPr>
          </a:p>
        </p:txBody>
      </p:sp>
    </p:spTree>
  </p:cSld>
  <p:clrMapOvr>
    <a:masterClrMapping/>
  </p:clrMapOvr>
  <p:transition spd="slow" advClick="0"/>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1058" name="Rectangle 2"/>
          <p:cNvSpPr>
            <a:spLocks noGrp="1" noChangeArrowheads="1"/>
          </p:cNvSpPr>
          <p:nvPr>
            <p:ph type="title"/>
          </p:nvPr>
        </p:nvSpPr>
        <p:spPr/>
        <p:txBody>
          <a:bodyPr/>
          <a:lstStyle/>
          <a:p>
            <a:pPr marL="0" indent="0"/>
            <a:r>
              <a:rPr lang="en-GB" sz="3000" b="1" dirty="0">
                <a:latin typeface="+mj-lt"/>
              </a:rPr>
              <a:t>What is an interview?</a:t>
            </a:r>
            <a:endParaRPr lang="en-US" sz="3000" b="1" dirty="0">
              <a:latin typeface="+mj-lt"/>
            </a:endParaRPr>
          </a:p>
        </p:txBody>
      </p:sp>
      <p:sp>
        <p:nvSpPr>
          <p:cNvPr id="301059" name="Rectangle 3"/>
          <p:cNvSpPr>
            <a:spLocks noGrp="1" noChangeArrowheads="1"/>
          </p:cNvSpPr>
          <p:nvPr>
            <p:ph idx="1"/>
          </p:nvPr>
        </p:nvSpPr>
        <p:spPr/>
        <p:txBody>
          <a:bodyPr>
            <a:noAutofit/>
          </a:bodyPr>
          <a:lstStyle/>
          <a:p>
            <a:pPr marL="0" indent="0">
              <a:lnSpc>
                <a:spcPct val="80000"/>
              </a:lnSpc>
              <a:spcBef>
                <a:spcPts val="600"/>
              </a:spcBef>
              <a:spcAft>
                <a:spcPts val="600"/>
              </a:spcAft>
            </a:pPr>
            <a:r>
              <a:rPr lang="en-GB" sz="2000" b="0" dirty="0">
                <a:latin typeface="+mj-lt"/>
              </a:rPr>
              <a:t>An </a:t>
            </a:r>
            <a:r>
              <a:rPr lang="en-GB" sz="2000" b="0" i="1" dirty="0">
                <a:latin typeface="+mj-lt"/>
              </a:rPr>
              <a:t>interview</a:t>
            </a:r>
            <a:r>
              <a:rPr lang="en-GB" sz="2000" b="0" dirty="0">
                <a:latin typeface="+mj-lt"/>
              </a:rPr>
              <a:t> is a discussion between interviewer and respondent (interviewee).  </a:t>
            </a:r>
          </a:p>
          <a:p>
            <a:pPr marL="0" indent="0">
              <a:lnSpc>
                <a:spcPct val="80000"/>
              </a:lnSpc>
              <a:spcBef>
                <a:spcPts val="600"/>
              </a:spcBef>
              <a:spcAft>
                <a:spcPts val="600"/>
              </a:spcAft>
            </a:pPr>
            <a:r>
              <a:rPr lang="en-GB" sz="2000" b="0" dirty="0" smtClean="0">
                <a:latin typeface="+mj-lt"/>
              </a:rPr>
              <a:t>They </a:t>
            </a:r>
            <a:r>
              <a:rPr lang="en-GB" sz="2000" b="0" dirty="0">
                <a:latin typeface="+mj-lt"/>
              </a:rPr>
              <a:t>are generally quite </a:t>
            </a:r>
            <a:r>
              <a:rPr lang="en-GB" sz="2000" b="0" i="1" dirty="0">
                <a:latin typeface="+mj-lt"/>
              </a:rPr>
              <a:t>lengthy</a:t>
            </a:r>
            <a:r>
              <a:rPr lang="en-GB" sz="2000" b="0" dirty="0">
                <a:latin typeface="+mj-lt"/>
              </a:rPr>
              <a:t>.  The aim is to secure the maximum amount of useful information from the respondent on a particular topic with minimum intervention by the interviewer.  </a:t>
            </a:r>
          </a:p>
          <a:p>
            <a:pPr marL="0" indent="0">
              <a:lnSpc>
                <a:spcPct val="80000"/>
              </a:lnSpc>
              <a:spcBef>
                <a:spcPts val="600"/>
              </a:spcBef>
              <a:spcAft>
                <a:spcPts val="600"/>
              </a:spcAft>
            </a:pPr>
            <a:r>
              <a:rPr lang="en-GB" sz="2000" b="0" dirty="0" smtClean="0">
                <a:latin typeface="+mj-lt"/>
              </a:rPr>
              <a:t>The </a:t>
            </a:r>
            <a:r>
              <a:rPr lang="en-GB" sz="2000" b="0" dirty="0">
                <a:latin typeface="+mj-lt"/>
              </a:rPr>
              <a:t>data collected is </a:t>
            </a:r>
            <a:r>
              <a:rPr lang="en-GB" sz="2000" b="0" i="1" dirty="0">
                <a:latin typeface="+mj-lt"/>
              </a:rPr>
              <a:t>narrative</a:t>
            </a:r>
            <a:r>
              <a:rPr lang="en-GB" sz="2000" b="0" dirty="0">
                <a:latin typeface="+mj-lt"/>
              </a:rPr>
              <a:t> rather than isolated statements which can be tallied and reduced to numbers. </a:t>
            </a:r>
          </a:p>
          <a:p>
            <a:pPr marL="0" indent="0">
              <a:lnSpc>
                <a:spcPct val="80000"/>
              </a:lnSpc>
              <a:spcBef>
                <a:spcPts val="600"/>
              </a:spcBef>
              <a:spcAft>
                <a:spcPts val="600"/>
              </a:spcAft>
            </a:pPr>
            <a:r>
              <a:rPr lang="en-GB" sz="2000" b="0" dirty="0" smtClean="0">
                <a:latin typeface="+mj-lt"/>
              </a:rPr>
              <a:t>Its </a:t>
            </a:r>
            <a:r>
              <a:rPr lang="en-GB" sz="2000" b="0" dirty="0">
                <a:latin typeface="+mj-lt"/>
              </a:rPr>
              <a:t>main purpose is to </a:t>
            </a:r>
            <a:r>
              <a:rPr lang="en-GB" sz="2000" b="0" i="1" dirty="0">
                <a:latin typeface="+mj-lt"/>
              </a:rPr>
              <a:t>understand</a:t>
            </a:r>
            <a:r>
              <a:rPr lang="en-GB" sz="2000" b="0" dirty="0">
                <a:latin typeface="+mj-lt"/>
              </a:rPr>
              <a:t> behaviour and perceptions rather than </a:t>
            </a:r>
            <a:r>
              <a:rPr lang="en-GB" sz="2000" b="0" i="1" dirty="0">
                <a:latin typeface="+mj-lt"/>
              </a:rPr>
              <a:t>measure</a:t>
            </a:r>
            <a:r>
              <a:rPr lang="en-GB" sz="2000" b="0" dirty="0">
                <a:latin typeface="+mj-lt"/>
              </a:rPr>
              <a:t> them.</a:t>
            </a:r>
          </a:p>
          <a:p>
            <a:pPr marL="0" indent="0">
              <a:lnSpc>
                <a:spcPct val="80000"/>
              </a:lnSpc>
              <a:spcBef>
                <a:spcPts val="600"/>
              </a:spcBef>
              <a:spcAft>
                <a:spcPts val="600"/>
              </a:spcAft>
            </a:pPr>
            <a:r>
              <a:rPr lang="en-GB" sz="2000" b="0" dirty="0" smtClean="0">
                <a:latin typeface="+mj-lt"/>
              </a:rPr>
              <a:t>This </a:t>
            </a:r>
            <a:r>
              <a:rPr lang="en-GB" sz="2000" b="0" i="1" dirty="0">
                <a:latin typeface="+mj-lt"/>
              </a:rPr>
              <a:t>qualitative</a:t>
            </a:r>
            <a:r>
              <a:rPr lang="en-GB" sz="2000" b="0" dirty="0">
                <a:latin typeface="+mj-lt"/>
              </a:rPr>
              <a:t> research allows respondents to say what they feel and think in response to flexible, ‘prompting’ questioning, rather than to give their responses to set questions and often set answers in a questionnaire.</a:t>
            </a:r>
            <a:endParaRPr lang="en-US" sz="2000" b="0" dirty="0">
              <a:latin typeface="+mj-lt"/>
            </a:endParaRPr>
          </a:p>
        </p:txBody>
      </p:sp>
    </p:spTree>
  </p:cSld>
  <p:clrMapOvr>
    <a:masterClrMapping/>
  </p:clrMapOvr>
  <p:transition spd="slow" advClick="0"/>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Text Box 2"/>
          <p:cNvSpPr txBox="1">
            <a:spLocks noChangeArrowheads="1"/>
          </p:cNvSpPr>
          <p:nvPr/>
        </p:nvSpPr>
        <p:spPr bwMode="auto">
          <a:xfrm>
            <a:off x="674688" y="344488"/>
            <a:ext cx="8223250" cy="830997"/>
          </a:xfrm>
          <a:prstGeom prst="rect">
            <a:avLst/>
          </a:prstGeom>
          <a:noFill/>
          <a:ln w="9525">
            <a:noFill/>
            <a:miter lim="800000"/>
            <a:headEnd/>
            <a:tailEnd/>
          </a:ln>
          <a:effectLst/>
        </p:spPr>
        <p:txBody>
          <a:bodyPr>
            <a:spAutoFit/>
          </a:bodyPr>
          <a:lstStyle/>
          <a:p>
            <a:pPr>
              <a:spcBef>
                <a:spcPct val="50000"/>
              </a:spcBef>
            </a:pPr>
            <a:r>
              <a:rPr lang="en-US" sz="3000" b="1" dirty="0">
                <a:solidFill>
                  <a:schemeClr val="tx2"/>
                </a:solidFill>
                <a:latin typeface="+mj-lt"/>
              </a:rPr>
              <a:t>Forms of interview</a:t>
            </a:r>
            <a:r>
              <a:rPr lang="en-US" sz="3000" b="1" dirty="0">
                <a:latin typeface="+mj-lt"/>
              </a:rPr>
              <a:t> </a:t>
            </a:r>
          </a:p>
          <a:p>
            <a:pPr>
              <a:spcBef>
                <a:spcPct val="50000"/>
              </a:spcBef>
            </a:pPr>
            <a:r>
              <a:rPr lang="en-US" sz="1200" i="1" dirty="0">
                <a:solidFill>
                  <a:schemeClr val="tx2"/>
                </a:solidFill>
                <a:latin typeface="Times" pitchFamily="18" charset="0"/>
              </a:rPr>
              <a:t>Source</a:t>
            </a:r>
            <a:r>
              <a:rPr lang="en-US" sz="1200" dirty="0">
                <a:solidFill>
                  <a:schemeClr val="tx2"/>
                </a:solidFill>
                <a:latin typeface="Times" pitchFamily="18" charset="0"/>
              </a:rPr>
              <a:t>: © </a:t>
            </a:r>
            <a:r>
              <a:rPr lang="en-GB" sz="1200" dirty="0">
                <a:solidFill>
                  <a:schemeClr val="tx2"/>
                </a:solidFill>
                <a:latin typeface="Times" pitchFamily="18" charset="0"/>
              </a:rPr>
              <a:t>Saunders, Lewis and </a:t>
            </a:r>
            <a:r>
              <a:rPr lang="en-GB" sz="1200" dirty="0" err="1">
                <a:solidFill>
                  <a:schemeClr val="tx2"/>
                </a:solidFill>
                <a:latin typeface="Times" pitchFamily="18" charset="0"/>
              </a:rPr>
              <a:t>Thornhill</a:t>
            </a:r>
            <a:r>
              <a:rPr lang="en-GB" sz="1200" dirty="0">
                <a:solidFill>
                  <a:schemeClr val="tx2"/>
                </a:solidFill>
                <a:latin typeface="Times" pitchFamily="18" charset="0"/>
              </a:rPr>
              <a:t>,</a:t>
            </a:r>
            <a:r>
              <a:rPr lang="en-US" sz="1200" dirty="0">
                <a:solidFill>
                  <a:schemeClr val="tx2"/>
                </a:solidFill>
                <a:latin typeface="Times" pitchFamily="18" charset="0"/>
              </a:rPr>
              <a:t> </a:t>
            </a:r>
            <a:r>
              <a:rPr lang="en-GB" sz="1200" i="1" dirty="0">
                <a:solidFill>
                  <a:schemeClr val="tx2"/>
                </a:solidFill>
                <a:latin typeface="Times" pitchFamily="18" charset="0"/>
              </a:rPr>
              <a:t>Research Methods in Business</a:t>
            </a:r>
            <a:r>
              <a:rPr lang="en-GB" sz="1200" dirty="0">
                <a:solidFill>
                  <a:schemeClr val="tx2"/>
                </a:solidFill>
                <a:latin typeface="Times" pitchFamily="18" charset="0"/>
              </a:rPr>
              <a:t>, 4th Edition</a:t>
            </a:r>
            <a:r>
              <a:rPr lang="en-GB" sz="1200" i="1" dirty="0">
                <a:solidFill>
                  <a:schemeClr val="tx2"/>
                </a:solidFill>
                <a:latin typeface="Times" pitchFamily="18" charset="0"/>
              </a:rPr>
              <a:t> </a:t>
            </a:r>
            <a:r>
              <a:rPr lang="en-GB" sz="1200" dirty="0">
                <a:solidFill>
                  <a:schemeClr val="tx2"/>
                </a:solidFill>
                <a:latin typeface="Times" pitchFamily="18" charset="0"/>
              </a:rPr>
              <a:t>© Pearson Education Limited 2007</a:t>
            </a:r>
            <a:endParaRPr lang="en-US" sz="1200" dirty="0">
              <a:solidFill>
                <a:schemeClr val="tx2"/>
              </a:solidFill>
              <a:latin typeface="Times" pitchFamily="18" charset="0"/>
            </a:endParaRPr>
          </a:p>
        </p:txBody>
      </p:sp>
      <p:pic>
        <p:nvPicPr>
          <p:cNvPr id="269315" name="Picture 3" descr="C10NF001"/>
          <p:cNvPicPr>
            <a:picLocks noChangeAspect="1" noChangeArrowheads="1"/>
          </p:cNvPicPr>
          <p:nvPr/>
        </p:nvPicPr>
        <p:blipFill>
          <a:blip r:embed="rId2" cstate="print"/>
          <a:srcRect/>
          <a:stretch>
            <a:fillRect/>
          </a:stretch>
        </p:blipFill>
        <p:spPr bwMode="auto">
          <a:xfrm>
            <a:off x="423863" y="1911350"/>
            <a:ext cx="8283575" cy="4398963"/>
          </a:xfrm>
          <a:prstGeom prst="rect">
            <a:avLst/>
          </a:prstGeom>
          <a:noFill/>
        </p:spPr>
      </p:pic>
    </p:spTree>
  </p:cSld>
  <p:clrMapOvr>
    <a:masterClrMapping/>
  </p:clrMapOvr>
  <p:transition spd="slow" advClick="0"/>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Text Box 2"/>
          <p:cNvSpPr txBox="1">
            <a:spLocks noChangeArrowheads="1"/>
          </p:cNvSpPr>
          <p:nvPr/>
        </p:nvSpPr>
        <p:spPr bwMode="auto">
          <a:xfrm>
            <a:off x="609600" y="323850"/>
            <a:ext cx="8318500" cy="830997"/>
          </a:xfrm>
          <a:prstGeom prst="rect">
            <a:avLst/>
          </a:prstGeom>
          <a:noFill/>
          <a:ln w="9525">
            <a:noFill/>
            <a:miter lim="800000"/>
            <a:headEnd/>
            <a:tailEnd/>
          </a:ln>
          <a:effectLst/>
        </p:spPr>
        <p:txBody>
          <a:bodyPr>
            <a:spAutoFit/>
          </a:bodyPr>
          <a:lstStyle/>
          <a:p>
            <a:pPr>
              <a:spcBef>
                <a:spcPct val="50000"/>
              </a:spcBef>
            </a:pPr>
            <a:r>
              <a:rPr lang="en-US" sz="3000" b="1" dirty="0">
                <a:solidFill>
                  <a:schemeClr val="tx2"/>
                </a:solidFill>
                <a:latin typeface="+mj-lt"/>
              </a:rPr>
              <a:t>Forms of electronic interview</a:t>
            </a:r>
            <a:r>
              <a:rPr lang="en-US" dirty="0">
                <a:solidFill>
                  <a:schemeClr val="tx2"/>
                </a:solidFill>
                <a:latin typeface="Arial" charset="0"/>
              </a:rPr>
              <a:t> </a:t>
            </a:r>
          </a:p>
          <a:p>
            <a:pPr>
              <a:spcBef>
                <a:spcPct val="50000"/>
              </a:spcBef>
            </a:pPr>
            <a:r>
              <a:rPr lang="en-US" sz="1200" i="1" dirty="0">
                <a:solidFill>
                  <a:schemeClr val="tx2"/>
                </a:solidFill>
                <a:latin typeface="Times" pitchFamily="18" charset="0"/>
              </a:rPr>
              <a:t>Source</a:t>
            </a:r>
            <a:r>
              <a:rPr lang="en-US" sz="1200" dirty="0">
                <a:solidFill>
                  <a:schemeClr val="tx2"/>
                </a:solidFill>
                <a:latin typeface="Times" pitchFamily="18" charset="0"/>
              </a:rPr>
              <a:t>: © </a:t>
            </a:r>
            <a:r>
              <a:rPr lang="en-GB" sz="1200" dirty="0">
                <a:solidFill>
                  <a:schemeClr val="tx2"/>
                </a:solidFill>
                <a:latin typeface="Times" pitchFamily="18" charset="0"/>
              </a:rPr>
              <a:t>Saunders, Lewis and </a:t>
            </a:r>
            <a:r>
              <a:rPr lang="en-GB" sz="1200" dirty="0" err="1">
                <a:solidFill>
                  <a:schemeClr val="tx2"/>
                </a:solidFill>
                <a:latin typeface="Times" pitchFamily="18" charset="0"/>
              </a:rPr>
              <a:t>Thornhill</a:t>
            </a:r>
            <a:r>
              <a:rPr lang="en-GB" sz="1200" dirty="0">
                <a:solidFill>
                  <a:schemeClr val="tx2"/>
                </a:solidFill>
                <a:latin typeface="Times" pitchFamily="18" charset="0"/>
              </a:rPr>
              <a:t>,</a:t>
            </a:r>
            <a:r>
              <a:rPr lang="en-US" sz="1200" dirty="0">
                <a:solidFill>
                  <a:schemeClr val="tx2"/>
                </a:solidFill>
                <a:latin typeface="Times" pitchFamily="18" charset="0"/>
              </a:rPr>
              <a:t> </a:t>
            </a:r>
            <a:r>
              <a:rPr lang="en-GB" sz="1200" i="1" dirty="0">
                <a:solidFill>
                  <a:schemeClr val="tx2"/>
                </a:solidFill>
                <a:latin typeface="Times" pitchFamily="18" charset="0"/>
              </a:rPr>
              <a:t>Research Methods in Business</a:t>
            </a:r>
            <a:r>
              <a:rPr lang="en-GB" sz="1200" dirty="0">
                <a:solidFill>
                  <a:schemeClr val="tx2"/>
                </a:solidFill>
                <a:latin typeface="Times" pitchFamily="18" charset="0"/>
              </a:rPr>
              <a:t>, 4th Edition</a:t>
            </a:r>
            <a:r>
              <a:rPr lang="en-GB" sz="1200" i="1" dirty="0">
                <a:solidFill>
                  <a:schemeClr val="tx2"/>
                </a:solidFill>
                <a:latin typeface="Times" pitchFamily="18" charset="0"/>
              </a:rPr>
              <a:t> </a:t>
            </a:r>
            <a:r>
              <a:rPr lang="en-GB" sz="1200" dirty="0">
                <a:solidFill>
                  <a:schemeClr val="tx2"/>
                </a:solidFill>
                <a:latin typeface="Times" pitchFamily="18" charset="0"/>
              </a:rPr>
              <a:t>© Pearson Education Limited 2007</a:t>
            </a:r>
            <a:endParaRPr lang="en-US" sz="1200" dirty="0">
              <a:solidFill>
                <a:schemeClr val="tx2"/>
              </a:solidFill>
              <a:latin typeface="Times" pitchFamily="18" charset="0"/>
            </a:endParaRPr>
          </a:p>
        </p:txBody>
      </p:sp>
      <p:pic>
        <p:nvPicPr>
          <p:cNvPr id="270339" name="Picture 3" descr="C10NF002"/>
          <p:cNvPicPr>
            <a:picLocks noChangeAspect="1" noChangeArrowheads="1"/>
          </p:cNvPicPr>
          <p:nvPr/>
        </p:nvPicPr>
        <p:blipFill>
          <a:blip r:embed="rId2" cstate="print"/>
          <a:srcRect/>
          <a:stretch>
            <a:fillRect/>
          </a:stretch>
        </p:blipFill>
        <p:spPr bwMode="auto">
          <a:xfrm>
            <a:off x="569913" y="2362200"/>
            <a:ext cx="7966075" cy="3308350"/>
          </a:xfrm>
          <a:prstGeom prst="rect">
            <a:avLst/>
          </a:prstGeom>
          <a:noFill/>
        </p:spPr>
      </p:pic>
    </p:spTree>
  </p:cSld>
  <p:clrMapOvr>
    <a:masterClrMapping/>
  </p:clrMapOvr>
  <p:transition spd="slow" advClick="0"/>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2" name="Rectangle 2"/>
          <p:cNvSpPr>
            <a:spLocks noGrp="1" noChangeArrowheads="1"/>
          </p:cNvSpPr>
          <p:nvPr>
            <p:ph type="title"/>
          </p:nvPr>
        </p:nvSpPr>
        <p:spPr/>
        <p:txBody>
          <a:bodyPr/>
          <a:lstStyle/>
          <a:p>
            <a:pPr marL="0" indent="0"/>
            <a:r>
              <a:rPr lang="en-GB" sz="3000" b="1" dirty="0">
                <a:latin typeface="+mj-lt"/>
              </a:rPr>
              <a:t>Advantages of depth interviews include:</a:t>
            </a:r>
            <a:endParaRPr lang="en-US" sz="3000" b="1" dirty="0">
              <a:latin typeface="+mj-lt"/>
            </a:endParaRPr>
          </a:p>
        </p:txBody>
      </p:sp>
      <p:sp>
        <p:nvSpPr>
          <p:cNvPr id="302083" name="Rectangle 3"/>
          <p:cNvSpPr>
            <a:spLocks noGrp="1" noChangeArrowheads="1"/>
          </p:cNvSpPr>
          <p:nvPr>
            <p:ph idx="1"/>
          </p:nvPr>
        </p:nvSpPr>
        <p:spPr/>
        <p:txBody>
          <a:bodyPr>
            <a:noAutofit/>
          </a:bodyPr>
          <a:lstStyle/>
          <a:p>
            <a:pPr marL="0" indent="0">
              <a:lnSpc>
                <a:spcPct val="80000"/>
              </a:lnSpc>
              <a:spcBef>
                <a:spcPts val="600"/>
              </a:spcBef>
              <a:spcAft>
                <a:spcPts val="600"/>
              </a:spcAft>
            </a:pPr>
            <a:r>
              <a:rPr lang="en-GB" sz="2300" b="0" dirty="0">
                <a:latin typeface="+mj-lt"/>
              </a:rPr>
              <a:t>Suitable for </a:t>
            </a:r>
            <a:r>
              <a:rPr lang="en-GB" sz="2300" b="0" i="1" dirty="0">
                <a:latin typeface="+mj-lt"/>
              </a:rPr>
              <a:t>open-ended questions</a:t>
            </a:r>
            <a:r>
              <a:rPr lang="en-GB" sz="2300" b="0" dirty="0">
                <a:latin typeface="+mj-lt"/>
              </a:rPr>
              <a:t>, which may be quite complex in nature.</a:t>
            </a:r>
          </a:p>
          <a:p>
            <a:pPr marL="0" indent="0">
              <a:lnSpc>
                <a:spcPct val="80000"/>
              </a:lnSpc>
              <a:spcBef>
                <a:spcPts val="600"/>
              </a:spcBef>
              <a:spcAft>
                <a:spcPts val="600"/>
              </a:spcAft>
            </a:pPr>
            <a:r>
              <a:rPr lang="en-GB" sz="2300" b="0" dirty="0" smtClean="0">
                <a:latin typeface="+mj-lt"/>
              </a:rPr>
              <a:t>Not </a:t>
            </a:r>
            <a:r>
              <a:rPr lang="en-GB" sz="2300" b="0" dirty="0">
                <a:latin typeface="+mj-lt"/>
              </a:rPr>
              <a:t>all questions need to be decided in advance. Some questions may arise only as a result of interviewee responses to previous questions - interesting responses can be </a:t>
            </a:r>
            <a:r>
              <a:rPr lang="en-GB" sz="2300" b="0" i="1" dirty="0">
                <a:latin typeface="+mj-lt"/>
              </a:rPr>
              <a:t>probed</a:t>
            </a:r>
            <a:r>
              <a:rPr lang="en-GB" sz="2300" b="0" dirty="0">
                <a:latin typeface="+mj-lt"/>
              </a:rPr>
              <a:t>.</a:t>
            </a:r>
          </a:p>
          <a:p>
            <a:pPr marL="0" indent="0">
              <a:lnSpc>
                <a:spcPct val="80000"/>
              </a:lnSpc>
              <a:spcBef>
                <a:spcPts val="600"/>
              </a:spcBef>
              <a:spcAft>
                <a:spcPts val="600"/>
              </a:spcAft>
            </a:pPr>
            <a:r>
              <a:rPr lang="en-GB" sz="2300" b="0" dirty="0" smtClean="0">
                <a:latin typeface="+mj-lt"/>
              </a:rPr>
              <a:t>There </a:t>
            </a:r>
            <a:r>
              <a:rPr lang="en-GB" sz="2300" b="0" dirty="0">
                <a:latin typeface="+mj-lt"/>
              </a:rPr>
              <a:t>are opportunities for the interviewer to create </a:t>
            </a:r>
            <a:r>
              <a:rPr lang="en-GB" sz="2300" b="0" i="1" dirty="0">
                <a:latin typeface="+mj-lt"/>
              </a:rPr>
              <a:t>rapport</a:t>
            </a:r>
            <a:r>
              <a:rPr lang="en-GB" sz="2300" b="0" dirty="0">
                <a:latin typeface="+mj-lt"/>
              </a:rPr>
              <a:t> with the interviewee and gain his/her </a:t>
            </a:r>
            <a:r>
              <a:rPr lang="en-GB" sz="2300" b="0" i="1" dirty="0">
                <a:latin typeface="+mj-lt"/>
              </a:rPr>
              <a:t>commitment</a:t>
            </a:r>
            <a:r>
              <a:rPr lang="en-GB" sz="2300" b="0" dirty="0">
                <a:latin typeface="+mj-lt"/>
              </a:rPr>
              <a:t>.</a:t>
            </a:r>
          </a:p>
          <a:p>
            <a:pPr marL="0" indent="0">
              <a:lnSpc>
                <a:spcPct val="80000"/>
              </a:lnSpc>
              <a:spcBef>
                <a:spcPts val="600"/>
              </a:spcBef>
              <a:spcAft>
                <a:spcPts val="600"/>
              </a:spcAft>
            </a:pPr>
            <a:r>
              <a:rPr lang="en-GB" sz="2300" b="0" dirty="0" smtClean="0">
                <a:latin typeface="+mj-lt"/>
              </a:rPr>
              <a:t>‘</a:t>
            </a:r>
            <a:r>
              <a:rPr lang="en-GB" sz="2300" b="0" dirty="0">
                <a:latin typeface="+mj-lt"/>
              </a:rPr>
              <a:t>Unusual’ behaviour can be explored. </a:t>
            </a:r>
            <a:r>
              <a:rPr lang="en-GB" sz="2300" b="0" i="1" dirty="0">
                <a:latin typeface="+mj-lt"/>
              </a:rPr>
              <a:t>Sensitive topics</a:t>
            </a:r>
            <a:r>
              <a:rPr lang="en-GB" sz="2300" b="0" dirty="0">
                <a:latin typeface="+mj-lt"/>
              </a:rPr>
              <a:t> are more easily raised and discussed.</a:t>
            </a:r>
          </a:p>
          <a:p>
            <a:pPr marL="0" indent="0">
              <a:lnSpc>
                <a:spcPct val="80000"/>
              </a:lnSpc>
              <a:spcBef>
                <a:spcPts val="600"/>
              </a:spcBef>
              <a:spcAft>
                <a:spcPts val="600"/>
              </a:spcAft>
            </a:pPr>
            <a:r>
              <a:rPr lang="en-GB" sz="2300" b="0" i="1" dirty="0" smtClean="0">
                <a:latin typeface="+mj-lt"/>
              </a:rPr>
              <a:t>Non-verbal </a:t>
            </a:r>
            <a:r>
              <a:rPr lang="en-GB" sz="2300" b="0" i="1" dirty="0">
                <a:latin typeface="+mj-lt"/>
              </a:rPr>
              <a:t>communication</a:t>
            </a:r>
            <a:r>
              <a:rPr lang="en-GB" sz="2300" b="0" dirty="0">
                <a:latin typeface="+mj-lt"/>
              </a:rPr>
              <a:t> </a:t>
            </a:r>
            <a:r>
              <a:rPr lang="en-GB" sz="2300" b="0" dirty="0" smtClean="0">
                <a:latin typeface="+mj-lt"/>
              </a:rPr>
              <a:t>can </a:t>
            </a:r>
            <a:r>
              <a:rPr lang="en-GB" sz="2300" b="0" dirty="0">
                <a:latin typeface="+mj-lt"/>
              </a:rPr>
              <a:t>be considered.</a:t>
            </a:r>
            <a:endParaRPr lang="en-GB" sz="2300" b="0" u="sng" dirty="0">
              <a:latin typeface="+mj-lt"/>
            </a:endParaRPr>
          </a:p>
        </p:txBody>
      </p:sp>
    </p:spTree>
  </p:cSld>
  <p:clrMapOvr>
    <a:masterClrMapping/>
  </p:clrMapOvr>
  <p:transition spd="slow" advClick="0"/>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106" name="Rectangle 2"/>
          <p:cNvSpPr>
            <a:spLocks noGrp="1" noChangeArrowheads="1"/>
          </p:cNvSpPr>
          <p:nvPr>
            <p:ph type="title"/>
          </p:nvPr>
        </p:nvSpPr>
        <p:spPr/>
        <p:txBody>
          <a:bodyPr/>
          <a:lstStyle/>
          <a:p>
            <a:pPr marL="0" indent="0"/>
            <a:r>
              <a:rPr lang="en-GB" sz="3000" b="1" dirty="0">
                <a:latin typeface="+mj-lt"/>
              </a:rPr>
              <a:t>Disadvantages of interviews include:</a:t>
            </a:r>
            <a:endParaRPr lang="en-US" sz="3000" b="1" dirty="0">
              <a:latin typeface="+mj-lt"/>
            </a:endParaRPr>
          </a:p>
        </p:txBody>
      </p:sp>
      <p:sp>
        <p:nvSpPr>
          <p:cNvPr id="303107" name="Rectangle 3"/>
          <p:cNvSpPr>
            <a:spLocks noGrp="1" noChangeArrowheads="1"/>
          </p:cNvSpPr>
          <p:nvPr>
            <p:ph idx="1"/>
          </p:nvPr>
        </p:nvSpPr>
        <p:spPr/>
        <p:txBody>
          <a:bodyPr>
            <a:noAutofit/>
          </a:bodyPr>
          <a:lstStyle/>
          <a:p>
            <a:pPr marL="0" indent="0">
              <a:lnSpc>
                <a:spcPct val="80000"/>
              </a:lnSpc>
              <a:spcBef>
                <a:spcPts val="600"/>
              </a:spcBef>
              <a:spcAft>
                <a:spcPts val="600"/>
              </a:spcAft>
            </a:pPr>
            <a:r>
              <a:rPr lang="en-GB" sz="2500" b="0" dirty="0">
                <a:latin typeface="+mj-lt"/>
              </a:rPr>
              <a:t>Interviews are </a:t>
            </a:r>
            <a:r>
              <a:rPr lang="en-GB" sz="2500" b="0" i="1" dirty="0">
                <a:latin typeface="+mj-lt"/>
              </a:rPr>
              <a:t>time</a:t>
            </a:r>
            <a:r>
              <a:rPr lang="en-GB" sz="2500" b="0" dirty="0">
                <a:latin typeface="+mj-lt"/>
              </a:rPr>
              <a:t> consuming.</a:t>
            </a:r>
          </a:p>
          <a:p>
            <a:pPr marL="0" indent="0">
              <a:lnSpc>
                <a:spcPct val="80000"/>
              </a:lnSpc>
              <a:spcBef>
                <a:spcPts val="600"/>
              </a:spcBef>
              <a:spcAft>
                <a:spcPts val="600"/>
              </a:spcAft>
            </a:pPr>
            <a:r>
              <a:rPr lang="en-GB" sz="2500" b="0" dirty="0" smtClean="0">
                <a:latin typeface="+mj-lt"/>
              </a:rPr>
              <a:t>The </a:t>
            </a:r>
            <a:r>
              <a:rPr lang="en-GB" sz="2500" b="0" dirty="0">
                <a:latin typeface="+mj-lt"/>
              </a:rPr>
              <a:t>process is </a:t>
            </a:r>
            <a:r>
              <a:rPr lang="en-GB" sz="2500" b="0" i="1" dirty="0">
                <a:latin typeface="+mj-lt"/>
              </a:rPr>
              <a:t>expensive</a:t>
            </a:r>
            <a:r>
              <a:rPr lang="en-GB" sz="2500" b="0" dirty="0">
                <a:latin typeface="+mj-lt"/>
              </a:rPr>
              <a:t>.</a:t>
            </a:r>
          </a:p>
          <a:p>
            <a:pPr marL="0" indent="0">
              <a:lnSpc>
                <a:spcPct val="80000"/>
              </a:lnSpc>
              <a:spcBef>
                <a:spcPts val="600"/>
              </a:spcBef>
              <a:spcAft>
                <a:spcPts val="600"/>
              </a:spcAft>
            </a:pPr>
            <a:r>
              <a:rPr lang="en-GB" sz="2500" b="0" dirty="0" smtClean="0">
                <a:latin typeface="+mj-lt"/>
              </a:rPr>
              <a:t>Interviewees </a:t>
            </a:r>
            <a:r>
              <a:rPr lang="en-GB" sz="2500" b="0" dirty="0">
                <a:latin typeface="+mj-lt"/>
              </a:rPr>
              <a:t>may have certain expectations about the interview, and give what they consider to be 'correct' or </a:t>
            </a:r>
            <a:r>
              <a:rPr lang="en-GB" sz="2500" b="0" i="1" dirty="0">
                <a:latin typeface="+mj-lt"/>
              </a:rPr>
              <a:t>'acceptable'</a:t>
            </a:r>
            <a:r>
              <a:rPr lang="en-GB" sz="2500" b="0" dirty="0">
                <a:latin typeface="+mj-lt"/>
              </a:rPr>
              <a:t> responses.</a:t>
            </a:r>
          </a:p>
          <a:p>
            <a:pPr marL="0" indent="0">
              <a:lnSpc>
                <a:spcPct val="80000"/>
              </a:lnSpc>
              <a:spcBef>
                <a:spcPts val="600"/>
              </a:spcBef>
              <a:spcAft>
                <a:spcPts val="600"/>
              </a:spcAft>
            </a:pPr>
            <a:r>
              <a:rPr lang="en-GB" sz="2500" b="0" dirty="0" smtClean="0">
                <a:latin typeface="+mj-lt"/>
              </a:rPr>
              <a:t>The </a:t>
            </a:r>
            <a:r>
              <a:rPr lang="en-GB" sz="2500" b="0" dirty="0">
                <a:latin typeface="+mj-lt"/>
              </a:rPr>
              <a:t>interviewer's tone of voice, intonation and phrasing of questions may </a:t>
            </a:r>
            <a:r>
              <a:rPr lang="en-GB" sz="2500" b="0" i="1" dirty="0">
                <a:latin typeface="+mj-lt"/>
              </a:rPr>
              <a:t>bias</a:t>
            </a:r>
            <a:r>
              <a:rPr lang="en-GB" sz="2500" b="0" dirty="0">
                <a:latin typeface="+mj-lt"/>
              </a:rPr>
              <a:t> the questions and distort the findings</a:t>
            </a:r>
            <a:r>
              <a:rPr lang="en-GB" sz="2500" b="0" dirty="0" smtClean="0">
                <a:latin typeface="+mj-lt"/>
              </a:rPr>
              <a:t>.</a:t>
            </a:r>
            <a:endParaRPr lang="en-US" sz="2500" b="0" dirty="0">
              <a:latin typeface="+mj-lt"/>
            </a:endParaRPr>
          </a:p>
        </p:txBody>
      </p:sp>
    </p:spTree>
  </p:cSld>
  <p:clrMapOvr>
    <a:masterClrMapping/>
  </p:clrMapOvr>
  <p:transition spd="slow" advClick="0"/>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034" name="Rectangle 2"/>
          <p:cNvSpPr>
            <a:spLocks noGrp="1" noChangeArrowheads="1"/>
          </p:cNvSpPr>
          <p:nvPr>
            <p:ph type="title"/>
          </p:nvPr>
        </p:nvSpPr>
        <p:spPr/>
        <p:txBody>
          <a:bodyPr/>
          <a:lstStyle/>
          <a:p>
            <a:pPr marL="0" indent="0"/>
            <a:r>
              <a:rPr lang="en-GB" sz="3000" b="1" dirty="0">
                <a:latin typeface="+mj-lt"/>
              </a:rPr>
              <a:t>Student activity</a:t>
            </a:r>
            <a:endParaRPr lang="en-US" sz="3000" b="1" dirty="0">
              <a:latin typeface="+mj-lt"/>
            </a:endParaRPr>
          </a:p>
        </p:txBody>
      </p:sp>
      <p:sp>
        <p:nvSpPr>
          <p:cNvPr id="300035" name="Rectangle 3"/>
          <p:cNvSpPr>
            <a:spLocks noGrp="1" noChangeArrowheads="1"/>
          </p:cNvSpPr>
          <p:nvPr>
            <p:ph idx="1"/>
          </p:nvPr>
        </p:nvSpPr>
        <p:spPr/>
        <p:txBody>
          <a:bodyPr/>
          <a:lstStyle/>
          <a:p>
            <a:pPr marL="0" indent="0"/>
            <a:r>
              <a:rPr lang="en-GB" sz="2500" b="0" dirty="0">
                <a:latin typeface="+mj-lt"/>
              </a:rPr>
              <a:t>In relation to data collection, list the advantages and disadvantages associated with:</a:t>
            </a:r>
          </a:p>
          <a:p>
            <a:pPr marL="0" lvl="1" indent="0"/>
            <a:r>
              <a:rPr lang="en-GB" sz="2500" b="0" dirty="0" smtClean="0">
                <a:latin typeface="+mj-lt"/>
              </a:rPr>
              <a:t>Observation</a:t>
            </a:r>
            <a:endParaRPr lang="en-GB" sz="2500" b="0" dirty="0">
              <a:latin typeface="+mj-lt"/>
            </a:endParaRPr>
          </a:p>
          <a:p>
            <a:pPr marL="0" lvl="1" indent="0"/>
            <a:endParaRPr lang="en-US" sz="2500" b="0" dirty="0">
              <a:latin typeface="+mj-lt"/>
            </a:endParaRPr>
          </a:p>
        </p:txBody>
      </p:sp>
    </p:spTree>
  </p:cSld>
  <p:clrMapOvr>
    <a:masterClrMapping/>
  </p:clrMapOvr>
  <p:transition spd="slow" advClick="0"/>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4130" name="Rectangle 2"/>
          <p:cNvSpPr>
            <a:spLocks noGrp="1" noChangeArrowheads="1"/>
          </p:cNvSpPr>
          <p:nvPr>
            <p:ph type="title"/>
          </p:nvPr>
        </p:nvSpPr>
        <p:spPr/>
        <p:txBody>
          <a:bodyPr/>
          <a:lstStyle/>
          <a:p>
            <a:pPr marL="0" indent="0"/>
            <a:r>
              <a:rPr lang="en-GB" sz="3000" b="1" dirty="0">
                <a:latin typeface="+mj-lt"/>
              </a:rPr>
              <a:t>What is observation?</a:t>
            </a:r>
            <a:endParaRPr lang="en-US" sz="3000" b="1" dirty="0">
              <a:latin typeface="+mj-lt"/>
            </a:endParaRPr>
          </a:p>
        </p:txBody>
      </p:sp>
      <p:sp>
        <p:nvSpPr>
          <p:cNvPr id="304131" name="Rectangle 3"/>
          <p:cNvSpPr>
            <a:spLocks noGrp="1" noChangeArrowheads="1"/>
          </p:cNvSpPr>
          <p:nvPr>
            <p:ph idx="1"/>
          </p:nvPr>
        </p:nvSpPr>
        <p:spPr/>
        <p:txBody>
          <a:bodyPr>
            <a:noAutofit/>
          </a:bodyPr>
          <a:lstStyle/>
          <a:p>
            <a:pPr marL="0" indent="0" algn="just">
              <a:lnSpc>
                <a:spcPct val="80000"/>
              </a:lnSpc>
              <a:spcBef>
                <a:spcPts val="600"/>
              </a:spcBef>
              <a:spcAft>
                <a:spcPts val="600"/>
              </a:spcAft>
            </a:pPr>
            <a:r>
              <a:rPr lang="en-GB" sz="2300" b="0" dirty="0">
                <a:latin typeface="+mj-lt"/>
              </a:rPr>
              <a:t>Observational research, as the name implies, involves the observation (by people or machines) of particular individuals or groups, whether they are staff, users, consumers, potential consumers, members of the general public, etc.  </a:t>
            </a:r>
            <a:endParaRPr lang="en-GB" sz="2300" b="0" i="1" dirty="0">
              <a:latin typeface="+mj-lt"/>
            </a:endParaRPr>
          </a:p>
          <a:p>
            <a:pPr marL="0" indent="0" algn="just">
              <a:lnSpc>
                <a:spcPct val="80000"/>
              </a:lnSpc>
              <a:spcBef>
                <a:spcPts val="600"/>
              </a:spcBef>
              <a:spcAft>
                <a:spcPts val="600"/>
              </a:spcAft>
            </a:pPr>
            <a:r>
              <a:rPr lang="en-GB" sz="2300" b="0" i="1" dirty="0" smtClean="0">
                <a:latin typeface="+mj-lt"/>
              </a:rPr>
              <a:t>‘</a:t>
            </a:r>
            <a:r>
              <a:rPr lang="en-GB" sz="2300" b="0" i="1" dirty="0">
                <a:latin typeface="+mj-lt"/>
              </a:rPr>
              <a:t>Observation involves recording the behavioural patterns of people, objects and events in a systematic manner to obtain information about the phenomenon of interest.’ </a:t>
            </a:r>
            <a:endParaRPr lang="en-GB" sz="2300" b="0" dirty="0">
              <a:latin typeface="+mj-lt"/>
            </a:endParaRPr>
          </a:p>
          <a:p>
            <a:pPr marL="0" indent="0" algn="r">
              <a:lnSpc>
                <a:spcPct val="80000"/>
              </a:lnSpc>
              <a:spcBef>
                <a:spcPts val="600"/>
              </a:spcBef>
              <a:spcAft>
                <a:spcPts val="600"/>
              </a:spcAft>
              <a:buFont typeface="Wingdings" pitchFamily="2" charset="2"/>
              <a:buNone/>
            </a:pPr>
            <a:r>
              <a:rPr lang="en-GB" sz="2300" b="0" dirty="0" err="1" smtClean="0">
                <a:latin typeface="+mj-lt"/>
              </a:rPr>
              <a:t>Malhotra</a:t>
            </a:r>
            <a:r>
              <a:rPr lang="en-GB" sz="2300" b="0" dirty="0" smtClean="0">
                <a:latin typeface="+mj-lt"/>
              </a:rPr>
              <a:t> </a:t>
            </a:r>
            <a:r>
              <a:rPr lang="en-GB" sz="2300" b="0" dirty="0">
                <a:latin typeface="+mj-lt"/>
              </a:rPr>
              <a:t>&amp; Birks, 2006</a:t>
            </a:r>
          </a:p>
          <a:p>
            <a:pPr marL="0" indent="0" algn="just">
              <a:lnSpc>
                <a:spcPct val="80000"/>
              </a:lnSpc>
              <a:spcBef>
                <a:spcPts val="600"/>
              </a:spcBef>
              <a:spcAft>
                <a:spcPts val="600"/>
              </a:spcAft>
            </a:pPr>
            <a:r>
              <a:rPr lang="en-GB" sz="2300" b="0" dirty="0" smtClean="0">
                <a:latin typeface="+mj-lt"/>
              </a:rPr>
              <a:t>Therefore</a:t>
            </a:r>
            <a:r>
              <a:rPr lang="en-GB" sz="2300" b="0" dirty="0">
                <a:latin typeface="+mj-lt"/>
              </a:rPr>
              <a:t>, the intention is to understand some aspect of their behaviour that will provide an insight into the problem under investigation. </a:t>
            </a:r>
          </a:p>
          <a:p>
            <a:pPr marL="0" indent="0" algn="just">
              <a:lnSpc>
                <a:spcPct val="80000"/>
              </a:lnSpc>
            </a:pPr>
            <a:endParaRPr lang="en-GB" sz="2300" b="0" dirty="0">
              <a:latin typeface="+mj-lt"/>
            </a:endParaRPr>
          </a:p>
        </p:txBody>
      </p:sp>
    </p:spTree>
  </p:cSld>
  <p:clrMapOvr>
    <a:masterClrMapping/>
  </p:clrMapOvr>
  <p:transition spd="slow" advClick="0"/>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5" name="Rectangle 3"/>
          <p:cNvSpPr>
            <a:spLocks noGrp="1" noChangeArrowheads="1"/>
          </p:cNvSpPr>
          <p:nvPr>
            <p:ph idx="1"/>
          </p:nvPr>
        </p:nvSpPr>
        <p:spPr/>
        <p:txBody>
          <a:bodyPr>
            <a:noAutofit/>
          </a:bodyPr>
          <a:lstStyle/>
          <a:p>
            <a:pPr marL="0" indent="0">
              <a:lnSpc>
                <a:spcPct val="80000"/>
              </a:lnSpc>
              <a:spcBef>
                <a:spcPts val="600"/>
              </a:spcBef>
              <a:spcAft>
                <a:spcPts val="600"/>
              </a:spcAft>
            </a:pPr>
            <a:r>
              <a:rPr lang="en-GB" sz="2500" b="0" dirty="0">
                <a:latin typeface="+mj-lt"/>
              </a:rPr>
              <a:t>In order for observation to succeed it is necessary for three conditions to be met:</a:t>
            </a:r>
          </a:p>
          <a:p>
            <a:pPr marL="180000" lvl="1" indent="-180000">
              <a:lnSpc>
                <a:spcPct val="80000"/>
              </a:lnSpc>
              <a:spcBef>
                <a:spcPts val="600"/>
              </a:spcBef>
              <a:spcAft>
                <a:spcPts val="600"/>
              </a:spcAft>
            </a:pPr>
            <a:r>
              <a:rPr lang="en-GB" sz="2500" b="0" dirty="0" smtClean="0">
                <a:latin typeface="+mj-lt"/>
              </a:rPr>
              <a:t>The </a:t>
            </a:r>
            <a:r>
              <a:rPr lang="en-GB" sz="2500" b="0" dirty="0">
                <a:latin typeface="+mj-lt"/>
              </a:rPr>
              <a:t>research question must be </a:t>
            </a:r>
            <a:r>
              <a:rPr lang="en-GB" sz="2500" b="0" i="1" dirty="0">
                <a:latin typeface="+mj-lt"/>
              </a:rPr>
              <a:t>capable</a:t>
            </a:r>
            <a:r>
              <a:rPr lang="en-GB" sz="2500" b="0" dirty="0">
                <a:latin typeface="+mj-lt"/>
              </a:rPr>
              <a:t> of being observed: attitudes, motives and other mental activities are not suitable topics for this technique (you can't read people's minds).</a:t>
            </a:r>
            <a:r>
              <a:rPr lang="en-GB" sz="2500" b="0" i="1" dirty="0">
                <a:latin typeface="+mj-lt"/>
              </a:rPr>
              <a:t> Inferences</a:t>
            </a:r>
            <a:r>
              <a:rPr lang="en-GB" sz="2500" b="0" dirty="0">
                <a:latin typeface="+mj-lt"/>
              </a:rPr>
              <a:t> from the observation must be possible.</a:t>
            </a:r>
          </a:p>
          <a:p>
            <a:pPr marL="180000" lvl="1" indent="-180000">
              <a:lnSpc>
                <a:spcPct val="80000"/>
              </a:lnSpc>
              <a:spcBef>
                <a:spcPts val="600"/>
              </a:spcBef>
              <a:spcAft>
                <a:spcPts val="600"/>
              </a:spcAft>
            </a:pPr>
            <a:r>
              <a:rPr lang="en-GB" sz="2500" b="0" dirty="0" smtClean="0">
                <a:latin typeface="+mj-lt"/>
              </a:rPr>
              <a:t>The </a:t>
            </a:r>
            <a:r>
              <a:rPr lang="en-GB" sz="2500" b="0" dirty="0">
                <a:latin typeface="+mj-lt"/>
              </a:rPr>
              <a:t>event must occur frequently or be predictable (so that you can be guaranteed an opportunity to observe the event of interest).</a:t>
            </a:r>
          </a:p>
          <a:p>
            <a:pPr marL="180000" lvl="1" indent="-180000">
              <a:lnSpc>
                <a:spcPct val="80000"/>
              </a:lnSpc>
              <a:spcBef>
                <a:spcPts val="600"/>
              </a:spcBef>
              <a:spcAft>
                <a:spcPts val="600"/>
              </a:spcAft>
            </a:pPr>
            <a:r>
              <a:rPr lang="en-GB" sz="2500" b="0" dirty="0" smtClean="0">
                <a:latin typeface="+mj-lt"/>
              </a:rPr>
              <a:t>The </a:t>
            </a:r>
            <a:r>
              <a:rPr lang="en-GB" sz="2500" b="0" dirty="0">
                <a:latin typeface="+mj-lt"/>
              </a:rPr>
              <a:t>period of observation should be </a:t>
            </a:r>
            <a:r>
              <a:rPr lang="en-GB" sz="2500" b="0" i="1" dirty="0">
                <a:latin typeface="+mj-lt"/>
              </a:rPr>
              <a:t>short</a:t>
            </a:r>
            <a:r>
              <a:rPr lang="en-GB" sz="2500" b="0" i="1" dirty="0" smtClean="0">
                <a:latin typeface="+mj-lt"/>
              </a:rPr>
              <a:t>.</a:t>
            </a:r>
            <a:endParaRPr lang="en-US" sz="2500" b="0" i="1" dirty="0">
              <a:latin typeface="+mj-lt"/>
            </a:endParaRPr>
          </a:p>
        </p:txBody>
      </p:sp>
    </p:spTree>
  </p:cSld>
  <p:clrMapOvr>
    <a:masterClrMapping/>
  </p:clrMapOvr>
  <p:transition spd="slow" advClick="0"/>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178" name="Rectangle 2"/>
          <p:cNvSpPr>
            <a:spLocks noGrp="1" noChangeArrowheads="1"/>
          </p:cNvSpPr>
          <p:nvPr>
            <p:ph type="title"/>
          </p:nvPr>
        </p:nvSpPr>
        <p:spPr/>
        <p:txBody>
          <a:bodyPr/>
          <a:lstStyle/>
          <a:p>
            <a:pPr marL="0" indent="0"/>
            <a:r>
              <a:rPr lang="en-GB" sz="3000" b="1" dirty="0">
                <a:latin typeface="+mj-lt"/>
              </a:rPr>
              <a:t>Advantages of observational research</a:t>
            </a:r>
            <a:endParaRPr lang="en-US" sz="3000" b="1" dirty="0">
              <a:latin typeface="+mj-lt"/>
            </a:endParaRPr>
          </a:p>
        </p:txBody>
      </p:sp>
      <p:sp>
        <p:nvSpPr>
          <p:cNvPr id="306179" name="Rectangle 3"/>
          <p:cNvSpPr>
            <a:spLocks noGrp="1" noChangeArrowheads="1"/>
          </p:cNvSpPr>
          <p:nvPr>
            <p:ph idx="1"/>
          </p:nvPr>
        </p:nvSpPr>
        <p:spPr/>
        <p:txBody>
          <a:bodyPr>
            <a:noAutofit/>
          </a:bodyPr>
          <a:lstStyle/>
          <a:p>
            <a:pPr marL="0" indent="0">
              <a:spcBef>
                <a:spcPts val="600"/>
              </a:spcBef>
              <a:spcAft>
                <a:spcPts val="600"/>
              </a:spcAft>
            </a:pPr>
            <a:r>
              <a:rPr lang="en-GB" sz="2500" b="0" dirty="0">
                <a:latin typeface="+mj-lt"/>
              </a:rPr>
              <a:t>You can monitor what </a:t>
            </a:r>
            <a:r>
              <a:rPr lang="en-GB" sz="2500" b="0" i="1" dirty="0">
                <a:latin typeface="+mj-lt"/>
              </a:rPr>
              <a:t>actually</a:t>
            </a:r>
            <a:r>
              <a:rPr lang="en-GB" sz="2500" b="0" dirty="0">
                <a:latin typeface="+mj-lt"/>
              </a:rPr>
              <a:t> happens rather than what people </a:t>
            </a:r>
            <a:r>
              <a:rPr lang="en-GB" sz="2500" b="0" i="1" dirty="0">
                <a:latin typeface="+mj-lt"/>
              </a:rPr>
              <a:t>say</a:t>
            </a:r>
            <a:r>
              <a:rPr lang="en-GB" sz="2500" b="0" dirty="0">
                <a:latin typeface="+mj-lt"/>
              </a:rPr>
              <a:t> happens. </a:t>
            </a:r>
          </a:p>
          <a:p>
            <a:pPr marL="0" indent="0">
              <a:spcBef>
                <a:spcPts val="600"/>
              </a:spcBef>
              <a:spcAft>
                <a:spcPts val="600"/>
              </a:spcAft>
            </a:pPr>
            <a:r>
              <a:rPr lang="en-GB" sz="2500" b="0" dirty="0" smtClean="0">
                <a:latin typeface="+mj-lt"/>
              </a:rPr>
              <a:t>The </a:t>
            </a:r>
            <a:r>
              <a:rPr lang="en-GB" sz="2500" b="0" dirty="0">
                <a:latin typeface="+mj-lt"/>
              </a:rPr>
              <a:t>lack of human interactivity can be more objective – less bias.</a:t>
            </a:r>
          </a:p>
          <a:p>
            <a:pPr marL="0" indent="0">
              <a:spcBef>
                <a:spcPts val="600"/>
              </a:spcBef>
              <a:spcAft>
                <a:spcPts val="600"/>
              </a:spcAft>
            </a:pPr>
            <a:r>
              <a:rPr lang="en-GB" sz="2500" b="0" dirty="0" smtClean="0">
                <a:latin typeface="+mj-lt"/>
              </a:rPr>
              <a:t>In </a:t>
            </a:r>
            <a:r>
              <a:rPr lang="en-GB" sz="2500" b="0" dirty="0">
                <a:latin typeface="+mj-lt"/>
              </a:rPr>
              <a:t>some circumstances, observation can be more cost-effective and less intrusive than other data collection methods.</a:t>
            </a:r>
            <a:endParaRPr lang="en-GB" sz="2500" b="0" u="sng" dirty="0">
              <a:latin typeface="+mj-lt"/>
            </a:endParaRPr>
          </a:p>
          <a:p>
            <a:pPr marL="0" indent="0">
              <a:spcBef>
                <a:spcPts val="600"/>
              </a:spcBef>
              <a:spcAft>
                <a:spcPts val="600"/>
              </a:spcAft>
            </a:pPr>
            <a:endParaRPr lang="en-US" sz="2500" b="0" dirty="0">
              <a:latin typeface="+mj-lt"/>
            </a:endParaRPr>
          </a:p>
        </p:txBody>
      </p:sp>
    </p:spTree>
  </p:cSld>
  <p:clrMapOvr>
    <a:masterClrMapping/>
  </p:clrMapOvr>
  <p:transition spd="slow" advClick="0"/>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2" name="Rectangle 2"/>
          <p:cNvSpPr>
            <a:spLocks noGrp="1" noChangeArrowheads="1"/>
          </p:cNvSpPr>
          <p:nvPr>
            <p:ph type="title"/>
          </p:nvPr>
        </p:nvSpPr>
        <p:spPr/>
        <p:txBody>
          <a:bodyPr/>
          <a:lstStyle/>
          <a:p>
            <a:pPr marL="0" indent="0"/>
            <a:r>
              <a:rPr lang="en-GB" sz="3000" b="1" dirty="0">
                <a:latin typeface="+mj-lt"/>
              </a:rPr>
              <a:t>Disadvantages of observational research</a:t>
            </a:r>
            <a:endParaRPr lang="en-US" sz="3000" b="1" dirty="0">
              <a:latin typeface="+mj-lt"/>
            </a:endParaRPr>
          </a:p>
        </p:txBody>
      </p:sp>
      <p:sp>
        <p:nvSpPr>
          <p:cNvPr id="307203" name="Rectangle 3"/>
          <p:cNvSpPr>
            <a:spLocks noGrp="1" noChangeArrowheads="1"/>
          </p:cNvSpPr>
          <p:nvPr>
            <p:ph idx="1"/>
          </p:nvPr>
        </p:nvSpPr>
        <p:spPr/>
        <p:txBody>
          <a:bodyPr>
            <a:noAutofit/>
          </a:bodyPr>
          <a:lstStyle/>
          <a:p>
            <a:pPr marL="0" indent="0">
              <a:lnSpc>
                <a:spcPct val="80000"/>
              </a:lnSpc>
              <a:spcBef>
                <a:spcPts val="600"/>
              </a:spcBef>
              <a:spcAft>
                <a:spcPts val="600"/>
              </a:spcAft>
            </a:pPr>
            <a:r>
              <a:rPr lang="en-GB" sz="2300" b="0" dirty="0">
                <a:latin typeface="+mj-lt"/>
              </a:rPr>
              <a:t>Only behaviour is observed, not motives, attitudes or mental processes (the how but not the why of behaviour).</a:t>
            </a:r>
          </a:p>
          <a:p>
            <a:pPr marL="0" indent="0">
              <a:lnSpc>
                <a:spcPct val="80000"/>
              </a:lnSpc>
              <a:spcBef>
                <a:spcPts val="600"/>
              </a:spcBef>
              <a:spcAft>
                <a:spcPts val="600"/>
              </a:spcAft>
            </a:pPr>
            <a:r>
              <a:rPr lang="en-GB" sz="2300" b="0" dirty="0" smtClean="0">
                <a:latin typeface="+mj-lt"/>
              </a:rPr>
              <a:t>Because </a:t>
            </a:r>
            <a:r>
              <a:rPr lang="en-GB" sz="2300" b="0" dirty="0">
                <a:latin typeface="+mj-lt"/>
              </a:rPr>
              <a:t>people usually feel uncomfortable when being watched, they may </a:t>
            </a:r>
            <a:r>
              <a:rPr lang="en-GB" sz="2300" b="0" i="1" dirty="0">
                <a:latin typeface="+mj-lt"/>
              </a:rPr>
              <a:t>unwittingly</a:t>
            </a:r>
            <a:r>
              <a:rPr lang="en-GB" sz="2300" b="0" dirty="0">
                <a:latin typeface="+mj-lt"/>
              </a:rPr>
              <a:t> perform differently when being observed. </a:t>
            </a:r>
          </a:p>
          <a:p>
            <a:pPr marL="0" indent="0">
              <a:lnSpc>
                <a:spcPct val="80000"/>
              </a:lnSpc>
              <a:spcBef>
                <a:spcPts val="600"/>
              </a:spcBef>
              <a:spcAft>
                <a:spcPts val="600"/>
              </a:spcAft>
            </a:pPr>
            <a:r>
              <a:rPr lang="en-GB" sz="2300" b="0" dirty="0" smtClean="0">
                <a:latin typeface="+mj-lt"/>
              </a:rPr>
              <a:t>People </a:t>
            </a:r>
            <a:r>
              <a:rPr lang="en-GB" sz="2300" b="0" dirty="0">
                <a:latin typeface="+mj-lt"/>
              </a:rPr>
              <a:t>may </a:t>
            </a:r>
            <a:r>
              <a:rPr lang="en-GB" sz="2300" b="0" i="1" dirty="0">
                <a:latin typeface="+mj-lt"/>
              </a:rPr>
              <a:t>deliberately</a:t>
            </a:r>
            <a:r>
              <a:rPr lang="en-GB" sz="2300" b="0" dirty="0">
                <a:latin typeface="+mj-lt"/>
              </a:rPr>
              <a:t> behave differently when they know they are being observed (for whatever reason) - they will let you see what they want you to see.</a:t>
            </a:r>
          </a:p>
          <a:p>
            <a:pPr marL="0" indent="0">
              <a:lnSpc>
                <a:spcPct val="80000"/>
              </a:lnSpc>
              <a:spcBef>
                <a:spcPts val="600"/>
              </a:spcBef>
              <a:spcAft>
                <a:spcPts val="600"/>
              </a:spcAft>
            </a:pPr>
            <a:r>
              <a:rPr lang="en-GB" sz="2300" b="0" dirty="0" smtClean="0">
                <a:latin typeface="+mj-lt"/>
              </a:rPr>
              <a:t>Observation </a:t>
            </a:r>
            <a:r>
              <a:rPr lang="en-GB" sz="2300" b="0" dirty="0">
                <a:latin typeface="+mj-lt"/>
              </a:rPr>
              <a:t>can be time-consuming and is labour intensive.</a:t>
            </a:r>
          </a:p>
          <a:p>
            <a:pPr marL="0" indent="0">
              <a:lnSpc>
                <a:spcPct val="80000"/>
              </a:lnSpc>
              <a:spcBef>
                <a:spcPts val="600"/>
              </a:spcBef>
              <a:spcAft>
                <a:spcPts val="600"/>
              </a:spcAft>
            </a:pPr>
            <a:r>
              <a:rPr lang="en-GB" sz="2300" b="0" dirty="0" smtClean="0">
                <a:latin typeface="+mj-lt"/>
              </a:rPr>
              <a:t>Ethical </a:t>
            </a:r>
            <a:r>
              <a:rPr lang="en-GB" sz="2300" b="0" dirty="0">
                <a:latin typeface="+mj-lt"/>
              </a:rPr>
              <a:t>considerations – invasion of privacy.</a:t>
            </a:r>
            <a:endParaRPr lang="en-US" sz="2300" b="0" dirty="0">
              <a:latin typeface="+mj-lt"/>
            </a:endParaRPr>
          </a:p>
        </p:txBody>
      </p:sp>
    </p:spTree>
  </p:cSld>
  <p:clrMapOvr>
    <a:masterClrMapping/>
  </p:clrMapOvr>
  <p:transition spd="slow" advClick="0"/>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250" name="Rectangle 2"/>
          <p:cNvSpPr>
            <a:spLocks noGrp="1" noChangeArrowheads="1"/>
          </p:cNvSpPr>
          <p:nvPr>
            <p:ph type="title"/>
          </p:nvPr>
        </p:nvSpPr>
        <p:spPr/>
        <p:txBody>
          <a:bodyPr/>
          <a:lstStyle/>
          <a:p>
            <a:pPr marL="0" indent="0"/>
            <a:r>
              <a:rPr lang="en-GB" sz="3000" b="1" dirty="0">
                <a:latin typeface="+mj-lt"/>
              </a:rPr>
              <a:t>References</a:t>
            </a:r>
            <a:endParaRPr lang="en-US" sz="3000" b="1" dirty="0">
              <a:latin typeface="+mj-lt"/>
            </a:endParaRPr>
          </a:p>
        </p:txBody>
      </p:sp>
      <p:sp>
        <p:nvSpPr>
          <p:cNvPr id="309251" name="Rectangle 3"/>
          <p:cNvSpPr>
            <a:spLocks noGrp="1" noChangeArrowheads="1"/>
          </p:cNvSpPr>
          <p:nvPr>
            <p:ph idx="1"/>
          </p:nvPr>
        </p:nvSpPr>
        <p:spPr/>
        <p:txBody>
          <a:bodyPr>
            <a:normAutofit/>
          </a:bodyPr>
          <a:lstStyle/>
          <a:p>
            <a:pPr marL="0" indent="0">
              <a:lnSpc>
                <a:spcPct val="80000"/>
              </a:lnSpc>
            </a:pPr>
            <a:r>
              <a:rPr lang="en-US" sz="2500" b="0" dirty="0" err="1">
                <a:latin typeface="+mj-lt"/>
              </a:rPr>
              <a:t>Malhotra</a:t>
            </a:r>
            <a:r>
              <a:rPr lang="en-US" sz="2500" b="0" dirty="0">
                <a:latin typeface="+mj-lt"/>
              </a:rPr>
              <a:t>, N. &amp; Birks, D. (2006) </a:t>
            </a:r>
            <a:r>
              <a:rPr lang="en-US" sz="2500" b="0" i="1" dirty="0">
                <a:latin typeface="+mj-lt"/>
              </a:rPr>
              <a:t>Marketing Research: An Applied Approach</a:t>
            </a:r>
            <a:r>
              <a:rPr lang="en-US" sz="2500" b="0" dirty="0">
                <a:latin typeface="+mj-lt"/>
              </a:rPr>
              <a:t>, </a:t>
            </a:r>
            <a:r>
              <a:rPr lang="en-GB" sz="2500" b="0" dirty="0">
                <a:latin typeface="+mj-lt"/>
              </a:rPr>
              <a:t>Financial Times/Prentice Hall: Harlow</a:t>
            </a:r>
          </a:p>
          <a:p>
            <a:pPr marL="0" indent="0">
              <a:lnSpc>
                <a:spcPct val="80000"/>
              </a:lnSpc>
              <a:buFont typeface="Wingdings" pitchFamily="2" charset="2"/>
              <a:buNone/>
            </a:pPr>
            <a:r>
              <a:rPr lang="en-US" sz="2500" b="0" dirty="0">
                <a:latin typeface="+mj-lt"/>
              </a:rPr>
              <a:t> </a:t>
            </a:r>
            <a:endParaRPr lang="en-GB" sz="2500" b="0" dirty="0">
              <a:latin typeface="+mj-lt"/>
            </a:endParaRPr>
          </a:p>
          <a:p>
            <a:pPr marL="0" indent="0">
              <a:lnSpc>
                <a:spcPct val="80000"/>
              </a:lnSpc>
            </a:pPr>
            <a:r>
              <a:rPr lang="en-GB" sz="2500" b="0" dirty="0">
                <a:latin typeface="+mj-lt"/>
              </a:rPr>
              <a:t>Saunders, M., Lewis, P. and </a:t>
            </a:r>
            <a:r>
              <a:rPr lang="en-GB" sz="2500" b="0" dirty="0" err="1">
                <a:latin typeface="+mj-lt"/>
              </a:rPr>
              <a:t>Thornhill</a:t>
            </a:r>
            <a:r>
              <a:rPr lang="en-GB" sz="2500" b="0" dirty="0">
                <a:latin typeface="+mj-lt"/>
              </a:rPr>
              <a:t>, A.  (2007) </a:t>
            </a:r>
            <a:r>
              <a:rPr lang="en-GB" sz="2500" b="0" i="1" dirty="0">
                <a:latin typeface="+mj-lt"/>
              </a:rPr>
              <a:t>Research Methods for Business Students</a:t>
            </a:r>
            <a:r>
              <a:rPr lang="en-GB" sz="2500" b="0" dirty="0">
                <a:latin typeface="+mj-lt"/>
              </a:rPr>
              <a:t>, 4th  Edition, Financial Times/Prentice Hall: Harlow</a:t>
            </a:r>
          </a:p>
        </p:txBody>
      </p:sp>
    </p:spTree>
  </p:cSld>
  <p:clrMapOvr>
    <a:masterClrMapping/>
  </p:clrMapOvr>
  <p:transition spd="slow" advClick="0"/>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华文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3443</TotalTime>
  <Words>2595</Words>
  <Application>Microsoft Office PowerPoint</Application>
  <PresentationFormat>On-screen Show (4:3)</PresentationFormat>
  <Paragraphs>256</Paragraphs>
  <Slides>38</Slides>
  <Notes>0</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Theme1</vt:lpstr>
      <vt:lpstr>Introduction to Research Design</vt:lpstr>
      <vt:lpstr>Why ‘collect’ data?</vt:lpstr>
      <vt:lpstr>Data collection techniques/methods</vt:lpstr>
      <vt:lpstr>For example, You Might:</vt:lpstr>
      <vt:lpstr>Gaining access to the data you need</vt:lpstr>
      <vt:lpstr>Student activity</vt:lpstr>
      <vt:lpstr>What is a questionnaire? </vt:lpstr>
      <vt:lpstr>Types of Questionnaire </vt:lpstr>
      <vt:lpstr>Slide 9</vt:lpstr>
      <vt:lpstr>Advantages of questionnaires</vt:lpstr>
      <vt:lpstr>Disadvantages of questionnaires</vt:lpstr>
      <vt:lpstr>Slide 12</vt:lpstr>
      <vt:lpstr>Structure of the Questionnaire</vt:lpstr>
      <vt:lpstr>Types of Questions</vt:lpstr>
      <vt:lpstr>Types of Questions</vt:lpstr>
      <vt:lpstr>Types of Questions</vt:lpstr>
      <vt:lpstr>Dichotomous questions</vt:lpstr>
      <vt:lpstr>Multiple Choice Questions</vt:lpstr>
      <vt:lpstr>Attitude Surveys</vt:lpstr>
      <vt:lpstr>Likert Scale</vt:lpstr>
      <vt:lpstr>Likert Scale</vt:lpstr>
      <vt:lpstr>Semantic Differential Scale</vt:lpstr>
      <vt:lpstr>Semantic Differential Scale</vt:lpstr>
      <vt:lpstr>Rank Order Scales</vt:lpstr>
      <vt:lpstr>Golden Rules on Questionnaire design</vt:lpstr>
      <vt:lpstr>Golden Rules on Questionnaire design</vt:lpstr>
      <vt:lpstr>Student activity</vt:lpstr>
      <vt:lpstr>What is an interview?</vt:lpstr>
      <vt:lpstr>Slide 29</vt:lpstr>
      <vt:lpstr>Slide 30</vt:lpstr>
      <vt:lpstr>Advantages of depth interviews include:</vt:lpstr>
      <vt:lpstr>Disadvantages of interviews include:</vt:lpstr>
      <vt:lpstr>Student activity</vt:lpstr>
      <vt:lpstr>What is observation?</vt:lpstr>
      <vt:lpstr>Slide 35</vt:lpstr>
      <vt:lpstr>Advantages of observational research</vt:lpstr>
      <vt:lpstr>Disadvantages of observational research</vt:lpstr>
      <vt:lpstr>References</vt:lpstr>
    </vt:vector>
  </TitlesOfParts>
  <Company>FP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RB</dc:creator>
  <cp:lastModifiedBy>Rhian</cp:lastModifiedBy>
  <cp:revision>275</cp:revision>
  <cp:lastPrinted>2002-12-31T10:27:27Z</cp:lastPrinted>
  <dcterms:created xsi:type="dcterms:W3CDTF">2002-01-09T07:28:14Z</dcterms:created>
  <dcterms:modified xsi:type="dcterms:W3CDTF">2013-01-20T21:42:46Z</dcterms:modified>
</cp:coreProperties>
</file>