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
  </p:notes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3AA4B5-8210-C54D-AF47-1AB27B77A0C2}" v="542" dt="2026-07-05T17:07:48.8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1170"/>
    <p:restoredTop sz="90909"/>
  </p:normalViewPr>
  <p:slideViewPr>
    <p:cSldViewPr snapToGrid="0">
      <p:cViewPr>
        <p:scale>
          <a:sx n="92" d="100"/>
          <a:sy n="92" d="100"/>
        </p:scale>
        <p:origin x="144" y="4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 Id="rId9"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27DFFF-EB3F-AE4B-83FD-A278D381EF9E}" type="doc">
      <dgm:prSet loTypeId="urn:microsoft.com/office/officeart/2005/8/layout/matrix2" loCatId="" qsTypeId="urn:microsoft.com/office/officeart/2005/8/quickstyle/simple1" qsCatId="simple" csTypeId="urn:microsoft.com/office/officeart/2005/8/colors/accent1_2" csCatId="accent1" phldr="1"/>
      <dgm:spPr/>
      <dgm:t>
        <a:bodyPr/>
        <a:lstStyle/>
        <a:p>
          <a:endParaRPr lang="en-GB"/>
        </a:p>
      </dgm:t>
    </dgm:pt>
    <dgm:pt modelId="{EA906EAF-11FD-EC4B-BC71-F036938C3C36}">
      <dgm:prSet phldrT="[Text]" custT="1"/>
      <dgm:spPr>
        <a:solidFill>
          <a:schemeClr val="accent6">
            <a:lumMod val="20000"/>
            <a:lumOff val="80000"/>
          </a:schemeClr>
        </a:solidFill>
      </dgm:spPr>
      <dgm:t>
        <a:bodyPr/>
        <a:lstStyle/>
        <a:p>
          <a:r>
            <a:rPr lang="en-GB" sz="1000" dirty="0">
              <a:solidFill>
                <a:schemeClr val="tx1"/>
              </a:solidFill>
            </a:rPr>
            <a:t>EXCLUSIVE DISCOUNTS ON YOUR NEXT PURCHASE</a:t>
          </a:r>
        </a:p>
      </dgm:t>
    </dgm:pt>
    <dgm:pt modelId="{B3CD5DD4-FF17-B34B-8CEE-82D38C00B595}" type="parTrans" cxnId="{772E4E0B-C581-8E4C-92BE-07911FEF4CD8}">
      <dgm:prSet/>
      <dgm:spPr/>
      <dgm:t>
        <a:bodyPr/>
        <a:lstStyle/>
        <a:p>
          <a:endParaRPr lang="en-GB"/>
        </a:p>
      </dgm:t>
    </dgm:pt>
    <dgm:pt modelId="{19E52E6B-49F9-6E41-913F-F82436DCADDC}" type="sibTrans" cxnId="{772E4E0B-C581-8E4C-92BE-07911FEF4CD8}">
      <dgm:prSet/>
      <dgm:spPr/>
      <dgm:t>
        <a:bodyPr/>
        <a:lstStyle/>
        <a:p>
          <a:endParaRPr lang="en-GB"/>
        </a:p>
      </dgm:t>
    </dgm:pt>
    <dgm:pt modelId="{31EF5621-219A-0B45-842C-0692EFAB1AA7}">
      <dgm:prSet phldrT="[Text]"/>
      <dgm:spPr>
        <a:solidFill>
          <a:schemeClr val="accent6">
            <a:lumMod val="20000"/>
            <a:lumOff val="80000"/>
          </a:schemeClr>
        </a:solidFill>
      </dgm:spPr>
      <dgm:t>
        <a:bodyPr/>
        <a:lstStyle/>
        <a:p>
          <a:r>
            <a:rPr lang="en-GB" dirty="0">
              <a:solidFill>
                <a:schemeClr val="tx1"/>
              </a:solidFill>
            </a:rPr>
            <a:t>LOYALITY REWARDS FOR EVERY RETURN.</a:t>
          </a:r>
        </a:p>
      </dgm:t>
    </dgm:pt>
    <dgm:pt modelId="{D3E7CE39-5161-4348-BCC3-659A3091BBFD}" type="parTrans" cxnId="{F972D022-EE99-7C42-9302-F8B9488ABCED}">
      <dgm:prSet/>
      <dgm:spPr/>
      <dgm:t>
        <a:bodyPr/>
        <a:lstStyle/>
        <a:p>
          <a:endParaRPr lang="en-GB"/>
        </a:p>
      </dgm:t>
    </dgm:pt>
    <dgm:pt modelId="{537C14A2-49D9-3E4B-8B71-ABC069F872BE}" type="sibTrans" cxnId="{F972D022-EE99-7C42-9302-F8B9488ABCED}">
      <dgm:prSet/>
      <dgm:spPr/>
      <dgm:t>
        <a:bodyPr/>
        <a:lstStyle/>
        <a:p>
          <a:endParaRPr lang="en-GB"/>
        </a:p>
      </dgm:t>
    </dgm:pt>
    <dgm:pt modelId="{B7BDAA81-DC88-994B-B699-387A8E2CC5EB}">
      <dgm:prSet phldrT="[Text]"/>
      <dgm:spPr>
        <a:solidFill>
          <a:schemeClr val="accent6">
            <a:lumMod val="20000"/>
            <a:lumOff val="80000"/>
          </a:schemeClr>
        </a:solidFill>
      </dgm:spPr>
      <dgm:t>
        <a:bodyPr/>
        <a:lstStyle/>
        <a:p>
          <a:r>
            <a:rPr lang="en-GB" dirty="0">
              <a:solidFill>
                <a:schemeClr val="tx1"/>
              </a:solidFill>
            </a:rPr>
            <a:t>MAKE A POSITIVE IMPACT ON THE ENVIRONMENT</a:t>
          </a:r>
        </a:p>
      </dgm:t>
    </dgm:pt>
    <dgm:pt modelId="{5EB8F853-37B0-1848-BCD5-9C1E2ECAB7D1}" type="parTrans" cxnId="{72DBC4CD-6B67-F44A-84A9-9A916B09B7D2}">
      <dgm:prSet/>
      <dgm:spPr/>
      <dgm:t>
        <a:bodyPr/>
        <a:lstStyle/>
        <a:p>
          <a:endParaRPr lang="en-GB"/>
        </a:p>
      </dgm:t>
    </dgm:pt>
    <dgm:pt modelId="{E37B2E31-D3D9-F64A-9E1D-CE456D663C4B}" type="sibTrans" cxnId="{72DBC4CD-6B67-F44A-84A9-9A916B09B7D2}">
      <dgm:prSet/>
      <dgm:spPr/>
      <dgm:t>
        <a:bodyPr/>
        <a:lstStyle/>
        <a:p>
          <a:endParaRPr lang="en-GB"/>
        </a:p>
      </dgm:t>
    </dgm:pt>
    <dgm:pt modelId="{8DA67DC2-9F60-0242-9BA4-A28E57DC44F2}">
      <dgm:prSet phldrT="[Text]"/>
      <dgm:spPr>
        <a:solidFill>
          <a:schemeClr val="accent6">
            <a:lumMod val="20000"/>
            <a:lumOff val="80000"/>
          </a:schemeClr>
        </a:solidFill>
      </dgm:spPr>
      <dgm:t>
        <a:bodyPr/>
        <a:lstStyle/>
        <a:p>
          <a:r>
            <a:rPr lang="en-GB" dirty="0">
              <a:solidFill>
                <a:schemeClr val="tx1"/>
              </a:solidFill>
            </a:rPr>
            <a:t>BE PART OF A SUSTAINABLE COMMUNITY</a:t>
          </a:r>
        </a:p>
      </dgm:t>
    </dgm:pt>
    <dgm:pt modelId="{83980794-2207-E648-9E85-AC12FE66EB33}" type="parTrans" cxnId="{2EFEEAE2-8FD4-2F47-BB69-89CD66712DFE}">
      <dgm:prSet/>
      <dgm:spPr/>
      <dgm:t>
        <a:bodyPr/>
        <a:lstStyle/>
        <a:p>
          <a:endParaRPr lang="en-GB"/>
        </a:p>
      </dgm:t>
    </dgm:pt>
    <dgm:pt modelId="{3916865F-C6BE-C24E-8693-0E9F498BC82D}" type="sibTrans" cxnId="{2EFEEAE2-8FD4-2F47-BB69-89CD66712DFE}">
      <dgm:prSet/>
      <dgm:spPr/>
      <dgm:t>
        <a:bodyPr/>
        <a:lstStyle/>
        <a:p>
          <a:endParaRPr lang="en-GB"/>
        </a:p>
      </dgm:t>
    </dgm:pt>
    <dgm:pt modelId="{822945D3-481E-614F-9319-E5D07F6ACBD0}" type="pres">
      <dgm:prSet presAssocID="{AB27DFFF-EB3F-AE4B-83FD-A278D381EF9E}" presName="matrix" presStyleCnt="0">
        <dgm:presLayoutVars>
          <dgm:chMax val="1"/>
          <dgm:dir/>
          <dgm:resizeHandles val="exact"/>
        </dgm:presLayoutVars>
      </dgm:prSet>
      <dgm:spPr/>
    </dgm:pt>
    <dgm:pt modelId="{33AC99C4-6F14-894D-AD03-42FADD078AE6}" type="pres">
      <dgm:prSet presAssocID="{AB27DFFF-EB3F-AE4B-83FD-A278D381EF9E}" presName="axisShape" presStyleLbl="bgShp" presStyleIdx="0" presStyleCnt="1" custLinFactNeighborX="4512" custLinFactNeighborY="6615"/>
      <dgm:spPr/>
    </dgm:pt>
    <dgm:pt modelId="{1E35437A-399D-3540-9D5E-AA7B976F7110}" type="pres">
      <dgm:prSet presAssocID="{AB27DFFF-EB3F-AE4B-83FD-A278D381EF9E}" presName="rect1" presStyleLbl="node1" presStyleIdx="0" presStyleCnt="4" custLinFactNeighborX="-183" custLinFactNeighborY="-1409">
        <dgm:presLayoutVars>
          <dgm:chMax val="0"/>
          <dgm:chPref val="0"/>
          <dgm:bulletEnabled val="1"/>
        </dgm:presLayoutVars>
      </dgm:prSet>
      <dgm:spPr/>
    </dgm:pt>
    <dgm:pt modelId="{0A948241-053E-FF4F-A2BD-633DEAC95D53}" type="pres">
      <dgm:prSet presAssocID="{AB27DFFF-EB3F-AE4B-83FD-A278D381EF9E}" presName="rect2" presStyleLbl="node1" presStyleIdx="1" presStyleCnt="4" custLinFactNeighborX="14965" custLinFactNeighborY="-4438">
        <dgm:presLayoutVars>
          <dgm:chMax val="0"/>
          <dgm:chPref val="0"/>
          <dgm:bulletEnabled val="1"/>
        </dgm:presLayoutVars>
      </dgm:prSet>
      <dgm:spPr/>
    </dgm:pt>
    <dgm:pt modelId="{B2D5F0A6-2E72-B04B-AABE-AB0CD8DA321E}" type="pres">
      <dgm:prSet presAssocID="{AB27DFFF-EB3F-AE4B-83FD-A278D381EF9E}" presName="rect3" presStyleLbl="node1" presStyleIdx="2" presStyleCnt="4" custLinFactNeighborX="-183" custLinFactNeighborY="620">
        <dgm:presLayoutVars>
          <dgm:chMax val="0"/>
          <dgm:chPref val="0"/>
          <dgm:bulletEnabled val="1"/>
        </dgm:presLayoutVars>
      </dgm:prSet>
      <dgm:spPr/>
    </dgm:pt>
    <dgm:pt modelId="{C98FA999-648C-E743-B5F6-386E035B1E59}" type="pres">
      <dgm:prSet presAssocID="{AB27DFFF-EB3F-AE4B-83FD-A278D381EF9E}" presName="rect4" presStyleLbl="node1" presStyleIdx="3" presStyleCnt="4" custLinFactNeighborX="12706" custLinFactNeighborY="-124">
        <dgm:presLayoutVars>
          <dgm:chMax val="0"/>
          <dgm:chPref val="0"/>
          <dgm:bulletEnabled val="1"/>
        </dgm:presLayoutVars>
      </dgm:prSet>
      <dgm:spPr/>
    </dgm:pt>
  </dgm:ptLst>
  <dgm:cxnLst>
    <dgm:cxn modelId="{772E4E0B-C581-8E4C-92BE-07911FEF4CD8}" srcId="{AB27DFFF-EB3F-AE4B-83FD-A278D381EF9E}" destId="{EA906EAF-11FD-EC4B-BC71-F036938C3C36}" srcOrd="0" destOrd="0" parTransId="{B3CD5DD4-FF17-B34B-8CEE-82D38C00B595}" sibTransId="{19E52E6B-49F9-6E41-913F-F82436DCADDC}"/>
    <dgm:cxn modelId="{0FF1610C-3EDA-1C49-8D34-7F39B491D589}" type="presOf" srcId="{EA906EAF-11FD-EC4B-BC71-F036938C3C36}" destId="{1E35437A-399D-3540-9D5E-AA7B976F7110}" srcOrd="0" destOrd="0" presId="urn:microsoft.com/office/officeart/2005/8/layout/matrix2"/>
    <dgm:cxn modelId="{E4D5C212-0510-854B-9012-944C4C2C511C}" type="presOf" srcId="{AB27DFFF-EB3F-AE4B-83FD-A278D381EF9E}" destId="{822945D3-481E-614F-9319-E5D07F6ACBD0}" srcOrd="0" destOrd="0" presId="urn:microsoft.com/office/officeart/2005/8/layout/matrix2"/>
    <dgm:cxn modelId="{F972D022-EE99-7C42-9302-F8B9488ABCED}" srcId="{AB27DFFF-EB3F-AE4B-83FD-A278D381EF9E}" destId="{31EF5621-219A-0B45-842C-0692EFAB1AA7}" srcOrd="1" destOrd="0" parTransId="{D3E7CE39-5161-4348-BCC3-659A3091BBFD}" sibTransId="{537C14A2-49D9-3E4B-8B71-ABC069F872BE}"/>
    <dgm:cxn modelId="{D0244852-0B5A-9648-9655-12DDC1CCD9CE}" type="presOf" srcId="{31EF5621-219A-0B45-842C-0692EFAB1AA7}" destId="{0A948241-053E-FF4F-A2BD-633DEAC95D53}" srcOrd="0" destOrd="0" presId="urn:microsoft.com/office/officeart/2005/8/layout/matrix2"/>
    <dgm:cxn modelId="{24CE005B-0710-3F4D-8D80-111B585820E9}" type="presOf" srcId="{8DA67DC2-9F60-0242-9BA4-A28E57DC44F2}" destId="{C98FA999-648C-E743-B5F6-386E035B1E59}" srcOrd="0" destOrd="0" presId="urn:microsoft.com/office/officeart/2005/8/layout/matrix2"/>
    <dgm:cxn modelId="{DC34F094-33B2-8945-BB2D-A8E75FFF537F}" type="presOf" srcId="{B7BDAA81-DC88-994B-B699-387A8E2CC5EB}" destId="{B2D5F0A6-2E72-B04B-AABE-AB0CD8DA321E}" srcOrd="0" destOrd="0" presId="urn:microsoft.com/office/officeart/2005/8/layout/matrix2"/>
    <dgm:cxn modelId="{72DBC4CD-6B67-F44A-84A9-9A916B09B7D2}" srcId="{AB27DFFF-EB3F-AE4B-83FD-A278D381EF9E}" destId="{B7BDAA81-DC88-994B-B699-387A8E2CC5EB}" srcOrd="2" destOrd="0" parTransId="{5EB8F853-37B0-1848-BCD5-9C1E2ECAB7D1}" sibTransId="{E37B2E31-D3D9-F64A-9E1D-CE456D663C4B}"/>
    <dgm:cxn modelId="{2EFEEAE2-8FD4-2F47-BB69-89CD66712DFE}" srcId="{AB27DFFF-EB3F-AE4B-83FD-A278D381EF9E}" destId="{8DA67DC2-9F60-0242-9BA4-A28E57DC44F2}" srcOrd="3" destOrd="0" parTransId="{83980794-2207-E648-9E85-AC12FE66EB33}" sibTransId="{3916865F-C6BE-C24E-8693-0E9F498BC82D}"/>
    <dgm:cxn modelId="{2AEDA0C0-38D4-8B45-BC9C-2FC317CA4758}" type="presParOf" srcId="{822945D3-481E-614F-9319-E5D07F6ACBD0}" destId="{33AC99C4-6F14-894D-AD03-42FADD078AE6}" srcOrd="0" destOrd="0" presId="urn:microsoft.com/office/officeart/2005/8/layout/matrix2"/>
    <dgm:cxn modelId="{F05660E9-8876-A549-8A71-F4202F970014}" type="presParOf" srcId="{822945D3-481E-614F-9319-E5D07F6ACBD0}" destId="{1E35437A-399D-3540-9D5E-AA7B976F7110}" srcOrd="1" destOrd="0" presId="urn:microsoft.com/office/officeart/2005/8/layout/matrix2"/>
    <dgm:cxn modelId="{366BF09B-FEFA-354A-93A5-4FC6B7D975CF}" type="presParOf" srcId="{822945D3-481E-614F-9319-E5D07F6ACBD0}" destId="{0A948241-053E-FF4F-A2BD-633DEAC95D53}" srcOrd="2" destOrd="0" presId="urn:microsoft.com/office/officeart/2005/8/layout/matrix2"/>
    <dgm:cxn modelId="{9350B54B-1FC3-6D4A-8E4B-3EE0B94E0170}" type="presParOf" srcId="{822945D3-481E-614F-9319-E5D07F6ACBD0}" destId="{B2D5F0A6-2E72-B04B-AABE-AB0CD8DA321E}" srcOrd="3" destOrd="0" presId="urn:microsoft.com/office/officeart/2005/8/layout/matrix2"/>
    <dgm:cxn modelId="{82261A4C-7DA6-D240-B026-CF5828056259}" type="presParOf" srcId="{822945D3-481E-614F-9319-E5D07F6ACBD0}" destId="{C98FA999-648C-E743-B5F6-386E035B1E59}" srcOrd="4" destOrd="0" presId="urn:microsoft.com/office/officeart/2005/8/layout/matrix2"/>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AC99C4-6F14-894D-AD03-42FADD078AE6}">
      <dsp:nvSpPr>
        <dsp:cNvPr id="0" name=""/>
        <dsp:cNvSpPr/>
      </dsp:nvSpPr>
      <dsp:spPr>
        <a:xfrm>
          <a:off x="227460" y="0"/>
          <a:ext cx="2752316" cy="2752316"/>
        </a:xfrm>
        <a:prstGeom prst="quadArrow">
          <a:avLst>
            <a:gd name="adj1" fmla="val 2000"/>
            <a:gd name="adj2" fmla="val 4000"/>
            <a:gd name="adj3" fmla="val 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35437A-399D-3540-9D5E-AA7B976F7110}">
      <dsp:nvSpPr>
        <dsp:cNvPr id="0" name=""/>
        <dsp:cNvSpPr/>
      </dsp:nvSpPr>
      <dsp:spPr>
        <a:xfrm>
          <a:off x="290616" y="163388"/>
          <a:ext cx="1100926" cy="1100926"/>
        </a:xfrm>
        <a:prstGeom prst="roundRect">
          <a:avLst/>
        </a:prstGeom>
        <a:solidFill>
          <a:schemeClr val="accent6">
            <a:lumMod val="20000"/>
            <a:lumOff val="8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solidFill>
                <a:schemeClr val="tx1"/>
              </a:solidFill>
            </a:rPr>
            <a:t>EXCLUSIVE DISCOUNTS ON YOUR NEXT PURCHASE</a:t>
          </a:r>
        </a:p>
      </dsp:txBody>
      <dsp:txXfrm>
        <a:off x="344359" y="217131"/>
        <a:ext cx="993440" cy="993440"/>
      </dsp:txXfrm>
    </dsp:sp>
    <dsp:sp modelId="{0A948241-053E-FF4F-A2BD-633DEAC95D53}">
      <dsp:nvSpPr>
        <dsp:cNvPr id="0" name=""/>
        <dsp:cNvSpPr/>
      </dsp:nvSpPr>
      <dsp:spPr>
        <a:xfrm>
          <a:off x="1750973" y="130041"/>
          <a:ext cx="1100926" cy="1100926"/>
        </a:xfrm>
        <a:prstGeom prst="roundRect">
          <a:avLst/>
        </a:prstGeom>
        <a:solidFill>
          <a:schemeClr val="accent6">
            <a:lumMod val="20000"/>
            <a:lumOff val="8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solidFill>
                <a:schemeClr val="tx1"/>
              </a:solidFill>
            </a:rPr>
            <a:t>LOYALITY REWARDS FOR EVERY RETURN.</a:t>
          </a:r>
        </a:p>
      </dsp:txBody>
      <dsp:txXfrm>
        <a:off x="1804716" y="183784"/>
        <a:ext cx="993440" cy="993440"/>
      </dsp:txXfrm>
    </dsp:sp>
    <dsp:sp modelId="{B2D5F0A6-2E72-B04B-AABE-AB0CD8DA321E}">
      <dsp:nvSpPr>
        <dsp:cNvPr id="0" name=""/>
        <dsp:cNvSpPr/>
      </dsp:nvSpPr>
      <dsp:spPr>
        <a:xfrm>
          <a:off x="290616" y="1479314"/>
          <a:ext cx="1100926" cy="1100926"/>
        </a:xfrm>
        <a:prstGeom prst="roundRect">
          <a:avLst/>
        </a:prstGeom>
        <a:solidFill>
          <a:schemeClr val="accent6">
            <a:lumMod val="20000"/>
            <a:lumOff val="8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solidFill>
                <a:schemeClr val="tx1"/>
              </a:solidFill>
            </a:rPr>
            <a:t>MAKE A POSITIVE IMPACT ON THE ENVIRONMENT</a:t>
          </a:r>
        </a:p>
      </dsp:txBody>
      <dsp:txXfrm>
        <a:off x="344359" y="1533057"/>
        <a:ext cx="993440" cy="993440"/>
      </dsp:txXfrm>
    </dsp:sp>
    <dsp:sp modelId="{C98FA999-648C-E743-B5F6-386E035B1E59}">
      <dsp:nvSpPr>
        <dsp:cNvPr id="0" name=""/>
        <dsp:cNvSpPr/>
      </dsp:nvSpPr>
      <dsp:spPr>
        <a:xfrm>
          <a:off x="1726103" y="1471123"/>
          <a:ext cx="1100926" cy="1100926"/>
        </a:xfrm>
        <a:prstGeom prst="roundRect">
          <a:avLst/>
        </a:prstGeom>
        <a:solidFill>
          <a:schemeClr val="accent6">
            <a:lumMod val="20000"/>
            <a:lumOff val="8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solidFill>
                <a:schemeClr val="tx1"/>
              </a:solidFill>
            </a:rPr>
            <a:t>BE PART OF A SUSTAINABLE COMMUNITY</a:t>
          </a:r>
        </a:p>
      </dsp:txBody>
      <dsp:txXfrm>
        <a:off x="1779846" y="1524866"/>
        <a:ext cx="993440" cy="993440"/>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713FAA-1034-044D-9B33-500A2CCF33B5}" type="datetimeFigureOut">
              <a:rPr lang="en-US" smtClean="0"/>
              <a:t>7/5/26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ADB9BF-E892-BF45-A89E-25E6A59FBABC}" type="slidenum">
              <a:rPr lang="en-US" smtClean="0"/>
              <a:t>‹#›</a:t>
            </a:fld>
            <a:endParaRPr lang="en-US"/>
          </a:p>
        </p:txBody>
      </p:sp>
    </p:spTree>
    <p:extLst>
      <p:ext uri="{BB962C8B-B14F-4D97-AF65-F5344CB8AC3E}">
        <p14:creationId xmlns:p14="http://schemas.microsoft.com/office/powerpoint/2010/main" val="7975382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a:p>
            <a:r>
              <a:rPr lang="en-US" dirty="0"/>
              <a:t>https://</a:t>
            </a:r>
            <a:r>
              <a:rPr lang="en-US" dirty="0" err="1"/>
              <a:t>cdn.statcdn.com</a:t>
            </a:r>
            <a:r>
              <a:rPr lang="en-US" dirty="0"/>
              <a:t>/Statistic/1035000/1038504-blank-355.png </a:t>
            </a:r>
          </a:p>
          <a:p>
            <a:r>
              <a:rPr lang="en-GB" sz="1200" b="0" i="0" u="none" strike="noStrike" kern="1200" dirty="0" err="1">
                <a:solidFill>
                  <a:schemeClr val="tx1"/>
                </a:solidFill>
                <a:effectLst/>
                <a:latin typeface="+mn-lt"/>
                <a:ea typeface="+mn-ea"/>
                <a:cs typeface="+mn-cs"/>
              </a:rPr>
              <a:t>NielsenIQ</a:t>
            </a:r>
            <a:r>
              <a:rPr lang="en-GB" sz="1200" b="0" i="0" u="none" strike="noStrike" kern="1200" dirty="0">
                <a:solidFill>
                  <a:schemeClr val="tx1"/>
                </a:solidFill>
                <a:effectLst/>
                <a:latin typeface="+mn-lt"/>
                <a:ea typeface="+mn-ea"/>
                <a:cs typeface="+mn-cs"/>
              </a:rPr>
              <a:t> (2018) </a:t>
            </a:r>
            <a:r>
              <a:rPr lang="en-GB" sz="1200" b="0" i="1" kern="1200" dirty="0">
                <a:solidFill>
                  <a:schemeClr val="tx1"/>
                </a:solidFill>
                <a:effectLst/>
                <a:latin typeface="+mn-lt"/>
                <a:ea typeface="+mn-ea"/>
                <a:cs typeface="+mn-cs"/>
              </a:rPr>
              <a:t>Global consumers seek companies that care about environmental issues</a:t>
            </a:r>
            <a:r>
              <a:rPr lang="en-GB" sz="1200" b="0" i="0" u="none" strike="noStrike" kern="1200" dirty="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5"/>
          </p:nvPr>
        </p:nvSpPr>
        <p:spPr/>
        <p:txBody>
          <a:bodyPr/>
          <a:lstStyle/>
          <a:p>
            <a:fld id="{88ADB9BF-E892-BF45-A89E-25E6A59FBABC}" type="slidenum">
              <a:rPr lang="en-US" smtClean="0"/>
              <a:t>2</a:t>
            </a:fld>
            <a:endParaRPr lang="en-US"/>
          </a:p>
        </p:txBody>
      </p:sp>
    </p:spTree>
    <p:extLst>
      <p:ext uri="{BB962C8B-B14F-4D97-AF65-F5344CB8AC3E}">
        <p14:creationId xmlns:p14="http://schemas.microsoft.com/office/powerpoint/2010/main" val="1384988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4B5C5-CADB-E771-92EE-9B5C87F2EAE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EADA4F2-C7EC-D208-667E-94D6BB62F8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7FA2974-0BB5-C664-9DBE-2DAC6CF64CDB}"/>
              </a:ext>
            </a:extLst>
          </p:cNvPr>
          <p:cNvSpPr>
            <a:spLocks noGrp="1"/>
          </p:cNvSpPr>
          <p:nvPr>
            <p:ph type="dt" sz="half" idx="10"/>
          </p:nvPr>
        </p:nvSpPr>
        <p:spPr/>
        <p:txBody>
          <a:bodyPr/>
          <a:lstStyle/>
          <a:p>
            <a:fld id="{22A9A4A2-014C-5542-8A54-09F6D1E9DEE6}" type="datetimeFigureOut">
              <a:rPr lang="en-US" smtClean="0"/>
              <a:t>7/5/26</a:t>
            </a:fld>
            <a:endParaRPr lang="en-US"/>
          </a:p>
        </p:txBody>
      </p:sp>
      <p:sp>
        <p:nvSpPr>
          <p:cNvPr id="5" name="Footer Placeholder 4">
            <a:extLst>
              <a:ext uri="{FF2B5EF4-FFF2-40B4-BE49-F238E27FC236}">
                <a16:creationId xmlns:a16="http://schemas.microsoft.com/office/drawing/2014/main" id="{4251C79C-F585-D500-507E-A3872EEAB2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2F2B1D-C25E-E6F0-6505-0EC3D11149A9}"/>
              </a:ext>
            </a:extLst>
          </p:cNvPr>
          <p:cNvSpPr>
            <a:spLocks noGrp="1"/>
          </p:cNvSpPr>
          <p:nvPr>
            <p:ph type="sldNum" sz="quarter" idx="12"/>
          </p:nvPr>
        </p:nvSpPr>
        <p:spPr/>
        <p:txBody>
          <a:bodyPr/>
          <a:lstStyle/>
          <a:p>
            <a:fld id="{25E515A9-3321-2F4C-A095-312711EC2CE2}" type="slidenum">
              <a:rPr lang="en-US" smtClean="0"/>
              <a:t>‹#›</a:t>
            </a:fld>
            <a:endParaRPr lang="en-US"/>
          </a:p>
        </p:txBody>
      </p:sp>
    </p:spTree>
    <p:extLst>
      <p:ext uri="{BB962C8B-B14F-4D97-AF65-F5344CB8AC3E}">
        <p14:creationId xmlns:p14="http://schemas.microsoft.com/office/powerpoint/2010/main" val="606944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3249C-CBB9-7015-1500-03B2536BC66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565CCD7-7AD7-10B6-CE26-1B2E4B8ACF0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8A1DDEE-7E82-9F4B-3B3F-C2A48904413C}"/>
              </a:ext>
            </a:extLst>
          </p:cNvPr>
          <p:cNvSpPr>
            <a:spLocks noGrp="1"/>
          </p:cNvSpPr>
          <p:nvPr>
            <p:ph type="dt" sz="half" idx="10"/>
          </p:nvPr>
        </p:nvSpPr>
        <p:spPr/>
        <p:txBody>
          <a:bodyPr/>
          <a:lstStyle/>
          <a:p>
            <a:fld id="{22A9A4A2-014C-5542-8A54-09F6D1E9DEE6}" type="datetimeFigureOut">
              <a:rPr lang="en-US" smtClean="0"/>
              <a:t>7/5/26</a:t>
            </a:fld>
            <a:endParaRPr lang="en-US"/>
          </a:p>
        </p:txBody>
      </p:sp>
      <p:sp>
        <p:nvSpPr>
          <p:cNvPr id="5" name="Footer Placeholder 4">
            <a:extLst>
              <a:ext uri="{FF2B5EF4-FFF2-40B4-BE49-F238E27FC236}">
                <a16:creationId xmlns:a16="http://schemas.microsoft.com/office/drawing/2014/main" id="{516BF47C-2261-C442-D500-9DC88C1DC8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8D2A4D-89C4-3FDE-C05B-342B6CC72AA4}"/>
              </a:ext>
            </a:extLst>
          </p:cNvPr>
          <p:cNvSpPr>
            <a:spLocks noGrp="1"/>
          </p:cNvSpPr>
          <p:nvPr>
            <p:ph type="sldNum" sz="quarter" idx="12"/>
          </p:nvPr>
        </p:nvSpPr>
        <p:spPr/>
        <p:txBody>
          <a:bodyPr/>
          <a:lstStyle/>
          <a:p>
            <a:fld id="{25E515A9-3321-2F4C-A095-312711EC2CE2}" type="slidenum">
              <a:rPr lang="en-US" smtClean="0"/>
              <a:t>‹#›</a:t>
            </a:fld>
            <a:endParaRPr lang="en-US"/>
          </a:p>
        </p:txBody>
      </p:sp>
    </p:spTree>
    <p:extLst>
      <p:ext uri="{BB962C8B-B14F-4D97-AF65-F5344CB8AC3E}">
        <p14:creationId xmlns:p14="http://schemas.microsoft.com/office/powerpoint/2010/main" val="1102974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66BFE-5BBC-D74B-4BCA-23B4DFF1D5F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5CD05969-D92F-68BF-9805-D87BF2595DD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DEE89C9-EEA0-A2C3-3DAA-E9C8655D3FAA}"/>
              </a:ext>
            </a:extLst>
          </p:cNvPr>
          <p:cNvSpPr>
            <a:spLocks noGrp="1"/>
          </p:cNvSpPr>
          <p:nvPr>
            <p:ph type="dt" sz="half" idx="10"/>
          </p:nvPr>
        </p:nvSpPr>
        <p:spPr/>
        <p:txBody>
          <a:bodyPr/>
          <a:lstStyle/>
          <a:p>
            <a:fld id="{22A9A4A2-014C-5542-8A54-09F6D1E9DEE6}" type="datetimeFigureOut">
              <a:rPr lang="en-US" smtClean="0"/>
              <a:t>7/5/26</a:t>
            </a:fld>
            <a:endParaRPr lang="en-US"/>
          </a:p>
        </p:txBody>
      </p:sp>
      <p:sp>
        <p:nvSpPr>
          <p:cNvPr id="5" name="Footer Placeholder 4">
            <a:extLst>
              <a:ext uri="{FF2B5EF4-FFF2-40B4-BE49-F238E27FC236}">
                <a16:creationId xmlns:a16="http://schemas.microsoft.com/office/drawing/2014/main" id="{3CCDC22F-00DF-230C-5695-6E09957F02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63B534-E904-F1CB-D61B-3F018F303A15}"/>
              </a:ext>
            </a:extLst>
          </p:cNvPr>
          <p:cNvSpPr>
            <a:spLocks noGrp="1"/>
          </p:cNvSpPr>
          <p:nvPr>
            <p:ph type="sldNum" sz="quarter" idx="12"/>
          </p:nvPr>
        </p:nvSpPr>
        <p:spPr/>
        <p:txBody>
          <a:bodyPr/>
          <a:lstStyle/>
          <a:p>
            <a:fld id="{25E515A9-3321-2F4C-A095-312711EC2CE2}" type="slidenum">
              <a:rPr lang="en-US" smtClean="0"/>
              <a:t>‹#›</a:t>
            </a:fld>
            <a:endParaRPr lang="en-US"/>
          </a:p>
        </p:txBody>
      </p:sp>
    </p:spTree>
    <p:extLst>
      <p:ext uri="{BB962C8B-B14F-4D97-AF65-F5344CB8AC3E}">
        <p14:creationId xmlns:p14="http://schemas.microsoft.com/office/powerpoint/2010/main" val="2617816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2345D-CDA5-1C0B-3C9D-8F76BFEDE56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384A924-1A25-CE23-9437-2272652A2AF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F06E97C-5419-F779-98C9-F389C321A1E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E1F4A29-AFC0-E0B6-27BE-7618EF442870}"/>
              </a:ext>
            </a:extLst>
          </p:cNvPr>
          <p:cNvSpPr>
            <a:spLocks noGrp="1"/>
          </p:cNvSpPr>
          <p:nvPr>
            <p:ph type="dt" sz="half" idx="10"/>
          </p:nvPr>
        </p:nvSpPr>
        <p:spPr/>
        <p:txBody>
          <a:bodyPr/>
          <a:lstStyle/>
          <a:p>
            <a:fld id="{22A9A4A2-014C-5542-8A54-09F6D1E9DEE6}" type="datetimeFigureOut">
              <a:rPr lang="en-US" smtClean="0"/>
              <a:t>7/5/26</a:t>
            </a:fld>
            <a:endParaRPr lang="en-US"/>
          </a:p>
        </p:txBody>
      </p:sp>
      <p:sp>
        <p:nvSpPr>
          <p:cNvPr id="6" name="Footer Placeholder 5">
            <a:extLst>
              <a:ext uri="{FF2B5EF4-FFF2-40B4-BE49-F238E27FC236}">
                <a16:creationId xmlns:a16="http://schemas.microsoft.com/office/drawing/2014/main" id="{A7DEA37A-4ADA-D7ED-7154-059599B0CD1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F3799C-D011-0107-49B6-9796A3557405}"/>
              </a:ext>
            </a:extLst>
          </p:cNvPr>
          <p:cNvSpPr>
            <a:spLocks noGrp="1"/>
          </p:cNvSpPr>
          <p:nvPr>
            <p:ph type="sldNum" sz="quarter" idx="12"/>
          </p:nvPr>
        </p:nvSpPr>
        <p:spPr/>
        <p:txBody>
          <a:bodyPr/>
          <a:lstStyle/>
          <a:p>
            <a:fld id="{25E515A9-3321-2F4C-A095-312711EC2CE2}" type="slidenum">
              <a:rPr lang="en-US" smtClean="0"/>
              <a:t>‹#›</a:t>
            </a:fld>
            <a:endParaRPr lang="en-US"/>
          </a:p>
        </p:txBody>
      </p:sp>
    </p:spTree>
    <p:extLst>
      <p:ext uri="{BB962C8B-B14F-4D97-AF65-F5344CB8AC3E}">
        <p14:creationId xmlns:p14="http://schemas.microsoft.com/office/powerpoint/2010/main" val="36390879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6B95A-6D97-B5C1-341F-0E5783CA330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25575EA-C5DF-9208-8CA2-C21EA7B520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9D1002E-5AF8-4944-E4DC-1A69B6A5A4B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DC2BBDC-AFAF-E65D-DA16-EEE12D06CE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774EF27-8126-65B6-785C-A476F52A457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7D85B32-8EF6-64A3-C049-976D60ADF2B5}"/>
              </a:ext>
            </a:extLst>
          </p:cNvPr>
          <p:cNvSpPr>
            <a:spLocks noGrp="1"/>
          </p:cNvSpPr>
          <p:nvPr>
            <p:ph type="dt" sz="half" idx="10"/>
          </p:nvPr>
        </p:nvSpPr>
        <p:spPr/>
        <p:txBody>
          <a:bodyPr/>
          <a:lstStyle/>
          <a:p>
            <a:fld id="{22A9A4A2-014C-5542-8A54-09F6D1E9DEE6}" type="datetimeFigureOut">
              <a:rPr lang="en-US" smtClean="0"/>
              <a:t>7/5/26</a:t>
            </a:fld>
            <a:endParaRPr lang="en-US"/>
          </a:p>
        </p:txBody>
      </p:sp>
      <p:sp>
        <p:nvSpPr>
          <p:cNvPr id="8" name="Footer Placeholder 7">
            <a:extLst>
              <a:ext uri="{FF2B5EF4-FFF2-40B4-BE49-F238E27FC236}">
                <a16:creationId xmlns:a16="http://schemas.microsoft.com/office/drawing/2014/main" id="{B5BB1BAB-055B-D113-57E6-A830B88919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9AB78F3-6F69-A111-108A-2D68F9927C02}"/>
              </a:ext>
            </a:extLst>
          </p:cNvPr>
          <p:cNvSpPr>
            <a:spLocks noGrp="1"/>
          </p:cNvSpPr>
          <p:nvPr>
            <p:ph type="sldNum" sz="quarter" idx="12"/>
          </p:nvPr>
        </p:nvSpPr>
        <p:spPr/>
        <p:txBody>
          <a:bodyPr/>
          <a:lstStyle/>
          <a:p>
            <a:fld id="{25E515A9-3321-2F4C-A095-312711EC2CE2}" type="slidenum">
              <a:rPr lang="en-US" smtClean="0"/>
              <a:t>‹#›</a:t>
            </a:fld>
            <a:endParaRPr lang="en-US"/>
          </a:p>
        </p:txBody>
      </p:sp>
    </p:spTree>
    <p:extLst>
      <p:ext uri="{BB962C8B-B14F-4D97-AF65-F5344CB8AC3E}">
        <p14:creationId xmlns:p14="http://schemas.microsoft.com/office/powerpoint/2010/main" val="2624064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C92AE-F5A1-F854-EB98-9DA3F7F82EF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F7C5623-7A59-E912-A17E-C114945F6AF0}"/>
              </a:ext>
            </a:extLst>
          </p:cNvPr>
          <p:cNvSpPr>
            <a:spLocks noGrp="1"/>
          </p:cNvSpPr>
          <p:nvPr>
            <p:ph type="dt" sz="half" idx="10"/>
          </p:nvPr>
        </p:nvSpPr>
        <p:spPr/>
        <p:txBody>
          <a:bodyPr/>
          <a:lstStyle/>
          <a:p>
            <a:fld id="{22A9A4A2-014C-5542-8A54-09F6D1E9DEE6}" type="datetimeFigureOut">
              <a:rPr lang="en-US" smtClean="0"/>
              <a:t>7/5/26</a:t>
            </a:fld>
            <a:endParaRPr lang="en-US"/>
          </a:p>
        </p:txBody>
      </p:sp>
      <p:sp>
        <p:nvSpPr>
          <p:cNvPr id="4" name="Footer Placeholder 3">
            <a:extLst>
              <a:ext uri="{FF2B5EF4-FFF2-40B4-BE49-F238E27FC236}">
                <a16:creationId xmlns:a16="http://schemas.microsoft.com/office/drawing/2014/main" id="{36F003CA-D2FE-4FE0-4328-8A9BD20D10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C7DE543-E980-0087-6BE1-984C567F4044}"/>
              </a:ext>
            </a:extLst>
          </p:cNvPr>
          <p:cNvSpPr>
            <a:spLocks noGrp="1"/>
          </p:cNvSpPr>
          <p:nvPr>
            <p:ph type="sldNum" sz="quarter" idx="12"/>
          </p:nvPr>
        </p:nvSpPr>
        <p:spPr/>
        <p:txBody>
          <a:bodyPr/>
          <a:lstStyle/>
          <a:p>
            <a:fld id="{25E515A9-3321-2F4C-A095-312711EC2CE2}" type="slidenum">
              <a:rPr lang="en-US" smtClean="0"/>
              <a:t>‹#›</a:t>
            </a:fld>
            <a:endParaRPr lang="en-US"/>
          </a:p>
        </p:txBody>
      </p:sp>
    </p:spTree>
    <p:extLst>
      <p:ext uri="{BB962C8B-B14F-4D97-AF65-F5344CB8AC3E}">
        <p14:creationId xmlns:p14="http://schemas.microsoft.com/office/powerpoint/2010/main" val="2178217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5F7784-B237-44FC-1F0E-2D8A26F05D57}"/>
              </a:ext>
            </a:extLst>
          </p:cNvPr>
          <p:cNvSpPr>
            <a:spLocks noGrp="1"/>
          </p:cNvSpPr>
          <p:nvPr>
            <p:ph type="dt" sz="half" idx="10"/>
          </p:nvPr>
        </p:nvSpPr>
        <p:spPr/>
        <p:txBody>
          <a:bodyPr/>
          <a:lstStyle/>
          <a:p>
            <a:fld id="{22A9A4A2-014C-5542-8A54-09F6D1E9DEE6}" type="datetimeFigureOut">
              <a:rPr lang="en-US" smtClean="0"/>
              <a:t>7/5/26</a:t>
            </a:fld>
            <a:endParaRPr lang="en-US"/>
          </a:p>
        </p:txBody>
      </p:sp>
      <p:sp>
        <p:nvSpPr>
          <p:cNvPr id="3" name="Footer Placeholder 2">
            <a:extLst>
              <a:ext uri="{FF2B5EF4-FFF2-40B4-BE49-F238E27FC236}">
                <a16:creationId xmlns:a16="http://schemas.microsoft.com/office/drawing/2014/main" id="{B8C8FB0E-5AE4-95E6-EE8C-C754C53574A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7F808E9-C97D-37D9-04F6-FB85B106C8EA}"/>
              </a:ext>
            </a:extLst>
          </p:cNvPr>
          <p:cNvSpPr>
            <a:spLocks noGrp="1"/>
          </p:cNvSpPr>
          <p:nvPr>
            <p:ph type="sldNum" sz="quarter" idx="12"/>
          </p:nvPr>
        </p:nvSpPr>
        <p:spPr/>
        <p:txBody>
          <a:bodyPr/>
          <a:lstStyle/>
          <a:p>
            <a:fld id="{25E515A9-3321-2F4C-A095-312711EC2CE2}" type="slidenum">
              <a:rPr lang="en-US" smtClean="0"/>
              <a:t>‹#›</a:t>
            </a:fld>
            <a:endParaRPr lang="en-US"/>
          </a:p>
        </p:txBody>
      </p:sp>
    </p:spTree>
    <p:extLst>
      <p:ext uri="{BB962C8B-B14F-4D97-AF65-F5344CB8AC3E}">
        <p14:creationId xmlns:p14="http://schemas.microsoft.com/office/powerpoint/2010/main" val="27520321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6ADF8-3B9E-618B-0FEB-F45441F7DE9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663836C-FFE8-A428-3789-294FE80891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CC04FDB-7624-655E-5FE7-BB34DB96D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8074EC1-A386-836F-812C-7CBF0E5F931E}"/>
              </a:ext>
            </a:extLst>
          </p:cNvPr>
          <p:cNvSpPr>
            <a:spLocks noGrp="1"/>
          </p:cNvSpPr>
          <p:nvPr>
            <p:ph type="dt" sz="half" idx="10"/>
          </p:nvPr>
        </p:nvSpPr>
        <p:spPr/>
        <p:txBody>
          <a:bodyPr/>
          <a:lstStyle/>
          <a:p>
            <a:fld id="{22A9A4A2-014C-5542-8A54-09F6D1E9DEE6}" type="datetimeFigureOut">
              <a:rPr lang="en-US" smtClean="0"/>
              <a:t>7/5/26</a:t>
            </a:fld>
            <a:endParaRPr lang="en-US"/>
          </a:p>
        </p:txBody>
      </p:sp>
      <p:sp>
        <p:nvSpPr>
          <p:cNvPr id="6" name="Footer Placeholder 5">
            <a:extLst>
              <a:ext uri="{FF2B5EF4-FFF2-40B4-BE49-F238E27FC236}">
                <a16:creationId xmlns:a16="http://schemas.microsoft.com/office/drawing/2014/main" id="{F4D6791A-F900-3014-D184-8130EC7C0FB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953CC6-0F06-86C3-AA28-7A9B27AD9579}"/>
              </a:ext>
            </a:extLst>
          </p:cNvPr>
          <p:cNvSpPr>
            <a:spLocks noGrp="1"/>
          </p:cNvSpPr>
          <p:nvPr>
            <p:ph type="sldNum" sz="quarter" idx="12"/>
          </p:nvPr>
        </p:nvSpPr>
        <p:spPr/>
        <p:txBody>
          <a:bodyPr/>
          <a:lstStyle/>
          <a:p>
            <a:fld id="{25E515A9-3321-2F4C-A095-312711EC2CE2}" type="slidenum">
              <a:rPr lang="en-US" smtClean="0"/>
              <a:t>‹#›</a:t>
            </a:fld>
            <a:endParaRPr lang="en-US"/>
          </a:p>
        </p:txBody>
      </p:sp>
    </p:spTree>
    <p:extLst>
      <p:ext uri="{BB962C8B-B14F-4D97-AF65-F5344CB8AC3E}">
        <p14:creationId xmlns:p14="http://schemas.microsoft.com/office/powerpoint/2010/main" val="2619441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7DEF7-5F23-28D6-A1DA-2E9A2341541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25AFDC-A641-9934-69A1-4E98850514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9D2478B-8E36-EE26-C46E-57EF03E1A1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7DC05CA-2CD9-EC09-EF36-1F06084FBD99}"/>
              </a:ext>
            </a:extLst>
          </p:cNvPr>
          <p:cNvSpPr>
            <a:spLocks noGrp="1"/>
          </p:cNvSpPr>
          <p:nvPr>
            <p:ph type="dt" sz="half" idx="10"/>
          </p:nvPr>
        </p:nvSpPr>
        <p:spPr/>
        <p:txBody>
          <a:bodyPr/>
          <a:lstStyle/>
          <a:p>
            <a:fld id="{22A9A4A2-014C-5542-8A54-09F6D1E9DEE6}" type="datetimeFigureOut">
              <a:rPr lang="en-US" smtClean="0"/>
              <a:t>7/5/26</a:t>
            </a:fld>
            <a:endParaRPr lang="en-US"/>
          </a:p>
        </p:txBody>
      </p:sp>
      <p:sp>
        <p:nvSpPr>
          <p:cNvPr id="6" name="Footer Placeholder 5">
            <a:extLst>
              <a:ext uri="{FF2B5EF4-FFF2-40B4-BE49-F238E27FC236}">
                <a16:creationId xmlns:a16="http://schemas.microsoft.com/office/drawing/2014/main" id="{58485EC8-0F1E-F16B-10FB-A7A4E0B631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534B42-BFF9-0A52-4965-F48965F1F75E}"/>
              </a:ext>
            </a:extLst>
          </p:cNvPr>
          <p:cNvSpPr>
            <a:spLocks noGrp="1"/>
          </p:cNvSpPr>
          <p:nvPr>
            <p:ph type="sldNum" sz="quarter" idx="12"/>
          </p:nvPr>
        </p:nvSpPr>
        <p:spPr/>
        <p:txBody>
          <a:bodyPr/>
          <a:lstStyle/>
          <a:p>
            <a:fld id="{25E515A9-3321-2F4C-A095-312711EC2CE2}" type="slidenum">
              <a:rPr lang="en-US" smtClean="0"/>
              <a:t>‹#›</a:t>
            </a:fld>
            <a:endParaRPr lang="en-US"/>
          </a:p>
        </p:txBody>
      </p:sp>
    </p:spTree>
    <p:extLst>
      <p:ext uri="{BB962C8B-B14F-4D97-AF65-F5344CB8AC3E}">
        <p14:creationId xmlns:p14="http://schemas.microsoft.com/office/powerpoint/2010/main" val="3272443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03148-D215-FD8F-194D-FAC4CE725F5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6764DF5-C8EA-4270-9C08-CED44483B1F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5063C73-A335-73C4-514E-BB4E5255EDC3}"/>
              </a:ext>
            </a:extLst>
          </p:cNvPr>
          <p:cNvSpPr>
            <a:spLocks noGrp="1"/>
          </p:cNvSpPr>
          <p:nvPr>
            <p:ph type="dt" sz="half" idx="10"/>
          </p:nvPr>
        </p:nvSpPr>
        <p:spPr/>
        <p:txBody>
          <a:bodyPr/>
          <a:lstStyle/>
          <a:p>
            <a:fld id="{22A9A4A2-014C-5542-8A54-09F6D1E9DEE6}" type="datetimeFigureOut">
              <a:rPr lang="en-US" smtClean="0"/>
              <a:t>7/5/26</a:t>
            </a:fld>
            <a:endParaRPr lang="en-US"/>
          </a:p>
        </p:txBody>
      </p:sp>
      <p:sp>
        <p:nvSpPr>
          <p:cNvPr id="5" name="Footer Placeholder 4">
            <a:extLst>
              <a:ext uri="{FF2B5EF4-FFF2-40B4-BE49-F238E27FC236}">
                <a16:creationId xmlns:a16="http://schemas.microsoft.com/office/drawing/2014/main" id="{788E6FA0-92EB-9C40-7CEE-40CC5ECB65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550039-716E-DA0B-2702-90B58668661C}"/>
              </a:ext>
            </a:extLst>
          </p:cNvPr>
          <p:cNvSpPr>
            <a:spLocks noGrp="1"/>
          </p:cNvSpPr>
          <p:nvPr>
            <p:ph type="sldNum" sz="quarter" idx="12"/>
          </p:nvPr>
        </p:nvSpPr>
        <p:spPr/>
        <p:txBody>
          <a:bodyPr/>
          <a:lstStyle/>
          <a:p>
            <a:fld id="{25E515A9-3321-2F4C-A095-312711EC2CE2}" type="slidenum">
              <a:rPr lang="en-US" smtClean="0"/>
              <a:t>‹#›</a:t>
            </a:fld>
            <a:endParaRPr lang="en-US"/>
          </a:p>
        </p:txBody>
      </p:sp>
    </p:spTree>
    <p:extLst>
      <p:ext uri="{BB962C8B-B14F-4D97-AF65-F5344CB8AC3E}">
        <p14:creationId xmlns:p14="http://schemas.microsoft.com/office/powerpoint/2010/main" val="2486061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D0219E-BA13-E8AB-5803-36475DF2167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38DAD99-DD90-2F0A-7991-4F1EFEBC942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673D277-9167-D20C-7B51-635A208319A6}"/>
              </a:ext>
            </a:extLst>
          </p:cNvPr>
          <p:cNvSpPr>
            <a:spLocks noGrp="1"/>
          </p:cNvSpPr>
          <p:nvPr>
            <p:ph type="dt" sz="half" idx="10"/>
          </p:nvPr>
        </p:nvSpPr>
        <p:spPr/>
        <p:txBody>
          <a:bodyPr/>
          <a:lstStyle/>
          <a:p>
            <a:fld id="{22A9A4A2-014C-5542-8A54-09F6D1E9DEE6}" type="datetimeFigureOut">
              <a:rPr lang="en-US" smtClean="0"/>
              <a:t>7/5/26</a:t>
            </a:fld>
            <a:endParaRPr lang="en-US"/>
          </a:p>
        </p:txBody>
      </p:sp>
      <p:sp>
        <p:nvSpPr>
          <p:cNvPr id="5" name="Footer Placeholder 4">
            <a:extLst>
              <a:ext uri="{FF2B5EF4-FFF2-40B4-BE49-F238E27FC236}">
                <a16:creationId xmlns:a16="http://schemas.microsoft.com/office/drawing/2014/main" id="{986E230F-2DFF-D092-1A1D-41DB806F56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41258C-9CE4-DFC2-34A9-863AE7A4ED91}"/>
              </a:ext>
            </a:extLst>
          </p:cNvPr>
          <p:cNvSpPr>
            <a:spLocks noGrp="1"/>
          </p:cNvSpPr>
          <p:nvPr>
            <p:ph type="sldNum" sz="quarter" idx="12"/>
          </p:nvPr>
        </p:nvSpPr>
        <p:spPr/>
        <p:txBody>
          <a:bodyPr/>
          <a:lstStyle/>
          <a:p>
            <a:fld id="{25E515A9-3321-2F4C-A095-312711EC2CE2}" type="slidenum">
              <a:rPr lang="en-US" smtClean="0"/>
              <a:t>‹#›</a:t>
            </a:fld>
            <a:endParaRPr lang="en-US"/>
          </a:p>
        </p:txBody>
      </p:sp>
    </p:spTree>
    <p:extLst>
      <p:ext uri="{BB962C8B-B14F-4D97-AF65-F5344CB8AC3E}">
        <p14:creationId xmlns:p14="http://schemas.microsoft.com/office/powerpoint/2010/main" val="28070068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B0DF63-B42B-C41B-1C7F-62001BA79E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3A1C958-ABF3-B6EE-C198-7416F959FC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0CBACE-D163-CD84-38AD-34ABFF128D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2A9A4A2-014C-5542-8A54-09F6D1E9DEE6}" type="datetimeFigureOut">
              <a:rPr lang="en-US" smtClean="0"/>
              <a:t>7/5/26</a:t>
            </a:fld>
            <a:endParaRPr lang="en-US"/>
          </a:p>
        </p:txBody>
      </p:sp>
      <p:sp>
        <p:nvSpPr>
          <p:cNvPr id="5" name="Footer Placeholder 4">
            <a:extLst>
              <a:ext uri="{FF2B5EF4-FFF2-40B4-BE49-F238E27FC236}">
                <a16:creationId xmlns:a16="http://schemas.microsoft.com/office/drawing/2014/main" id="{851BA433-1A89-AA4B-0699-605F7F2832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50826C2-B137-8233-F101-70C3C1D7D8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5E515A9-3321-2F4C-A095-312711EC2CE2}" type="slidenum">
              <a:rPr lang="en-US" smtClean="0"/>
              <a:t>‹#›</a:t>
            </a:fld>
            <a:endParaRPr lang="en-US"/>
          </a:p>
        </p:txBody>
      </p:sp>
    </p:spTree>
    <p:extLst>
      <p:ext uri="{BB962C8B-B14F-4D97-AF65-F5344CB8AC3E}">
        <p14:creationId xmlns:p14="http://schemas.microsoft.com/office/powerpoint/2010/main" val="21299242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diagramColors" Target="../diagrams/colors1.xml"/><Relationship Id="rId18" Type="http://schemas.openxmlformats.org/officeDocument/2006/relationships/image" Target="../media/image11.png"/><Relationship Id="rId3" Type="http://schemas.openxmlformats.org/officeDocument/2006/relationships/image" Target="../media/image1.jpeg"/><Relationship Id="rId21" Type="http://schemas.openxmlformats.org/officeDocument/2006/relationships/image" Target="../media/image14.svg"/><Relationship Id="rId7" Type="http://schemas.openxmlformats.org/officeDocument/2006/relationships/image" Target="../media/image5.svg"/><Relationship Id="rId12" Type="http://schemas.openxmlformats.org/officeDocument/2006/relationships/diagramQuickStyle" Target="../diagrams/quickStyle1.xml"/><Relationship Id="rId17" Type="http://schemas.openxmlformats.org/officeDocument/2006/relationships/image" Target="../media/image10.png"/><Relationship Id="rId2" Type="http://schemas.openxmlformats.org/officeDocument/2006/relationships/notesSlide" Target="../notesSlides/notesSlide1.xml"/><Relationship Id="rId16" Type="http://schemas.openxmlformats.org/officeDocument/2006/relationships/image" Target="../media/image9.png"/><Relationship Id="rId20" Type="http://schemas.openxmlformats.org/officeDocument/2006/relationships/image" Target="../media/image13.sv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diagramLayout" Target="../diagrams/layout1.xml"/><Relationship Id="rId5" Type="http://schemas.openxmlformats.org/officeDocument/2006/relationships/image" Target="../media/image3.svg"/><Relationship Id="rId15" Type="http://schemas.openxmlformats.org/officeDocument/2006/relationships/image" Target="../media/image8.png"/><Relationship Id="rId10" Type="http://schemas.openxmlformats.org/officeDocument/2006/relationships/diagramData" Target="../diagrams/data1.xml"/><Relationship Id="rId19" Type="http://schemas.openxmlformats.org/officeDocument/2006/relationships/image" Target="../media/image12.svg"/><Relationship Id="rId4" Type="http://schemas.openxmlformats.org/officeDocument/2006/relationships/image" Target="../media/image2.svg"/><Relationship Id="rId9" Type="http://schemas.openxmlformats.org/officeDocument/2006/relationships/image" Target="../media/image7.svg"/><Relationship Id="rId14" Type="http://schemas.microsoft.com/office/2007/relationships/diagramDrawing" Target="../diagrams/drawing1.xml"/><Relationship Id="rId22"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6B918-329C-1AC3-0F5E-4CCBB6DAE91E}"/>
              </a:ext>
            </a:extLst>
          </p:cNvPr>
          <p:cNvSpPr>
            <a:spLocks noGrp="1"/>
          </p:cNvSpPr>
          <p:nvPr>
            <p:ph type="ctrTitle"/>
          </p:nvPr>
        </p:nvSpPr>
        <p:spPr/>
        <p:txBody>
          <a:bodyPr>
            <a:normAutofit/>
          </a:bodyPr>
          <a:lstStyle/>
          <a:p>
            <a:r>
              <a:rPr lang="en-US" sz="2400" dirty="0">
                <a:latin typeface="Baskerville" panose="02020502070401020303" pitchFamily="18" charset="0"/>
                <a:ea typeface="Baskerville" panose="02020502070401020303" pitchFamily="18" charset="0"/>
              </a:rPr>
              <a:t>NOSHEEN MANZOOR</a:t>
            </a:r>
            <a:br>
              <a:rPr lang="en-US" sz="2400" dirty="0">
                <a:latin typeface="Baskerville" panose="02020502070401020303" pitchFamily="18" charset="0"/>
                <a:ea typeface="Baskerville" panose="02020502070401020303" pitchFamily="18" charset="0"/>
              </a:rPr>
            </a:br>
            <a:r>
              <a:rPr lang="en-US" sz="2400" dirty="0">
                <a:latin typeface="Baskerville" panose="02020502070401020303" pitchFamily="18" charset="0"/>
                <a:ea typeface="Baskerville" panose="02020502070401020303" pitchFamily="18" charset="0"/>
              </a:rPr>
              <a:t>2218718</a:t>
            </a:r>
            <a:br>
              <a:rPr lang="en-US" sz="2400" dirty="0">
                <a:latin typeface="Baskerville" panose="02020502070401020303" pitchFamily="18" charset="0"/>
                <a:ea typeface="Baskerville" panose="02020502070401020303" pitchFamily="18" charset="0"/>
              </a:rPr>
            </a:br>
            <a:r>
              <a:rPr lang="en-US" sz="2400" dirty="0">
                <a:latin typeface="Baskerville" panose="02020502070401020303" pitchFamily="18" charset="0"/>
                <a:ea typeface="Baskerville" panose="02020502070401020303" pitchFamily="18" charset="0"/>
              </a:rPr>
              <a:t>MARKET MANAGEMENT</a:t>
            </a:r>
            <a:br>
              <a:rPr lang="en-US" sz="2400" dirty="0">
                <a:latin typeface="Baskerville" panose="02020502070401020303" pitchFamily="18" charset="0"/>
                <a:ea typeface="Baskerville" panose="02020502070401020303" pitchFamily="18" charset="0"/>
              </a:rPr>
            </a:br>
            <a:r>
              <a:rPr lang="en-US" sz="2400" dirty="0">
                <a:latin typeface="Baskerville" panose="02020502070401020303" pitchFamily="18" charset="0"/>
                <a:ea typeface="Baskerville" panose="02020502070401020303" pitchFamily="18" charset="0"/>
              </a:rPr>
              <a:t>LCMB 7024</a:t>
            </a:r>
            <a:br>
              <a:rPr lang="en-US" sz="2400" dirty="0">
                <a:latin typeface="Baskerville" panose="02020502070401020303" pitchFamily="18" charset="0"/>
                <a:ea typeface="Baskerville" panose="02020502070401020303" pitchFamily="18" charset="0"/>
              </a:rPr>
            </a:br>
            <a:r>
              <a:rPr lang="en-US" sz="2400" dirty="0">
                <a:latin typeface="Baskerville" panose="02020502070401020303" pitchFamily="18" charset="0"/>
                <a:ea typeface="Baskerville" panose="02020502070401020303" pitchFamily="18" charset="0"/>
              </a:rPr>
              <a:t>TAONGA KAONGA SOBERE-SNITHERS</a:t>
            </a:r>
            <a:br>
              <a:rPr lang="en-US" sz="2400" dirty="0">
                <a:latin typeface="Baskerville" panose="02020502070401020303" pitchFamily="18" charset="0"/>
                <a:ea typeface="Baskerville" panose="02020502070401020303" pitchFamily="18" charset="0"/>
              </a:rPr>
            </a:br>
            <a:r>
              <a:rPr lang="en-US" sz="2400" dirty="0">
                <a:latin typeface="Baskerville" panose="02020502070401020303" pitchFamily="18" charset="0"/>
                <a:ea typeface="Baskerville" panose="02020502070401020303" pitchFamily="18" charset="0"/>
              </a:rPr>
              <a:t>COMPONENT 2 POSTER</a:t>
            </a:r>
          </a:p>
        </p:txBody>
      </p:sp>
    </p:spTree>
    <p:extLst>
      <p:ext uri="{BB962C8B-B14F-4D97-AF65-F5344CB8AC3E}">
        <p14:creationId xmlns:p14="http://schemas.microsoft.com/office/powerpoint/2010/main" val="37386634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A6F2E7-6C9B-A81B-8F45-979FB2EC3E2C}"/>
              </a:ext>
            </a:extLst>
          </p:cNvPr>
          <p:cNvSpPr txBox="1"/>
          <p:nvPr/>
        </p:nvSpPr>
        <p:spPr>
          <a:xfrm>
            <a:off x="0" y="0"/>
            <a:ext cx="2996055" cy="1323439"/>
          </a:xfrm>
          <a:prstGeom prst="rect">
            <a:avLst/>
          </a:prstGeom>
          <a:noFill/>
        </p:spPr>
        <p:txBody>
          <a:bodyPr wrap="square" rtlCol="0">
            <a:spAutoFit/>
          </a:bodyPr>
          <a:lstStyle/>
          <a:p>
            <a:pPr algn="ctr"/>
            <a:r>
              <a:rPr lang="en-US" sz="1600" b="1" dirty="0">
                <a:latin typeface="Baskerville" panose="02020502070401020303" pitchFamily="18" charset="0"/>
                <a:ea typeface="Baskerville" panose="02020502070401020303" pitchFamily="18" charset="0"/>
              </a:rPr>
              <a:t>Crocs</a:t>
            </a:r>
          </a:p>
          <a:p>
            <a:pPr algn="ctr"/>
            <a:r>
              <a:rPr lang="en-US" sz="1200" dirty="0">
                <a:latin typeface="Baskerville" panose="02020502070401020303" pitchFamily="18" charset="0"/>
                <a:ea typeface="Baskerville" panose="02020502070401020303" pitchFamily="18" charset="0"/>
              </a:rPr>
              <a:t>COME AS YOU ARE</a:t>
            </a:r>
          </a:p>
          <a:p>
            <a:pPr algn="ctr"/>
            <a:r>
              <a:rPr lang="en-US" sz="1200" dirty="0">
                <a:latin typeface="Baskerville" panose="02020502070401020303" pitchFamily="18" charset="0"/>
                <a:ea typeface="Baskerville" panose="02020502070401020303" pitchFamily="18" charset="0"/>
              </a:rPr>
              <a:t>ABOUT CROCS</a:t>
            </a:r>
          </a:p>
          <a:p>
            <a:r>
              <a:rPr lang="en-US" sz="1000" dirty="0">
                <a:latin typeface="Baskerville" panose="02020502070401020303" pitchFamily="18" charset="0"/>
                <a:ea typeface="Baskerville" panose="02020502070401020303" pitchFamily="18" charset="0"/>
              </a:rPr>
              <a:t>Crocs is a global leader in innovative, comfortable and versatile footwear loved in over 100 countries. </a:t>
            </a:r>
          </a:p>
          <a:p>
            <a:r>
              <a:rPr lang="en-US" sz="1000" dirty="0">
                <a:latin typeface="Baskerville" panose="02020502070401020303" pitchFamily="18" charset="0"/>
                <a:ea typeface="Baskerville" panose="02020502070401020303" pitchFamily="18" charset="0"/>
              </a:rPr>
              <a:t>”We stand for comfort, individually and well expression for all” Crocs (2024). </a:t>
            </a:r>
          </a:p>
        </p:txBody>
      </p:sp>
      <p:sp>
        <p:nvSpPr>
          <p:cNvPr id="3" name="TextBox 2">
            <a:extLst>
              <a:ext uri="{FF2B5EF4-FFF2-40B4-BE49-F238E27FC236}">
                <a16:creationId xmlns:a16="http://schemas.microsoft.com/office/drawing/2014/main" id="{86A2DBD4-D746-4E86-C0BE-DF6876789D57}"/>
              </a:ext>
            </a:extLst>
          </p:cNvPr>
          <p:cNvSpPr txBox="1"/>
          <p:nvPr/>
        </p:nvSpPr>
        <p:spPr>
          <a:xfrm>
            <a:off x="2623644" y="69011"/>
            <a:ext cx="4265530" cy="1261884"/>
          </a:xfrm>
          <a:prstGeom prst="rect">
            <a:avLst/>
          </a:prstGeom>
          <a:noFill/>
        </p:spPr>
        <p:txBody>
          <a:bodyPr wrap="square" rtlCol="0">
            <a:spAutoFit/>
          </a:bodyPr>
          <a:lstStyle/>
          <a:p>
            <a:pPr algn="ctr"/>
            <a:r>
              <a:rPr lang="en-US" sz="3200" b="1" dirty="0">
                <a:solidFill>
                  <a:schemeClr val="accent6">
                    <a:lumMod val="75000"/>
                  </a:schemeClr>
                </a:solidFill>
                <a:latin typeface="Baskerville" panose="02020502070401020303" pitchFamily="18" charset="0"/>
                <a:ea typeface="Baskerville" panose="02020502070401020303" pitchFamily="18" charset="0"/>
              </a:rPr>
              <a:t>Re</a:t>
            </a:r>
            <a:r>
              <a:rPr lang="en-US" sz="3200" b="1" dirty="0">
                <a:latin typeface="Baskerville" panose="02020502070401020303" pitchFamily="18" charset="0"/>
                <a:ea typeface="Baskerville" panose="02020502070401020303" pitchFamily="18" charset="0"/>
              </a:rPr>
              <a:t>Crocs</a:t>
            </a:r>
          </a:p>
          <a:p>
            <a:pPr algn="ctr"/>
            <a:r>
              <a:rPr lang="en-US" sz="1600" dirty="0">
                <a:solidFill>
                  <a:schemeClr val="accent6">
                    <a:lumMod val="75000"/>
                  </a:schemeClr>
                </a:solidFill>
                <a:latin typeface="Baskerville" panose="02020502070401020303" pitchFamily="18" charset="0"/>
                <a:ea typeface="Baskerville" panose="02020502070401020303" pitchFamily="18" charset="0"/>
              </a:rPr>
              <a:t>RETURN. </a:t>
            </a:r>
            <a:r>
              <a:rPr lang="en-US" sz="1600" dirty="0">
                <a:latin typeface="Baskerville" panose="02020502070401020303" pitchFamily="18" charset="0"/>
                <a:ea typeface="Baskerville" panose="02020502070401020303" pitchFamily="18" charset="0"/>
              </a:rPr>
              <a:t>RECYCLE. </a:t>
            </a:r>
            <a:r>
              <a:rPr lang="en-US" sz="1600" dirty="0">
                <a:solidFill>
                  <a:schemeClr val="accent6">
                    <a:lumMod val="75000"/>
                  </a:schemeClr>
                </a:solidFill>
                <a:latin typeface="Baskerville" panose="02020502070401020303" pitchFamily="18" charset="0"/>
                <a:ea typeface="Baskerville" panose="02020502070401020303" pitchFamily="18" charset="0"/>
              </a:rPr>
              <a:t>REWEAR.</a:t>
            </a:r>
          </a:p>
          <a:p>
            <a:pPr algn="ctr"/>
            <a:r>
              <a:rPr lang="en-US" sz="1400" dirty="0">
                <a:solidFill>
                  <a:schemeClr val="accent3">
                    <a:lumMod val="75000"/>
                  </a:schemeClr>
                </a:solidFill>
                <a:latin typeface="Baskerville" panose="02020502070401020303" pitchFamily="18" charset="0"/>
                <a:ea typeface="Baskerville" panose="02020502070401020303" pitchFamily="18" charset="0"/>
              </a:rPr>
              <a:t>A SUSTAINABLE STEP FORWARD</a:t>
            </a:r>
          </a:p>
          <a:p>
            <a:pPr algn="ctr"/>
            <a:r>
              <a:rPr lang="en-US" sz="1400" dirty="0">
                <a:latin typeface="Baskerville" panose="02020502070401020303" pitchFamily="18" charset="0"/>
                <a:ea typeface="Baskerville" panose="02020502070401020303" pitchFamily="18" charset="0"/>
              </a:rPr>
              <a:t>A sustainable brand extension by crocs</a:t>
            </a:r>
          </a:p>
        </p:txBody>
      </p:sp>
      <p:sp>
        <p:nvSpPr>
          <p:cNvPr id="4" name="TextBox 3">
            <a:extLst>
              <a:ext uri="{FF2B5EF4-FFF2-40B4-BE49-F238E27FC236}">
                <a16:creationId xmlns:a16="http://schemas.microsoft.com/office/drawing/2014/main" id="{4CDBFF64-4F54-0919-559A-C4980301879D}"/>
              </a:ext>
            </a:extLst>
          </p:cNvPr>
          <p:cNvSpPr txBox="1"/>
          <p:nvPr/>
        </p:nvSpPr>
        <p:spPr>
          <a:xfrm>
            <a:off x="2954482" y="1393804"/>
            <a:ext cx="3934691" cy="1323439"/>
          </a:xfrm>
          <a:prstGeom prst="rect">
            <a:avLst/>
          </a:prstGeom>
          <a:noFill/>
        </p:spPr>
        <p:txBody>
          <a:bodyPr wrap="square" rtlCol="0">
            <a:spAutoFit/>
          </a:bodyPr>
          <a:lstStyle/>
          <a:p>
            <a:pPr algn="ctr"/>
            <a:r>
              <a:rPr lang="en-US" sz="1400" dirty="0">
                <a:solidFill>
                  <a:schemeClr val="accent6">
                    <a:lumMod val="75000"/>
                  </a:schemeClr>
                </a:solidFill>
              </a:rPr>
              <a:t>THE PERPOSE OF RECROCS</a:t>
            </a:r>
          </a:p>
          <a:p>
            <a:r>
              <a:rPr lang="en-US" sz="1200" dirty="0">
                <a:latin typeface="Baskerville" panose="02020502070401020303" pitchFamily="18" charset="0"/>
                <a:ea typeface="Baskerville" panose="02020502070401020303" pitchFamily="18" charset="0"/>
              </a:rPr>
              <a:t>ReCrocs is a circular footwear program that makes it easy for customers to return their used Crocs. We recycle, repurpose or refurbish the returned footwear to create new products, reducing waste and keeping materials in use for longer.</a:t>
            </a:r>
          </a:p>
          <a:p>
            <a:endParaRPr lang="en-US" dirty="0"/>
          </a:p>
        </p:txBody>
      </p:sp>
      <p:sp>
        <p:nvSpPr>
          <p:cNvPr id="5" name="TextBox 4">
            <a:extLst>
              <a:ext uri="{FF2B5EF4-FFF2-40B4-BE49-F238E27FC236}">
                <a16:creationId xmlns:a16="http://schemas.microsoft.com/office/drawing/2014/main" id="{16BFE968-E39B-29AD-6F51-CCEC5E706972}"/>
              </a:ext>
            </a:extLst>
          </p:cNvPr>
          <p:cNvSpPr txBox="1"/>
          <p:nvPr/>
        </p:nvSpPr>
        <p:spPr>
          <a:xfrm>
            <a:off x="8619714" y="69010"/>
            <a:ext cx="3572286" cy="338554"/>
          </a:xfrm>
          <a:prstGeom prst="rect">
            <a:avLst/>
          </a:prstGeom>
          <a:noFill/>
        </p:spPr>
        <p:txBody>
          <a:bodyPr wrap="square" rtlCol="0">
            <a:spAutoFit/>
          </a:bodyPr>
          <a:lstStyle/>
          <a:p>
            <a:r>
              <a:rPr lang="en-US" sz="1600" dirty="0"/>
              <a:t>WHY SUSTAINABLITY MATTERS NOW</a:t>
            </a:r>
          </a:p>
        </p:txBody>
      </p:sp>
      <p:pic>
        <p:nvPicPr>
          <p:cNvPr id="7" name="Picture 6" descr="It’s giving variety… What colours do you want to see from us?">
            <a:extLst>
              <a:ext uri="{FF2B5EF4-FFF2-40B4-BE49-F238E27FC236}">
                <a16:creationId xmlns:a16="http://schemas.microsoft.com/office/drawing/2014/main" id="{4D83D2D0-3DA4-1F76-B0ED-72DE4B65077E}"/>
              </a:ext>
            </a:extLst>
          </p:cNvPr>
          <p:cNvPicPr>
            <a:picLocks noChangeAspect="1"/>
          </p:cNvPicPr>
          <p:nvPr/>
        </p:nvPicPr>
        <p:blipFill>
          <a:blip r:embed="rId3"/>
          <a:stretch>
            <a:fillRect/>
          </a:stretch>
        </p:blipFill>
        <p:spPr>
          <a:xfrm>
            <a:off x="7043333" y="168085"/>
            <a:ext cx="1361954" cy="2169262"/>
          </a:xfrm>
          <a:prstGeom prst="rect">
            <a:avLst/>
          </a:prstGeom>
        </p:spPr>
      </p:pic>
      <p:sp>
        <p:nvSpPr>
          <p:cNvPr id="9" name="Connector 8">
            <a:extLst>
              <a:ext uri="{FF2B5EF4-FFF2-40B4-BE49-F238E27FC236}">
                <a16:creationId xmlns:a16="http://schemas.microsoft.com/office/drawing/2014/main" id="{A0CF9C77-7473-49BF-2FD3-F13D8B12E016}"/>
              </a:ext>
            </a:extLst>
          </p:cNvPr>
          <p:cNvSpPr/>
          <p:nvPr/>
        </p:nvSpPr>
        <p:spPr>
          <a:xfrm>
            <a:off x="8619714" y="407565"/>
            <a:ext cx="559273" cy="423710"/>
          </a:xfrm>
          <a:prstGeom prst="flowChartConnector">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6">
                  <a:lumMod val="75000"/>
                </a:schemeClr>
              </a:solidFill>
              <a:highlight>
                <a:srgbClr val="FF00FF"/>
              </a:highlight>
            </a:endParaRPr>
          </a:p>
        </p:txBody>
      </p:sp>
      <p:pic>
        <p:nvPicPr>
          <p:cNvPr id="11" name="Graphic 10" descr="Users with solid fill">
            <a:extLst>
              <a:ext uri="{FF2B5EF4-FFF2-40B4-BE49-F238E27FC236}">
                <a16:creationId xmlns:a16="http://schemas.microsoft.com/office/drawing/2014/main" id="{E31908AF-C065-34A5-9E48-E9C08CCA794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722623" y="382213"/>
            <a:ext cx="411985" cy="449062"/>
          </a:xfrm>
          <a:prstGeom prst="rect">
            <a:avLst/>
          </a:prstGeom>
        </p:spPr>
      </p:pic>
      <p:sp>
        <p:nvSpPr>
          <p:cNvPr id="12" name="Connector 11">
            <a:extLst>
              <a:ext uri="{FF2B5EF4-FFF2-40B4-BE49-F238E27FC236}">
                <a16:creationId xmlns:a16="http://schemas.microsoft.com/office/drawing/2014/main" id="{6393E352-4FE1-E690-6CB3-DDF83854CF60}"/>
              </a:ext>
            </a:extLst>
          </p:cNvPr>
          <p:cNvSpPr/>
          <p:nvPr/>
        </p:nvSpPr>
        <p:spPr>
          <a:xfrm>
            <a:off x="8551135" y="974865"/>
            <a:ext cx="617804" cy="461665"/>
          </a:xfrm>
          <a:prstGeom prst="flowChartConnector">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Graphic 13" descr="Leaf outline">
            <a:extLst>
              <a:ext uri="{FF2B5EF4-FFF2-40B4-BE49-F238E27FC236}">
                <a16:creationId xmlns:a16="http://schemas.microsoft.com/office/drawing/2014/main" id="{F9744D8C-B4F8-F3FC-C3DD-5484ABF7CB13}"/>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561183" y="1053896"/>
            <a:ext cx="573425" cy="332694"/>
          </a:xfrm>
          <a:prstGeom prst="rect">
            <a:avLst/>
          </a:prstGeom>
        </p:spPr>
      </p:pic>
      <p:pic>
        <p:nvPicPr>
          <p:cNvPr id="16" name="Graphic 15" descr="Leaf with solid fill">
            <a:extLst>
              <a:ext uri="{FF2B5EF4-FFF2-40B4-BE49-F238E27FC236}">
                <a16:creationId xmlns:a16="http://schemas.microsoft.com/office/drawing/2014/main" id="{E8E984A7-024C-367C-2EFC-19AC9D633C3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987746" y="1226995"/>
            <a:ext cx="696686" cy="457200"/>
          </a:xfrm>
          <a:prstGeom prst="rect">
            <a:avLst/>
          </a:prstGeom>
        </p:spPr>
      </p:pic>
      <p:sp>
        <p:nvSpPr>
          <p:cNvPr id="17" name="Connector 16">
            <a:extLst>
              <a:ext uri="{FF2B5EF4-FFF2-40B4-BE49-F238E27FC236}">
                <a16:creationId xmlns:a16="http://schemas.microsoft.com/office/drawing/2014/main" id="{2A88F8BA-F813-B5F0-67E0-76DACD065C59}"/>
              </a:ext>
            </a:extLst>
          </p:cNvPr>
          <p:cNvSpPr/>
          <p:nvPr/>
        </p:nvSpPr>
        <p:spPr>
          <a:xfrm>
            <a:off x="8551135" y="1615269"/>
            <a:ext cx="617804" cy="536296"/>
          </a:xfrm>
          <a:prstGeom prst="flowChartConnector">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Bar graph with upward trend outline">
            <a:extLst>
              <a:ext uri="{FF2B5EF4-FFF2-40B4-BE49-F238E27FC236}">
                <a16:creationId xmlns:a16="http://schemas.microsoft.com/office/drawing/2014/main" id="{BA4FBB81-3462-B1C7-CFD0-D72C781312A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636879" y="1654817"/>
            <a:ext cx="446316" cy="457200"/>
          </a:xfrm>
          <a:prstGeom prst="rect">
            <a:avLst/>
          </a:prstGeom>
        </p:spPr>
      </p:pic>
      <p:sp>
        <p:nvSpPr>
          <p:cNvPr id="20" name="TextBox 19">
            <a:extLst>
              <a:ext uri="{FF2B5EF4-FFF2-40B4-BE49-F238E27FC236}">
                <a16:creationId xmlns:a16="http://schemas.microsoft.com/office/drawing/2014/main" id="{5AF0E16D-AFBC-2989-DDA7-64B812370AF5}"/>
              </a:ext>
            </a:extLst>
          </p:cNvPr>
          <p:cNvSpPr txBox="1"/>
          <p:nvPr/>
        </p:nvSpPr>
        <p:spPr>
          <a:xfrm>
            <a:off x="9237517" y="407564"/>
            <a:ext cx="2923301" cy="577081"/>
          </a:xfrm>
          <a:prstGeom prst="rect">
            <a:avLst/>
          </a:prstGeom>
          <a:noFill/>
        </p:spPr>
        <p:txBody>
          <a:bodyPr wrap="square" rtlCol="0">
            <a:spAutoFit/>
          </a:bodyPr>
          <a:lstStyle/>
          <a:p>
            <a:r>
              <a:rPr lang="en-US" sz="1050" dirty="0"/>
              <a:t>81% of global consumers believe companies should help improve the environment (Nielson, 2021)</a:t>
            </a:r>
          </a:p>
        </p:txBody>
      </p:sp>
      <p:sp>
        <p:nvSpPr>
          <p:cNvPr id="21" name="TextBox 20">
            <a:extLst>
              <a:ext uri="{FF2B5EF4-FFF2-40B4-BE49-F238E27FC236}">
                <a16:creationId xmlns:a16="http://schemas.microsoft.com/office/drawing/2014/main" id="{87827CE1-28EF-CD51-9849-09EDBC43B7E0}"/>
              </a:ext>
            </a:extLst>
          </p:cNvPr>
          <p:cNvSpPr txBox="1"/>
          <p:nvPr/>
        </p:nvSpPr>
        <p:spPr>
          <a:xfrm>
            <a:off x="9266712" y="990253"/>
            <a:ext cx="2679679" cy="430887"/>
          </a:xfrm>
          <a:prstGeom prst="rect">
            <a:avLst/>
          </a:prstGeom>
          <a:noFill/>
        </p:spPr>
        <p:txBody>
          <a:bodyPr wrap="square" rtlCol="0">
            <a:spAutoFit/>
          </a:bodyPr>
          <a:lstStyle/>
          <a:p>
            <a:r>
              <a:rPr lang="en-US" sz="1050" dirty="0"/>
              <a:t>Footwear contributes to millions of </a:t>
            </a:r>
            <a:r>
              <a:rPr lang="en-US" sz="1050" dirty="0" err="1"/>
              <a:t>tonnes</a:t>
            </a:r>
            <a:r>
              <a:rPr lang="en-US" sz="1050" dirty="0"/>
              <a:t> of waste each year.</a:t>
            </a:r>
          </a:p>
        </p:txBody>
      </p:sp>
      <p:sp>
        <p:nvSpPr>
          <p:cNvPr id="22" name="TextBox 21">
            <a:extLst>
              <a:ext uri="{FF2B5EF4-FFF2-40B4-BE49-F238E27FC236}">
                <a16:creationId xmlns:a16="http://schemas.microsoft.com/office/drawing/2014/main" id="{9BE5415F-B2DE-DF4B-CB77-B123EB14FAA5}"/>
              </a:ext>
            </a:extLst>
          </p:cNvPr>
          <p:cNvSpPr txBox="1"/>
          <p:nvPr/>
        </p:nvSpPr>
        <p:spPr>
          <a:xfrm>
            <a:off x="9254683" y="1530545"/>
            <a:ext cx="2679679" cy="738664"/>
          </a:xfrm>
          <a:prstGeom prst="rect">
            <a:avLst/>
          </a:prstGeom>
          <a:noFill/>
        </p:spPr>
        <p:txBody>
          <a:bodyPr wrap="square" rtlCol="0">
            <a:spAutoFit/>
          </a:bodyPr>
          <a:lstStyle/>
          <a:p>
            <a:r>
              <a:rPr lang="en-US" sz="1050" dirty="0"/>
              <a:t>According to Kara &amp; Min (2024) consumers, especially Gen Z and Millennials, actively choose brands with strong sustainability values.</a:t>
            </a:r>
          </a:p>
        </p:txBody>
      </p:sp>
      <p:sp>
        <p:nvSpPr>
          <p:cNvPr id="23" name="Alternative Process 22">
            <a:extLst>
              <a:ext uri="{FF2B5EF4-FFF2-40B4-BE49-F238E27FC236}">
                <a16:creationId xmlns:a16="http://schemas.microsoft.com/office/drawing/2014/main" id="{90DE128F-6F32-1989-E012-C33BEA9F261D}"/>
              </a:ext>
            </a:extLst>
          </p:cNvPr>
          <p:cNvSpPr/>
          <p:nvPr/>
        </p:nvSpPr>
        <p:spPr>
          <a:xfrm>
            <a:off x="3233057" y="831274"/>
            <a:ext cx="3032661" cy="222621"/>
          </a:xfrm>
          <a:prstGeom prst="flowChartAlternateProcess">
            <a:avLst/>
          </a:prstGeom>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A SUSTAINABE STEP FORWARD</a:t>
            </a:r>
          </a:p>
        </p:txBody>
      </p:sp>
      <p:sp>
        <p:nvSpPr>
          <p:cNvPr id="24" name="Connector 23">
            <a:extLst>
              <a:ext uri="{FF2B5EF4-FFF2-40B4-BE49-F238E27FC236}">
                <a16:creationId xmlns:a16="http://schemas.microsoft.com/office/drawing/2014/main" id="{5D226F8C-CC65-B91F-1498-BE0EF2767A91}"/>
              </a:ext>
            </a:extLst>
          </p:cNvPr>
          <p:cNvSpPr/>
          <p:nvPr/>
        </p:nvSpPr>
        <p:spPr>
          <a:xfrm>
            <a:off x="3525018" y="2509279"/>
            <a:ext cx="538392" cy="461665"/>
          </a:xfrm>
          <a:prstGeom prst="flowChartConnector">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Curved Down Arrow 24">
            <a:extLst>
              <a:ext uri="{FF2B5EF4-FFF2-40B4-BE49-F238E27FC236}">
                <a16:creationId xmlns:a16="http://schemas.microsoft.com/office/drawing/2014/main" id="{AB5CD03E-777B-85EA-BB77-FB77E86DE0A7}"/>
              </a:ext>
            </a:extLst>
          </p:cNvPr>
          <p:cNvSpPr/>
          <p:nvPr/>
        </p:nvSpPr>
        <p:spPr>
          <a:xfrm>
            <a:off x="3600073" y="2548670"/>
            <a:ext cx="399045" cy="176029"/>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Curved Left Arrow 26">
            <a:extLst>
              <a:ext uri="{FF2B5EF4-FFF2-40B4-BE49-F238E27FC236}">
                <a16:creationId xmlns:a16="http://schemas.microsoft.com/office/drawing/2014/main" id="{26D12324-953C-BE10-CB10-8BF86E593872}"/>
              </a:ext>
            </a:extLst>
          </p:cNvPr>
          <p:cNvSpPr/>
          <p:nvPr/>
        </p:nvSpPr>
        <p:spPr>
          <a:xfrm rot="5400000">
            <a:off x="3726257" y="2647702"/>
            <a:ext cx="136005" cy="345172"/>
          </a:xfrm>
          <a:prstGeom prst="curvedLeftArrow">
            <a:avLst>
              <a:gd name="adj1" fmla="val 0"/>
              <a:gd name="adj2" fmla="val 50000"/>
              <a:gd name="adj3" fmla="val 2500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29" name="Graphic 28" descr="Sustainability with solid fill">
            <a:extLst>
              <a:ext uri="{FF2B5EF4-FFF2-40B4-BE49-F238E27FC236}">
                <a16:creationId xmlns:a16="http://schemas.microsoft.com/office/drawing/2014/main" id="{56B1A1C6-7079-ED5B-4EA4-C5CA43AF3B1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527123" y="2491692"/>
            <a:ext cx="576087" cy="399410"/>
          </a:xfrm>
          <a:prstGeom prst="rect">
            <a:avLst/>
          </a:prstGeom>
        </p:spPr>
      </p:pic>
      <p:pic>
        <p:nvPicPr>
          <p:cNvPr id="31" name="Graphic 30" descr="Present outline">
            <a:extLst>
              <a:ext uri="{FF2B5EF4-FFF2-40B4-BE49-F238E27FC236}">
                <a16:creationId xmlns:a16="http://schemas.microsoft.com/office/drawing/2014/main" id="{A4D35048-7F21-9D08-542F-FA97D0BF370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631215" y="2488880"/>
            <a:ext cx="576087" cy="399410"/>
          </a:xfrm>
          <a:prstGeom prst="rect">
            <a:avLst/>
          </a:prstGeom>
        </p:spPr>
      </p:pic>
      <p:cxnSp>
        <p:nvCxnSpPr>
          <p:cNvPr id="33" name="Straight Connector 32">
            <a:extLst>
              <a:ext uri="{FF2B5EF4-FFF2-40B4-BE49-F238E27FC236}">
                <a16:creationId xmlns:a16="http://schemas.microsoft.com/office/drawing/2014/main" id="{652B58BB-5716-2E26-C8B7-9658646359ED}"/>
              </a:ext>
            </a:extLst>
          </p:cNvPr>
          <p:cNvCxnSpPr>
            <a:cxnSpLocks/>
          </p:cNvCxnSpPr>
          <p:nvPr/>
        </p:nvCxnSpPr>
        <p:spPr>
          <a:xfrm flipH="1">
            <a:off x="4303545" y="2526889"/>
            <a:ext cx="1" cy="985277"/>
          </a:xfrm>
          <a:prstGeom prst="line">
            <a:avLst/>
          </a:prstGeom>
        </p:spPr>
        <p:style>
          <a:lnRef idx="1">
            <a:schemeClr val="accent6"/>
          </a:lnRef>
          <a:fillRef idx="0">
            <a:schemeClr val="accent6"/>
          </a:fillRef>
          <a:effectRef idx="0">
            <a:schemeClr val="accent6"/>
          </a:effectRef>
          <a:fontRef idx="minor">
            <a:schemeClr val="tx1"/>
          </a:fontRef>
        </p:style>
      </p:cxnSp>
      <p:cxnSp>
        <p:nvCxnSpPr>
          <p:cNvPr id="35" name="Straight Connector 34">
            <a:extLst>
              <a:ext uri="{FF2B5EF4-FFF2-40B4-BE49-F238E27FC236}">
                <a16:creationId xmlns:a16="http://schemas.microsoft.com/office/drawing/2014/main" id="{09894964-19CE-8BE1-EB4E-00CC14C21C15}"/>
              </a:ext>
            </a:extLst>
          </p:cNvPr>
          <p:cNvCxnSpPr>
            <a:cxnSpLocks/>
          </p:cNvCxnSpPr>
          <p:nvPr/>
        </p:nvCxnSpPr>
        <p:spPr>
          <a:xfrm>
            <a:off x="5418725" y="2622429"/>
            <a:ext cx="0" cy="889737"/>
          </a:xfrm>
          <a:prstGeom prst="line">
            <a:avLst/>
          </a:prstGeom>
        </p:spPr>
        <p:style>
          <a:lnRef idx="1">
            <a:schemeClr val="accent6"/>
          </a:lnRef>
          <a:fillRef idx="0">
            <a:schemeClr val="accent6"/>
          </a:fillRef>
          <a:effectRef idx="0">
            <a:schemeClr val="accent6"/>
          </a:effectRef>
          <a:fontRef idx="minor">
            <a:schemeClr val="tx1"/>
          </a:fontRef>
        </p:style>
      </p:cxnSp>
      <p:sp>
        <p:nvSpPr>
          <p:cNvPr id="36" name="TextBox 35">
            <a:extLst>
              <a:ext uri="{FF2B5EF4-FFF2-40B4-BE49-F238E27FC236}">
                <a16:creationId xmlns:a16="http://schemas.microsoft.com/office/drawing/2014/main" id="{DEB8B1A5-B0C9-25C9-989E-AA086F3DDCC9}"/>
              </a:ext>
            </a:extLst>
          </p:cNvPr>
          <p:cNvSpPr txBox="1"/>
          <p:nvPr/>
        </p:nvSpPr>
        <p:spPr>
          <a:xfrm>
            <a:off x="3397830" y="3050501"/>
            <a:ext cx="905713" cy="400110"/>
          </a:xfrm>
          <a:prstGeom prst="rect">
            <a:avLst/>
          </a:prstGeom>
          <a:noFill/>
        </p:spPr>
        <p:txBody>
          <a:bodyPr wrap="square" rtlCol="0">
            <a:spAutoFit/>
          </a:bodyPr>
          <a:lstStyle/>
          <a:p>
            <a:r>
              <a:rPr lang="en-US" sz="1000" dirty="0"/>
              <a:t>Return your used Crocs</a:t>
            </a:r>
          </a:p>
        </p:txBody>
      </p:sp>
      <p:sp>
        <p:nvSpPr>
          <p:cNvPr id="37" name="TextBox 36">
            <a:extLst>
              <a:ext uri="{FF2B5EF4-FFF2-40B4-BE49-F238E27FC236}">
                <a16:creationId xmlns:a16="http://schemas.microsoft.com/office/drawing/2014/main" id="{198A547B-3657-98EE-D336-D62DC9C218E4}"/>
              </a:ext>
            </a:extLst>
          </p:cNvPr>
          <p:cNvSpPr txBox="1"/>
          <p:nvPr/>
        </p:nvSpPr>
        <p:spPr>
          <a:xfrm>
            <a:off x="4303546" y="3008425"/>
            <a:ext cx="1115178" cy="400110"/>
          </a:xfrm>
          <a:prstGeom prst="rect">
            <a:avLst/>
          </a:prstGeom>
          <a:noFill/>
        </p:spPr>
        <p:txBody>
          <a:bodyPr wrap="square" rtlCol="0">
            <a:spAutoFit/>
          </a:bodyPr>
          <a:lstStyle/>
          <a:p>
            <a:r>
              <a:rPr lang="en-US" sz="1000" dirty="0"/>
              <a:t>We recycle or refurbish them </a:t>
            </a:r>
          </a:p>
        </p:txBody>
      </p:sp>
      <p:sp>
        <p:nvSpPr>
          <p:cNvPr id="38" name="TextBox 37">
            <a:extLst>
              <a:ext uri="{FF2B5EF4-FFF2-40B4-BE49-F238E27FC236}">
                <a16:creationId xmlns:a16="http://schemas.microsoft.com/office/drawing/2014/main" id="{9FAB7471-7645-31C3-8A52-6F3A74D0A6D2}"/>
              </a:ext>
            </a:extLst>
          </p:cNvPr>
          <p:cNvSpPr txBox="1"/>
          <p:nvPr/>
        </p:nvSpPr>
        <p:spPr>
          <a:xfrm>
            <a:off x="5418725" y="3008425"/>
            <a:ext cx="1354550" cy="430887"/>
          </a:xfrm>
          <a:prstGeom prst="rect">
            <a:avLst/>
          </a:prstGeom>
          <a:noFill/>
        </p:spPr>
        <p:txBody>
          <a:bodyPr wrap="square" rtlCol="0">
            <a:spAutoFit/>
          </a:bodyPr>
          <a:lstStyle/>
          <a:p>
            <a:r>
              <a:rPr lang="en-US" sz="1050" dirty="0"/>
              <a:t>You get rewards.</a:t>
            </a:r>
          </a:p>
          <a:p>
            <a:r>
              <a:rPr lang="en-US" sz="1050" dirty="0"/>
              <a:t>The planet benefits.</a:t>
            </a:r>
          </a:p>
        </p:txBody>
      </p:sp>
      <p:sp>
        <p:nvSpPr>
          <p:cNvPr id="49" name="Horizontal Scroll 48">
            <a:extLst>
              <a:ext uri="{FF2B5EF4-FFF2-40B4-BE49-F238E27FC236}">
                <a16:creationId xmlns:a16="http://schemas.microsoft.com/office/drawing/2014/main" id="{905B445D-625F-772B-FB54-87D1A1A0B9B8}"/>
              </a:ext>
            </a:extLst>
          </p:cNvPr>
          <p:cNvSpPr/>
          <p:nvPr/>
        </p:nvSpPr>
        <p:spPr>
          <a:xfrm>
            <a:off x="128293" y="1345719"/>
            <a:ext cx="2508854" cy="359577"/>
          </a:xfrm>
          <a:prstGeom prst="horizontalScroll">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WHY IT APPEALS TO THE MARKET</a:t>
            </a:r>
            <a:r>
              <a:rPr lang="en-US" sz="1200" dirty="0"/>
              <a:t> </a:t>
            </a:r>
          </a:p>
        </p:txBody>
      </p:sp>
      <p:sp>
        <p:nvSpPr>
          <p:cNvPr id="54" name="TextBox 53">
            <a:extLst>
              <a:ext uri="{FF2B5EF4-FFF2-40B4-BE49-F238E27FC236}">
                <a16:creationId xmlns:a16="http://schemas.microsoft.com/office/drawing/2014/main" id="{59D6E73E-C5A5-957A-63D3-7534C7E5D864}"/>
              </a:ext>
            </a:extLst>
          </p:cNvPr>
          <p:cNvSpPr txBox="1"/>
          <p:nvPr/>
        </p:nvSpPr>
        <p:spPr>
          <a:xfrm>
            <a:off x="484656" y="1768205"/>
            <a:ext cx="2152490" cy="477054"/>
          </a:xfrm>
          <a:prstGeom prst="rect">
            <a:avLst/>
          </a:prstGeom>
          <a:noFill/>
        </p:spPr>
        <p:txBody>
          <a:bodyPr wrap="square" rtlCol="0">
            <a:spAutoFit/>
          </a:bodyPr>
          <a:lstStyle/>
          <a:p>
            <a:r>
              <a:rPr lang="en-US" sz="900" b="1" dirty="0"/>
              <a:t>Easy &amp; Convenient</a:t>
            </a:r>
          </a:p>
          <a:p>
            <a:r>
              <a:rPr lang="en-US" sz="800" dirty="0"/>
              <a:t>Simple return process through stores or free mail-in, Sustainability made easy.</a:t>
            </a:r>
          </a:p>
        </p:txBody>
      </p:sp>
      <p:sp>
        <p:nvSpPr>
          <p:cNvPr id="55" name="TextBox 54">
            <a:extLst>
              <a:ext uri="{FF2B5EF4-FFF2-40B4-BE49-F238E27FC236}">
                <a16:creationId xmlns:a16="http://schemas.microsoft.com/office/drawing/2014/main" id="{9B3BC5CF-9E5A-84ED-5DAD-E69CBC2B6335}"/>
              </a:ext>
            </a:extLst>
          </p:cNvPr>
          <p:cNvSpPr txBox="1"/>
          <p:nvPr/>
        </p:nvSpPr>
        <p:spPr>
          <a:xfrm>
            <a:off x="484656" y="2261109"/>
            <a:ext cx="1953249" cy="477054"/>
          </a:xfrm>
          <a:prstGeom prst="rect">
            <a:avLst/>
          </a:prstGeom>
          <a:noFill/>
        </p:spPr>
        <p:txBody>
          <a:bodyPr wrap="square" rtlCol="0">
            <a:spAutoFit/>
          </a:bodyPr>
          <a:lstStyle/>
          <a:p>
            <a:r>
              <a:rPr lang="en-US" sz="900" b="1" dirty="0"/>
              <a:t>Rewards You</a:t>
            </a:r>
          </a:p>
          <a:p>
            <a:r>
              <a:rPr lang="en-US" sz="800" dirty="0"/>
              <a:t>Earn discounts and loyalty points when you return your used Crocs.</a:t>
            </a:r>
          </a:p>
        </p:txBody>
      </p:sp>
      <p:sp>
        <p:nvSpPr>
          <p:cNvPr id="56" name="TextBox 55">
            <a:extLst>
              <a:ext uri="{FF2B5EF4-FFF2-40B4-BE49-F238E27FC236}">
                <a16:creationId xmlns:a16="http://schemas.microsoft.com/office/drawing/2014/main" id="{701A55F1-D91F-8D31-6BBF-E0CA292731FD}"/>
              </a:ext>
            </a:extLst>
          </p:cNvPr>
          <p:cNvSpPr txBox="1"/>
          <p:nvPr/>
        </p:nvSpPr>
        <p:spPr>
          <a:xfrm>
            <a:off x="458707" y="2752285"/>
            <a:ext cx="2007558" cy="477054"/>
          </a:xfrm>
          <a:prstGeom prst="rect">
            <a:avLst/>
          </a:prstGeom>
          <a:noFill/>
        </p:spPr>
        <p:txBody>
          <a:bodyPr wrap="square" rtlCol="0">
            <a:spAutoFit/>
          </a:bodyPr>
          <a:lstStyle/>
          <a:p>
            <a:r>
              <a:rPr lang="en-US" sz="900" b="1" dirty="0"/>
              <a:t>Good for the planet</a:t>
            </a:r>
          </a:p>
          <a:p>
            <a:r>
              <a:rPr lang="en-US" sz="800" dirty="0"/>
              <a:t>Reduce landfill. Waste and support a circular economy.</a:t>
            </a:r>
          </a:p>
        </p:txBody>
      </p:sp>
      <p:sp>
        <p:nvSpPr>
          <p:cNvPr id="57" name="TextBox 56">
            <a:extLst>
              <a:ext uri="{FF2B5EF4-FFF2-40B4-BE49-F238E27FC236}">
                <a16:creationId xmlns:a16="http://schemas.microsoft.com/office/drawing/2014/main" id="{2568054C-92E0-C6B4-39DC-0DADA38F2EC7}"/>
              </a:ext>
            </a:extLst>
          </p:cNvPr>
          <p:cNvSpPr txBox="1"/>
          <p:nvPr/>
        </p:nvSpPr>
        <p:spPr>
          <a:xfrm>
            <a:off x="484656" y="3243461"/>
            <a:ext cx="1910528" cy="477054"/>
          </a:xfrm>
          <a:prstGeom prst="rect">
            <a:avLst/>
          </a:prstGeom>
          <a:noFill/>
        </p:spPr>
        <p:txBody>
          <a:bodyPr wrap="square" rtlCol="0">
            <a:spAutoFit/>
          </a:bodyPr>
          <a:lstStyle/>
          <a:p>
            <a:r>
              <a:rPr lang="en-US" sz="900" b="1" dirty="0"/>
              <a:t>Stronger Connection</a:t>
            </a:r>
          </a:p>
          <a:p>
            <a:r>
              <a:rPr lang="en-US" sz="800" dirty="0"/>
              <a:t>Consumers feel good supporting a brand that shares their values.</a:t>
            </a:r>
          </a:p>
        </p:txBody>
      </p:sp>
      <p:sp>
        <p:nvSpPr>
          <p:cNvPr id="59" name="Horizontal Scroll 58">
            <a:extLst>
              <a:ext uri="{FF2B5EF4-FFF2-40B4-BE49-F238E27FC236}">
                <a16:creationId xmlns:a16="http://schemas.microsoft.com/office/drawing/2014/main" id="{3666FD37-862A-36BA-592C-1CD609AE2CD8}"/>
              </a:ext>
            </a:extLst>
          </p:cNvPr>
          <p:cNvSpPr/>
          <p:nvPr/>
        </p:nvSpPr>
        <p:spPr>
          <a:xfrm>
            <a:off x="9563291" y="2238272"/>
            <a:ext cx="2530551" cy="366418"/>
          </a:xfrm>
          <a:prstGeom prst="horizontalScroll">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tx1"/>
                </a:solidFill>
              </a:rPr>
              <a:t>BENEFITS FOR CROCS</a:t>
            </a:r>
          </a:p>
        </p:txBody>
      </p:sp>
      <p:sp>
        <p:nvSpPr>
          <p:cNvPr id="60" name="TextBox 59">
            <a:extLst>
              <a:ext uri="{FF2B5EF4-FFF2-40B4-BE49-F238E27FC236}">
                <a16:creationId xmlns:a16="http://schemas.microsoft.com/office/drawing/2014/main" id="{8FC59ECE-962C-5F85-0B35-0DECE41C136B}"/>
              </a:ext>
            </a:extLst>
          </p:cNvPr>
          <p:cNvSpPr txBox="1"/>
          <p:nvPr/>
        </p:nvSpPr>
        <p:spPr>
          <a:xfrm>
            <a:off x="9841094" y="2622429"/>
            <a:ext cx="2295214" cy="553998"/>
          </a:xfrm>
          <a:prstGeom prst="rect">
            <a:avLst/>
          </a:prstGeom>
          <a:noFill/>
        </p:spPr>
        <p:txBody>
          <a:bodyPr wrap="square" rtlCol="0">
            <a:spAutoFit/>
          </a:bodyPr>
          <a:lstStyle/>
          <a:p>
            <a:r>
              <a:rPr lang="en-US" sz="1000" b="1" dirty="0"/>
              <a:t>STRONGER BRAND IMAGE</a:t>
            </a:r>
          </a:p>
          <a:p>
            <a:r>
              <a:rPr lang="en-US" sz="1000" dirty="0"/>
              <a:t>Reinforces Crocs as a responsible and forward-thinking brand.</a:t>
            </a:r>
          </a:p>
        </p:txBody>
      </p:sp>
      <p:sp>
        <p:nvSpPr>
          <p:cNvPr id="61" name="TextBox 60">
            <a:extLst>
              <a:ext uri="{FF2B5EF4-FFF2-40B4-BE49-F238E27FC236}">
                <a16:creationId xmlns:a16="http://schemas.microsoft.com/office/drawing/2014/main" id="{43E53979-084D-10A4-BF31-52C377A5D14A}"/>
              </a:ext>
            </a:extLst>
          </p:cNvPr>
          <p:cNvSpPr txBox="1"/>
          <p:nvPr/>
        </p:nvSpPr>
        <p:spPr>
          <a:xfrm>
            <a:off x="9841094" y="3180753"/>
            <a:ext cx="2350906" cy="553998"/>
          </a:xfrm>
          <a:prstGeom prst="rect">
            <a:avLst/>
          </a:prstGeom>
          <a:noFill/>
        </p:spPr>
        <p:txBody>
          <a:bodyPr wrap="square" rtlCol="0">
            <a:spAutoFit/>
          </a:bodyPr>
          <a:lstStyle/>
          <a:p>
            <a:r>
              <a:rPr lang="en-US" sz="1000" b="1" dirty="0"/>
              <a:t>INCRESED CUSTOMER LOYALITY</a:t>
            </a:r>
          </a:p>
          <a:p>
            <a:r>
              <a:rPr lang="en-US" sz="1000" dirty="0"/>
              <a:t>Rewards and meaningful action build long-term loyalty.</a:t>
            </a:r>
          </a:p>
        </p:txBody>
      </p:sp>
      <p:sp>
        <p:nvSpPr>
          <p:cNvPr id="62" name="TextBox 61">
            <a:extLst>
              <a:ext uri="{FF2B5EF4-FFF2-40B4-BE49-F238E27FC236}">
                <a16:creationId xmlns:a16="http://schemas.microsoft.com/office/drawing/2014/main" id="{569BA18A-3577-96BD-1F47-78F409858D1E}"/>
              </a:ext>
            </a:extLst>
          </p:cNvPr>
          <p:cNvSpPr txBox="1"/>
          <p:nvPr/>
        </p:nvSpPr>
        <p:spPr>
          <a:xfrm>
            <a:off x="9841094" y="3734751"/>
            <a:ext cx="2319724" cy="553998"/>
          </a:xfrm>
          <a:prstGeom prst="rect">
            <a:avLst/>
          </a:prstGeom>
          <a:noFill/>
        </p:spPr>
        <p:txBody>
          <a:bodyPr wrap="square" rtlCol="0">
            <a:spAutoFit/>
          </a:bodyPr>
          <a:lstStyle/>
          <a:p>
            <a:r>
              <a:rPr lang="en-US" sz="1000" b="1" dirty="0"/>
              <a:t>CIRCULAR ECONOMY LEADERSHIP</a:t>
            </a:r>
          </a:p>
          <a:p>
            <a:r>
              <a:rPr lang="en-US" sz="1000" dirty="0"/>
              <a:t>Keeps materials in use and reduce environmental impact.</a:t>
            </a:r>
          </a:p>
        </p:txBody>
      </p:sp>
      <p:sp>
        <p:nvSpPr>
          <p:cNvPr id="63" name="TextBox 62">
            <a:extLst>
              <a:ext uri="{FF2B5EF4-FFF2-40B4-BE49-F238E27FC236}">
                <a16:creationId xmlns:a16="http://schemas.microsoft.com/office/drawing/2014/main" id="{D9ACD233-FD06-9AA6-9695-945BC78BA8C0}"/>
              </a:ext>
            </a:extLst>
          </p:cNvPr>
          <p:cNvSpPr txBox="1"/>
          <p:nvPr/>
        </p:nvSpPr>
        <p:spPr>
          <a:xfrm>
            <a:off x="9841094" y="4242474"/>
            <a:ext cx="2350906" cy="707886"/>
          </a:xfrm>
          <a:prstGeom prst="rect">
            <a:avLst/>
          </a:prstGeom>
          <a:noFill/>
        </p:spPr>
        <p:txBody>
          <a:bodyPr wrap="square" rtlCol="0">
            <a:spAutoFit/>
          </a:bodyPr>
          <a:lstStyle/>
          <a:p>
            <a:r>
              <a:rPr lang="en-US" sz="1000" b="1" dirty="0"/>
              <a:t>BUSINESS GROWTH</a:t>
            </a:r>
          </a:p>
          <a:p>
            <a:r>
              <a:rPr lang="en-US" sz="1000" dirty="0"/>
              <a:t>Drives repeat purchases and attracts eco-conscious consumers and inventors.</a:t>
            </a:r>
          </a:p>
        </p:txBody>
      </p:sp>
      <p:sp>
        <p:nvSpPr>
          <p:cNvPr id="64" name="Horizontal Scroll 63">
            <a:extLst>
              <a:ext uri="{FF2B5EF4-FFF2-40B4-BE49-F238E27FC236}">
                <a16:creationId xmlns:a16="http://schemas.microsoft.com/office/drawing/2014/main" id="{6AFEE5B1-7E32-42E7-D0C4-1439EFD5C847}"/>
              </a:ext>
            </a:extLst>
          </p:cNvPr>
          <p:cNvSpPr/>
          <p:nvPr/>
        </p:nvSpPr>
        <p:spPr>
          <a:xfrm>
            <a:off x="7067093" y="2413615"/>
            <a:ext cx="2341610" cy="366418"/>
          </a:xfrm>
          <a:prstGeom prst="horizontalScroll">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tx1"/>
                </a:solidFill>
              </a:rPr>
              <a:t>BENEFITS FOR CUSTOMERS</a:t>
            </a:r>
          </a:p>
        </p:txBody>
      </p:sp>
      <p:graphicFrame>
        <p:nvGraphicFramePr>
          <p:cNvPr id="65" name="Diagram 64">
            <a:extLst>
              <a:ext uri="{FF2B5EF4-FFF2-40B4-BE49-F238E27FC236}">
                <a16:creationId xmlns:a16="http://schemas.microsoft.com/office/drawing/2014/main" id="{8BFD4EBE-6A3E-9331-BEFE-9807C32834C6}"/>
              </a:ext>
            </a:extLst>
          </p:cNvPr>
          <p:cNvGraphicFramePr/>
          <p:nvPr>
            <p:extLst>
              <p:ext uri="{D42A27DB-BD31-4B8C-83A1-F6EECF244321}">
                <p14:modId xmlns:p14="http://schemas.microsoft.com/office/powerpoint/2010/main" val="2297467670"/>
              </p:ext>
            </p:extLst>
          </p:nvPr>
        </p:nvGraphicFramePr>
        <p:xfrm>
          <a:off x="6675851" y="2878689"/>
          <a:ext cx="2979777" cy="2752316"/>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pic>
        <p:nvPicPr>
          <p:cNvPr id="69" name="Picture 68" descr="Snip_My_temp_attachment.png">
            <a:extLst>
              <a:ext uri="{FF2B5EF4-FFF2-40B4-BE49-F238E27FC236}">
                <a16:creationId xmlns:a16="http://schemas.microsoft.com/office/drawing/2014/main" id="{67D48D12-F573-F925-BE8E-ADF06E5CB815}"/>
              </a:ext>
            </a:extLst>
          </p:cNvPr>
          <p:cNvPicPr>
            <a:picLocks noChangeAspect="1"/>
          </p:cNvPicPr>
          <p:nvPr/>
        </p:nvPicPr>
        <p:blipFill>
          <a:blip r:embed="rId15"/>
          <a:stretch>
            <a:fillRect/>
          </a:stretch>
        </p:blipFill>
        <p:spPr>
          <a:xfrm>
            <a:off x="350916" y="3817001"/>
            <a:ext cx="2220727" cy="508000"/>
          </a:xfrm>
          <a:prstGeom prst="rect">
            <a:avLst/>
          </a:prstGeom>
        </p:spPr>
      </p:pic>
      <p:pic>
        <p:nvPicPr>
          <p:cNvPr id="70" name="Picture 69" descr="Snip_My_temp_attachment.png">
            <a:extLst>
              <a:ext uri="{FF2B5EF4-FFF2-40B4-BE49-F238E27FC236}">
                <a16:creationId xmlns:a16="http://schemas.microsoft.com/office/drawing/2014/main" id="{F96C5B38-4325-4FD8-18F5-ACA74B7382A2}"/>
              </a:ext>
            </a:extLst>
          </p:cNvPr>
          <p:cNvPicPr>
            <a:picLocks noChangeAspect="1"/>
          </p:cNvPicPr>
          <p:nvPr/>
        </p:nvPicPr>
        <p:blipFill>
          <a:blip r:embed="rId16"/>
          <a:stretch>
            <a:fillRect/>
          </a:stretch>
        </p:blipFill>
        <p:spPr>
          <a:xfrm>
            <a:off x="3350756" y="3809521"/>
            <a:ext cx="3385765" cy="1035729"/>
          </a:xfrm>
          <a:prstGeom prst="rect">
            <a:avLst/>
          </a:prstGeom>
        </p:spPr>
      </p:pic>
      <p:pic>
        <p:nvPicPr>
          <p:cNvPr id="73" name="Picture 72" descr="Snip_My_temp_attachment.png">
            <a:extLst>
              <a:ext uri="{FF2B5EF4-FFF2-40B4-BE49-F238E27FC236}">
                <a16:creationId xmlns:a16="http://schemas.microsoft.com/office/drawing/2014/main" id="{0CE853F1-1C81-ECC4-482D-2CFCE26B1A99}"/>
              </a:ext>
            </a:extLst>
          </p:cNvPr>
          <p:cNvPicPr>
            <a:picLocks noChangeAspect="1"/>
          </p:cNvPicPr>
          <p:nvPr/>
        </p:nvPicPr>
        <p:blipFill>
          <a:blip r:embed="rId17"/>
          <a:stretch>
            <a:fillRect/>
          </a:stretch>
        </p:blipFill>
        <p:spPr>
          <a:xfrm>
            <a:off x="221677" y="4419367"/>
            <a:ext cx="2552700" cy="584200"/>
          </a:xfrm>
          <a:prstGeom prst="rect">
            <a:avLst/>
          </a:prstGeom>
        </p:spPr>
      </p:pic>
      <p:pic>
        <p:nvPicPr>
          <p:cNvPr id="74" name="Picture 73" descr="Snip_My_temp_attachment.png">
            <a:extLst>
              <a:ext uri="{FF2B5EF4-FFF2-40B4-BE49-F238E27FC236}">
                <a16:creationId xmlns:a16="http://schemas.microsoft.com/office/drawing/2014/main" id="{CB7BA2CD-3751-99E8-7D76-6408583C95F7}"/>
              </a:ext>
            </a:extLst>
          </p:cNvPr>
          <p:cNvPicPr>
            <a:picLocks noChangeAspect="1"/>
          </p:cNvPicPr>
          <p:nvPr/>
        </p:nvPicPr>
        <p:blipFill>
          <a:blip r:embed="rId18"/>
          <a:stretch>
            <a:fillRect/>
          </a:stretch>
        </p:blipFill>
        <p:spPr>
          <a:xfrm>
            <a:off x="67465" y="5108311"/>
            <a:ext cx="6821708" cy="1681522"/>
          </a:xfrm>
          <a:prstGeom prst="rect">
            <a:avLst/>
          </a:prstGeom>
        </p:spPr>
      </p:pic>
      <p:sp>
        <p:nvSpPr>
          <p:cNvPr id="6" name="Oval 5">
            <a:extLst>
              <a:ext uri="{FF2B5EF4-FFF2-40B4-BE49-F238E27FC236}">
                <a16:creationId xmlns:a16="http://schemas.microsoft.com/office/drawing/2014/main" id="{F95FCE31-F3C7-189C-02E7-F5A4E365785E}"/>
              </a:ext>
            </a:extLst>
          </p:cNvPr>
          <p:cNvSpPr/>
          <p:nvPr/>
        </p:nvSpPr>
        <p:spPr>
          <a:xfrm>
            <a:off x="128293" y="2322638"/>
            <a:ext cx="330414" cy="304076"/>
          </a:xfrm>
          <a:prstGeom prst="ellipse">
            <a:avLst/>
          </a:prstGeom>
          <a:solidFill>
            <a:schemeClr val="accent6">
              <a:lumMod val="20000"/>
              <a:lumOff val="80000"/>
            </a:schemeClr>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US"/>
          </a:p>
        </p:txBody>
      </p:sp>
      <p:pic>
        <p:nvPicPr>
          <p:cNvPr id="10" name="Graphic 9" descr="Present with solid fill">
            <a:extLst>
              <a:ext uri="{FF2B5EF4-FFF2-40B4-BE49-F238E27FC236}">
                <a16:creationId xmlns:a16="http://schemas.microsoft.com/office/drawing/2014/main" id="{0EA700E2-D121-8AC3-7978-F907FAEB6AE9}"/>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199856" y="2372416"/>
            <a:ext cx="176254" cy="176254"/>
          </a:xfrm>
          <a:prstGeom prst="rect">
            <a:avLst/>
          </a:prstGeom>
        </p:spPr>
      </p:pic>
      <p:sp>
        <p:nvSpPr>
          <p:cNvPr id="13" name="Oval 12">
            <a:extLst>
              <a:ext uri="{FF2B5EF4-FFF2-40B4-BE49-F238E27FC236}">
                <a16:creationId xmlns:a16="http://schemas.microsoft.com/office/drawing/2014/main" id="{8DB01A68-0802-48B1-9700-C064D3BCC564}"/>
              </a:ext>
            </a:extLst>
          </p:cNvPr>
          <p:cNvSpPr/>
          <p:nvPr/>
        </p:nvSpPr>
        <p:spPr>
          <a:xfrm>
            <a:off x="145181" y="1816435"/>
            <a:ext cx="331334" cy="354855"/>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652D30B6-19C6-1AB8-867E-A1AD2F1B2FC9}"/>
              </a:ext>
            </a:extLst>
          </p:cNvPr>
          <p:cNvSpPr/>
          <p:nvPr/>
        </p:nvSpPr>
        <p:spPr>
          <a:xfrm>
            <a:off x="104365" y="2789933"/>
            <a:ext cx="330414" cy="341651"/>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4E6E1AAA-B88A-76A3-1C97-C477D34A6BC4}"/>
              </a:ext>
            </a:extLst>
          </p:cNvPr>
          <p:cNvSpPr/>
          <p:nvPr/>
        </p:nvSpPr>
        <p:spPr>
          <a:xfrm>
            <a:off x="121937" y="3317519"/>
            <a:ext cx="330414" cy="313547"/>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Heart 25">
            <a:extLst>
              <a:ext uri="{FF2B5EF4-FFF2-40B4-BE49-F238E27FC236}">
                <a16:creationId xmlns:a16="http://schemas.microsoft.com/office/drawing/2014/main" id="{E2417867-AD83-CBD5-2D01-836211FA6330}"/>
              </a:ext>
            </a:extLst>
          </p:cNvPr>
          <p:cNvSpPr/>
          <p:nvPr/>
        </p:nvSpPr>
        <p:spPr>
          <a:xfrm>
            <a:off x="221677" y="1923171"/>
            <a:ext cx="165206" cy="132352"/>
          </a:xfrm>
          <a:prstGeom prst="hear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pic>
        <p:nvPicPr>
          <p:cNvPr id="30" name="Graphic 29" descr="Plant with solid fill">
            <a:extLst>
              <a:ext uri="{FF2B5EF4-FFF2-40B4-BE49-F238E27FC236}">
                <a16:creationId xmlns:a16="http://schemas.microsoft.com/office/drawing/2014/main" id="{D4AF08C2-53AA-7333-C96D-6FFA638A4ECB}"/>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45181" y="2857959"/>
            <a:ext cx="219547" cy="219547"/>
          </a:xfrm>
          <a:prstGeom prst="rect">
            <a:avLst/>
          </a:prstGeom>
        </p:spPr>
      </p:pic>
      <p:pic>
        <p:nvPicPr>
          <p:cNvPr id="34" name="Graphic 33" descr="Users with solid fill">
            <a:extLst>
              <a:ext uri="{FF2B5EF4-FFF2-40B4-BE49-F238E27FC236}">
                <a16:creationId xmlns:a16="http://schemas.microsoft.com/office/drawing/2014/main" id="{B2F0E81D-9ED4-6FD4-22C6-EB8CE91632AB}"/>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199856" y="3347053"/>
            <a:ext cx="174577" cy="227215"/>
          </a:xfrm>
          <a:prstGeom prst="rect">
            <a:avLst/>
          </a:prstGeom>
        </p:spPr>
      </p:pic>
      <p:pic>
        <p:nvPicPr>
          <p:cNvPr id="39" name="Picture 38" descr="Snip_My_temp_attachment.png">
            <a:extLst>
              <a:ext uri="{FF2B5EF4-FFF2-40B4-BE49-F238E27FC236}">
                <a16:creationId xmlns:a16="http://schemas.microsoft.com/office/drawing/2014/main" id="{D8277CD3-1613-0ACB-0709-C965D4848922}"/>
              </a:ext>
            </a:extLst>
          </p:cNvPr>
          <p:cNvPicPr>
            <a:picLocks noChangeAspect="1"/>
          </p:cNvPicPr>
          <p:nvPr/>
        </p:nvPicPr>
        <p:blipFill>
          <a:blip r:embed="rId22"/>
          <a:stretch>
            <a:fillRect/>
          </a:stretch>
        </p:blipFill>
        <p:spPr>
          <a:xfrm>
            <a:off x="9563290" y="4888581"/>
            <a:ext cx="2597527" cy="526163"/>
          </a:xfrm>
          <a:prstGeom prst="rect">
            <a:avLst/>
          </a:prstGeom>
        </p:spPr>
      </p:pic>
      <p:sp>
        <p:nvSpPr>
          <p:cNvPr id="40" name="TextBox 39">
            <a:extLst>
              <a:ext uri="{FF2B5EF4-FFF2-40B4-BE49-F238E27FC236}">
                <a16:creationId xmlns:a16="http://schemas.microsoft.com/office/drawing/2014/main" id="{832FF4E6-CD52-CE45-8B65-C73C0A87E64B}"/>
              </a:ext>
            </a:extLst>
          </p:cNvPr>
          <p:cNvSpPr txBox="1"/>
          <p:nvPr/>
        </p:nvSpPr>
        <p:spPr>
          <a:xfrm>
            <a:off x="6889173" y="5631005"/>
            <a:ext cx="2519530" cy="738664"/>
          </a:xfrm>
          <a:prstGeom prst="rect">
            <a:avLst/>
          </a:prstGeom>
          <a:noFill/>
        </p:spPr>
        <p:txBody>
          <a:bodyPr wrap="square" rtlCol="0">
            <a:spAutoFit/>
          </a:bodyPr>
          <a:lstStyle/>
          <a:p>
            <a:r>
              <a:rPr lang="en-US" sz="1050" dirty="0"/>
              <a:t>According to Zhang et al, (2024) Sustainability is no longer a trend it is a responsibility and a business imperative.</a:t>
            </a:r>
          </a:p>
        </p:txBody>
      </p:sp>
      <p:sp>
        <p:nvSpPr>
          <p:cNvPr id="41" name="TextBox 40">
            <a:extLst>
              <a:ext uri="{FF2B5EF4-FFF2-40B4-BE49-F238E27FC236}">
                <a16:creationId xmlns:a16="http://schemas.microsoft.com/office/drawing/2014/main" id="{11820455-3041-2802-0DFE-2F5DDF57891A}"/>
              </a:ext>
            </a:extLst>
          </p:cNvPr>
          <p:cNvSpPr txBox="1"/>
          <p:nvPr/>
        </p:nvSpPr>
        <p:spPr>
          <a:xfrm>
            <a:off x="9266712" y="5487144"/>
            <a:ext cx="2894105" cy="1323439"/>
          </a:xfrm>
          <a:prstGeom prst="rect">
            <a:avLst/>
          </a:prstGeom>
          <a:noFill/>
        </p:spPr>
        <p:txBody>
          <a:bodyPr wrap="square" rtlCol="0">
            <a:spAutoFit/>
          </a:bodyPr>
          <a:lstStyle/>
          <a:p>
            <a:r>
              <a:rPr lang="en-US" sz="800" dirty="0"/>
              <a:t>Kara, A. and Min, M.K. (2024) “Gen Z consumers’ sustainable consumption behaviors: influencers and moderators,” International journal of sustainability in higher education, 25(1), pp. 124–142. Available at: https://</a:t>
            </a:r>
            <a:r>
              <a:rPr lang="en-US" sz="800" dirty="0" err="1"/>
              <a:t>doi.org</a:t>
            </a:r>
            <a:r>
              <a:rPr lang="en-US" sz="800" dirty="0"/>
              <a:t>/10.1108/IJSHE-08-2022-0263.</a:t>
            </a:r>
          </a:p>
          <a:p>
            <a:r>
              <a:rPr lang="en-US" sz="800" dirty="0"/>
              <a:t>  Zhang, N., Yang, C. and Wang, S. (2024) “Research progress and prospect of environmental, social and governance: A systematic literature review and bibliometric analysis,” Journal of cleaner production, 447. Available at: https://</a:t>
            </a:r>
            <a:r>
              <a:rPr lang="en-US" sz="800" dirty="0" err="1"/>
              <a:t>doi.org</a:t>
            </a:r>
            <a:r>
              <a:rPr lang="en-US" sz="800" dirty="0"/>
              <a:t>/10.1016/j.jclepro.2024.141489.</a:t>
            </a:r>
          </a:p>
        </p:txBody>
      </p:sp>
    </p:spTree>
    <p:extLst>
      <p:ext uri="{BB962C8B-B14F-4D97-AF65-F5344CB8AC3E}">
        <p14:creationId xmlns:p14="http://schemas.microsoft.com/office/powerpoint/2010/main" val="16716412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3226</TotalTime>
  <Words>508</Words>
  <Application>Microsoft Macintosh PowerPoint</Application>
  <PresentationFormat>Widescreen</PresentationFormat>
  <Paragraphs>51</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Baskerville</vt:lpstr>
      <vt:lpstr>Office Theme</vt:lpstr>
      <vt:lpstr>NOSHEEN MANZOOR 2218718 MARKET MANAGEMENT LCMB 7024 TAONGA KAONGA SOBERE-SNITHERS COMPONENT 2 POSTER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Nosheen Manzoor (2218718)</dc:creator>
  <cp:lastModifiedBy>Nosheen Manzoor (2218718)</cp:lastModifiedBy>
  <cp:revision>2</cp:revision>
  <dcterms:created xsi:type="dcterms:W3CDTF">2026-07-02T18:56:06Z</dcterms:created>
  <dcterms:modified xsi:type="dcterms:W3CDTF">2026-07-05T17:10:45Z</dcterms:modified>
</cp:coreProperties>
</file>