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sldIdLst>
    <p:sldId id="257" r:id="rId2"/>
    <p:sldId id="264" r:id="rId3"/>
    <p:sldId id="259" r:id="rId4"/>
    <p:sldId id="262" r:id="rId5"/>
    <p:sldId id="263" r:id="rId6"/>
    <p:sldId id="265" r:id="rId7"/>
    <p:sldId id="266" r:id="rId8"/>
    <p:sldId id="267" r:id="rId9"/>
    <p:sldId id="268" r:id="rId10"/>
    <p:sldId id="269" r:id="rId11"/>
    <p:sldId id="270" r:id="rId12"/>
    <p:sldId id="271" r:id="rId13"/>
    <p:sldId id="272" r:id="rId14"/>
    <p:sldId id="273" r:id="rId15"/>
    <p:sldId id="274" r:id="rId16"/>
    <p:sldId id="295" r:id="rId17"/>
    <p:sldId id="275" r:id="rId18"/>
    <p:sldId id="276" r:id="rId19"/>
    <p:sldId id="277" r:id="rId20"/>
    <p:sldId id="296"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4" r:id="rId34"/>
    <p:sldId id="291" r:id="rId35"/>
    <p:sldId id="292" r:id="rId36"/>
    <p:sldId id="293"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09" d="100"/>
          <a:sy n="109" d="100"/>
        </p:scale>
        <p:origin x="55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07CCF-DD17-4A45-ADEE-259F91239CB4}" type="datetimeFigureOut">
              <a:rPr lang="en-GB" smtClean="0"/>
              <a:t>06/11/2019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76E8C-1EE4-4098-B727-E7F5CBAB548E}" type="slidenum">
              <a:rPr lang="en-GB" smtClean="0"/>
              <a:t>‹#›</a:t>
            </a:fld>
            <a:endParaRPr lang="en-GB"/>
          </a:p>
        </p:txBody>
      </p:sp>
    </p:spTree>
    <p:extLst>
      <p:ext uri="{BB962C8B-B14F-4D97-AF65-F5344CB8AC3E}">
        <p14:creationId xmlns:p14="http://schemas.microsoft.com/office/powerpoint/2010/main" val="250810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5F0323AC-E082-4B69-907F-0C2B7C211DB0}" type="slidenum">
              <a:rPr lang="en-US" altLang="en-US" smtClean="0">
                <a:cs typeface="Arial" charset="0"/>
              </a:rPr>
              <a:pPr/>
              <a:t>11</a:t>
            </a:fld>
            <a:endParaRPr lang="en-US" altLang="en-US" smtClean="0">
              <a:cs typeface="Arial" charset="0"/>
            </a:endParaRPr>
          </a:p>
        </p:txBody>
      </p:sp>
    </p:spTree>
    <p:extLst>
      <p:ext uri="{BB962C8B-B14F-4D97-AF65-F5344CB8AC3E}">
        <p14:creationId xmlns:p14="http://schemas.microsoft.com/office/powerpoint/2010/main" val="8618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A452D8-0403-4426-B3D2-18B1492383A2}" type="slidenum">
              <a:rPr lang="en-GB" altLang="en-US" smtClean="0">
                <a:cs typeface="Arial" charset="0"/>
              </a:rPr>
              <a:pPr/>
              <a:t>17</a:t>
            </a:fld>
            <a:endParaRPr lang="en-GB" altLang="en-US" smtClean="0">
              <a:cs typeface="Arial" charset="0"/>
            </a:endParaRPr>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itchFamily="34" charset="-128"/>
            </a:endParaRPr>
          </a:p>
        </p:txBody>
      </p:sp>
    </p:spTree>
    <p:extLst>
      <p:ext uri="{BB962C8B-B14F-4D97-AF65-F5344CB8AC3E}">
        <p14:creationId xmlns:p14="http://schemas.microsoft.com/office/powerpoint/2010/main" val="2203211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67817545-6948-449D-8AE8-E1DAC3350C3F}" type="slidenum">
              <a:rPr lang="en-GB" altLang="en-US" smtClean="0">
                <a:cs typeface="Arial" charset="0"/>
              </a:rPr>
              <a:pPr/>
              <a:t>36</a:t>
            </a:fld>
            <a:endParaRPr lang="en-GB" altLang="en-US" smtClean="0">
              <a:cs typeface="Arial" charset="0"/>
            </a:endParaRPr>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itchFamily="34" charset="-128"/>
            </a:endParaRPr>
          </a:p>
        </p:txBody>
      </p:sp>
    </p:spTree>
    <p:extLst>
      <p:ext uri="{BB962C8B-B14F-4D97-AF65-F5344CB8AC3E}">
        <p14:creationId xmlns:p14="http://schemas.microsoft.com/office/powerpoint/2010/main" val="1284312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06/11/2019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06/11/2019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06/11/2019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06/11/2019</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6DA26F6-2732-4791-8972-32FBD3D6B5EC}" type="slidenum">
              <a:rPr lang="en-GB"/>
              <a:pPr>
                <a:defRPr/>
              </a:pPr>
              <a:t>‹#›</a:t>
            </a:fld>
            <a:endParaRPr lang="en-GB"/>
          </a:p>
        </p:txBody>
      </p:sp>
    </p:spTree>
    <p:extLst>
      <p:ext uri="{BB962C8B-B14F-4D97-AF65-F5344CB8AC3E}">
        <p14:creationId xmlns:p14="http://schemas.microsoft.com/office/powerpoint/2010/main" val="3855818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a:xfrm>
            <a:off x="8737600" y="6243638"/>
            <a:ext cx="2844800" cy="457200"/>
          </a:xfrm>
        </p:spPr>
        <p:txBody>
          <a:bodyPr/>
          <a:lstStyle>
            <a:lvl1pPr>
              <a:defRPr/>
            </a:lvl1pPr>
          </a:lstStyle>
          <a:p>
            <a:pPr>
              <a:defRPr/>
            </a:pPr>
            <a:fld id="{485326F9-3FE8-47DA-B0A3-3747CDD29390}" type="slidenum">
              <a:rPr lang="en-GB"/>
              <a:pPr>
                <a:defRPr/>
              </a:pPr>
              <a:t>‹#›</a:t>
            </a:fld>
            <a:endParaRPr lang="en-GB"/>
          </a:p>
        </p:txBody>
      </p:sp>
      <p:sp>
        <p:nvSpPr>
          <p:cNvPr id="6" name="Date Placeholder 5"/>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7" name="Footer Placeholder 6"/>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28867996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09600" y="1600200"/>
            <a:ext cx="10972800" cy="4533900"/>
          </a:xfrm>
        </p:spPr>
        <p:txBody>
          <a:bodyPr>
            <a:normAutofit/>
          </a:bodyPr>
          <a:lstStyle/>
          <a:p>
            <a:pPr lvl="0"/>
            <a:endParaRPr lang="en-GB" noProof="0"/>
          </a:p>
        </p:txBody>
      </p:sp>
      <p:sp>
        <p:nvSpPr>
          <p:cNvPr id="4" name="Slide Number Placeholder 3"/>
          <p:cNvSpPr>
            <a:spLocks noGrp="1"/>
          </p:cNvSpPr>
          <p:nvPr>
            <p:ph type="sldNum" sz="quarter" idx="10"/>
          </p:nvPr>
        </p:nvSpPr>
        <p:spPr>
          <a:xfrm>
            <a:off x="8737600" y="6243638"/>
            <a:ext cx="2844800" cy="457200"/>
          </a:xfrm>
        </p:spPr>
        <p:txBody>
          <a:bodyPr/>
          <a:lstStyle>
            <a:lvl1pPr>
              <a:defRPr/>
            </a:lvl1pPr>
          </a:lstStyle>
          <a:p>
            <a:pPr>
              <a:defRPr/>
            </a:pPr>
            <a:fld id="{227BADEC-4D5F-48FD-A460-BF837F1AD567}" type="slidenum">
              <a:rPr lang="en-GB"/>
              <a:pPr>
                <a:defRPr/>
              </a:pPr>
              <a:t>‹#›</a:t>
            </a:fld>
            <a:endParaRPr lang="en-GB"/>
          </a:p>
        </p:txBody>
      </p:sp>
      <p:sp>
        <p:nvSpPr>
          <p:cNvPr id="5" name="Date Placeholder 4"/>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6" name="Footer Placeholder 5"/>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1561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06/11/2019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MOgowRy2WC0" TargetMode="Externa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hyperlink" Target="http://psicologia.historiapsi.com/"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gLXxcspCeK8" TargetMode="Externa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ayefSTAnCR8" TargetMode="Externa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Dysgu yn yr 21ain </a:t>
            </a:r>
            <a:r>
              <a:rPr lang="cy-GB" dirty="0" smtClean="0"/>
              <a:t>Ganrif</a:t>
            </a:r>
            <a:r>
              <a:rPr lang="cy-GB" b="1" dirty="0" smtClean="0"/>
              <a:t/>
            </a:r>
            <a:br>
              <a:rPr lang="cy-GB" b="1" dirty="0" smtClean="0"/>
            </a:br>
            <a:r>
              <a:rPr lang="en-GB" dirty="0" smtClean="0"/>
              <a:t>21</a:t>
            </a:r>
            <a:r>
              <a:rPr lang="en-GB" baseline="30000" dirty="0" smtClean="0"/>
              <a:t>st</a:t>
            </a:r>
            <a:r>
              <a:rPr lang="en-GB" dirty="0" smtClean="0"/>
              <a:t> Century Learning</a:t>
            </a:r>
            <a:br>
              <a:rPr lang="en-GB" dirty="0" smtClean="0"/>
            </a:br>
            <a:r>
              <a:rPr lang="en-GB" dirty="0" smtClean="0"/>
              <a:t> </a:t>
            </a:r>
            <a:endParaRPr lang="en-GB" dirty="0"/>
          </a:p>
        </p:txBody>
      </p:sp>
      <p:sp>
        <p:nvSpPr>
          <p:cNvPr id="3" name="Subtitle 2"/>
          <p:cNvSpPr>
            <a:spLocks noGrp="1"/>
          </p:cNvSpPr>
          <p:nvPr>
            <p:ph type="subTitle" idx="1"/>
          </p:nvPr>
        </p:nvSpPr>
        <p:spPr/>
        <p:txBody>
          <a:bodyPr>
            <a:normAutofit/>
          </a:bodyPr>
          <a:lstStyle/>
          <a:p>
            <a:r>
              <a:rPr lang="en-GB" sz="2400" b="1" dirty="0" smtClean="0"/>
              <a:t>ECES4002/C</a:t>
            </a:r>
          </a:p>
          <a:p>
            <a:r>
              <a:rPr lang="en-GB" sz="2400" b="1" dirty="0" err="1" smtClean="0"/>
              <a:t>Darlith</a:t>
            </a:r>
            <a:r>
              <a:rPr lang="en-GB" sz="2400" b="1" smtClean="0"/>
              <a:t> 5 </a:t>
            </a:r>
            <a:r>
              <a:rPr lang="en-GB" sz="2400" b="1" dirty="0" smtClean="0"/>
              <a:t>/ </a:t>
            </a:r>
            <a:r>
              <a:rPr lang="en-GB" sz="2400" b="1" smtClean="0"/>
              <a:t>Lecture 5</a:t>
            </a:r>
            <a:endParaRPr lang="en-GB" sz="2400" dirty="0"/>
          </a:p>
        </p:txBody>
      </p:sp>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400" dirty="0" err="1">
                <a:latin typeface="+mn-lt"/>
                <a:cs typeface="Arial" panose="020B0604020202020204" pitchFamily="34" charset="0"/>
              </a:rPr>
              <a:t>Gorolwg</a:t>
            </a:r>
            <a:r>
              <a:rPr lang="en-GB" sz="4400" dirty="0">
                <a:latin typeface="+mn-lt"/>
                <a:cs typeface="Arial" panose="020B0604020202020204" pitchFamily="34" charset="0"/>
              </a:rPr>
              <a:t> </a:t>
            </a:r>
            <a:r>
              <a:rPr lang="en-GB" sz="4400" dirty="0" err="1">
                <a:latin typeface="+mn-lt"/>
                <a:cs typeface="Arial" panose="020B0604020202020204" pitchFamily="34" charset="0"/>
              </a:rPr>
              <a:t>Sesiwn</a:t>
            </a:r>
            <a:r>
              <a:rPr lang="en-GB" sz="4400" dirty="0">
                <a:latin typeface="+mn-lt"/>
                <a:cs typeface="Arial" panose="020B0604020202020204" pitchFamily="34" charset="0"/>
              </a:rPr>
              <a:t> / </a:t>
            </a:r>
            <a:r>
              <a:rPr lang="en-GB" sz="4400" i="1" dirty="0">
                <a:latin typeface="+mn-lt"/>
                <a:cs typeface="Arial" panose="020B0604020202020204" pitchFamily="34" charset="0"/>
              </a:rPr>
              <a:t>Session Overview</a:t>
            </a:r>
          </a:p>
        </p:txBody>
      </p:sp>
      <p:sp>
        <p:nvSpPr>
          <p:cNvPr id="5" name="Content Placeholder 4"/>
          <p:cNvSpPr>
            <a:spLocks noGrp="1"/>
          </p:cNvSpPr>
          <p:nvPr>
            <p:ph sz="half" idx="1"/>
          </p:nvPr>
        </p:nvSpPr>
        <p:spPr>
          <a:xfrm>
            <a:off x="1981200" y="2057400"/>
            <a:ext cx="4038600" cy="4434840"/>
          </a:xfrm>
          <a:prstGeom prst="rect">
            <a:avLst/>
          </a:prstGeom>
        </p:spPr>
        <p:txBody>
          <a:bodyPr>
            <a:noAutofit/>
          </a:bodyPr>
          <a:lstStyle/>
          <a:p>
            <a:r>
              <a:rPr lang="en-GB" sz="3200" dirty="0">
                <a:cs typeface="Arial" panose="020B0604020202020204" pitchFamily="34" charset="0"/>
              </a:rPr>
              <a:t>Skinner, Bruner</a:t>
            </a:r>
          </a:p>
          <a:p>
            <a:pPr marL="68580" indent="0">
              <a:buNone/>
            </a:pPr>
            <a:r>
              <a:rPr lang="en-GB" sz="3200" dirty="0">
                <a:cs typeface="Arial" panose="020B0604020202020204" pitchFamily="34" charset="0"/>
              </a:rPr>
              <a:t>a Bloom</a:t>
            </a:r>
          </a:p>
          <a:p>
            <a:r>
              <a:rPr lang="en-GB" sz="3200" dirty="0" err="1">
                <a:cs typeface="Arial" panose="020B0604020202020204" pitchFamily="34" charset="0"/>
              </a:rPr>
              <a:t>Deilliant</a:t>
            </a:r>
            <a:r>
              <a:rPr lang="en-GB" sz="3200" dirty="0">
                <a:cs typeface="Arial" panose="020B0604020202020204" pitchFamily="34" charset="0"/>
              </a:rPr>
              <a:t> </a:t>
            </a:r>
            <a:r>
              <a:rPr lang="en-GB" sz="3200" dirty="0" err="1">
                <a:cs typeface="Arial" panose="020B0604020202020204" pitchFamily="34" charset="0"/>
              </a:rPr>
              <a:t>dysgu</a:t>
            </a:r>
            <a:r>
              <a:rPr lang="en-GB" sz="3200" dirty="0">
                <a:cs typeface="Arial" panose="020B0604020202020204" pitchFamily="34" charset="0"/>
              </a:rPr>
              <a:t> </a:t>
            </a:r>
            <a:r>
              <a:rPr lang="en-GB" sz="3200" dirty="0" err="1">
                <a:cs typeface="Arial" panose="020B0604020202020204" pitchFamily="34" charset="0"/>
              </a:rPr>
              <a:t>perthnasol</a:t>
            </a:r>
            <a:endParaRPr lang="en-GB" sz="3200" dirty="0">
              <a:cs typeface="Arial" panose="020B0604020202020204" pitchFamily="34" charset="0"/>
            </a:endParaRPr>
          </a:p>
          <a:p>
            <a:r>
              <a:rPr lang="en-GB" sz="3200" dirty="0" err="1">
                <a:cs typeface="Arial" panose="020B0604020202020204" pitchFamily="34" charset="0"/>
              </a:rPr>
              <a:t>Perthnasedd</a:t>
            </a:r>
            <a:r>
              <a:rPr lang="en-GB" sz="3200" dirty="0">
                <a:cs typeface="Arial" panose="020B0604020202020204" pitchFamily="34" charset="0"/>
              </a:rPr>
              <a:t> </a:t>
            </a:r>
            <a:r>
              <a:rPr lang="en-GB" sz="3200" dirty="0" err="1">
                <a:cs typeface="Arial" panose="020B0604020202020204" pitchFamily="34" charset="0"/>
              </a:rPr>
              <a:t>i’r</a:t>
            </a:r>
            <a:r>
              <a:rPr lang="en-GB" sz="3200" dirty="0">
                <a:cs typeface="Arial" panose="020B0604020202020204" pitchFamily="34" charset="0"/>
              </a:rPr>
              <a:t> </a:t>
            </a:r>
            <a:r>
              <a:rPr lang="en-GB" sz="3200" dirty="0" err="1">
                <a:cs typeface="Arial" panose="020B0604020202020204" pitchFamily="34" charset="0"/>
              </a:rPr>
              <a:t>aseiniad</a:t>
            </a:r>
            <a:endParaRPr lang="en-GB" sz="3200" dirty="0">
              <a:cs typeface="Arial" panose="020B0604020202020204" pitchFamily="34" charset="0"/>
            </a:endParaRPr>
          </a:p>
        </p:txBody>
      </p:sp>
      <p:sp>
        <p:nvSpPr>
          <p:cNvPr id="6" name="Content Placeholder 5"/>
          <p:cNvSpPr>
            <a:spLocks noGrp="1"/>
          </p:cNvSpPr>
          <p:nvPr>
            <p:ph sz="half" idx="2"/>
          </p:nvPr>
        </p:nvSpPr>
        <p:spPr>
          <a:xfrm>
            <a:off x="6096000" y="2133600"/>
            <a:ext cx="4038600" cy="4434840"/>
          </a:xfrm>
          <a:prstGeom prst="rect">
            <a:avLst/>
          </a:prstGeom>
        </p:spPr>
        <p:txBody>
          <a:bodyPr>
            <a:noAutofit/>
          </a:bodyPr>
          <a:lstStyle/>
          <a:p>
            <a:r>
              <a:rPr lang="en-GB" sz="3200" i="1" dirty="0">
                <a:cs typeface="Arial" panose="020B0604020202020204" pitchFamily="34" charset="0"/>
              </a:rPr>
              <a:t>Skinner, Bruner and Bloom</a:t>
            </a:r>
          </a:p>
          <a:p>
            <a:r>
              <a:rPr lang="en-GB" sz="3200" i="1" dirty="0">
                <a:cs typeface="Arial" panose="020B0604020202020204" pitchFamily="34" charset="0"/>
              </a:rPr>
              <a:t>Relevant learning outcome</a:t>
            </a:r>
          </a:p>
          <a:p>
            <a:r>
              <a:rPr lang="en-GB" sz="3200" i="1" dirty="0">
                <a:cs typeface="Arial" panose="020B0604020202020204" pitchFamily="34" charset="0"/>
              </a:rPr>
              <a:t>Relevance to assignment</a:t>
            </a:r>
          </a:p>
        </p:txBody>
      </p:sp>
    </p:spTree>
    <p:extLst>
      <p:ext uri="{BB962C8B-B14F-4D97-AF65-F5344CB8AC3E}">
        <p14:creationId xmlns:p14="http://schemas.microsoft.com/office/powerpoint/2010/main" val="40244564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Deilliannau</a:t>
            </a:r>
            <a:r>
              <a:rPr lang="en-GB" dirty="0" smtClean="0"/>
              <a:t> </a:t>
            </a:r>
            <a:r>
              <a:rPr lang="en-GB" dirty="0" err="1" smtClean="0"/>
              <a:t>Dysgu</a:t>
            </a:r>
            <a:r>
              <a:rPr lang="en-GB" dirty="0" smtClean="0"/>
              <a:t/>
            </a:r>
            <a:br>
              <a:rPr lang="en-GB" dirty="0" smtClean="0"/>
            </a:br>
            <a:r>
              <a:rPr lang="en-GB" dirty="0" smtClean="0"/>
              <a:t>Learning Outcomes</a:t>
            </a:r>
            <a:br>
              <a:rPr lang="en-GB" dirty="0" smtClean="0"/>
            </a:br>
            <a:endParaRPr lang="en-GB" dirty="0"/>
          </a:p>
        </p:txBody>
      </p:sp>
      <p:sp>
        <p:nvSpPr>
          <p:cNvPr id="3" name="Content Placeholder 2"/>
          <p:cNvSpPr>
            <a:spLocks noGrp="1"/>
          </p:cNvSpPr>
          <p:nvPr>
            <p:ph sz="half" idx="1"/>
          </p:nvPr>
        </p:nvSpPr>
        <p:spPr/>
        <p:txBody>
          <a:bodyPr>
            <a:normAutofit/>
          </a:bodyPr>
          <a:lstStyle/>
          <a:p>
            <a:pPr lvl="0"/>
            <a:r>
              <a:rPr lang="cy-GB" sz="2400" dirty="0" smtClean="0"/>
              <a:t>Dangos </a:t>
            </a:r>
            <a:r>
              <a:rPr lang="cy-GB" sz="2400" dirty="0"/>
              <a:t>gwybodaeth o ystod o ddamcaniaethau dysgu a deall sut maent yn dylanwadu ar arfer cyfredol ym maes addysg.</a:t>
            </a:r>
            <a:endParaRPr lang="en-GB" sz="2400" dirty="0"/>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lvl="0"/>
            <a:r>
              <a:rPr lang="en-GB" sz="2400" i="1" dirty="0" smtClean="0"/>
              <a:t>Demonstrate </a:t>
            </a:r>
            <a:r>
              <a:rPr lang="en-GB" sz="2400" i="1" dirty="0"/>
              <a:t>knowledge of a range of learning theories and understand how they influence current education </a:t>
            </a:r>
            <a:r>
              <a:rPr lang="en-GB" sz="2400" i="1" dirty="0" smtClean="0"/>
              <a:t>practice</a:t>
            </a:r>
            <a:endParaRPr lang="en-GB" sz="2400" i="1" dirty="0"/>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noAutofit/>
          </a:bodyPr>
          <a:lstStyle/>
          <a:p>
            <a:r>
              <a:rPr lang="cy-GB" sz="2000" dirty="0"/>
              <a:t>Trefnu eu gwybodaeth a’r hyn y maent wedi’i ddysgu drwy ddefnyddio amrywiaeth o ffynonellau gwybodaeth, gan gynnwys </a:t>
            </a:r>
            <a:r>
              <a:rPr lang="cy-GB" sz="2000" dirty="0" err="1"/>
              <a:t>TGCh</a:t>
            </a:r>
            <a:r>
              <a:rPr lang="cy-GB" sz="2000" dirty="0"/>
              <a:t>, a chyflwyno’u gwaith ar y lefel briodol</a:t>
            </a:r>
            <a:endParaRPr lang="en-GB" sz="2000" dirty="0"/>
          </a:p>
        </p:txBody>
      </p:sp>
      <p:sp>
        <p:nvSpPr>
          <p:cNvPr id="4" name="Content Placeholder 3"/>
          <p:cNvSpPr>
            <a:spLocks noGrp="1"/>
          </p:cNvSpPr>
          <p:nvPr>
            <p:ph sz="half" idx="2"/>
          </p:nvPr>
        </p:nvSpPr>
        <p:spPr/>
        <p:txBody>
          <a:bodyPr/>
          <a:lstStyle/>
          <a:p>
            <a:r>
              <a:rPr lang="en-GB" sz="2400" i="1" dirty="0"/>
              <a:t>Organise their knowledge and learning through the use of a range of information sources including ICT and present their work at the appropriate </a:t>
            </a:r>
            <a:r>
              <a:rPr lang="en-GB" sz="2400" i="1" dirty="0" smtClean="0"/>
              <a:t>level</a:t>
            </a:r>
            <a:endParaRPr lang="en-GB" sz="2400" i="1" dirty="0"/>
          </a:p>
          <a:p>
            <a:endParaRPr lang="en-GB" dirty="0"/>
          </a:p>
        </p:txBody>
      </p:sp>
    </p:spTree>
    <p:extLst>
      <p:ext uri="{BB962C8B-B14F-4D97-AF65-F5344CB8AC3E}">
        <p14:creationId xmlns:p14="http://schemas.microsoft.com/office/powerpoint/2010/main" val="2307484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t>
            </a:r>
            <a:r>
              <a:rPr lang="en-GB" dirty="0"/>
              <a:t>:</a:t>
            </a:r>
            <a:r>
              <a:rPr lang="en-GB" dirty="0" smtClean="0"/>
              <a:t> </a:t>
            </a:r>
            <a:r>
              <a:rPr lang="en-GB" dirty="0" err="1" smtClean="0"/>
              <a:t>trafodaeth</a:t>
            </a:r>
            <a:r>
              <a:rPr lang="en-GB" dirty="0" smtClean="0"/>
              <a:t/>
            </a:r>
            <a:br>
              <a:rPr lang="en-GB" dirty="0" smtClean="0"/>
            </a:br>
            <a:r>
              <a:rPr lang="en-GB" dirty="0" smtClean="0"/>
              <a:t>Assignment : discussion</a:t>
            </a:r>
            <a:endParaRPr lang="en-GB" dirty="0"/>
          </a:p>
        </p:txBody>
      </p:sp>
      <p:sp>
        <p:nvSpPr>
          <p:cNvPr id="3" name="Content Placeholder 2"/>
          <p:cNvSpPr>
            <a:spLocks noGrp="1"/>
          </p:cNvSpPr>
          <p:nvPr>
            <p:ph sz="half" idx="1"/>
          </p:nvPr>
        </p:nvSpPr>
        <p:spPr/>
        <p:txBody>
          <a:bodyPr/>
          <a:lstStyle/>
          <a:p>
            <a:r>
              <a:rPr lang="en-GB" sz="2400" dirty="0" err="1" smtClean="0"/>
              <a:t>Cyflwyniad</a:t>
            </a:r>
            <a:r>
              <a:rPr lang="en-GB" sz="2400" dirty="0" smtClean="0"/>
              <a:t> </a:t>
            </a:r>
            <a:r>
              <a:rPr lang="en-GB" sz="2400" dirty="0" err="1" smtClean="0"/>
              <a:t>grwp</a:t>
            </a:r>
            <a:r>
              <a:rPr lang="en-GB" sz="2400" dirty="0" smtClean="0"/>
              <a:t> (10 </a:t>
            </a:r>
            <a:r>
              <a:rPr lang="en-GB" sz="2400" dirty="0" err="1" smtClean="0"/>
              <a:t>munud</a:t>
            </a:r>
            <a:r>
              <a:rPr lang="en-GB" sz="2400" dirty="0" smtClean="0"/>
              <a:t> </a:t>
            </a:r>
            <a:r>
              <a:rPr lang="en-GB" sz="2400" dirty="0" err="1" smtClean="0"/>
              <a:t>yr</a:t>
            </a:r>
            <a:r>
              <a:rPr lang="en-GB" sz="2400" dirty="0" smtClean="0"/>
              <a:t> un)</a:t>
            </a:r>
          </a:p>
          <a:p>
            <a:r>
              <a:rPr lang="en-GB" sz="2400" dirty="0" smtClean="0">
                <a:solidFill>
                  <a:srgbClr val="FF0000"/>
                </a:solidFill>
              </a:rPr>
              <a:t>14/1/20</a:t>
            </a:r>
          </a:p>
          <a:p>
            <a:r>
              <a:rPr lang="cy-GB" sz="2400" dirty="0"/>
              <a:t>Dangoswch sut y gall cyd-destun y tu allan i’r dosbarth gefnogi dysgu</a:t>
            </a:r>
            <a:endParaRPr lang="en-GB" sz="2400" dirty="0"/>
          </a:p>
          <a:p>
            <a:endParaRPr lang="en-GB" dirty="0"/>
          </a:p>
        </p:txBody>
      </p:sp>
      <p:sp>
        <p:nvSpPr>
          <p:cNvPr id="4" name="Content Placeholder 3"/>
          <p:cNvSpPr>
            <a:spLocks noGrp="1"/>
          </p:cNvSpPr>
          <p:nvPr>
            <p:ph sz="half" idx="2"/>
          </p:nvPr>
        </p:nvSpPr>
        <p:spPr/>
        <p:txBody>
          <a:bodyPr/>
          <a:lstStyle/>
          <a:p>
            <a:r>
              <a:rPr lang="en-GB" sz="2400" i="1" dirty="0" smtClean="0"/>
              <a:t>Group presentation (10 minutes each)</a:t>
            </a:r>
          </a:p>
          <a:p>
            <a:r>
              <a:rPr lang="en-GB" sz="2400" i="1" dirty="0" smtClean="0">
                <a:solidFill>
                  <a:srgbClr val="FF0000"/>
                </a:solidFill>
              </a:rPr>
              <a:t>14/1/20</a:t>
            </a:r>
          </a:p>
          <a:p>
            <a:r>
              <a:rPr lang="en-GB" sz="2400" i="1" dirty="0"/>
              <a:t>Demonstrate how outdoor contexts can support </a:t>
            </a:r>
            <a:r>
              <a:rPr lang="en-GB" sz="2400" i="1" dirty="0" smtClean="0"/>
              <a:t>learning</a:t>
            </a:r>
          </a:p>
          <a:p>
            <a:endParaRPr lang="en-GB" dirty="0"/>
          </a:p>
          <a:p>
            <a:endParaRPr lang="en-GB" dirty="0"/>
          </a:p>
        </p:txBody>
      </p:sp>
    </p:spTree>
    <p:extLst>
      <p:ext uri="{BB962C8B-B14F-4D97-AF65-F5344CB8AC3E}">
        <p14:creationId xmlns:p14="http://schemas.microsoft.com/office/powerpoint/2010/main" val="706475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5818667" y="2332039"/>
            <a:ext cx="3887787" cy="4525963"/>
          </a:xfrm>
        </p:spPr>
        <p:txBody>
          <a:bodyPr/>
          <a:lstStyle/>
          <a:p>
            <a:pPr>
              <a:defRPr/>
            </a:pPr>
            <a:r>
              <a:rPr lang="en-GB" sz="3200" i="1" dirty="0"/>
              <a:t>What is a child-centred approach?</a:t>
            </a:r>
          </a:p>
          <a:p>
            <a:pPr>
              <a:defRPr/>
            </a:pPr>
            <a:r>
              <a:rPr lang="en-GB" sz="3200" i="1" dirty="0"/>
              <a:t>Why is it important?</a:t>
            </a:r>
            <a:endParaRPr lang="en-US" sz="3200" i="1" dirty="0"/>
          </a:p>
          <a:p>
            <a:pPr>
              <a:defRPr/>
            </a:pPr>
            <a:endParaRPr lang="en-US" sz="3600" i="1" dirty="0"/>
          </a:p>
          <a:p>
            <a:pPr marL="109537" indent="0">
              <a:buNone/>
              <a:defRPr/>
            </a:pPr>
            <a:endParaRPr lang="en-GB" sz="3600" dirty="0"/>
          </a:p>
          <a:p>
            <a:pPr>
              <a:defRPr/>
            </a:pPr>
            <a:endParaRPr lang="en-US" sz="3600" dirty="0"/>
          </a:p>
          <a:p>
            <a:pPr>
              <a:defRPr/>
            </a:pPr>
            <a:endParaRPr lang="en-US" sz="3600" dirty="0"/>
          </a:p>
          <a:p>
            <a:pPr>
              <a:defRPr/>
            </a:pPr>
            <a:endParaRPr lang="en-US" sz="3600" dirty="0"/>
          </a:p>
        </p:txBody>
      </p:sp>
      <p:sp>
        <p:nvSpPr>
          <p:cNvPr id="5" name="Rectangle 2"/>
          <p:cNvSpPr txBox="1">
            <a:spLocks noChangeArrowheads="1"/>
          </p:cNvSpPr>
          <p:nvPr/>
        </p:nvSpPr>
        <p:spPr>
          <a:xfrm>
            <a:off x="2057400" y="685800"/>
            <a:ext cx="4618108" cy="1143000"/>
          </a:xfrm>
          <a:prstGeom prst="rect">
            <a:avLst/>
          </a:prstGeom>
        </p:spPr>
        <p:txBody>
          <a:bodyPr anchor="ctr">
            <a:scene3d>
              <a:camera prst="orthographicFront"/>
              <a:lightRig rig="soft" dir="t"/>
            </a:scene3d>
            <a:sp3d prstMaterial="softEdge">
              <a:bevelT w="25400" h="25400"/>
            </a:sp3d>
          </a:bodyPr>
          <a:lstStyle/>
          <a:p>
            <a:pPr>
              <a:defRPr/>
            </a:pPr>
            <a:r>
              <a:rPr lang="en-GB" sz="4000" dirty="0" err="1">
                <a:solidFill>
                  <a:schemeClr val="tx2"/>
                </a:solidFill>
                <a:effectLst>
                  <a:outerShdw blurRad="31750" dist="25400" dir="5400000" algn="tl" rotWithShape="0">
                    <a:srgbClr val="000000">
                      <a:alpha val="25000"/>
                    </a:srgbClr>
                  </a:outerShdw>
                </a:effectLst>
                <a:ea typeface="+mj-ea"/>
                <a:cs typeface="+mj-cs"/>
              </a:rPr>
              <a:t>Tasg</a:t>
            </a:r>
            <a:r>
              <a:rPr lang="en-GB" sz="4000" dirty="0">
                <a:solidFill>
                  <a:schemeClr val="tx2"/>
                </a:solidFill>
                <a:effectLst>
                  <a:outerShdw blurRad="31750" dist="25400" dir="5400000" algn="tl" rotWithShape="0">
                    <a:srgbClr val="000000">
                      <a:alpha val="25000"/>
                    </a:srgbClr>
                  </a:outerShdw>
                </a:effectLst>
                <a:ea typeface="+mj-ea"/>
                <a:cs typeface="+mj-cs"/>
              </a:rPr>
              <a:t> </a:t>
            </a:r>
            <a:r>
              <a:rPr lang="en-GB" sz="4000" dirty="0" err="1">
                <a:solidFill>
                  <a:schemeClr val="tx2"/>
                </a:solidFill>
                <a:effectLst>
                  <a:outerShdw blurRad="31750" dist="25400" dir="5400000" algn="tl" rotWithShape="0">
                    <a:srgbClr val="000000">
                      <a:alpha val="25000"/>
                    </a:srgbClr>
                  </a:outerShdw>
                </a:effectLst>
                <a:ea typeface="+mj-ea"/>
                <a:cs typeface="+mj-cs"/>
              </a:rPr>
              <a:t>Pâr</a:t>
            </a:r>
            <a:r>
              <a:rPr lang="en-GB" sz="4000" dirty="0">
                <a:solidFill>
                  <a:schemeClr val="tx2"/>
                </a:solidFill>
                <a:effectLst>
                  <a:outerShdw blurRad="31750" dist="25400" dir="5400000" algn="tl" rotWithShape="0">
                    <a:srgbClr val="000000">
                      <a:alpha val="25000"/>
                    </a:srgbClr>
                  </a:outerShdw>
                </a:effectLst>
                <a:ea typeface="+mj-ea"/>
                <a:cs typeface="+mj-cs"/>
              </a:rPr>
              <a:t> /  </a:t>
            </a:r>
            <a:r>
              <a:rPr lang="en-GB" sz="4000" dirty="0" err="1">
                <a:solidFill>
                  <a:schemeClr val="tx2"/>
                </a:solidFill>
                <a:effectLst>
                  <a:outerShdw blurRad="31750" dist="25400" dir="5400000" algn="tl" rotWithShape="0">
                    <a:srgbClr val="000000">
                      <a:alpha val="25000"/>
                    </a:srgbClr>
                  </a:outerShdw>
                </a:effectLst>
                <a:ea typeface="+mj-ea"/>
                <a:cs typeface="+mj-cs"/>
              </a:rPr>
              <a:t>rhannu</a:t>
            </a:r>
            <a:r>
              <a:rPr lang="en-GB" sz="4000" dirty="0">
                <a:solidFill>
                  <a:schemeClr val="tx2"/>
                </a:solidFill>
                <a:effectLst>
                  <a:outerShdw blurRad="31750" dist="25400" dir="5400000" algn="tl" rotWithShape="0">
                    <a:srgbClr val="000000">
                      <a:alpha val="25000"/>
                    </a:srgbClr>
                  </a:outerShdw>
                </a:effectLst>
                <a:ea typeface="+mj-ea"/>
                <a:cs typeface="+mj-cs"/>
              </a:rPr>
              <a:t> </a:t>
            </a:r>
          </a:p>
          <a:p>
            <a:pPr>
              <a:defRPr/>
            </a:pPr>
            <a:r>
              <a:rPr lang="en-GB" sz="4000" dirty="0">
                <a:solidFill>
                  <a:schemeClr val="tx2"/>
                </a:solidFill>
                <a:effectLst>
                  <a:outerShdw blurRad="31750" dist="25400" dir="5400000" algn="tl" rotWithShape="0">
                    <a:srgbClr val="000000">
                      <a:alpha val="25000"/>
                    </a:srgbClr>
                  </a:outerShdw>
                </a:effectLst>
                <a:ea typeface="+mj-ea"/>
                <a:cs typeface="+mj-cs"/>
              </a:rPr>
              <a:t>Pair /  share task</a:t>
            </a:r>
          </a:p>
        </p:txBody>
      </p:sp>
      <p:sp>
        <p:nvSpPr>
          <p:cNvPr id="6" name="Content Placeholder 6"/>
          <p:cNvSpPr txBox="1">
            <a:spLocks/>
          </p:cNvSpPr>
          <p:nvPr/>
        </p:nvSpPr>
        <p:spPr bwMode="auto">
          <a:xfrm>
            <a:off x="1905001" y="2332038"/>
            <a:ext cx="3887787" cy="4525962"/>
          </a:xfrm>
          <a:prstGeom prst="rect">
            <a:avLst/>
          </a:prstGeom>
          <a:noFill/>
          <a:ln w="9525">
            <a:noFill/>
            <a:miter lim="800000"/>
            <a:headEnd/>
            <a:tailEnd/>
          </a:ln>
        </p:spPr>
        <p:txBody>
          <a:bodyPr/>
          <a:lstStyle/>
          <a:p>
            <a:pPr marL="365125" indent="-255588">
              <a:spcBef>
                <a:spcPts val="400"/>
              </a:spcBef>
              <a:buClr>
                <a:schemeClr val="accent1"/>
              </a:buClr>
              <a:buSzPct val="68000"/>
              <a:buFont typeface="Wingdings 3" pitchFamily="18" charset="2"/>
              <a:buChar char=""/>
              <a:defRPr/>
            </a:pPr>
            <a:r>
              <a:rPr lang="en-GB" sz="3200" dirty="0">
                <a:ea typeface="ＭＳ Ｐゴシック" charset="-128"/>
                <a:cs typeface="ＭＳ Ｐゴシック" charset="-128"/>
              </a:rPr>
              <a:t>Beth </a:t>
            </a:r>
            <a:r>
              <a:rPr lang="en-GB" sz="3200" dirty="0" err="1">
                <a:ea typeface="ＭＳ Ｐゴシック" charset="-128"/>
                <a:cs typeface="ＭＳ Ｐゴシック" charset="-128"/>
              </a:rPr>
              <a:t>yw</a:t>
            </a:r>
            <a:r>
              <a:rPr lang="en-GB" sz="3200" dirty="0">
                <a:ea typeface="ＭＳ Ｐゴシック" charset="-128"/>
                <a:cs typeface="ＭＳ Ｐゴシック" charset="-128"/>
              </a:rPr>
              <a:t> </a:t>
            </a:r>
            <a:r>
              <a:rPr lang="en-GB" sz="3200" dirty="0" err="1">
                <a:ea typeface="ＭＳ Ｐゴシック" charset="-128"/>
                <a:cs typeface="ＭＳ Ｐゴシック" charset="-128"/>
              </a:rPr>
              <a:t>ymagwedd</a:t>
            </a:r>
            <a:r>
              <a:rPr lang="en-GB" sz="3200" dirty="0">
                <a:ea typeface="ＭＳ Ｐゴシック" charset="-128"/>
                <a:cs typeface="ＭＳ Ｐゴシック" charset="-128"/>
              </a:rPr>
              <a:t> </a:t>
            </a:r>
            <a:r>
              <a:rPr lang="en-GB" sz="3200" dirty="0" err="1">
                <a:ea typeface="ＭＳ Ｐゴシック" charset="-128"/>
                <a:cs typeface="ＭＳ Ｐゴシック" charset="-128"/>
              </a:rPr>
              <a:t>plentyn</a:t>
            </a:r>
            <a:r>
              <a:rPr lang="en-GB" sz="3200" dirty="0">
                <a:ea typeface="ＭＳ Ｐゴシック" charset="-128"/>
                <a:cs typeface="ＭＳ Ｐゴシック" charset="-128"/>
              </a:rPr>
              <a:t> – </a:t>
            </a:r>
            <a:r>
              <a:rPr lang="en-GB" sz="3200" dirty="0" err="1">
                <a:ea typeface="ＭＳ Ｐゴシック" charset="-128"/>
                <a:cs typeface="ＭＳ Ｐゴシック" charset="-128"/>
              </a:rPr>
              <a:t>ganolog</a:t>
            </a:r>
            <a:r>
              <a:rPr lang="en-GB" sz="3200" dirty="0">
                <a:ea typeface="ＭＳ Ｐゴシック" charset="-128"/>
                <a:cs typeface="ＭＳ Ｐゴシック" charset="-128"/>
              </a:rPr>
              <a:t>?</a:t>
            </a:r>
          </a:p>
          <a:p>
            <a:pPr marL="365125" indent="-255588">
              <a:spcBef>
                <a:spcPts val="400"/>
              </a:spcBef>
              <a:buClr>
                <a:schemeClr val="accent1"/>
              </a:buClr>
              <a:buSzPct val="68000"/>
              <a:buFont typeface="Wingdings 3" pitchFamily="18" charset="2"/>
              <a:buChar char=""/>
              <a:defRPr/>
            </a:pPr>
            <a:r>
              <a:rPr lang="en-GB" sz="3200" dirty="0">
                <a:ea typeface="ＭＳ Ｐゴシック" charset="-128"/>
                <a:cs typeface="ＭＳ Ｐゴシック" charset="-128"/>
              </a:rPr>
              <a:t>Pam </a:t>
            </a:r>
            <a:r>
              <a:rPr lang="en-GB" sz="3200" dirty="0" err="1">
                <a:ea typeface="ＭＳ Ｐゴシック" charset="-128"/>
                <a:cs typeface="ＭＳ Ｐゴシック" charset="-128"/>
              </a:rPr>
              <a:t>ei</a:t>
            </a:r>
            <a:r>
              <a:rPr lang="en-GB" sz="3200" dirty="0">
                <a:ea typeface="ＭＳ Ｐゴシック" charset="-128"/>
                <a:cs typeface="ＭＳ Ｐゴシック" charset="-128"/>
              </a:rPr>
              <a:t> </a:t>
            </a:r>
            <a:r>
              <a:rPr lang="en-GB" sz="3200" dirty="0" err="1">
                <a:ea typeface="ＭＳ Ｐゴシック" charset="-128"/>
                <a:cs typeface="ＭＳ Ｐゴシック" charset="-128"/>
              </a:rPr>
              <a:t>fod</a:t>
            </a:r>
            <a:r>
              <a:rPr lang="en-GB" sz="3200" dirty="0">
                <a:ea typeface="ＭＳ Ｐゴシック" charset="-128"/>
                <a:cs typeface="ＭＳ Ｐゴシック" charset="-128"/>
              </a:rPr>
              <a:t> </a:t>
            </a:r>
            <a:r>
              <a:rPr lang="en-GB" sz="3200" dirty="0" err="1">
                <a:ea typeface="ＭＳ Ｐゴシック" charset="-128"/>
                <a:cs typeface="ＭＳ Ｐゴシック" charset="-128"/>
              </a:rPr>
              <a:t>mor</a:t>
            </a:r>
            <a:r>
              <a:rPr lang="en-GB" sz="3200" dirty="0">
                <a:ea typeface="ＭＳ Ｐゴシック" charset="-128"/>
                <a:cs typeface="ＭＳ Ｐゴシック" charset="-128"/>
              </a:rPr>
              <a:t> </a:t>
            </a:r>
            <a:r>
              <a:rPr lang="en-GB" sz="3200" dirty="0" err="1">
                <a:ea typeface="ＭＳ Ｐゴシック" charset="-128"/>
                <a:cs typeface="ＭＳ Ｐゴシック" charset="-128"/>
              </a:rPr>
              <a:t>bwysig</a:t>
            </a:r>
            <a:r>
              <a:rPr lang="en-GB" sz="3200" dirty="0">
                <a:ea typeface="ＭＳ Ｐゴシック" charset="-128"/>
                <a:cs typeface="ＭＳ Ｐゴシック" charset="-128"/>
              </a:rPr>
              <a:t>?</a:t>
            </a:r>
            <a:endParaRPr lang="en-US" sz="32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i="1" dirty="0">
              <a:ea typeface="ＭＳ Ｐゴシック" charset="-128"/>
              <a:cs typeface="ＭＳ Ｐゴシック" charset="-128"/>
            </a:endParaRPr>
          </a:p>
          <a:p>
            <a:pPr marL="109537">
              <a:spcBef>
                <a:spcPts val="400"/>
              </a:spcBef>
              <a:buClr>
                <a:schemeClr val="accent1"/>
              </a:buClr>
              <a:buSzPct val="68000"/>
              <a:defRPr/>
            </a:pPr>
            <a:endParaRPr lang="en-GB" sz="36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p:txBody>
      </p:sp>
    </p:spTree>
    <p:extLst>
      <p:ext uri="{BB962C8B-B14F-4D97-AF65-F5344CB8AC3E}">
        <p14:creationId xmlns:p14="http://schemas.microsoft.com/office/powerpoint/2010/main" val="12857417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algn="ctr">
              <a:defRPr/>
            </a:pPr>
            <a:r>
              <a:rPr lang="en-GB" dirty="0" smtClean="0">
                <a:ea typeface="+mj-ea"/>
                <a:cs typeface="+mj-cs"/>
              </a:rPr>
              <a:t>Skinner</a:t>
            </a:r>
            <a:endParaRPr lang="en-GB" dirty="0">
              <a:ea typeface="+mj-ea"/>
              <a:cs typeface="+mj-cs"/>
            </a:endParaRPr>
          </a:p>
        </p:txBody>
      </p:sp>
      <p:sp>
        <p:nvSpPr>
          <p:cNvPr id="18435" name="Text Placeholder 4"/>
          <p:cNvSpPr>
            <a:spLocks noGrp="1"/>
          </p:cNvSpPr>
          <p:nvPr>
            <p:ph type="body" sz="half" idx="1"/>
          </p:nvPr>
        </p:nvSpPr>
        <p:spPr>
          <a:xfrm>
            <a:off x="1901960" y="1752600"/>
            <a:ext cx="4038600" cy="4533900"/>
          </a:xfrm>
        </p:spPr>
        <p:txBody>
          <a:bodyPr>
            <a:normAutofit/>
          </a:bodyPr>
          <a:lstStyle/>
          <a:p>
            <a:r>
              <a:rPr lang="en-GB" altLang="en-US" sz="2800" dirty="0" err="1">
                <a:ea typeface="ＭＳ Ｐゴシック" pitchFamily="34" charset="-128"/>
              </a:rPr>
              <a:t>Ystyried</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fel</a:t>
            </a:r>
            <a:r>
              <a:rPr lang="en-GB" altLang="en-US" sz="2800" dirty="0">
                <a:ea typeface="ＭＳ Ｐゴシック" pitchFamily="34" charset="-128"/>
              </a:rPr>
              <a:t> proses o ‘</a:t>
            </a:r>
            <a:r>
              <a:rPr lang="en-GB" altLang="en-US" sz="2800" dirty="0" err="1">
                <a:ea typeface="ＭＳ Ｐゴシック" pitchFamily="34" charset="-128"/>
              </a:rPr>
              <a:t>gyflyru</a:t>
            </a:r>
            <a:r>
              <a:rPr lang="en-GB" altLang="en-US" sz="2800" dirty="0">
                <a:ea typeface="ＭＳ Ｐゴシック" pitchFamily="34" charset="-128"/>
              </a:rPr>
              <a:t> </a:t>
            </a:r>
            <a:r>
              <a:rPr lang="en-GB" altLang="en-US" sz="2800" dirty="0" err="1">
                <a:ea typeface="ＭＳ Ｐゴシック" pitchFamily="34" charset="-128"/>
              </a:rPr>
              <a:t>gweithredol</a:t>
            </a:r>
            <a:r>
              <a:rPr lang="en-GB" altLang="en-US" sz="2800" dirty="0">
                <a:ea typeface="ＭＳ Ｐゴシック" pitchFamily="34" charset="-128"/>
              </a:rPr>
              <a:t>’</a:t>
            </a:r>
          </a:p>
          <a:p>
            <a:r>
              <a:rPr lang="en-GB" altLang="en-US" sz="2800" dirty="0" err="1">
                <a:ea typeface="ＭＳ Ｐゴシック" pitchFamily="34" charset="-128"/>
              </a:rPr>
              <a:t>Annog</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ymddygiad</a:t>
            </a:r>
            <a:endParaRPr lang="en-GB" altLang="en-US" sz="2800" dirty="0">
              <a:solidFill>
                <a:srgbClr val="FF0000"/>
              </a:solidFill>
              <a:ea typeface="ＭＳ Ｐゴシック" pitchFamily="34" charset="-128"/>
            </a:endParaRPr>
          </a:p>
          <a:p>
            <a:r>
              <a:rPr lang="en-GB" altLang="en-US" sz="2800" dirty="0">
                <a:ea typeface="ＭＳ Ｐゴシック" pitchFamily="34" charset="-128"/>
              </a:rPr>
              <a:t>Mae </a:t>
            </a:r>
            <a:r>
              <a:rPr lang="en-GB" altLang="en-US" sz="2800" dirty="0" err="1">
                <a:ea typeface="ＭＳ Ｐゴシック" pitchFamily="34" charset="-128"/>
              </a:rPr>
              <a:t>pobl</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cael</a:t>
            </a:r>
            <a:r>
              <a:rPr lang="en-GB" altLang="en-US" sz="2800" dirty="0">
                <a:ea typeface="ＭＳ Ｐゴシック" pitchFamily="34" charset="-128"/>
              </a:rPr>
              <a:t> </a:t>
            </a:r>
            <a:r>
              <a:rPr lang="en-GB" altLang="en-US" sz="2800" dirty="0" err="1">
                <a:ea typeface="ＭＳ Ｐゴシック" pitchFamily="34" charset="-128"/>
              </a:rPr>
              <a:t>eu</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drwy</a:t>
            </a:r>
            <a:r>
              <a:rPr lang="en-GB" altLang="en-US" sz="2800" dirty="0">
                <a:solidFill>
                  <a:srgbClr val="FF0000"/>
                </a:solidFill>
                <a:ea typeface="ＭＳ Ｐゴシック" pitchFamily="34" charset="-128"/>
              </a:rPr>
              <a:t> y </a:t>
            </a:r>
            <a:r>
              <a:rPr lang="en-GB" altLang="en-US" sz="2800" dirty="0" err="1">
                <a:solidFill>
                  <a:srgbClr val="FF0000"/>
                </a:solidFill>
                <a:ea typeface="ＭＳ Ｐゴシック" pitchFamily="34" charset="-128"/>
              </a:rPr>
              <a:t>defnydd</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systemataidd</a:t>
            </a:r>
            <a:r>
              <a:rPr lang="en-GB" altLang="en-US" sz="2800" dirty="0">
                <a:solidFill>
                  <a:srgbClr val="FF0000"/>
                </a:solidFill>
                <a:ea typeface="ＭＳ Ｐゴシック" pitchFamily="34" charset="-128"/>
              </a:rPr>
              <a:t> o </a:t>
            </a:r>
            <a:r>
              <a:rPr lang="en-GB" altLang="en-US" sz="2800" dirty="0" err="1">
                <a:solidFill>
                  <a:srgbClr val="FF0000"/>
                </a:solidFill>
                <a:ea typeface="ＭＳ Ｐゴシック" pitchFamily="34" charset="-128"/>
              </a:rPr>
              <a:t>wobrau</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allanol</a:t>
            </a:r>
            <a:endParaRPr lang="en-GB" altLang="en-US" sz="2800" dirty="0">
              <a:solidFill>
                <a:srgbClr val="FF0000"/>
              </a:solidFill>
              <a:ea typeface="ＭＳ Ｐゴシック" pitchFamily="34" charset="-128"/>
            </a:endParaRPr>
          </a:p>
        </p:txBody>
      </p:sp>
      <p:sp>
        <p:nvSpPr>
          <p:cNvPr id="9218" name="Rectangle 3"/>
          <p:cNvSpPr>
            <a:spLocks noGrp="1" noChangeArrowheads="1"/>
          </p:cNvSpPr>
          <p:nvPr>
            <p:ph sz="half" idx="2"/>
          </p:nvPr>
        </p:nvSpPr>
        <p:spPr>
          <a:xfrm>
            <a:off x="6064370" y="1447800"/>
            <a:ext cx="4038600" cy="4533900"/>
          </a:xfrm>
        </p:spPr>
        <p:txBody>
          <a:bodyPr>
            <a:normAutofit fontScale="92500" lnSpcReduction="10000"/>
          </a:bodyPr>
          <a:lstStyle/>
          <a:p>
            <a:pPr>
              <a:lnSpc>
                <a:spcPct val="80000"/>
              </a:lnSpc>
              <a:defRPr/>
            </a:pPr>
            <a:endParaRPr lang="en-GB" altLang="en-US" sz="2800" dirty="0">
              <a:ea typeface="ＭＳ Ｐゴシック" pitchFamily="34" charset="-128"/>
            </a:endParaRPr>
          </a:p>
          <a:p>
            <a:pPr>
              <a:lnSpc>
                <a:spcPct val="80000"/>
              </a:lnSpc>
              <a:defRPr/>
            </a:pPr>
            <a:r>
              <a:rPr lang="en-GB" altLang="en-US" sz="2800" i="1" dirty="0">
                <a:ea typeface="ＭＳ Ｐゴシック" pitchFamily="34" charset="-128"/>
              </a:rPr>
              <a:t>Considered learning as a process of ‘operant conditioning’</a:t>
            </a:r>
            <a:endParaRPr lang="en-GB" sz="2800" i="1" dirty="0">
              <a:ea typeface="ＭＳ Ｐゴシック" pitchFamily="34" charset="-128"/>
            </a:endParaRPr>
          </a:p>
          <a:p>
            <a:pPr lvl="1">
              <a:defRPr/>
            </a:pPr>
            <a:r>
              <a:rPr lang="en-GB" sz="2800" i="1" dirty="0">
                <a:ea typeface="ＭＳ Ｐゴシック" pitchFamily="34" charset="-128"/>
              </a:rPr>
              <a:t>A</a:t>
            </a:r>
            <a:r>
              <a:rPr lang="en-US" sz="2800" i="1" dirty="0"/>
              <a:t>n advocate of </a:t>
            </a:r>
            <a:r>
              <a:rPr lang="en-US" sz="2800" i="1" dirty="0">
                <a:solidFill>
                  <a:srgbClr val="FF0000"/>
                </a:solidFill>
              </a:rPr>
              <a:t>behavioral engineering</a:t>
            </a:r>
          </a:p>
          <a:p>
            <a:pPr lvl="1">
              <a:defRPr/>
            </a:pPr>
            <a:r>
              <a:rPr lang="en-US" sz="2800" i="1" dirty="0"/>
              <a:t>People are </a:t>
            </a:r>
            <a:r>
              <a:rPr lang="en-US" sz="2800" i="1" dirty="0">
                <a:solidFill>
                  <a:srgbClr val="FF0000"/>
                </a:solidFill>
              </a:rPr>
              <a:t>controlled through the systematic allocation of external rewards</a:t>
            </a:r>
            <a:endParaRPr lang="en-GB" altLang="en-US" sz="2800" i="1" dirty="0">
              <a:ea typeface="ＭＳ Ｐゴシック" pitchFamily="34" charset="-128"/>
            </a:endParaRPr>
          </a:p>
          <a:p>
            <a:pPr lvl="1" eaLnBrk="1" hangingPunct="1">
              <a:lnSpc>
                <a:spcPct val="90000"/>
              </a:lnSpc>
              <a:defRPr/>
            </a:pPr>
            <a:endParaRPr lang="en-GB" altLang="en-US" sz="2800" dirty="0">
              <a:ea typeface="ＭＳ Ｐゴシック" pitchFamily="34" charset="-128"/>
            </a:endParaRPr>
          </a:p>
        </p:txBody>
      </p:sp>
      <p:pic>
        <p:nvPicPr>
          <p:cNvPr id="2" name="Picture 1"/>
          <p:cNvPicPr>
            <a:picLocks noChangeAspect="1"/>
          </p:cNvPicPr>
          <p:nvPr/>
        </p:nvPicPr>
        <p:blipFill>
          <a:blip r:embed="rId2"/>
          <a:stretch>
            <a:fillRect/>
          </a:stretch>
        </p:blipFill>
        <p:spPr>
          <a:xfrm>
            <a:off x="9401175" y="27475"/>
            <a:ext cx="2562225" cy="1725125"/>
          </a:xfrm>
          <a:prstGeom prst="rect">
            <a:avLst/>
          </a:prstGeom>
        </p:spPr>
      </p:pic>
    </p:spTree>
    <p:extLst>
      <p:ext uri="{BB962C8B-B14F-4D97-AF65-F5344CB8AC3E}">
        <p14:creationId xmlns:p14="http://schemas.microsoft.com/office/powerpoint/2010/main" val="30787056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81200" y="533400"/>
            <a:ext cx="8229600" cy="1143000"/>
          </a:xfrm>
        </p:spPr>
        <p:txBody>
          <a:bodyPr>
            <a:normAutofit fontScale="90000"/>
          </a:bodyPr>
          <a:lstStyle/>
          <a:p>
            <a:pPr lvl="1">
              <a:defRPr/>
            </a:pPr>
            <a:r>
              <a:rPr lang="en-GB" dirty="0" smtClean="0">
                <a:ea typeface="+mj-ea"/>
                <a:cs typeface="+mj-cs"/>
              </a:rPr>
              <a:t/>
            </a:r>
            <a:br>
              <a:rPr lang="en-GB" dirty="0" smtClean="0">
                <a:ea typeface="+mj-ea"/>
                <a:cs typeface="+mj-cs"/>
              </a:rPr>
            </a:br>
            <a:r>
              <a:rPr lang="en-GB" sz="3600" dirty="0">
                <a:latin typeface="+mn-lt"/>
                <a:ea typeface="+mj-ea"/>
                <a:cs typeface="+mj-cs"/>
              </a:rPr>
              <a:t>Skinner </a:t>
            </a:r>
            <a:r>
              <a:rPr lang="en-GB" sz="3600" dirty="0" err="1">
                <a:latin typeface="+mn-lt"/>
                <a:ea typeface="+mj-ea"/>
                <a:cs typeface="+mj-cs"/>
              </a:rPr>
              <a:t>ar</a:t>
            </a:r>
            <a:r>
              <a:rPr lang="en-GB" sz="3600" dirty="0">
                <a:latin typeface="+mn-lt"/>
                <a:ea typeface="+mj-ea"/>
                <a:cs typeface="+mj-cs"/>
              </a:rPr>
              <a:t> </a:t>
            </a:r>
            <a:r>
              <a:rPr lang="en-GB" sz="3600" dirty="0" err="1">
                <a:latin typeface="+mn-lt"/>
                <a:ea typeface="+mj-ea"/>
                <a:cs typeface="+mj-cs"/>
              </a:rPr>
              <a:t>Atgyfnerthu</a:t>
            </a:r>
            <a:r>
              <a:rPr lang="en-GB" sz="3600" dirty="0">
                <a:latin typeface="+mn-lt"/>
                <a:ea typeface="+mj-ea"/>
                <a:cs typeface="+mj-cs"/>
              </a:rPr>
              <a:t> </a:t>
            </a:r>
            <a:br>
              <a:rPr lang="en-GB" sz="3600" dirty="0">
                <a:latin typeface="+mn-lt"/>
                <a:ea typeface="+mj-ea"/>
                <a:cs typeface="+mj-cs"/>
              </a:rPr>
            </a:br>
            <a:r>
              <a:rPr lang="en-GB" sz="3600" dirty="0">
                <a:latin typeface="+mn-lt"/>
                <a:ea typeface="+mj-ea"/>
                <a:cs typeface="+mj-cs"/>
              </a:rPr>
              <a:t>Skinner on Reinforcement</a:t>
            </a:r>
            <a:r>
              <a:rPr lang="en-GB" dirty="0" smtClean="0">
                <a:ea typeface="+mj-ea"/>
                <a:cs typeface="+mj-cs"/>
              </a:rPr>
              <a:t/>
            </a:r>
            <a:br>
              <a:rPr lang="en-GB" dirty="0" smtClean="0">
                <a:ea typeface="+mj-ea"/>
                <a:cs typeface="+mj-cs"/>
              </a:rPr>
            </a:br>
            <a:r>
              <a:rPr lang="en-US" sz="800" dirty="0"/>
              <a:t/>
            </a:r>
            <a:br>
              <a:rPr lang="en-US" sz="800" dirty="0"/>
            </a:br>
            <a:endParaRPr lang="en-GB" dirty="0">
              <a:ea typeface="+mj-ea"/>
              <a:cs typeface="+mj-cs"/>
            </a:endParaRPr>
          </a:p>
        </p:txBody>
      </p:sp>
      <p:sp>
        <p:nvSpPr>
          <p:cNvPr id="16387" name="Text Placeholder 1"/>
          <p:cNvSpPr>
            <a:spLocks noGrp="1"/>
          </p:cNvSpPr>
          <p:nvPr>
            <p:ph type="body" sz="half" idx="1"/>
          </p:nvPr>
        </p:nvSpPr>
        <p:spPr>
          <a:xfrm>
            <a:off x="609600" y="1916114"/>
            <a:ext cx="5384800" cy="4217986"/>
          </a:xfrm>
        </p:spPr>
        <p:txBody>
          <a:bodyPr>
            <a:normAutofit/>
          </a:bodyPr>
          <a:lstStyle/>
          <a:p>
            <a:pPr>
              <a:defRPr/>
            </a:pPr>
            <a:r>
              <a:rPr lang="en-GB" altLang="en-US" sz="3200" dirty="0" err="1">
                <a:ea typeface="ＭＳ Ｐゴシック" pitchFamily="34" charset="-128"/>
              </a:rPr>
              <a:t>Yr</a:t>
            </a:r>
            <a:r>
              <a:rPr lang="en-GB" altLang="en-US" sz="3200" dirty="0">
                <a:ea typeface="ＭＳ Ｐゴシック" pitchFamily="34" charset="-128"/>
              </a:rPr>
              <a:t> </a:t>
            </a:r>
            <a:r>
              <a:rPr lang="en-GB" altLang="en-US" sz="3200" dirty="0" err="1">
                <a:ea typeface="ＭＳ Ｐゴシック" pitchFamily="34" charset="-128"/>
              </a:rPr>
              <a:t>egwyddor</a:t>
            </a:r>
            <a:r>
              <a:rPr lang="en-GB" altLang="en-US" sz="3200" dirty="0">
                <a:ea typeface="ＭＳ Ｐゴシック" pitchFamily="34" charset="-128"/>
              </a:rPr>
              <a:t> o </a:t>
            </a:r>
            <a:r>
              <a:rPr lang="en-GB" altLang="en-US" sz="3200" dirty="0" err="1">
                <a:ea typeface="ＭＳ Ｐゴシック" pitchFamily="34" charset="-128"/>
              </a:rPr>
              <a:t>atgyfnerthu</a:t>
            </a:r>
            <a:r>
              <a:rPr lang="en-GB" altLang="en-US" sz="3200" dirty="0">
                <a:ea typeface="ＭＳ Ｐゴシック" pitchFamily="34" charset="-128"/>
              </a:rPr>
              <a:t>- y </a:t>
            </a:r>
            <a:r>
              <a:rPr lang="en-GB" altLang="en-US" sz="3200" dirty="0" err="1">
                <a:ea typeface="ＭＳ Ｐゴシック" pitchFamily="34" charset="-128"/>
              </a:rPr>
              <a:t>tebygrwydd</a:t>
            </a:r>
            <a:r>
              <a:rPr lang="en-GB" altLang="en-US" sz="3200" dirty="0">
                <a:ea typeface="ＭＳ Ｐゴシック" pitchFamily="34" charset="-128"/>
              </a:rPr>
              <a:t> o </a:t>
            </a:r>
            <a:r>
              <a:rPr lang="en-GB" altLang="en-US" sz="3200" dirty="0" err="1">
                <a:ea typeface="ＭＳ Ｐゴシック" pitchFamily="34" charset="-128"/>
              </a:rPr>
              <a:t>rywbeth</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digwydd</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seiliedig</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a:t>
            </a:r>
            <a:r>
              <a:rPr lang="en-GB" altLang="en-US" sz="3200" dirty="0" err="1">
                <a:ea typeface="ＭＳ Ｐゴシック" pitchFamily="34" charset="-128"/>
              </a:rPr>
              <a:t>ganlyniadau</a:t>
            </a:r>
            <a:r>
              <a:rPr lang="en-GB" altLang="en-US" sz="3200" dirty="0">
                <a:ea typeface="ＭＳ Ｐゴシック" pitchFamily="34" charset="-128"/>
              </a:rPr>
              <a:t> math </a:t>
            </a:r>
            <a:r>
              <a:rPr lang="en-GB" altLang="en-US" sz="3200" dirty="0" err="1">
                <a:ea typeface="ＭＳ Ｐゴシック" pitchFamily="34" charset="-128"/>
              </a:rPr>
              <a:t>arbennig</a:t>
            </a:r>
            <a:r>
              <a:rPr lang="en-GB" altLang="en-US" sz="3200" dirty="0">
                <a:ea typeface="ＭＳ Ｐゴシック" pitchFamily="34" charset="-128"/>
              </a:rPr>
              <a:t> o</a:t>
            </a:r>
          </a:p>
          <a:p>
            <a:pPr marL="109537" indent="0">
              <a:buNone/>
              <a:defRPr/>
            </a:pPr>
            <a:r>
              <a:rPr lang="en-GB" altLang="en-US" sz="3200" dirty="0">
                <a:ea typeface="ＭＳ Ｐゴシック" pitchFamily="34" charset="-128"/>
              </a:rPr>
              <a:t>  </a:t>
            </a:r>
            <a:r>
              <a:rPr lang="en-GB" altLang="en-US" sz="3200" dirty="0" err="1">
                <a:ea typeface="ＭＳ Ｐゴシック" pitchFamily="34" charset="-128"/>
              </a:rPr>
              <a:t>ymddygiad</a:t>
            </a:r>
            <a:endParaRPr lang="en-GB" altLang="en-US" sz="3200" dirty="0">
              <a:ea typeface="ＭＳ Ｐゴシック" pitchFamily="34" charset="-128"/>
            </a:endParaRPr>
          </a:p>
        </p:txBody>
      </p:sp>
      <p:sp>
        <p:nvSpPr>
          <p:cNvPr id="9218" name="Rectangle 3"/>
          <p:cNvSpPr>
            <a:spLocks noGrp="1" noChangeArrowheads="1"/>
          </p:cNvSpPr>
          <p:nvPr>
            <p:ph sz="half" idx="2"/>
          </p:nvPr>
        </p:nvSpPr>
        <p:spPr>
          <a:xfrm>
            <a:off x="5943600" y="2155828"/>
            <a:ext cx="4038600" cy="4130672"/>
          </a:xfrm>
        </p:spPr>
        <p:txBody>
          <a:bodyPr/>
          <a:lstStyle/>
          <a:p>
            <a:pPr lvl="1" eaLnBrk="1" hangingPunct="1">
              <a:lnSpc>
                <a:spcPct val="90000"/>
              </a:lnSpc>
              <a:defRPr/>
            </a:pPr>
            <a:r>
              <a:rPr lang="en-US" sz="3200" i="1" dirty="0"/>
              <a:t>Principle of reinforcement -   the probability of something occurring based on the consequences of a </a:t>
            </a:r>
            <a:r>
              <a:rPr lang="en-US" sz="3200" i="1" dirty="0" err="1"/>
              <a:t>behaviour</a:t>
            </a:r>
            <a:endParaRPr lang="en-US" sz="3200" i="1" dirty="0"/>
          </a:p>
          <a:p>
            <a:pPr lvl="1" eaLnBrk="1" hangingPunct="1">
              <a:lnSpc>
                <a:spcPct val="90000"/>
              </a:lnSpc>
              <a:defRPr/>
            </a:pPr>
            <a:endParaRPr lang="en-GB" altLang="en-US" sz="800" dirty="0">
              <a:solidFill>
                <a:schemeClr val="bg2">
                  <a:lumMod val="25000"/>
                </a:schemeClr>
              </a:solidFill>
              <a:ea typeface="ＭＳ Ｐゴシック" pitchFamily="34" charset="-128"/>
            </a:endParaRPr>
          </a:p>
        </p:txBody>
      </p:sp>
      <p:pic>
        <p:nvPicPr>
          <p:cNvPr id="2" name="Picture 1"/>
          <p:cNvPicPr>
            <a:picLocks noChangeAspect="1"/>
          </p:cNvPicPr>
          <p:nvPr/>
        </p:nvPicPr>
        <p:blipFill>
          <a:blip r:embed="rId2"/>
          <a:stretch>
            <a:fillRect/>
          </a:stretch>
        </p:blipFill>
        <p:spPr>
          <a:xfrm>
            <a:off x="8563707" y="365433"/>
            <a:ext cx="2446704" cy="1670538"/>
          </a:xfrm>
          <a:prstGeom prst="rect">
            <a:avLst/>
          </a:prstGeom>
        </p:spPr>
      </p:pic>
    </p:spTree>
    <p:extLst>
      <p:ext uri="{BB962C8B-B14F-4D97-AF65-F5344CB8AC3E}">
        <p14:creationId xmlns:p14="http://schemas.microsoft.com/office/powerpoint/2010/main" val="25489256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algn="ctr">
              <a:defRPr/>
            </a:pPr>
            <a:r>
              <a:rPr lang="en-GB" dirty="0" smtClean="0">
                <a:ea typeface="+mj-ea"/>
                <a:cs typeface="+mj-cs"/>
              </a:rPr>
              <a:t>Skinner</a:t>
            </a:r>
            <a:endParaRPr lang="en-GB" dirty="0">
              <a:ea typeface="+mj-ea"/>
              <a:cs typeface="+mj-cs"/>
            </a:endParaRPr>
          </a:p>
        </p:txBody>
      </p:sp>
      <p:sp>
        <p:nvSpPr>
          <p:cNvPr id="20483" name="Text Placeholder 1"/>
          <p:cNvSpPr>
            <a:spLocks noGrp="1"/>
          </p:cNvSpPr>
          <p:nvPr>
            <p:ph type="body" sz="half" idx="1"/>
          </p:nvPr>
        </p:nvSpPr>
        <p:spPr>
          <a:xfrm>
            <a:off x="1676400" y="1417636"/>
            <a:ext cx="4038600" cy="4356102"/>
          </a:xfrm>
        </p:spPr>
        <p:txBody>
          <a:bodyPr>
            <a:normAutofit fontScale="92500" lnSpcReduction="20000"/>
          </a:bodyPr>
          <a:lstStyle/>
          <a:p>
            <a:r>
              <a:rPr lang="en-GB" altLang="en-US" sz="2800" dirty="0" err="1">
                <a:ea typeface="ＭＳ Ｐゴシック" pitchFamily="34" charset="-128"/>
              </a:rPr>
              <a:t>Hyfforddi</a:t>
            </a:r>
            <a:r>
              <a:rPr lang="en-GB" altLang="en-US" sz="2800" dirty="0">
                <a:ea typeface="ＭＳ Ｐゴシック" pitchFamily="34" charset="-128"/>
              </a:rPr>
              <a:t> </a:t>
            </a:r>
            <a:r>
              <a:rPr lang="en-GB" altLang="en-US" sz="2800" dirty="0" err="1">
                <a:ea typeface="ＭＳ Ｐゴシック" pitchFamily="34" charset="-128"/>
              </a:rPr>
              <a:t>llygod</a:t>
            </a:r>
            <a:r>
              <a:rPr lang="en-GB" altLang="en-US" sz="2800" dirty="0">
                <a:ea typeface="ＭＳ Ｐゴシック" pitchFamily="34" charset="-128"/>
              </a:rPr>
              <a:t> </a:t>
            </a:r>
            <a:r>
              <a:rPr lang="en-GB" altLang="en-US" sz="2800" dirty="0" err="1">
                <a:ea typeface="ＭＳ Ｐゴシック" pitchFamily="34" charset="-128"/>
              </a:rPr>
              <a:t>mawr</a:t>
            </a:r>
            <a:r>
              <a:rPr lang="en-GB" altLang="en-US" sz="2800" dirty="0">
                <a:ea typeface="ＭＳ Ｐゴシック" pitchFamily="34" charset="-128"/>
              </a:rPr>
              <a:t> a </a:t>
            </a:r>
            <a:r>
              <a:rPr lang="en-GB" altLang="en-US" sz="2800" dirty="0" err="1">
                <a:ea typeface="ＭＳ Ｐゴシック" pitchFamily="34" charset="-128"/>
              </a:rPr>
              <a:t>cholomennod</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wneud</a:t>
            </a:r>
            <a:r>
              <a:rPr lang="en-GB" altLang="en-US" sz="2800" dirty="0">
                <a:ea typeface="ＭＳ Ｐゴシック" pitchFamily="34" charset="-128"/>
              </a:rPr>
              <a:t> </a:t>
            </a:r>
            <a:r>
              <a:rPr lang="en-GB" altLang="en-US" sz="2800" dirty="0" err="1">
                <a:ea typeface="ＭＳ Ｐゴシック" pitchFamily="34" charset="-128"/>
              </a:rPr>
              <a:t>pethau</a:t>
            </a:r>
            <a:r>
              <a:rPr lang="en-GB" altLang="en-US" sz="2800" dirty="0">
                <a:ea typeface="ＭＳ Ｐゴシック" pitchFamily="34" charset="-128"/>
              </a:rPr>
              <a:t> </a:t>
            </a:r>
            <a:r>
              <a:rPr lang="en-GB" altLang="en-US" sz="2800" dirty="0" err="1">
                <a:ea typeface="ＭＳ Ｐゴシック" pitchFamily="34" charset="-128"/>
              </a:rPr>
              <a:t>rhyfeddol</a:t>
            </a:r>
            <a:r>
              <a:rPr lang="en-GB" altLang="en-US" sz="2800" dirty="0">
                <a:ea typeface="ＭＳ Ｐゴシック" pitchFamily="34" charset="-128"/>
              </a:rPr>
              <a:t> ( </a:t>
            </a:r>
            <a:r>
              <a:rPr lang="en-GB" altLang="en-US" sz="2800" dirty="0" err="1">
                <a:ea typeface="ＭＳ Ｐゴシック" pitchFamily="34" charset="-128"/>
              </a:rPr>
              <a:t>e.e</a:t>
            </a:r>
            <a:r>
              <a:rPr lang="en-GB" altLang="en-US" sz="2800" dirty="0">
                <a:ea typeface="ＭＳ Ｐゴシック" pitchFamily="34" charset="-128"/>
              </a:rPr>
              <a:t>. </a:t>
            </a:r>
            <a:r>
              <a:rPr lang="en-GB" altLang="en-US" sz="2800" dirty="0" err="1">
                <a:ea typeface="ＭＳ Ｐゴシック" pitchFamily="34" charset="-128"/>
              </a:rPr>
              <a:t>colomennod</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gyrru</a:t>
            </a:r>
            <a:r>
              <a:rPr lang="en-GB" altLang="en-US" sz="2800" dirty="0">
                <a:ea typeface="ＭＳ Ｐゴシック" pitchFamily="34" charset="-128"/>
              </a:rPr>
              <a:t> </a:t>
            </a:r>
            <a:r>
              <a:rPr lang="en-GB" altLang="en-US" sz="2800" dirty="0" err="1">
                <a:ea typeface="ＭＳ Ｐゴシック" pitchFamily="34" charset="-128"/>
              </a:rPr>
              <a:t>taflegryn</a:t>
            </a:r>
            <a:r>
              <a:rPr lang="en-GB" altLang="en-US" sz="2800" dirty="0">
                <a:ea typeface="ＭＳ Ｐゴシック" pitchFamily="34" charset="-128"/>
              </a:rPr>
              <a:t>!)</a:t>
            </a:r>
          </a:p>
          <a:p>
            <a:r>
              <a:rPr lang="en-GB" altLang="en-US" sz="2800" dirty="0" err="1">
                <a:ea typeface="ＭＳ Ｐゴシック" pitchFamily="34" charset="-128"/>
              </a:rPr>
              <a:t>Datblygu</a:t>
            </a:r>
            <a:r>
              <a:rPr lang="en-GB" altLang="en-US" sz="2800" dirty="0">
                <a:ea typeface="ＭＳ Ｐゴシック" pitchFamily="34" charset="-128"/>
              </a:rPr>
              <a:t> ‘</a:t>
            </a:r>
            <a:r>
              <a:rPr lang="en-GB" altLang="en-US" sz="2800" dirty="0" err="1">
                <a:ea typeface="ＭＳ Ｐゴシック" pitchFamily="34" charset="-128"/>
              </a:rPr>
              <a:t>Bocs</a:t>
            </a:r>
            <a:r>
              <a:rPr lang="en-GB" altLang="en-US" sz="2800" dirty="0">
                <a:ea typeface="ＭＳ Ｐゴシック" pitchFamily="34" charset="-128"/>
              </a:rPr>
              <a:t> Skinner’ – “</a:t>
            </a:r>
            <a:r>
              <a:rPr lang="en-GB" altLang="en-US" sz="2800" dirty="0" err="1">
                <a:ea typeface="ＭＳ Ｐゴシック" pitchFamily="34" charset="-128"/>
              </a:rPr>
              <a:t>peiriant</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a:t>
            </a:r>
          </a:p>
          <a:p>
            <a:pPr lvl="1"/>
            <a:r>
              <a:rPr lang="en-GB" altLang="en-US" sz="2800" dirty="0">
                <a:ea typeface="ＭＳ Ｐゴシック" pitchFamily="34" charset="-128"/>
              </a:rPr>
              <a:t>Pan </a:t>
            </a:r>
            <a:r>
              <a:rPr lang="en-GB" altLang="en-US" sz="2800" dirty="0" err="1">
                <a:ea typeface="ＭＳ Ｐゴシック" pitchFamily="34" charset="-128"/>
              </a:rPr>
              <a:t>roddwyd</a:t>
            </a:r>
            <a:r>
              <a:rPr lang="en-GB" altLang="en-US" sz="2800" dirty="0">
                <a:ea typeface="ＭＳ Ｐゴシック" pitchFamily="34" charset="-128"/>
              </a:rPr>
              <a:t> </a:t>
            </a:r>
            <a:r>
              <a:rPr lang="en-GB" altLang="en-US" sz="2800" dirty="0" err="1">
                <a:ea typeface="ＭＳ Ｐゴシック" pitchFamily="34" charset="-128"/>
              </a:rPr>
              <a:t>ateb</a:t>
            </a:r>
            <a:r>
              <a:rPr lang="en-GB" altLang="en-US" sz="2800" dirty="0">
                <a:ea typeface="ＭＳ Ｐゴシック" pitchFamily="34" charset="-128"/>
              </a:rPr>
              <a:t> </a:t>
            </a:r>
            <a:r>
              <a:rPr lang="en-GB" altLang="en-US" sz="2800" dirty="0" err="1">
                <a:ea typeface="ＭＳ Ｐゴシック" pitchFamily="34" charset="-128"/>
              </a:rPr>
              <a:t>cywir</a:t>
            </a:r>
            <a:r>
              <a:rPr lang="en-GB" altLang="en-US" sz="2800" dirty="0">
                <a:ea typeface="ＭＳ Ｐゴシック" pitchFamily="34" charset="-128"/>
              </a:rPr>
              <a:t>, </a:t>
            </a:r>
            <a:r>
              <a:rPr lang="en-GB" altLang="en-US" sz="2800" dirty="0" err="1">
                <a:solidFill>
                  <a:srgbClr val="FF0000"/>
                </a:solidFill>
                <a:ea typeface="ＭＳ Ｐゴシック" pitchFamily="34" charset="-128"/>
              </a:rPr>
              <a:t>atgyfnerthwyd</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gan</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wobr</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ar</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unwaith</a:t>
            </a:r>
            <a:endParaRPr lang="en-GB" altLang="en-US" sz="2800" dirty="0">
              <a:solidFill>
                <a:srgbClr val="FF0000"/>
              </a:solidFill>
              <a:ea typeface="ＭＳ Ｐゴシック" pitchFamily="34" charset="-128"/>
            </a:endParaRPr>
          </a:p>
        </p:txBody>
      </p:sp>
      <p:sp>
        <p:nvSpPr>
          <p:cNvPr id="20484" name="Rectangle 3"/>
          <p:cNvSpPr>
            <a:spLocks noGrp="1" noChangeArrowheads="1"/>
          </p:cNvSpPr>
          <p:nvPr>
            <p:ph sz="half" idx="2"/>
          </p:nvPr>
        </p:nvSpPr>
        <p:spPr>
          <a:xfrm>
            <a:off x="5638800" y="1417637"/>
            <a:ext cx="4419600" cy="4391265"/>
          </a:xfrm>
        </p:spPr>
        <p:txBody>
          <a:bodyPr>
            <a:noAutofit/>
          </a:bodyPr>
          <a:lstStyle/>
          <a:p>
            <a:pPr>
              <a:lnSpc>
                <a:spcPct val="80000"/>
              </a:lnSpc>
            </a:pPr>
            <a:r>
              <a:rPr lang="en-GB" altLang="en-US" sz="2400" i="1" dirty="0">
                <a:ea typeface="ＭＳ Ｐゴシック" pitchFamily="34" charset="-128"/>
              </a:rPr>
              <a:t>Trained rats and pigeons to do remarkable things (he showed that pigeons could steer a guided missile!)</a:t>
            </a:r>
          </a:p>
          <a:p>
            <a:pPr>
              <a:lnSpc>
                <a:spcPct val="80000"/>
              </a:lnSpc>
            </a:pPr>
            <a:r>
              <a:rPr lang="en-GB" altLang="en-US" sz="2400" i="1" dirty="0">
                <a:ea typeface="ＭＳ Ｐゴシック" pitchFamily="34" charset="-128"/>
              </a:rPr>
              <a:t>Developed ‘Skinner’s Box’ a ‘teaching machine’- </a:t>
            </a:r>
            <a:r>
              <a:rPr lang="en-GB" altLang="en-US" sz="2400" i="1" dirty="0">
                <a:solidFill>
                  <a:srgbClr val="FF0000"/>
                </a:solidFill>
                <a:ea typeface="ＭＳ Ｐゴシック" pitchFamily="34" charset="-128"/>
              </a:rPr>
              <a:t>programmed learning</a:t>
            </a:r>
          </a:p>
          <a:p>
            <a:pPr lvl="1">
              <a:lnSpc>
                <a:spcPct val="80000"/>
              </a:lnSpc>
            </a:pPr>
            <a:r>
              <a:rPr lang="en-GB" altLang="en-US" sz="2400" i="1" dirty="0">
                <a:ea typeface="ＭＳ Ｐゴシック" pitchFamily="34" charset="-128"/>
              </a:rPr>
              <a:t>When they gave a correct response to a question this was </a:t>
            </a:r>
            <a:r>
              <a:rPr lang="en-GB" altLang="en-US" sz="2400" i="1" dirty="0">
                <a:solidFill>
                  <a:srgbClr val="FF0000"/>
                </a:solidFill>
                <a:ea typeface="ＭＳ Ｐゴシック" pitchFamily="34" charset="-128"/>
              </a:rPr>
              <a:t>reinforced by immediate reward </a:t>
            </a:r>
            <a:r>
              <a:rPr lang="en-GB" altLang="en-US" sz="2400" i="1" dirty="0">
                <a:ea typeface="ＭＳ Ｐゴシック" pitchFamily="34" charset="-128"/>
              </a:rPr>
              <a:t>of </a:t>
            </a:r>
            <a:r>
              <a:rPr lang="en-GB" altLang="en-US" sz="2400" i="1" dirty="0" smtClean="0">
                <a:ea typeface="ＭＳ Ｐゴシック" pitchFamily="34" charset="-128"/>
              </a:rPr>
              <a:t>food</a:t>
            </a:r>
          </a:p>
          <a:p>
            <a:pPr lvl="1">
              <a:lnSpc>
                <a:spcPct val="80000"/>
              </a:lnSpc>
            </a:pPr>
            <a:r>
              <a:rPr lang="en-GB" altLang="en-US" sz="2400" dirty="0" smtClean="0">
                <a:ea typeface="ＭＳ Ｐゴシック" pitchFamily="34" charset="-128"/>
                <a:hlinkClick r:id="rId2"/>
              </a:rPr>
              <a:t>B.F. Skinner in 2 minutes</a:t>
            </a:r>
            <a:endParaRPr lang="en-GB" altLang="en-US" sz="2400" dirty="0">
              <a:ea typeface="ＭＳ Ｐゴシック" pitchFamily="34" charset="-128"/>
              <a:hlinkClick r:id="rId2"/>
            </a:endParaRPr>
          </a:p>
        </p:txBody>
      </p:sp>
      <p:pic>
        <p:nvPicPr>
          <p:cNvPr id="2" name="Picture 1"/>
          <p:cNvPicPr>
            <a:picLocks noChangeAspect="1"/>
          </p:cNvPicPr>
          <p:nvPr/>
        </p:nvPicPr>
        <p:blipFill>
          <a:blip r:embed="rId3"/>
          <a:stretch>
            <a:fillRect/>
          </a:stretch>
        </p:blipFill>
        <p:spPr>
          <a:xfrm>
            <a:off x="9598046" y="10914"/>
            <a:ext cx="2444708" cy="1334310"/>
          </a:xfrm>
          <a:prstGeom prst="rect">
            <a:avLst/>
          </a:prstGeom>
        </p:spPr>
      </p:pic>
    </p:spTree>
    <p:extLst>
      <p:ext uri="{BB962C8B-B14F-4D97-AF65-F5344CB8AC3E}">
        <p14:creationId xmlns:p14="http://schemas.microsoft.com/office/powerpoint/2010/main" val="35824282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828800" y="609600"/>
            <a:ext cx="8229600" cy="838200"/>
          </a:xfrm>
        </p:spPr>
        <p:txBody>
          <a:bodyPr>
            <a:normAutofit fontScale="90000"/>
          </a:bodyPr>
          <a:lstStyle/>
          <a:p>
            <a:pPr>
              <a:defRPr/>
            </a:pPr>
            <a:r>
              <a:rPr lang="en-GB" dirty="0" smtClean="0">
                <a:ea typeface="+mj-ea"/>
                <a:cs typeface="+mj-cs"/>
              </a:rPr>
              <a:t/>
            </a:r>
            <a:br>
              <a:rPr lang="en-GB" dirty="0" smtClean="0">
                <a:ea typeface="+mj-ea"/>
                <a:cs typeface="+mj-cs"/>
              </a:rPr>
            </a:br>
            <a:r>
              <a:rPr lang="en-GB" dirty="0" smtClean="0">
                <a:ea typeface="+mj-ea"/>
                <a:cs typeface="+mj-cs"/>
              </a:rPr>
              <a:t>Skinner </a:t>
            </a:r>
            <a:r>
              <a:rPr lang="en-GB" dirty="0" err="1">
                <a:ea typeface="+mj-ea"/>
                <a:cs typeface="+mj-cs"/>
              </a:rPr>
              <a:t>ar</a:t>
            </a:r>
            <a:r>
              <a:rPr lang="en-GB" dirty="0">
                <a:ea typeface="+mj-ea"/>
                <a:cs typeface="+mj-cs"/>
              </a:rPr>
              <a:t> </a:t>
            </a:r>
            <a:r>
              <a:rPr lang="en-GB" dirty="0" err="1" smtClean="0">
                <a:ea typeface="+mj-ea"/>
                <a:cs typeface="+mj-cs"/>
              </a:rPr>
              <a:t>Addysg</a:t>
            </a:r>
            <a:r>
              <a:rPr lang="en-GB" dirty="0" smtClean="0">
                <a:ea typeface="+mj-ea"/>
                <a:cs typeface="+mj-cs"/>
              </a:rPr>
              <a:t/>
            </a:r>
            <a:br>
              <a:rPr lang="en-GB" dirty="0" smtClean="0">
                <a:ea typeface="+mj-ea"/>
                <a:cs typeface="+mj-cs"/>
              </a:rPr>
            </a:br>
            <a:r>
              <a:rPr lang="en-GB" dirty="0" smtClean="0">
                <a:ea typeface="+mj-ea"/>
                <a:cs typeface="+mj-cs"/>
              </a:rPr>
              <a:t>Skinner on Education</a:t>
            </a:r>
            <a:br>
              <a:rPr lang="en-GB" dirty="0" smtClean="0">
                <a:ea typeface="+mj-ea"/>
                <a:cs typeface="+mj-cs"/>
              </a:rPr>
            </a:br>
            <a:endParaRPr lang="en-GB" dirty="0">
              <a:ea typeface="+mj-ea"/>
              <a:cs typeface="+mj-cs"/>
            </a:endParaRPr>
          </a:p>
        </p:txBody>
      </p:sp>
      <p:sp>
        <p:nvSpPr>
          <p:cNvPr id="21507" name="Text Placeholder 1"/>
          <p:cNvSpPr>
            <a:spLocks noGrp="1"/>
          </p:cNvSpPr>
          <p:nvPr>
            <p:ph type="body" sz="half" idx="1"/>
          </p:nvPr>
        </p:nvSpPr>
        <p:spPr>
          <a:xfrm>
            <a:off x="1752600" y="2133600"/>
            <a:ext cx="4038600" cy="4533900"/>
          </a:xfrm>
        </p:spPr>
        <p:txBody>
          <a:bodyPr>
            <a:normAutofit/>
          </a:bodyPr>
          <a:lstStyle/>
          <a:p>
            <a:r>
              <a:rPr lang="en-GB" altLang="en-US" sz="2800" dirty="0">
                <a:ea typeface="ＭＳ Ｐゴシック" pitchFamily="34" charset="-128"/>
              </a:rPr>
              <a:t>Mae </a:t>
            </a:r>
            <a:r>
              <a:rPr lang="en-GB" altLang="en-US" sz="2800" dirty="0" err="1">
                <a:ea typeface="ＭＳ Ｐゴシック" pitchFamily="34" charset="-128"/>
              </a:rPr>
              <a:t>atgyfnerthu</a:t>
            </a:r>
            <a:r>
              <a:rPr lang="en-GB" altLang="en-US" sz="2800" dirty="0">
                <a:ea typeface="ＭＳ Ｐゴシック" pitchFamily="34" charset="-128"/>
              </a:rPr>
              <a:t> </a:t>
            </a:r>
            <a:r>
              <a:rPr lang="en-GB" altLang="en-US" sz="2800" dirty="0" err="1">
                <a:ea typeface="ＭＳ Ｐゴシック" pitchFamily="34" charset="-128"/>
              </a:rPr>
              <a:t>positif</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gallu</a:t>
            </a:r>
            <a:r>
              <a:rPr lang="en-GB" altLang="en-US" sz="2800" dirty="0">
                <a:ea typeface="ＭＳ Ｐゴシック" pitchFamily="34" charset="-128"/>
              </a:rPr>
              <a:t> </a:t>
            </a:r>
            <a:r>
              <a:rPr lang="en-GB" altLang="en-US" sz="2800" dirty="0" err="1">
                <a:ea typeface="ＭＳ Ｐゴシック" pitchFamily="34" charset="-128"/>
              </a:rPr>
              <a:t>rheoli</a:t>
            </a:r>
            <a:r>
              <a:rPr lang="en-GB" altLang="en-US" sz="2800" dirty="0">
                <a:ea typeface="ＭＳ Ｐゴシック" pitchFamily="34" charset="-128"/>
              </a:rPr>
              <a:t> a </a:t>
            </a:r>
            <a:r>
              <a:rPr lang="en-GB" altLang="en-US" sz="2800" dirty="0" err="1">
                <a:ea typeface="ＭＳ Ｐゴシック" pitchFamily="34" charset="-128"/>
              </a:rPr>
              <a:t>chynnal</a:t>
            </a:r>
            <a:r>
              <a:rPr lang="en-GB" altLang="en-US" sz="2800" dirty="0">
                <a:ea typeface="ＭＳ Ｐゴシック" pitchFamily="34" charset="-128"/>
              </a:rPr>
              <a:t> </a:t>
            </a:r>
            <a:r>
              <a:rPr lang="en-GB" altLang="en-US" sz="2800" dirty="0" err="1">
                <a:ea typeface="ＭＳ Ｐゴシック" pitchFamily="34" charset="-128"/>
              </a:rPr>
              <a:t>ymddygiad</a:t>
            </a:r>
            <a:r>
              <a:rPr lang="en-GB" altLang="en-US" sz="2800" dirty="0">
                <a:ea typeface="ＭＳ Ｐゴシック" pitchFamily="34" charset="-128"/>
              </a:rPr>
              <a:t> da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hytrach</a:t>
            </a:r>
            <a:r>
              <a:rPr lang="en-GB" altLang="en-US" sz="2800" dirty="0">
                <a:ea typeface="ＭＳ Ｐゴシック" pitchFamily="34" charset="-128"/>
              </a:rPr>
              <a:t> </a:t>
            </a:r>
            <a:r>
              <a:rPr lang="en-GB" altLang="en-US" sz="2800" dirty="0" err="1">
                <a:ea typeface="ＭＳ Ｐゴシック" pitchFamily="34" charset="-128"/>
              </a:rPr>
              <a:t>na</a:t>
            </a:r>
            <a:r>
              <a:rPr lang="en-GB" altLang="en-US" sz="2800" dirty="0">
                <a:ea typeface="ＭＳ Ｐゴシック" pitchFamily="34" charset="-128"/>
              </a:rPr>
              <a:t> </a:t>
            </a:r>
            <a:r>
              <a:rPr lang="en-GB" altLang="en-US" sz="2800" dirty="0" err="1">
                <a:ea typeface="ＭＳ Ｐゴシック" pitchFamily="34" charset="-128"/>
              </a:rPr>
              <a:t>chosb</a:t>
            </a:r>
            <a:endParaRPr lang="en-GB" altLang="en-US" sz="2800" dirty="0">
              <a:ea typeface="ＭＳ Ｐゴシック" pitchFamily="34" charset="-128"/>
            </a:endParaRPr>
          </a:p>
          <a:p>
            <a:r>
              <a:rPr lang="en-GB" altLang="en-US" sz="2800" dirty="0">
                <a:ea typeface="ＭＳ Ｐゴシック" pitchFamily="34" charset="-128"/>
              </a:rPr>
              <a:t>Y </a:t>
            </a:r>
            <a:r>
              <a:rPr lang="en-GB" altLang="en-US" sz="2800" dirty="0" err="1">
                <a:ea typeface="ＭＳ Ｐゴシック" pitchFamily="34" charset="-128"/>
              </a:rPr>
              <a:t>prif</a:t>
            </a:r>
            <a:r>
              <a:rPr lang="en-GB" altLang="en-US" sz="2800" dirty="0">
                <a:ea typeface="ＭＳ Ｐゴシック" pitchFamily="34" charset="-128"/>
              </a:rPr>
              <a:t> </a:t>
            </a:r>
            <a:r>
              <a:rPr lang="en-GB" altLang="en-US" sz="2800" dirty="0" err="1">
                <a:ea typeface="ＭＳ Ｐゴシック" pitchFamily="34" charset="-128"/>
              </a:rPr>
              <a:t>beth</a:t>
            </a:r>
            <a:r>
              <a:rPr lang="en-GB" altLang="en-US" sz="2800" dirty="0">
                <a:ea typeface="ＭＳ Ｐゴシック" pitchFamily="34" charset="-128"/>
              </a:rPr>
              <a:t> </a:t>
            </a:r>
            <a:r>
              <a:rPr lang="en-GB" altLang="en-US" sz="2800" dirty="0" err="1">
                <a:ea typeface="ＭＳ Ｐゴシック" pitchFamily="34" charset="-128"/>
              </a:rPr>
              <a:t>mae</a:t>
            </a:r>
            <a:r>
              <a:rPr lang="en-GB" altLang="en-US" sz="2800" dirty="0">
                <a:ea typeface="ＭＳ Ｐゴシック" pitchFamily="34" charset="-128"/>
              </a:rPr>
              <a:t> </a:t>
            </a:r>
            <a:r>
              <a:rPr lang="en-GB" altLang="en-US" sz="2800" dirty="0" err="1">
                <a:ea typeface="ＭＳ Ｐゴシック" pitchFamily="34" charset="-128"/>
              </a:rPr>
              <a:t>pobl</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oddi</a:t>
            </a:r>
            <a:r>
              <a:rPr lang="en-GB" altLang="en-US" sz="2800" dirty="0">
                <a:ea typeface="ＭＳ Ｐゴシック" pitchFamily="34" charset="-128"/>
              </a:rPr>
              <a:t> </a:t>
            </a:r>
            <a:r>
              <a:rPr lang="en-GB" altLang="en-US" sz="2800" dirty="0" err="1">
                <a:ea typeface="ＭＳ Ｐゴシック" pitchFamily="34" charset="-128"/>
              </a:rPr>
              <a:t>wrth</a:t>
            </a:r>
            <a:r>
              <a:rPr lang="en-GB" altLang="en-US" sz="2800" dirty="0">
                <a:ea typeface="ＭＳ Ｐゴシック" pitchFamily="34" charset="-128"/>
              </a:rPr>
              <a:t> </a:t>
            </a:r>
            <a:r>
              <a:rPr lang="en-GB" altLang="en-US" sz="2800" dirty="0" err="1">
                <a:ea typeface="ＭＳ Ｐゴシック" pitchFamily="34" charset="-128"/>
              </a:rPr>
              <a:t>cosb</a:t>
            </a:r>
            <a:r>
              <a:rPr lang="en-GB" altLang="en-US" sz="2800" dirty="0">
                <a:ea typeface="ＭＳ Ｐゴシック" pitchFamily="34" charset="-128"/>
              </a:rPr>
              <a:t> </a:t>
            </a:r>
            <a:r>
              <a:rPr lang="en-GB" altLang="en-US" sz="2800" dirty="0" err="1">
                <a:ea typeface="ＭＳ Ｐゴシック" pitchFamily="34" charset="-128"/>
              </a:rPr>
              <a:t>yw</a:t>
            </a:r>
            <a:r>
              <a:rPr lang="en-GB" altLang="en-US" sz="2800" dirty="0">
                <a:ea typeface="ＭＳ Ｐゴシック" pitchFamily="34" charset="-128"/>
              </a:rPr>
              <a:t> </a:t>
            </a:r>
            <a:r>
              <a:rPr lang="en-GB" altLang="en-US" sz="2800" dirty="0" err="1">
                <a:ea typeface="ＭＳ Ｐゴシック" pitchFamily="34" charset="-128"/>
              </a:rPr>
              <a:t>sut</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osgoi</a:t>
            </a:r>
            <a:r>
              <a:rPr lang="en-GB" altLang="en-US" sz="2800" dirty="0">
                <a:ea typeface="ＭＳ Ｐゴシック" pitchFamily="34" charset="-128"/>
              </a:rPr>
              <a:t> </a:t>
            </a:r>
            <a:r>
              <a:rPr lang="en-GB" altLang="en-US" sz="2800" dirty="0" err="1">
                <a:ea typeface="ＭＳ Ｐゴシック" pitchFamily="34" charset="-128"/>
              </a:rPr>
              <a:t>cael</a:t>
            </a:r>
            <a:r>
              <a:rPr lang="en-GB" altLang="en-US" sz="2800" dirty="0">
                <a:ea typeface="ＭＳ Ｐゴシック" pitchFamily="34" charset="-128"/>
              </a:rPr>
              <a:t> </a:t>
            </a:r>
            <a:r>
              <a:rPr lang="en-GB" altLang="en-US" sz="2800" dirty="0" err="1">
                <a:ea typeface="ＭＳ Ｐゴシック" pitchFamily="34" charset="-128"/>
              </a:rPr>
              <a:t>cosb</a:t>
            </a:r>
            <a:r>
              <a:rPr lang="en-GB" altLang="en-US" sz="2800" dirty="0">
                <a:ea typeface="ＭＳ Ｐゴシック" pitchFamily="34" charset="-128"/>
              </a:rPr>
              <a:t> </a:t>
            </a:r>
            <a:r>
              <a:rPr lang="en-GB" altLang="en-US" sz="2800" dirty="0" err="1">
                <a:ea typeface="ＭＳ Ｐゴシック" pitchFamily="34" charset="-128"/>
              </a:rPr>
              <a:t>eto</a:t>
            </a:r>
            <a:endParaRPr lang="en-GB" altLang="en-US" sz="2800" dirty="0">
              <a:ea typeface="ＭＳ Ｐゴシック" pitchFamily="34" charset="-128"/>
            </a:endParaRPr>
          </a:p>
        </p:txBody>
      </p:sp>
      <p:sp>
        <p:nvSpPr>
          <p:cNvPr id="9218" name="Rectangle 3"/>
          <p:cNvSpPr>
            <a:spLocks noGrp="1" noChangeArrowheads="1"/>
          </p:cNvSpPr>
          <p:nvPr>
            <p:ph sz="half" idx="2"/>
          </p:nvPr>
        </p:nvSpPr>
        <p:spPr>
          <a:xfrm>
            <a:off x="5943600" y="2215662"/>
            <a:ext cx="4038600" cy="3918438"/>
          </a:xfrm>
        </p:spPr>
        <p:txBody>
          <a:bodyPr>
            <a:normAutofit fontScale="92500"/>
          </a:bodyPr>
          <a:lstStyle/>
          <a:p>
            <a:pPr>
              <a:defRPr/>
            </a:pPr>
            <a:r>
              <a:rPr lang="en-GB" altLang="en-US" sz="2800" i="1" dirty="0" smtClean="0"/>
              <a:t>Positive </a:t>
            </a:r>
            <a:r>
              <a:rPr lang="en-GB" altLang="en-US" sz="2800" i="1" dirty="0"/>
              <a:t>reinforcement is more effective at changing and establishing behaviour than punishment</a:t>
            </a:r>
          </a:p>
          <a:p>
            <a:pPr>
              <a:defRPr/>
            </a:pPr>
            <a:r>
              <a:rPr lang="en-GB" altLang="en-US" sz="2800" i="1" dirty="0"/>
              <a:t>The main thing people learn from being punished is how to avoid punishment</a:t>
            </a:r>
          </a:p>
          <a:p>
            <a:pPr lvl="1" eaLnBrk="1" hangingPunct="1">
              <a:lnSpc>
                <a:spcPct val="90000"/>
              </a:lnSpc>
              <a:defRPr/>
            </a:pPr>
            <a:endParaRPr lang="en-GB" altLang="en-US" sz="2800" dirty="0">
              <a:solidFill>
                <a:schemeClr val="bg2">
                  <a:lumMod val="25000"/>
                </a:schemeClr>
              </a:solidFill>
              <a:ea typeface="ＭＳ Ｐゴシック" pitchFamily="34" charset="-128"/>
            </a:endParaRPr>
          </a:p>
        </p:txBody>
      </p:sp>
      <p:pic>
        <p:nvPicPr>
          <p:cNvPr id="3" name="Picture 2"/>
          <p:cNvPicPr>
            <a:picLocks noChangeAspect="1"/>
          </p:cNvPicPr>
          <p:nvPr/>
        </p:nvPicPr>
        <p:blipFill>
          <a:blip r:embed="rId2"/>
          <a:stretch>
            <a:fillRect/>
          </a:stretch>
        </p:blipFill>
        <p:spPr>
          <a:xfrm>
            <a:off x="9499721" y="82062"/>
            <a:ext cx="2143125" cy="2133600"/>
          </a:xfrm>
          <a:prstGeom prst="rect">
            <a:avLst/>
          </a:prstGeom>
        </p:spPr>
      </p:pic>
    </p:spTree>
    <p:extLst>
      <p:ext uri="{BB962C8B-B14F-4D97-AF65-F5344CB8AC3E}">
        <p14:creationId xmlns:p14="http://schemas.microsoft.com/office/powerpoint/2010/main" val="19498162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pPr>
              <a:defRPr/>
            </a:pPr>
            <a:r>
              <a:rPr lang="en-GB" dirty="0" smtClean="0">
                <a:ea typeface="+mj-ea"/>
                <a:cs typeface="+mj-cs"/>
              </a:rPr>
              <a:t>Skinner a </a:t>
            </a:r>
            <a:r>
              <a:rPr lang="en-GB" dirty="0" err="1" smtClean="0">
                <a:ea typeface="+mj-ea"/>
                <a:cs typeface="+mj-cs"/>
              </a:rPr>
              <a:t>dysgu</a:t>
            </a:r>
            <a:r>
              <a:rPr lang="en-GB" dirty="0" smtClean="0">
                <a:ea typeface="+mj-ea"/>
                <a:cs typeface="+mj-cs"/>
              </a:rPr>
              <a:t/>
            </a:r>
            <a:br>
              <a:rPr lang="en-GB" dirty="0" smtClean="0">
                <a:ea typeface="+mj-ea"/>
                <a:cs typeface="+mj-cs"/>
              </a:rPr>
            </a:br>
            <a:r>
              <a:rPr lang="en-GB" dirty="0" smtClean="0">
                <a:ea typeface="+mj-ea"/>
                <a:cs typeface="+mj-cs"/>
              </a:rPr>
              <a:t>Skinner</a:t>
            </a:r>
            <a:r>
              <a:rPr lang="en-GB" dirty="0">
                <a:ea typeface="+mj-ea"/>
                <a:cs typeface="+mj-cs"/>
              </a:rPr>
              <a:t> </a:t>
            </a:r>
            <a:r>
              <a:rPr lang="en-GB" dirty="0" smtClean="0">
                <a:ea typeface="+mj-ea"/>
                <a:cs typeface="+mj-cs"/>
              </a:rPr>
              <a:t>and Learning</a:t>
            </a:r>
            <a:endParaRPr lang="en-GB" dirty="0">
              <a:ea typeface="+mj-ea"/>
              <a:cs typeface="+mj-cs"/>
            </a:endParaRPr>
          </a:p>
        </p:txBody>
      </p:sp>
      <p:sp>
        <p:nvSpPr>
          <p:cNvPr id="22531" name="Text Placeholder 1"/>
          <p:cNvSpPr>
            <a:spLocks noGrp="1"/>
          </p:cNvSpPr>
          <p:nvPr>
            <p:ph type="body" sz="half" idx="1"/>
          </p:nvPr>
        </p:nvSpPr>
        <p:spPr>
          <a:xfrm>
            <a:off x="1905000" y="1676400"/>
            <a:ext cx="4038600" cy="4533900"/>
          </a:xfrm>
        </p:spPr>
        <p:txBody>
          <a:bodyPr>
            <a:normAutofit lnSpcReduction="10000"/>
          </a:bodyPr>
          <a:lstStyle/>
          <a:p>
            <a:r>
              <a:rPr lang="en-GB" altLang="en-US" sz="2400" dirty="0">
                <a:ea typeface="ＭＳ Ｐゴシック" pitchFamily="34" charset="-128"/>
              </a:rPr>
              <a:t>Pump </a:t>
            </a:r>
            <a:r>
              <a:rPr lang="en-GB" altLang="en-US" sz="2400" dirty="0" err="1">
                <a:ea typeface="ＭＳ Ｐゴシック" pitchFamily="34" charset="-128"/>
              </a:rPr>
              <a:t>prif</a:t>
            </a:r>
            <a:r>
              <a:rPr lang="en-GB" altLang="en-US" sz="2400" dirty="0">
                <a:ea typeface="ＭＳ Ｐゴシック" pitchFamily="34" charset="-128"/>
              </a:rPr>
              <a:t> </a:t>
            </a:r>
            <a:r>
              <a:rPr lang="en-GB" altLang="en-US" sz="2400" dirty="0" err="1">
                <a:ea typeface="ＭＳ Ｐゴシック" pitchFamily="34" charset="-128"/>
              </a:rPr>
              <a:t>rhwystr</a:t>
            </a:r>
            <a:r>
              <a:rPr lang="en-GB" altLang="en-US" sz="2400" dirty="0">
                <a:ea typeface="ＭＳ Ｐゴシック" pitchFamily="34" charset="-128"/>
              </a:rPr>
              <a:t> </a:t>
            </a:r>
            <a:r>
              <a:rPr lang="en-GB" altLang="en-US" sz="2400" dirty="0" err="1">
                <a:ea typeface="ＭＳ Ｐゴシック" pitchFamily="34" charset="-128"/>
              </a:rPr>
              <a:t>i</a:t>
            </a:r>
            <a:r>
              <a:rPr lang="en-GB" altLang="en-US" sz="2400" dirty="0">
                <a:ea typeface="ＭＳ Ｐゴシック" pitchFamily="34" charset="-128"/>
              </a:rPr>
              <a:t>   </a:t>
            </a:r>
            <a:r>
              <a:rPr lang="en-GB" altLang="en-US" sz="2400" dirty="0" err="1">
                <a:ea typeface="ＭＳ Ｐゴシック" pitchFamily="34" charset="-128"/>
              </a:rPr>
              <a:t>ddysgu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ofn</a:t>
            </a:r>
            <a:r>
              <a:rPr lang="en-GB" altLang="en-US" sz="2400" dirty="0">
                <a:ea typeface="ＭＳ Ｐゴシック" pitchFamily="34" charset="-128"/>
              </a:rPr>
              <a:t> </a:t>
            </a:r>
            <a:r>
              <a:rPr lang="en-GB" altLang="en-US" sz="2400" dirty="0" err="1">
                <a:ea typeface="ＭＳ Ｐゴシック" pitchFamily="34" charset="-128"/>
              </a:rPr>
              <a:t>methu</a:t>
            </a:r>
            <a:endParaRPr lang="en-GB" altLang="en-US" sz="2400" dirty="0">
              <a:ea typeface="ＭＳ Ｐゴシック" pitchFamily="34" charset="-128"/>
            </a:endParaRPr>
          </a:p>
          <a:p>
            <a:pPr lvl="1">
              <a:buFont typeface="Wingdings" pitchFamily="2" charset="2"/>
              <a:buChar char="§"/>
            </a:pPr>
            <a:r>
              <a:rPr lang="en-GB" altLang="en-US" sz="2400" dirty="0">
                <a:ea typeface="ＭＳ Ｐゴシック" pitchFamily="34" charset="-128"/>
              </a:rPr>
              <a:t>Y </a:t>
            </a:r>
            <a:r>
              <a:rPr lang="en-GB" altLang="en-US" sz="2400" dirty="0" err="1">
                <a:ea typeface="ＭＳ Ｐゴシック" pitchFamily="34" charset="-128"/>
              </a:rPr>
              <a:t>dasg</a:t>
            </a:r>
            <a:r>
              <a:rPr lang="en-GB" altLang="en-US" sz="2400" dirty="0">
                <a:ea typeface="ＭＳ Ｐゴシック" pitchFamily="34" charset="-128"/>
              </a:rPr>
              <a:t> </a:t>
            </a:r>
            <a:r>
              <a:rPr lang="en-GB" altLang="en-US" sz="2400" dirty="0" err="1">
                <a:ea typeface="ＭＳ Ｐゴシック" pitchFamily="34" charset="-128"/>
              </a:rPr>
              <a:t>yn</a:t>
            </a:r>
            <a:r>
              <a:rPr lang="en-GB" altLang="en-US" sz="2400" dirty="0">
                <a:ea typeface="ＭＳ Ｐゴシック" pitchFamily="34" charset="-128"/>
              </a:rPr>
              <a:t> </a:t>
            </a:r>
            <a:r>
              <a:rPr lang="en-GB" altLang="en-US" sz="2400" dirty="0" err="1">
                <a:ea typeface="ＭＳ Ｐゴシック" pitchFamily="34" charset="-128"/>
              </a:rPr>
              <a:t>ormod</a:t>
            </a:r>
            <a:r>
              <a:rPr lang="en-GB" altLang="en-US" sz="2400" dirty="0">
                <a:ea typeface="ＭＳ Ｐゴシック" pitchFamily="34" charset="-128"/>
              </a:rPr>
              <a:t> – </a:t>
            </a:r>
            <a:r>
              <a:rPr lang="en-GB" altLang="en-US" sz="2400" dirty="0" err="1">
                <a:ea typeface="ＭＳ Ｐゴシック" pitchFamily="34" charset="-128"/>
              </a:rPr>
              <a:t>angen</a:t>
            </a:r>
            <a:r>
              <a:rPr lang="en-GB" altLang="en-US" sz="2400" dirty="0">
                <a:ea typeface="ＭＳ Ｐゴシック" pitchFamily="34" charset="-128"/>
              </a:rPr>
              <a:t> </a:t>
            </a:r>
            <a:r>
              <a:rPr lang="en-GB" altLang="en-US" sz="2400" dirty="0" err="1">
                <a:ea typeface="ＭＳ Ｐゴシック" pitchFamily="34" charset="-128"/>
              </a:rPr>
              <a:t>ei</a:t>
            </a:r>
            <a:r>
              <a:rPr lang="en-GB" altLang="en-US" sz="2400" dirty="0">
                <a:ea typeface="ＭＳ Ｐゴシック" pitchFamily="34" charset="-128"/>
              </a:rPr>
              <a:t> </a:t>
            </a:r>
            <a:r>
              <a:rPr lang="en-GB" altLang="en-US" sz="2400" dirty="0" err="1">
                <a:ea typeface="ＭＳ Ｐゴシック" pitchFamily="34" charset="-128"/>
              </a:rPr>
              <a:t>dorri</a:t>
            </a:r>
            <a:r>
              <a:rPr lang="en-GB" altLang="en-US" sz="2400" dirty="0">
                <a:ea typeface="ＭＳ Ｐゴシック" pitchFamily="34" charset="-128"/>
              </a:rPr>
              <a:t> </a:t>
            </a:r>
            <a:r>
              <a:rPr lang="en-GB" altLang="en-US" sz="2400" dirty="0" err="1">
                <a:ea typeface="ＭＳ Ｐゴシック" pitchFamily="34" charset="-128"/>
              </a:rPr>
              <a:t>lawr</a:t>
            </a:r>
            <a:r>
              <a:rPr lang="en-GB" altLang="en-US" sz="2400" dirty="0">
                <a:ea typeface="ＭＳ Ｐゴシック" pitchFamily="34" charset="-128"/>
              </a:rPr>
              <a:t> </a:t>
            </a:r>
            <a:r>
              <a:rPr lang="en-GB" altLang="en-US" sz="2400" dirty="0" err="1">
                <a:ea typeface="ＭＳ Ｐゴシック" pitchFamily="34" charset="-128"/>
              </a:rPr>
              <a:t>i</a:t>
            </a:r>
            <a:r>
              <a:rPr lang="en-GB" altLang="en-US" sz="2400" dirty="0">
                <a:ea typeface="ＭＳ Ｐゴシック" pitchFamily="34" charset="-128"/>
              </a:rPr>
              <a:t> </a:t>
            </a:r>
            <a:r>
              <a:rPr lang="en-GB" altLang="en-US" sz="2400" dirty="0" err="1">
                <a:ea typeface="ＭＳ Ｐゴシック" pitchFamily="34" charset="-128"/>
              </a:rPr>
              <a:t>gamau</a:t>
            </a:r>
            <a:r>
              <a:rPr lang="en-GB" altLang="en-US" sz="2400" dirty="0">
                <a:ea typeface="ＭＳ Ｐゴシック" pitchFamily="34" charset="-128"/>
              </a:rPr>
              <a:t> </a:t>
            </a:r>
            <a:r>
              <a:rPr lang="en-GB" altLang="en-US" sz="2400" dirty="0" err="1">
                <a:ea typeface="ＭＳ Ｐゴシック" pitchFamily="34" charset="-128"/>
              </a:rPr>
              <a:t>llai</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Diffyg</a:t>
            </a:r>
            <a:r>
              <a:rPr lang="en-GB" altLang="en-US" sz="2400" dirty="0">
                <a:ea typeface="ＭＳ Ｐゴシック" pitchFamily="34" charset="-128"/>
              </a:rPr>
              <a:t> </a:t>
            </a:r>
            <a:r>
              <a:rPr lang="en-GB" altLang="en-US" sz="2400" dirty="0" err="1">
                <a:ea typeface="ＭＳ Ｐゴシック" pitchFamily="34" charset="-128"/>
              </a:rPr>
              <a:t>cyfarwyddiadau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Diffyg</a:t>
            </a:r>
            <a:r>
              <a:rPr lang="en-GB" altLang="en-US" sz="2400" dirty="0">
                <a:ea typeface="ＭＳ Ｐゴシック" pitchFamily="34" charset="-128"/>
              </a:rPr>
              <a:t> </a:t>
            </a:r>
            <a:r>
              <a:rPr lang="en-GB" altLang="en-US" sz="2400" dirty="0" err="1">
                <a:ea typeface="ＭＳ Ｐゴシック" pitchFamily="34" charset="-128"/>
              </a:rPr>
              <a:t>eglurder</a:t>
            </a:r>
            <a:r>
              <a:rPr lang="en-GB" altLang="en-US" sz="2400" dirty="0">
                <a:ea typeface="ＭＳ Ｐゴシック" pitchFamily="34" charset="-128"/>
              </a:rPr>
              <a:t> </a:t>
            </a:r>
            <a:r>
              <a:rPr lang="en-GB" altLang="en-US" sz="2400" dirty="0" err="1">
                <a:ea typeface="ＭＳ Ｐゴシック" pitchFamily="34" charset="-128"/>
              </a:rPr>
              <a:t>yn</a:t>
            </a:r>
            <a:r>
              <a:rPr lang="en-GB" altLang="en-US" sz="2400" dirty="0">
                <a:ea typeface="ＭＳ Ｐゴシック" pitchFamily="34" charset="-128"/>
              </a:rPr>
              <a:t> y </a:t>
            </a:r>
            <a:r>
              <a:rPr lang="en-GB" altLang="en-US" sz="2400" dirty="0" err="1">
                <a:ea typeface="ＭＳ Ｐゴシック" pitchFamily="34" charset="-128"/>
              </a:rPr>
              <a:t>cyfarwyddiadau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Diffyg</a:t>
            </a:r>
            <a:r>
              <a:rPr lang="en-GB" altLang="en-US" sz="2400" dirty="0">
                <a:ea typeface="ＭＳ Ｐゴシック" pitchFamily="34" charset="-128"/>
              </a:rPr>
              <a:t> </a:t>
            </a:r>
            <a:r>
              <a:rPr lang="en-GB" altLang="en-US" sz="2400" dirty="0" err="1">
                <a:ea typeface="ＭＳ Ｐゴシック" pitchFamily="34" charset="-128"/>
              </a:rPr>
              <a:t>atgyfnerthu</a:t>
            </a:r>
            <a:r>
              <a:rPr lang="en-GB" altLang="en-US" sz="2400" dirty="0">
                <a:ea typeface="ＭＳ Ｐゴシック" pitchFamily="34" charset="-128"/>
              </a:rPr>
              <a:t> </a:t>
            </a:r>
            <a:r>
              <a:rPr lang="en-GB" altLang="en-US" sz="2400" dirty="0" err="1">
                <a:ea typeface="ＭＳ Ｐゴシック" pitchFamily="34" charset="-128"/>
              </a:rPr>
              <a:t>positif</a:t>
            </a:r>
            <a:endParaRPr lang="en-GB" altLang="en-US" sz="2400" dirty="0">
              <a:ea typeface="ＭＳ Ｐゴシック" pitchFamily="34" charset="-128"/>
            </a:endParaRPr>
          </a:p>
        </p:txBody>
      </p:sp>
      <p:sp>
        <p:nvSpPr>
          <p:cNvPr id="22532" name="Rectangle 3"/>
          <p:cNvSpPr>
            <a:spLocks noGrp="1" noChangeArrowheads="1"/>
          </p:cNvSpPr>
          <p:nvPr>
            <p:ph sz="half" idx="2"/>
          </p:nvPr>
        </p:nvSpPr>
        <p:spPr>
          <a:xfrm>
            <a:off x="6096000" y="1752600"/>
            <a:ext cx="4038600" cy="4533900"/>
          </a:xfrm>
        </p:spPr>
        <p:txBody>
          <a:bodyPr>
            <a:normAutofit lnSpcReduction="10000"/>
          </a:bodyPr>
          <a:lstStyle/>
          <a:p>
            <a:r>
              <a:rPr lang="en-GB" altLang="en-US" sz="2400" i="1" dirty="0">
                <a:ea typeface="ＭＳ Ｐゴシック" pitchFamily="34" charset="-128"/>
              </a:rPr>
              <a:t>Five main obstacles in learning:</a:t>
            </a:r>
          </a:p>
          <a:p>
            <a:pPr lvl="1">
              <a:buFont typeface="Wingdings" pitchFamily="2" charset="2"/>
              <a:buChar char="§"/>
            </a:pPr>
            <a:r>
              <a:rPr lang="en-GB" altLang="en-US" sz="2400" i="1" dirty="0">
                <a:ea typeface="ＭＳ Ｐゴシック" pitchFamily="34" charset="-128"/>
              </a:rPr>
              <a:t>fear of failure</a:t>
            </a:r>
          </a:p>
          <a:p>
            <a:pPr lvl="1">
              <a:buFont typeface="Wingdings" pitchFamily="2" charset="2"/>
              <a:buChar char="§"/>
            </a:pPr>
            <a:r>
              <a:rPr lang="en-GB" altLang="en-US" sz="2400" i="1" dirty="0">
                <a:ea typeface="ＭＳ Ｐゴシック" pitchFamily="34" charset="-128"/>
              </a:rPr>
              <a:t>task is not broken down into small enough steps</a:t>
            </a:r>
          </a:p>
          <a:p>
            <a:pPr lvl="1">
              <a:buFont typeface="Wingdings" pitchFamily="2" charset="2"/>
              <a:buChar char="§"/>
            </a:pPr>
            <a:r>
              <a:rPr lang="en-GB" altLang="en-US" sz="2400" i="1" dirty="0">
                <a:ea typeface="ＭＳ Ｐゴシック" pitchFamily="34" charset="-128"/>
              </a:rPr>
              <a:t>lack of directions</a:t>
            </a:r>
          </a:p>
          <a:p>
            <a:pPr lvl="1">
              <a:buFont typeface="Wingdings" pitchFamily="2" charset="2"/>
              <a:buChar char="§"/>
            </a:pPr>
            <a:r>
              <a:rPr lang="en-GB" altLang="en-US" sz="2400" i="1" dirty="0">
                <a:ea typeface="ＭＳ Ｐゴシック" pitchFamily="34" charset="-128"/>
              </a:rPr>
              <a:t>lack of clarity in the directions</a:t>
            </a:r>
          </a:p>
          <a:p>
            <a:pPr lvl="1">
              <a:buFont typeface="Wingdings" pitchFamily="2" charset="2"/>
              <a:buChar char="§"/>
            </a:pPr>
            <a:r>
              <a:rPr lang="en-GB" altLang="en-US" sz="2400" i="1" dirty="0">
                <a:ea typeface="ＭＳ Ｐゴシック" pitchFamily="34" charset="-128"/>
              </a:rPr>
              <a:t>Lack of positive reinforcement </a:t>
            </a:r>
          </a:p>
          <a:p>
            <a:pPr lvl="1"/>
            <a:endParaRPr lang="en-GB" altLang="en-US" sz="2800" dirty="0">
              <a:ea typeface="ＭＳ Ｐゴシック" pitchFamily="34" charset="-128"/>
            </a:endParaRPr>
          </a:p>
        </p:txBody>
      </p:sp>
      <p:pic>
        <p:nvPicPr>
          <p:cNvPr id="2" name="Picture 1"/>
          <p:cNvPicPr>
            <a:picLocks noChangeAspect="1"/>
          </p:cNvPicPr>
          <p:nvPr/>
        </p:nvPicPr>
        <p:blipFill>
          <a:blip r:embed="rId3"/>
          <a:stretch>
            <a:fillRect/>
          </a:stretch>
        </p:blipFill>
        <p:spPr>
          <a:xfrm>
            <a:off x="8625254" y="133350"/>
            <a:ext cx="3185746" cy="1543050"/>
          </a:xfrm>
          <a:prstGeom prst="rect">
            <a:avLst/>
          </a:prstGeom>
        </p:spPr>
      </p:pic>
    </p:spTree>
    <p:extLst>
      <p:ext uri="{BB962C8B-B14F-4D97-AF65-F5344CB8AC3E}">
        <p14:creationId xmlns:p14="http://schemas.microsoft.com/office/powerpoint/2010/main" val="31555502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Skinner </a:t>
            </a:r>
            <a:r>
              <a:rPr lang="en-GB" dirty="0" err="1" smtClean="0"/>
              <a:t>yn</a:t>
            </a:r>
            <a:r>
              <a:rPr lang="en-GB" dirty="0" smtClean="0"/>
              <a:t> y </a:t>
            </a:r>
            <a:r>
              <a:rPr lang="en-GB" dirty="0" err="1" smtClean="0"/>
              <a:t>dosbarth</a:t>
            </a:r>
            <a:r>
              <a:rPr lang="en-GB" dirty="0" smtClean="0"/>
              <a:t/>
            </a:r>
            <a:br>
              <a:rPr lang="en-GB" dirty="0" smtClean="0"/>
            </a:br>
            <a:r>
              <a:rPr lang="en-GB" dirty="0" smtClean="0"/>
              <a:t>Skinner in the classroom</a:t>
            </a:r>
            <a:endParaRPr lang="en-GB" dirty="0"/>
          </a:p>
        </p:txBody>
      </p:sp>
      <p:sp>
        <p:nvSpPr>
          <p:cNvPr id="3" name="Text Placeholder 2"/>
          <p:cNvSpPr>
            <a:spLocks noGrp="1"/>
          </p:cNvSpPr>
          <p:nvPr>
            <p:ph type="body" sz="half" idx="1"/>
          </p:nvPr>
        </p:nvSpPr>
        <p:spPr>
          <a:xfrm>
            <a:off x="1853421" y="1524000"/>
            <a:ext cx="4038600" cy="4533900"/>
          </a:xfrm>
        </p:spPr>
        <p:txBody>
          <a:bodyPr>
            <a:normAutofit/>
          </a:bodyPr>
          <a:lstStyle/>
          <a:p>
            <a:r>
              <a:rPr lang="en-GB" sz="2800" dirty="0" err="1"/>
              <a:t>Yn</a:t>
            </a:r>
            <a:r>
              <a:rPr lang="en-GB" sz="2800" dirty="0"/>
              <a:t> </a:t>
            </a:r>
            <a:r>
              <a:rPr lang="en-GB" sz="2800" dirty="0" err="1"/>
              <a:t>dadlau</a:t>
            </a:r>
            <a:r>
              <a:rPr lang="en-GB" sz="2800" dirty="0"/>
              <a:t> </a:t>
            </a:r>
            <a:r>
              <a:rPr lang="en-GB" sz="2800" dirty="0" err="1"/>
              <a:t>ni</a:t>
            </a:r>
            <a:r>
              <a:rPr lang="en-GB" sz="2800" dirty="0"/>
              <a:t> </a:t>
            </a:r>
            <a:r>
              <a:rPr lang="en-GB" sz="2800" dirty="0" err="1"/>
              <a:t>ddylai</a:t>
            </a:r>
            <a:r>
              <a:rPr lang="en-GB" sz="2800" dirty="0"/>
              <a:t> </a:t>
            </a:r>
            <a:r>
              <a:rPr lang="en-GB" sz="2800" dirty="0" err="1"/>
              <a:t>ysgogiad</a:t>
            </a:r>
            <a:r>
              <a:rPr lang="en-GB" sz="2800" dirty="0"/>
              <a:t> </a:t>
            </a:r>
            <a:r>
              <a:rPr lang="cy-GB" sz="2800" b="1" dirty="0" err="1"/>
              <a:t>anghynhenid</a:t>
            </a:r>
            <a:r>
              <a:rPr lang="cy-GB" sz="2800" dirty="0"/>
              <a:t> </a:t>
            </a:r>
            <a:r>
              <a:rPr lang="en-GB" sz="2800" dirty="0"/>
              <a:t> </a:t>
            </a:r>
            <a:r>
              <a:rPr lang="en-GB" sz="2800" dirty="0" err="1"/>
              <a:t>wrth</a:t>
            </a:r>
            <a:r>
              <a:rPr lang="en-GB" sz="2800" dirty="0"/>
              <a:t> </a:t>
            </a:r>
            <a:r>
              <a:rPr lang="en-GB" sz="2800" dirty="0" err="1"/>
              <a:t>reoli</a:t>
            </a:r>
            <a:r>
              <a:rPr lang="en-GB" sz="2800" dirty="0"/>
              <a:t> </a:t>
            </a:r>
            <a:r>
              <a:rPr lang="en-GB" sz="2800" dirty="0" err="1"/>
              <a:t>ymddygiad</a:t>
            </a:r>
            <a:r>
              <a:rPr lang="en-GB" sz="2800" dirty="0"/>
              <a:t> </a:t>
            </a:r>
            <a:r>
              <a:rPr lang="en-GB" sz="2800" dirty="0" err="1"/>
              <a:t>gael</a:t>
            </a:r>
            <a:r>
              <a:rPr lang="en-GB" sz="2800" dirty="0"/>
              <a:t> </a:t>
            </a:r>
            <a:r>
              <a:rPr lang="en-GB" sz="2800" dirty="0" err="1"/>
              <a:t>ei</a:t>
            </a:r>
            <a:r>
              <a:rPr lang="en-GB" sz="2800" dirty="0"/>
              <a:t> </a:t>
            </a:r>
            <a:r>
              <a:rPr lang="en-GB" sz="2800" dirty="0" err="1"/>
              <a:t>ddefnyddio</a:t>
            </a:r>
            <a:r>
              <a:rPr lang="en-GB" sz="2800" dirty="0"/>
              <a:t> </a:t>
            </a:r>
            <a:r>
              <a:rPr lang="en-GB" sz="2800" dirty="0" err="1"/>
              <a:t>ar</a:t>
            </a:r>
            <a:r>
              <a:rPr lang="en-GB" sz="2800" dirty="0"/>
              <a:t> </a:t>
            </a:r>
            <a:r>
              <a:rPr lang="en-GB" sz="2800" dirty="0" err="1"/>
              <a:t>drael</a:t>
            </a:r>
            <a:r>
              <a:rPr lang="en-GB" sz="2800" dirty="0"/>
              <a:t> </a:t>
            </a:r>
            <a:r>
              <a:rPr lang="en-GB" sz="2800" dirty="0" err="1"/>
              <a:t>ysgogiad</a:t>
            </a:r>
            <a:r>
              <a:rPr lang="en-GB" sz="2800" dirty="0"/>
              <a:t> </a:t>
            </a:r>
            <a:r>
              <a:rPr lang="en-GB" sz="2800" b="1" dirty="0" err="1"/>
              <a:t>cynhenid</a:t>
            </a:r>
            <a:endParaRPr lang="en-GB" sz="2800" b="1" dirty="0"/>
          </a:p>
        </p:txBody>
      </p:sp>
      <p:sp>
        <p:nvSpPr>
          <p:cNvPr id="4" name="Content Placeholder 3"/>
          <p:cNvSpPr>
            <a:spLocks noGrp="1"/>
          </p:cNvSpPr>
          <p:nvPr>
            <p:ph sz="half" idx="2"/>
          </p:nvPr>
        </p:nvSpPr>
        <p:spPr>
          <a:xfrm>
            <a:off x="5791200" y="1524000"/>
            <a:ext cx="4038600" cy="4533900"/>
          </a:xfrm>
        </p:spPr>
        <p:txBody>
          <a:bodyPr/>
          <a:lstStyle/>
          <a:p>
            <a:r>
              <a:rPr lang="en-GB" sz="2800" i="1" dirty="0" smtClean="0"/>
              <a:t>Argued that </a:t>
            </a:r>
            <a:r>
              <a:rPr lang="en-GB" sz="2800" b="1" i="1" dirty="0" smtClean="0"/>
              <a:t>extrinsic</a:t>
            </a:r>
            <a:r>
              <a:rPr lang="en-GB" sz="2800" i="1" dirty="0" smtClean="0"/>
              <a:t> motivation to moderate behaviour should not be used at the expense of encouraging </a:t>
            </a:r>
            <a:r>
              <a:rPr lang="en-GB" sz="2800" b="1" i="1" dirty="0" smtClean="0"/>
              <a:t>intrinsic</a:t>
            </a:r>
            <a:r>
              <a:rPr lang="en-GB" sz="2800" i="1" dirty="0" smtClean="0"/>
              <a:t> motivation</a:t>
            </a:r>
            <a:r>
              <a:rPr lang="en-GB" i="1" dirty="0" smtClean="0"/>
              <a:t>.</a:t>
            </a:r>
            <a:endParaRPr lang="en-GB" i="1" dirty="0"/>
          </a:p>
        </p:txBody>
      </p:sp>
      <p:pic>
        <p:nvPicPr>
          <p:cNvPr id="5" name="Picture 4"/>
          <p:cNvPicPr>
            <a:picLocks noChangeAspect="1"/>
          </p:cNvPicPr>
          <p:nvPr/>
        </p:nvPicPr>
        <p:blipFill>
          <a:blip r:embed="rId2"/>
          <a:stretch>
            <a:fillRect/>
          </a:stretch>
        </p:blipFill>
        <p:spPr>
          <a:xfrm>
            <a:off x="8598877" y="108439"/>
            <a:ext cx="3387968" cy="1570891"/>
          </a:xfrm>
          <a:prstGeom prst="rect">
            <a:avLst/>
          </a:prstGeom>
        </p:spPr>
      </p:pic>
    </p:spTree>
    <p:extLst>
      <p:ext uri="{BB962C8B-B14F-4D97-AF65-F5344CB8AC3E}">
        <p14:creationId xmlns:p14="http://schemas.microsoft.com/office/powerpoint/2010/main" val="39507544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Skinner</a:t>
            </a:r>
            <a:endParaRPr lang="en-GB" dirty="0"/>
          </a:p>
        </p:txBody>
      </p:sp>
      <p:sp>
        <p:nvSpPr>
          <p:cNvPr id="5" name="Content Placeholder 4"/>
          <p:cNvSpPr>
            <a:spLocks noGrp="1"/>
          </p:cNvSpPr>
          <p:nvPr>
            <p:ph idx="1"/>
          </p:nvPr>
        </p:nvSpPr>
        <p:spPr>
          <a:xfrm>
            <a:off x="2057400" y="1295400"/>
            <a:ext cx="7620000" cy="4800600"/>
          </a:xfrm>
        </p:spPr>
        <p:txBody>
          <a:bodyPr>
            <a:noAutofit/>
          </a:bodyPr>
          <a:lstStyle/>
          <a:p>
            <a:r>
              <a:rPr lang="en-GB" sz="3200" dirty="0"/>
              <a:t>‘</a:t>
            </a:r>
            <a:r>
              <a:rPr lang="en-GB" sz="2800" dirty="0"/>
              <a:t>Possibly through no fault of her own the teacher was violating two fundamental principles, the students were not being told at once whether their work was right or wrong (a corrected paper seen twenty four hours later cannot act as a </a:t>
            </a:r>
            <a:r>
              <a:rPr lang="en-GB" sz="2800" dirty="0" err="1"/>
              <a:t>reinforcer</a:t>
            </a:r>
            <a:r>
              <a:rPr lang="en-GB" sz="2800" dirty="0"/>
              <a:t>), and they were all moving at the same pace, regardless of preparation or ability.’ (Skinner, 1983 </a:t>
            </a:r>
            <a:r>
              <a:rPr lang="en-GB" sz="2800" dirty="0" err="1"/>
              <a:t>pg</a:t>
            </a:r>
            <a:r>
              <a:rPr lang="en-GB" sz="2800" dirty="0"/>
              <a:t> 64 </a:t>
            </a:r>
            <a:r>
              <a:rPr lang="en-GB" sz="2800" i="1" dirty="0"/>
              <a:t>cited in </a:t>
            </a:r>
            <a:r>
              <a:rPr lang="en-GB" sz="2800" dirty="0"/>
              <a:t>Aubrey and Riley 2016 </a:t>
            </a:r>
            <a:r>
              <a:rPr lang="en-GB" sz="2800" dirty="0" err="1"/>
              <a:t>pg</a:t>
            </a:r>
            <a:r>
              <a:rPr lang="en-GB" sz="2800" dirty="0"/>
              <a:t> 68)</a:t>
            </a:r>
          </a:p>
        </p:txBody>
      </p:sp>
      <p:pic>
        <p:nvPicPr>
          <p:cNvPr id="3" name="Picture 2"/>
          <p:cNvPicPr>
            <a:picLocks noChangeAspect="1"/>
          </p:cNvPicPr>
          <p:nvPr/>
        </p:nvPicPr>
        <p:blipFill>
          <a:blip r:embed="rId2"/>
          <a:stretch>
            <a:fillRect/>
          </a:stretch>
        </p:blipFill>
        <p:spPr>
          <a:xfrm>
            <a:off x="8808427" y="0"/>
            <a:ext cx="3383573" cy="1468315"/>
          </a:xfrm>
          <a:prstGeom prst="rect">
            <a:avLst/>
          </a:prstGeom>
        </p:spPr>
      </p:pic>
    </p:spTree>
    <p:extLst>
      <p:ext uri="{BB962C8B-B14F-4D97-AF65-F5344CB8AC3E}">
        <p14:creationId xmlns:p14="http://schemas.microsoft.com/office/powerpoint/2010/main" val="12953136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981200" y="207169"/>
            <a:ext cx="8229600" cy="1143000"/>
          </a:xfrm>
        </p:spPr>
        <p:txBody>
          <a:bodyPr/>
          <a:lstStyle/>
          <a:p>
            <a:pPr>
              <a:defRPr/>
            </a:pPr>
            <a:r>
              <a:rPr lang="en-GB" dirty="0" smtClean="0">
                <a:ea typeface="+mj-ea"/>
                <a:cs typeface="+mj-cs"/>
              </a:rPr>
              <a:t>Skinner</a:t>
            </a:r>
            <a:endParaRPr lang="en-GB" dirty="0">
              <a:ea typeface="+mj-ea"/>
              <a:cs typeface="+mj-cs"/>
            </a:endParaRPr>
          </a:p>
        </p:txBody>
      </p:sp>
      <p:sp>
        <p:nvSpPr>
          <p:cNvPr id="2" name="Text Placeholder 1"/>
          <p:cNvSpPr>
            <a:spLocks noGrp="1"/>
          </p:cNvSpPr>
          <p:nvPr>
            <p:ph type="body" sz="half" idx="1"/>
          </p:nvPr>
        </p:nvSpPr>
        <p:spPr>
          <a:xfrm>
            <a:off x="1600201" y="1557338"/>
            <a:ext cx="4537075" cy="4533900"/>
          </a:xfrm>
        </p:spPr>
        <p:txBody>
          <a:bodyPr>
            <a:normAutofit/>
          </a:bodyPr>
          <a:lstStyle/>
          <a:p>
            <a:pPr marL="114300" indent="0">
              <a:buNone/>
              <a:defRPr/>
            </a:pPr>
            <a:r>
              <a:rPr lang="en-GB" sz="2400" dirty="0" err="1"/>
              <a:t>Mae’n</a:t>
            </a:r>
            <a:r>
              <a:rPr lang="en-GB" sz="2400" dirty="0"/>
              <a:t> </a:t>
            </a:r>
            <a:r>
              <a:rPr lang="en-GB" sz="2400" dirty="0" err="1"/>
              <a:t>bosib</a:t>
            </a:r>
            <a:r>
              <a:rPr lang="en-GB" sz="2400" dirty="0"/>
              <a:t> </a:t>
            </a:r>
            <a:r>
              <a:rPr lang="en-GB" sz="2400" dirty="0" err="1"/>
              <a:t>oresgyn</a:t>
            </a:r>
            <a:r>
              <a:rPr lang="en-GB" sz="2400" dirty="0"/>
              <a:t> y </a:t>
            </a:r>
            <a:r>
              <a:rPr lang="en-GB" sz="2400" dirty="0" err="1"/>
              <a:t>rhwystrau</a:t>
            </a:r>
            <a:r>
              <a:rPr lang="en-GB" sz="2400" dirty="0"/>
              <a:t> </a:t>
            </a:r>
            <a:r>
              <a:rPr lang="en-GB" sz="2400" dirty="0" err="1"/>
              <a:t>gan</a:t>
            </a:r>
            <a:r>
              <a:rPr lang="en-GB" sz="2400" dirty="0"/>
              <a:t> </a:t>
            </a:r>
            <a:r>
              <a:rPr lang="en-GB" sz="2400" dirty="0" err="1"/>
              <a:t>ddefnyddio’r</a:t>
            </a:r>
            <a:r>
              <a:rPr lang="en-GB" sz="2400" dirty="0"/>
              <a:t> </a:t>
            </a:r>
            <a:r>
              <a:rPr lang="en-GB" sz="2400" dirty="0" err="1"/>
              <a:t>egwyddorion</a:t>
            </a:r>
            <a:r>
              <a:rPr lang="en-GB" sz="2400" dirty="0"/>
              <a:t> </a:t>
            </a:r>
            <a:r>
              <a:rPr lang="en-GB" sz="2400" dirty="0" err="1"/>
              <a:t>hyn</a:t>
            </a:r>
            <a:r>
              <a:rPr lang="en-GB" sz="2400" dirty="0"/>
              <a:t>:</a:t>
            </a:r>
          </a:p>
          <a:p>
            <a:pPr marL="566737" indent="-457200">
              <a:buFont typeface="Wingdings 3" pitchFamily="18" charset="2"/>
              <a:buAutoNum type="arabicPeriod"/>
              <a:defRPr/>
            </a:pPr>
            <a:r>
              <a:rPr lang="en-GB" sz="2400" dirty="0" err="1"/>
              <a:t>Rhoi</a:t>
            </a:r>
            <a:r>
              <a:rPr lang="en-GB" sz="2400" dirty="0"/>
              <a:t> </a:t>
            </a:r>
            <a:r>
              <a:rPr lang="en-GB" sz="2400" dirty="0" err="1"/>
              <a:t>adborth</a:t>
            </a:r>
            <a:r>
              <a:rPr lang="en-GB" sz="2400" dirty="0"/>
              <a:t> </a:t>
            </a:r>
            <a:r>
              <a:rPr lang="en-GB" sz="2400" dirty="0" err="1"/>
              <a:t>yn</a:t>
            </a:r>
            <a:r>
              <a:rPr lang="en-GB" sz="2400" dirty="0"/>
              <a:t> </a:t>
            </a:r>
            <a:r>
              <a:rPr lang="en-GB" sz="2400" dirty="0" err="1"/>
              <a:t>syth</a:t>
            </a:r>
            <a:endParaRPr lang="en-GB" sz="2400" dirty="0"/>
          </a:p>
          <a:p>
            <a:pPr marL="566737" indent="-457200">
              <a:buFont typeface="Wingdings 3" pitchFamily="18" charset="2"/>
              <a:buAutoNum type="arabicPeriod"/>
              <a:defRPr/>
            </a:pPr>
            <a:r>
              <a:rPr lang="en-GB" sz="2400" dirty="0" err="1"/>
              <a:t>Torri’r</a:t>
            </a:r>
            <a:r>
              <a:rPr lang="en-GB" sz="2400" dirty="0"/>
              <a:t> </a:t>
            </a:r>
            <a:r>
              <a:rPr lang="en-GB" sz="2400" dirty="0" err="1"/>
              <a:t>dasg</a:t>
            </a:r>
            <a:r>
              <a:rPr lang="en-GB" sz="2400" dirty="0"/>
              <a:t> </a:t>
            </a:r>
            <a:r>
              <a:rPr lang="en-GB" sz="2400" dirty="0" err="1"/>
              <a:t>i</a:t>
            </a:r>
            <a:r>
              <a:rPr lang="en-GB" sz="2400" dirty="0"/>
              <a:t> </a:t>
            </a:r>
            <a:r>
              <a:rPr lang="en-GB" sz="2400" dirty="0" err="1"/>
              <a:t>ddarnau</a:t>
            </a:r>
            <a:r>
              <a:rPr lang="en-GB" sz="2400" dirty="0"/>
              <a:t> </a:t>
            </a:r>
            <a:r>
              <a:rPr lang="en-GB" sz="2400" dirty="0" err="1"/>
              <a:t>llai</a:t>
            </a:r>
            <a:endParaRPr lang="en-GB" sz="2400" dirty="0"/>
          </a:p>
          <a:p>
            <a:pPr marL="566737" indent="-457200">
              <a:buFont typeface="Wingdings 3" pitchFamily="18" charset="2"/>
              <a:buAutoNum type="arabicPeriod"/>
              <a:defRPr/>
            </a:pPr>
            <a:r>
              <a:rPr lang="en-GB" sz="2400" dirty="0" err="1"/>
              <a:t>Ailadrodd</a:t>
            </a:r>
            <a:r>
              <a:rPr lang="en-GB" sz="2400" dirty="0"/>
              <a:t> </a:t>
            </a:r>
            <a:r>
              <a:rPr lang="en-GB" sz="2400" dirty="0" err="1"/>
              <a:t>cyfarwyddiadau</a:t>
            </a:r>
            <a:r>
              <a:rPr lang="en-GB" sz="2400" dirty="0"/>
              <a:t> </a:t>
            </a:r>
            <a:r>
              <a:rPr lang="en-GB" sz="2400" dirty="0" err="1"/>
              <a:t>mor</a:t>
            </a:r>
            <a:r>
              <a:rPr lang="en-GB" sz="2400" dirty="0"/>
              <a:t> </a:t>
            </a:r>
            <a:r>
              <a:rPr lang="en-GB" sz="2400" dirty="0" err="1"/>
              <a:t>aml</a:t>
            </a:r>
            <a:r>
              <a:rPr lang="en-GB" sz="2400" dirty="0"/>
              <a:t> ag </a:t>
            </a:r>
            <a:r>
              <a:rPr lang="en-GB" sz="2400" dirty="0" err="1"/>
              <a:t>sydd</a:t>
            </a:r>
            <a:r>
              <a:rPr lang="en-GB" sz="2400" dirty="0"/>
              <a:t> </a:t>
            </a:r>
            <a:r>
              <a:rPr lang="en-GB" sz="2400" dirty="0" err="1"/>
              <a:t>angen</a:t>
            </a:r>
            <a:endParaRPr lang="en-GB" sz="2400" dirty="0"/>
          </a:p>
          <a:p>
            <a:pPr marL="566737" indent="-457200">
              <a:buFont typeface="Wingdings 3" pitchFamily="18" charset="2"/>
              <a:buAutoNum type="arabicPeriod"/>
              <a:defRPr/>
            </a:pPr>
            <a:r>
              <a:rPr lang="en-GB" sz="2400" dirty="0" err="1"/>
              <a:t>Gweithio</a:t>
            </a:r>
            <a:r>
              <a:rPr lang="en-GB" sz="2400" dirty="0"/>
              <a:t> </a:t>
            </a:r>
            <a:r>
              <a:rPr lang="en-GB" sz="2400" dirty="0" err="1"/>
              <a:t>o’r</a:t>
            </a:r>
            <a:r>
              <a:rPr lang="en-GB" sz="2400" dirty="0"/>
              <a:t> </a:t>
            </a:r>
            <a:r>
              <a:rPr lang="en-GB" sz="2400" dirty="0" err="1"/>
              <a:t>syml</a:t>
            </a:r>
            <a:r>
              <a:rPr lang="en-GB" sz="2400" dirty="0"/>
              <a:t> </a:t>
            </a:r>
            <a:r>
              <a:rPr lang="en-GB" sz="2400" dirty="0" err="1"/>
              <a:t>i’r</a:t>
            </a:r>
            <a:r>
              <a:rPr lang="en-GB" sz="2400" dirty="0"/>
              <a:t> </a:t>
            </a:r>
            <a:r>
              <a:rPr lang="en-GB" sz="2400" dirty="0" err="1"/>
              <a:t>cymhleth</a:t>
            </a:r>
            <a:endParaRPr lang="en-GB" sz="2400" dirty="0"/>
          </a:p>
          <a:p>
            <a:pPr marL="566737" indent="-457200">
              <a:buFont typeface="Wingdings 3" pitchFamily="18" charset="2"/>
              <a:buAutoNum type="arabicPeriod"/>
              <a:defRPr/>
            </a:pPr>
            <a:r>
              <a:rPr lang="en-GB" sz="2400" dirty="0" err="1"/>
              <a:t>Atgyfnerthu</a:t>
            </a:r>
            <a:r>
              <a:rPr lang="en-GB" sz="2400" dirty="0"/>
              <a:t> </a:t>
            </a:r>
            <a:r>
              <a:rPr lang="en-GB" sz="2400" dirty="0" err="1"/>
              <a:t>positif</a:t>
            </a:r>
            <a:endParaRPr lang="en-GB" sz="2400" dirty="0"/>
          </a:p>
          <a:p>
            <a:pPr marL="109537" indent="0">
              <a:buNone/>
              <a:defRPr/>
            </a:pPr>
            <a:endParaRPr lang="en-GB" dirty="0"/>
          </a:p>
        </p:txBody>
      </p:sp>
      <p:sp>
        <p:nvSpPr>
          <p:cNvPr id="23556" name="Rectangle 3"/>
          <p:cNvSpPr>
            <a:spLocks noGrp="1" noChangeArrowheads="1"/>
          </p:cNvSpPr>
          <p:nvPr>
            <p:ph sz="half" idx="2"/>
          </p:nvPr>
        </p:nvSpPr>
        <p:spPr>
          <a:xfrm>
            <a:off x="5943600" y="1583217"/>
            <a:ext cx="4038600" cy="4533900"/>
          </a:xfrm>
        </p:spPr>
        <p:txBody>
          <a:bodyPr>
            <a:normAutofit lnSpcReduction="10000"/>
          </a:bodyPr>
          <a:lstStyle/>
          <a:p>
            <a:pPr marL="107950" indent="0">
              <a:lnSpc>
                <a:spcPct val="90000"/>
              </a:lnSpc>
              <a:buNone/>
            </a:pPr>
            <a:r>
              <a:rPr lang="en-GB" altLang="en-US" sz="2400" i="1" dirty="0">
                <a:ea typeface="ＭＳ Ｐゴシック" pitchFamily="34" charset="-128"/>
              </a:rPr>
              <a:t>Overcome the obstacles using these principles:</a:t>
            </a:r>
          </a:p>
          <a:p>
            <a:pPr marL="107950" indent="0">
              <a:lnSpc>
                <a:spcPct val="90000"/>
              </a:lnSpc>
              <a:buNone/>
            </a:pPr>
            <a:r>
              <a:rPr lang="en-GB" altLang="en-US" sz="2400" i="1" dirty="0">
                <a:ea typeface="ＭＳ Ｐゴシック" pitchFamily="34" charset="-128"/>
              </a:rPr>
              <a:t>1.Give the learner immediate feedback</a:t>
            </a:r>
          </a:p>
          <a:p>
            <a:pPr marL="107950" indent="0">
              <a:lnSpc>
                <a:spcPct val="90000"/>
              </a:lnSpc>
              <a:buNone/>
            </a:pPr>
            <a:r>
              <a:rPr lang="en-GB" altLang="en-US" sz="2400" i="1" dirty="0">
                <a:ea typeface="ＭＳ Ｐゴシック" pitchFamily="34" charset="-128"/>
              </a:rPr>
              <a:t>2.Break the task into small steps</a:t>
            </a:r>
          </a:p>
          <a:p>
            <a:pPr marL="107950" indent="0">
              <a:lnSpc>
                <a:spcPct val="90000"/>
              </a:lnSpc>
              <a:buNone/>
            </a:pPr>
            <a:r>
              <a:rPr lang="en-GB" altLang="en-US" sz="2400" i="1" dirty="0">
                <a:ea typeface="ＭＳ Ｐゴシック" pitchFamily="34" charset="-128"/>
              </a:rPr>
              <a:t>3.Repeat directions as many times as necessary</a:t>
            </a:r>
          </a:p>
          <a:p>
            <a:pPr marL="107950" indent="0">
              <a:lnSpc>
                <a:spcPct val="90000"/>
              </a:lnSpc>
              <a:buNone/>
            </a:pPr>
            <a:r>
              <a:rPr lang="en-GB" altLang="en-US" sz="2400" i="1" dirty="0">
                <a:ea typeface="ＭＳ Ｐゴシック" pitchFamily="34" charset="-128"/>
              </a:rPr>
              <a:t>4.Work from the most simple to the most complex tasks </a:t>
            </a:r>
          </a:p>
          <a:p>
            <a:pPr marL="107950" indent="0">
              <a:lnSpc>
                <a:spcPct val="90000"/>
              </a:lnSpc>
              <a:buNone/>
            </a:pPr>
            <a:r>
              <a:rPr lang="en-GB" altLang="en-US" sz="2400" i="1" dirty="0">
                <a:ea typeface="ＭＳ Ｐゴシック" pitchFamily="34" charset="-128"/>
              </a:rPr>
              <a:t>5.Give positive reinforcement</a:t>
            </a:r>
          </a:p>
          <a:p>
            <a:pPr lvl="1"/>
            <a:endParaRPr lang="en-GB" altLang="en-US" sz="3600" dirty="0">
              <a:ea typeface="ＭＳ Ｐゴシック" pitchFamily="34" charset="-128"/>
            </a:endParaRPr>
          </a:p>
        </p:txBody>
      </p:sp>
      <p:pic>
        <p:nvPicPr>
          <p:cNvPr id="3" name="Picture 2"/>
          <p:cNvPicPr>
            <a:picLocks noChangeAspect="1"/>
          </p:cNvPicPr>
          <p:nvPr/>
        </p:nvPicPr>
        <p:blipFill>
          <a:blip r:embed="rId2"/>
          <a:stretch>
            <a:fillRect/>
          </a:stretch>
        </p:blipFill>
        <p:spPr>
          <a:xfrm>
            <a:off x="9832403" y="0"/>
            <a:ext cx="2145978" cy="2133785"/>
          </a:xfrm>
          <a:prstGeom prst="rect">
            <a:avLst/>
          </a:prstGeom>
        </p:spPr>
      </p:pic>
    </p:spTree>
    <p:extLst>
      <p:ext uri="{BB962C8B-B14F-4D97-AF65-F5344CB8AC3E}">
        <p14:creationId xmlns:p14="http://schemas.microsoft.com/office/powerpoint/2010/main" val="8825031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52600" y="457200"/>
            <a:ext cx="8229600" cy="1143000"/>
          </a:xfrm>
        </p:spPr>
        <p:txBody>
          <a:bodyPr>
            <a:normAutofit fontScale="90000"/>
          </a:bodyPr>
          <a:lstStyle/>
          <a:p>
            <a:pPr>
              <a:defRPr/>
            </a:pPr>
            <a:r>
              <a:rPr lang="en-GB" dirty="0" err="1">
                <a:ea typeface="+mj-ea"/>
                <a:cs typeface="+mj-cs"/>
              </a:rPr>
              <a:t>Beirniadaeth</a:t>
            </a:r>
            <a:r>
              <a:rPr lang="en-GB" dirty="0">
                <a:ea typeface="+mj-ea"/>
                <a:cs typeface="+mj-cs"/>
              </a:rPr>
              <a:t> o </a:t>
            </a:r>
            <a:r>
              <a:rPr lang="en-GB" dirty="0" smtClean="0">
                <a:ea typeface="+mj-ea"/>
                <a:cs typeface="+mj-cs"/>
              </a:rPr>
              <a:t>Skinner</a:t>
            </a:r>
            <a:br>
              <a:rPr lang="en-GB" dirty="0" smtClean="0">
                <a:ea typeface="+mj-ea"/>
                <a:cs typeface="+mj-cs"/>
              </a:rPr>
            </a:br>
            <a:r>
              <a:rPr lang="en-GB" dirty="0" smtClean="0">
                <a:ea typeface="+mj-ea"/>
                <a:cs typeface="+mj-cs"/>
              </a:rPr>
              <a:t>Criticisms of Skinner</a:t>
            </a:r>
            <a:br>
              <a:rPr lang="en-GB" dirty="0" smtClean="0">
                <a:ea typeface="+mj-ea"/>
                <a:cs typeface="+mj-cs"/>
              </a:rPr>
            </a:br>
            <a:endParaRPr lang="en-GB" dirty="0">
              <a:ea typeface="+mj-ea"/>
              <a:cs typeface="+mj-cs"/>
            </a:endParaRPr>
          </a:p>
        </p:txBody>
      </p:sp>
      <p:sp>
        <p:nvSpPr>
          <p:cNvPr id="24579" name="Text Placeholder 1"/>
          <p:cNvSpPr>
            <a:spLocks noGrp="1"/>
          </p:cNvSpPr>
          <p:nvPr>
            <p:ph type="body" sz="half" idx="1"/>
          </p:nvPr>
        </p:nvSpPr>
        <p:spPr>
          <a:xfrm>
            <a:off x="1733550" y="1600200"/>
            <a:ext cx="4038600" cy="4533900"/>
          </a:xfrm>
        </p:spPr>
        <p:txBody>
          <a:bodyPr/>
          <a:lstStyle/>
          <a:p>
            <a:r>
              <a:rPr lang="en-GB" altLang="en-US" sz="3200" dirty="0" err="1">
                <a:ea typeface="ＭＳ Ｐゴシック" pitchFamily="34" charset="-128"/>
              </a:rPr>
              <a:t>Addysgwyr</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ystyried</a:t>
            </a:r>
            <a:r>
              <a:rPr lang="en-GB" altLang="en-US" sz="3200" dirty="0">
                <a:ea typeface="ＭＳ Ｐゴシック" pitchFamily="34" charset="-128"/>
              </a:rPr>
              <a:t> </a:t>
            </a:r>
            <a:r>
              <a:rPr lang="en-GB" altLang="en-US" sz="3200" dirty="0" err="1">
                <a:ea typeface="ＭＳ Ｐゴシック" pitchFamily="34" charset="-128"/>
              </a:rPr>
              <a:t>ei</a:t>
            </a:r>
            <a:r>
              <a:rPr lang="en-GB" altLang="en-US" sz="3200" dirty="0">
                <a:ea typeface="ＭＳ Ｐゴシック" pitchFamily="34" charset="-128"/>
              </a:rPr>
              <a:t> </a:t>
            </a:r>
            <a:r>
              <a:rPr lang="en-GB" altLang="en-US" sz="3200" dirty="0" err="1">
                <a:ea typeface="ＭＳ Ｐゴシック" pitchFamily="34" charset="-128"/>
              </a:rPr>
              <a:t>fod</a:t>
            </a:r>
            <a:r>
              <a:rPr lang="en-GB" altLang="en-US" sz="3200" dirty="0">
                <a:ea typeface="ＭＳ Ｐゴシック" pitchFamily="34" charset="-128"/>
              </a:rPr>
              <a:t> </a:t>
            </a:r>
            <a:r>
              <a:rPr lang="en-GB" altLang="en-US" sz="3200" dirty="0" err="1">
                <a:ea typeface="ＭＳ Ｐゴシック" pitchFamily="34" charset="-128"/>
              </a:rPr>
              <a:t>eisiau</a:t>
            </a:r>
            <a:r>
              <a:rPr lang="en-GB" altLang="en-US" sz="3200" dirty="0">
                <a:ea typeface="ＭＳ Ｐゴシック" pitchFamily="34" charset="-128"/>
              </a:rPr>
              <a:t> </a:t>
            </a:r>
            <a:r>
              <a:rPr lang="en-GB" altLang="en-US" sz="3200" dirty="0" err="1">
                <a:ea typeface="ＭＳ Ｐゴシック" pitchFamily="34" charset="-128"/>
              </a:rPr>
              <a:t>rhedeg</a:t>
            </a:r>
            <a:r>
              <a:rPr lang="en-GB" altLang="en-US" sz="3200" dirty="0">
                <a:ea typeface="ＭＳ Ｐゴシック" pitchFamily="34" charset="-128"/>
              </a:rPr>
              <a:t> </a:t>
            </a:r>
            <a:r>
              <a:rPr lang="en-GB" altLang="en-US" sz="3200" dirty="0" err="1">
                <a:ea typeface="ＭＳ Ｐゴシック" pitchFamily="34" charset="-128"/>
              </a:rPr>
              <a:t>ysgolion</a:t>
            </a:r>
            <a:r>
              <a:rPr lang="en-GB" altLang="en-US" sz="3200" dirty="0">
                <a:ea typeface="ＭＳ Ｐゴシック" pitchFamily="34" charset="-128"/>
              </a:rPr>
              <a:t> </a:t>
            </a:r>
            <a:r>
              <a:rPr lang="en-GB" altLang="en-US" sz="3200" dirty="0" err="1">
                <a:ea typeface="ＭＳ Ｐゴシック" pitchFamily="34" charset="-128"/>
              </a:rPr>
              <a:t>fel</a:t>
            </a:r>
            <a:r>
              <a:rPr lang="en-GB" altLang="en-US" sz="3200" dirty="0">
                <a:ea typeface="ＭＳ Ｐゴシック" pitchFamily="34" charset="-128"/>
              </a:rPr>
              <a:t> </a:t>
            </a:r>
            <a:r>
              <a:rPr lang="en-GB" altLang="en-US" sz="3200" dirty="0" err="1">
                <a:ea typeface="ＭＳ Ｐゴシック" pitchFamily="34" charset="-128"/>
              </a:rPr>
              <a:t>gwersi</a:t>
            </a:r>
            <a:r>
              <a:rPr lang="en-GB" altLang="en-US" sz="3200" dirty="0">
                <a:ea typeface="ＭＳ Ｐゴシック" pitchFamily="34" charset="-128"/>
              </a:rPr>
              <a:t> </a:t>
            </a:r>
            <a:r>
              <a:rPr lang="en-GB" altLang="en-US" sz="3200" dirty="0" err="1">
                <a:ea typeface="ＭＳ Ｐゴシック" pitchFamily="34" charset="-128"/>
              </a:rPr>
              <a:t>ufudd-dod</a:t>
            </a:r>
            <a:r>
              <a:rPr lang="en-GB" altLang="en-US" sz="3200" dirty="0">
                <a:ea typeface="ＭＳ Ｐゴシック" pitchFamily="34" charset="-128"/>
              </a:rPr>
              <a:t> </a:t>
            </a:r>
            <a:r>
              <a:rPr lang="en-GB" altLang="en-US" sz="3200" dirty="0" err="1">
                <a:ea typeface="ＭＳ Ｐゴシック" pitchFamily="34" charset="-128"/>
              </a:rPr>
              <a:t>i</a:t>
            </a:r>
            <a:r>
              <a:rPr lang="en-GB" altLang="en-US" sz="3200" dirty="0">
                <a:ea typeface="ＭＳ Ｐゴシック" pitchFamily="34" charset="-128"/>
              </a:rPr>
              <a:t> </a:t>
            </a:r>
            <a:r>
              <a:rPr lang="en-GB" altLang="en-US" sz="3200" dirty="0" err="1">
                <a:ea typeface="ＭＳ Ｐゴシック" pitchFamily="34" charset="-128"/>
              </a:rPr>
              <a:t>gŵn</a:t>
            </a:r>
            <a:endParaRPr lang="en-GB" altLang="en-US" sz="3200" dirty="0">
              <a:ea typeface="ＭＳ Ｐゴシック" pitchFamily="34" charset="-128"/>
            </a:endParaRPr>
          </a:p>
        </p:txBody>
      </p:sp>
      <p:sp>
        <p:nvSpPr>
          <p:cNvPr id="24580" name="Rectangle 3"/>
          <p:cNvSpPr>
            <a:spLocks noGrp="1" noChangeArrowheads="1"/>
          </p:cNvSpPr>
          <p:nvPr>
            <p:ph sz="half" idx="2"/>
          </p:nvPr>
        </p:nvSpPr>
        <p:spPr>
          <a:xfrm>
            <a:off x="5867400" y="1524000"/>
            <a:ext cx="4038600" cy="4533900"/>
          </a:xfrm>
        </p:spPr>
        <p:txBody>
          <a:bodyPr/>
          <a:lstStyle/>
          <a:p>
            <a:pPr lvl="1"/>
            <a:r>
              <a:rPr lang="en-US" altLang="en-US" sz="3200" i="1" dirty="0">
                <a:ea typeface="ＭＳ Ｐゴシック" pitchFamily="34" charset="-128"/>
              </a:rPr>
              <a:t>Educators considered he wanted schools to be run along the lines of dog obedience classes</a:t>
            </a:r>
            <a:endParaRPr lang="en-GB" altLang="en-US" sz="3200" i="1" dirty="0">
              <a:ea typeface="ＭＳ Ｐゴシック" pitchFamily="34" charset="-128"/>
            </a:endParaRPr>
          </a:p>
        </p:txBody>
      </p:sp>
    </p:spTree>
    <p:extLst>
      <p:ext uri="{BB962C8B-B14F-4D97-AF65-F5344CB8AC3E}">
        <p14:creationId xmlns:p14="http://schemas.microsoft.com/office/powerpoint/2010/main" val="17711199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en-GB" dirty="0"/>
          </a:p>
        </p:txBody>
      </p:sp>
      <p:sp>
        <p:nvSpPr>
          <p:cNvPr id="3" name="Text Placeholder 2"/>
          <p:cNvSpPr>
            <a:spLocks noGrp="1"/>
          </p:cNvSpPr>
          <p:nvPr>
            <p:ph type="body" sz="half" idx="1"/>
          </p:nvPr>
        </p:nvSpPr>
        <p:spPr>
          <a:xfrm>
            <a:off x="609600" y="2303584"/>
            <a:ext cx="3689838" cy="3830516"/>
          </a:xfrm>
        </p:spPr>
        <p:txBody>
          <a:bodyPr>
            <a:normAutofit/>
          </a:bodyPr>
          <a:lstStyle/>
          <a:p>
            <a:r>
              <a:rPr lang="en-GB" sz="2400" dirty="0" err="1" smtClean="0"/>
              <a:t>Adfyfyriwch</a:t>
            </a:r>
            <a:r>
              <a:rPr lang="en-GB" sz="2400" dirty="0" smtClean="0"/>
              <a:t> </a:t>
            </a:r>
            <a:r>
              <a:rPr lang="en-GB" sz="2400" dirty="0" err="1" smtClean="0"/>
              <a:t>ar</a:t>
            </a:r>
            <a:r>
              <a:rPr lang="en-GB" sz="2400" dirty="0" smtClean="0"/>
              <a:t> </a:t>
            </a:r>
            <a:r>
              <a:rPr lang="en-GB" sz="2400" dirty="0" err="1" smtClean="0"/>
              <a:t>eich</a:t>
            </a:r>
            <a:r>
              <a:rPr lang="en-GB" sz="2400" dirty="0" smtClean="0"/>
              <a:t> </a:t>
            </a:r>
            <a:r>
              <a:rPr lang="en-GB" sz="2400" dirty="0" err="1" smtClean="0"/>
              <a:t>profiad</a:t>
            </a:r>
            <a:r>
              <a:rPr lang="en-GB" sz="2400" dirty="0" smtClean="0"/>
              <a:t> </a:t>
            </a:r>
            <a:r>
              <a:rPr lang="en-GB" sz="2400" dirty="0" err="1" smtClean="0"/>
              <a:t>mewn</a:t>
            </a:r>
            <a:r>
              <a:rPr lang="en-GB" sz="2400" dirty="0" smtClean="0"/>
              <a:t> </a:t>
            </a:r>
            <a:r>
              <a:rPr lang="en-GB" sz="2400" dirty="0" err="1" smtClean="0"/>
              <a:t>ysgolion</a:t>
            </a:r>
            <a:endParaRPr lang="en-GB" sz="2400" dirty="0" smtClean="0"/>
          </a:p>
          <a:p>
            <a:r>
              <a:rPr lang="en-GB" sz="2400" dirty="0" smtClean="0"/>
              <a:t>A </a:t>
            </a:r>
            <a:r>
              <a:rPr lang="en-GB" sz="2400" dirty="0" err="1" smtClean="0"/>
              <a:t>adlewyrchir</a:t>
            </a:r>
            <a:r>
              <a:rPr lang="en-GB" sz="2400" dirty="0" smtClean="0"/>
              <a:t> </a:t>
            </a:r>
            <a:r>
              <a:rPr lang="en-GB" sz="2400" dirty="0" err="1" smtClean="0"/>
              <a:t>damcaniaeth</a:t>
            </a:r>
            <a:r>
              <a:rPr lang="en-GB" sz="2400" dirty="0" smtClean="0"/>
              <a:t> Skinner </a:t>
            </a:r>
            <a:r>
              <a:rPr lang="en-GB" sz="2400" dirty="0" err="1" smtClean="0"/>
              <a:t>yn</a:t>
            </a:r>
            <a:r>
              <a:rPr lang="en-GB" sz="2400" dirty="0" smtClean="0"/>
              <a:t> </a:t>
            </a:r>
            <a:r>
              <a:rPr lang="en-GB" sz="2400" dirty="0" err="1" smtClean="0"/>
              <a:t>eich</a:t>
            </a:r>
            <a:r>
              <a:rPr lang="en-GB" sz="2400" dirty="0" smtClean="0"/>
              <a:t> </a:t>
            </a:r>
            <a:r>
              <a:rPr lang="en-GB" sz="2400" dirty="0" err="1" smtClean="0"/>
              <a:t>profiad</a:t>
            </a:r>
            <a:r>
              <a:rPr lang="en-GB" sz="2400" dirty="0" smtClean="0"/>
              <a:t>?</a:t>
            </a:r>
          </a:p>
          <a:p>
            <a:r>
              <a:rPr lang="en-GB" sz="2400" dirty="0" smtClean="0"/>
              <a:t>Beth </a:t>
            </a:r>
            <a:r>
              <a:rPr lang="en-GB" sz="2400" dirty="0" err="1" smtClean="0"/>
              <a:t>yw</a:t>
            </a:r>
            <a:r>
              <a:rPr lang="en-GB" sz="2400" dirty="0" smtClean="0"/>
              <a:t> </a:t>
            </a:r>
            <a:r>
              <a:rPr lang="en-GB" sz="2400" dirty="0" err="1" smtClean="0"/>
              <a:t>manteision</a:t>
            </a:r>
            <a:r>
              <a:rPr lang="en-GB" sz="2400" dirty="0" smtClean="0"/>
              <a:t> ac </a:t>
            </a:r>
            <a:r>
              <a:rPr lang="en-GB" sz="2400" dirty="0" err="1" smtClean="0"/>
              <a:t>anfanteision</a:t>
            </a:r>
            <a:r>
              <a:rPr lang="en-GB" sz="2400" dirty="0" smtClean="0"/>
              <a:t> </a:t>
            </a:r>
            <a:r>
              <a:rPr lang="en-GB" sz="2400" dirty="0" err="1" smtClean="0"/>
              <a:t>atgyfnerthu</a:t>
            </a:r>
            <a:r>
              <a:rPr lang="en-GB" sz="2400" dirty="0" smtClean="0"/>
              <a:t> </a:t>
            </a:r>
            <a:r>
              <a:rPr lang="en-GB" sz="2400" dirty="0" err="1" smtClean="0"/>
              <a:t>yn</a:t>
            </a:r>
            <a:r>
              <a:rPr lang="en-GB" sz="2400" dirty="0" smtClean="0"/>
              <a:t> y </a:t>
            </a:r>
            <a:r>
              <a:rPr lang="en-GB" sz="2400" dirty="0" err="1" smtClean="0"/>
              <a:t>dosbarth</a:t>
            </a:r>
            <a:r>
              <a:rPr lang="en-GB" sz="2400" dirty="0" smtClean="0"/>
              <a:t> </a:t>
            </a:r>
            <a:r>
              <a:rPr lang="en-GB" sz="2400" dirty="0" err="1" smtClean="0"/>
              <a:t>cynradd</a:t>
            </a:r>
            <a:r>
              <a:rPr lang="en-GB" sz="2400" dirty="0" smtClean="0"/>
              <a:t>? </a:t>
            </a:r>
            <a:endParaRPr lang="en-GB" sz="2400" dirty="0"/>
          </a:p>
        </p:txBody>
      </p:sp>
      <p:sp>
        <p:nvSpPr>
          <p:cNvPr id="4" name="Content Placeholder 3"/>
          <p:cNvSpPr>
            <a:spLocks noGrp="1"/>
          </p:cNvSpPr>
          <p:nvPr>
            <p:ph sz="half" idx="2"/>
          </p:nvPr>
        </p:nvSpPr>
        <p:spPr>
          <a:xfrm>
            <a:off x="5020409" y="2303584"/>
            <a:ext cx="3956538" cy="3830515"/>
          </a:xfrm>
        </p:spPr>
        <p:txBody>
          <a:bodyPr>
            <a:noAutofit/>
          </a:bodyPr>
          <a:lstStyle/>
          <a:p>
            <a:r>
              <a:rPr lang="en-GB" sz="2400" i="1" dirty="0" smtClean="0"/>
              <a:t>Reflect on your experience in schools</a:t>
            </a:r>
          </a:p>
          <a:p>
            <a:r>
              <a:rPr lang="en-GB" sz="2400" i="1" dirty="0" smtClean="0"/>
              <a:t>Is Skinner’s theory reflected in your experience? </a:t>
            </a:r>
          </a:p>
          <a:p>
            <a:r>
              <a:rPr lang="en-GB" sz="2400" i="1" dirty="0" smtClean="0"/>
              <a:t>What are the advantages and disadvantages of reinforcement in the primary school classroom? </a:t>
            </a:r>
            <a:endParaRPr lang="en-GB" sz="2400" i="1" dirty="0"/>
          </a:p>
        </p:txBody>
      </p:sp>
      <p:pic>
        <p:nvPicPr>
          <p:cNvPr id="5" name="Picture 4"/>
          <p:cNvPicPr>
            <a:picLocks noChangeAspect="1"/>
          </p:cNvPicPr>
          <p:nvPr/>
        </p:nvPicPr>
        <p:blipFill>
          <a:blip r:embed="rId2"/>
          <a:stretch>
            <a:fillRect/>
          </a:stretch>
        </p:blipFill>
        <p:spPr>
          <a:xfrm>
            <a:off x="9376248" y="174834"/>
            <a:ext cx="2566638" cy="1725318"/>
          </a:xfrm>
          <a:prstGeom prst="rect">
            <a:avLst/>
          </a:prstGeom>
        </p:spPr>
      </p:pic>
    </p:spTree>
    <p:extLst>
      <p:ext uri="{BB962C8B-B14F-4D97-AF65-F5344CB8AC3E}">
        <p14:creationId xmlns:p14="http://schemas.microsoft.com/office/powerpoint/2010/main" val="1994727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095472" y="571480"/>
            <a:ext cx="7127659" cy="1143000"/>
          </a:xfrm>
        </p:spPr>
        <p:txBody>
          <a:bodyPr>
            <a:normAutofit fontScale="90000"/>
          </a:bodyPr>
          <a:lstStyle/>
          <a:p>
            <a:pPr>
              <a:defRPr/>
            </a:pPr>
            <a:r>
              <a:rPr lang="en-GB" sz="4000" dirty="0"/>
              <a:t>Jerome Bruner</a:t>
            </a:r>
            <a:br>
              <a:rPr lang="en-GB" sz="4000" dirty="0"/>
            </a:br>
            <a:r>
              <a:rPr lang="en-GB" sz="4000" dirty="0"/>
              <a:t>1915 - 2016</a:t>
            </a:r>
          </a:p>
        </p:txBody>
      </p:sp>
      <p:sp>
        <p:nvSpPr>
          <p:cNvPr id="25604" name="Rectangle 3"/>
          <p:cNvSpPr>
            <a:spLocks noGrp="1" noChangeArrowheads="1"/>
          </p:cNvSpPr>
          <p:nvPr>
            <p:ph type="body" sz="half" idx="2"/>
          </p:nvPr>
        </p:nvSpPr>
        <p:spPr>
          <a:xfrm>
            <a:off x="5638800" y="1752600"/>
            <a:ext cx="4038600" cy="4533900"/>
          </a:xfrm>
        </p:spPr>
        <p:txBody>
          <a:bodyPr>
            <a:normAutofit/>
          </a:bodyPr>
          <a:lstStyle/>
          <a:p>
            <a:r>
              <a:rPr lang="en-GB" altLang="en-US" sz="2400" i="1" dirty="0">
                <a:ea typeface="ＭＳ Ｐゴシック" pitchFamily="34" charset="-128"/>
              </a:rPr>
              <a:t>‘The shrewd guess, the fertile hypothesise, the courageous leap to a tentative conclusion-these are the most valuable coins of the thinker at work. But in most schools guessing is heavily penalized and is associated somehow with laziness</a:t>
            </a:r>
            <a:r>
              <a:rPr lang="en-GB" altLang="en-US" sz="2400" i="1" dirty="0" smtClean="0">
                <a:ea typeface="ＭＳ Ｐゴシック" pitchFamily="34" charset="-128"/>
              </a:rPr>
              <a:t>’ </a:t>
            </a:r>
            <a:r>
              <a:rPr lang="en-GB" altLang="en-US" sz="800" i="1" dirty="0">
                <a:ea typeface="ＭＳ Ｐゴシック" pitchFamily="34" charset="-128"/>
                <a:hlinkClick r:id="rId3"/>
              </a:rPr>
              <a:t>http://</a:t>
            </a:r>
            <a:r>
              <a:rPr lang="en-GB" altLang="en-US" sz="800" i="1" dirty="0" smtClean="0">
                <a:ea typeface="ＭＳ Ｐゴシック" pitchFamily="34" charset="-128"/>
                <a:hlinkClick r:id="rId3"/>
              </a:rPr>
              <a:t>psicologia.historiapsi.com</a:t>
            </a:r>
            <a:endParaRPr lang="en-GB" altLang="en-US" sz="800" i="1" dirty="0" smtClean="0">
              <a:ea typeface="ＭＳ Ｐゴシック" pitchFamily="34" charset="-128"/>
            </a:endParaRPr>
          </a:p>
          <a:p>
            <a:endParaRPr lang="en-GB" altLang="en-US" sz="800" i="1" dirty="0" smtClean="0">
              <a:ea typeface="ＭＳ Ｐゴシック" pitchFamily="34" charset="-128"/>
            </a:endParaRPr>
          </a:p>
          <a:p>
            <a:pPr marL="0" indent="0">
              <a:buNone/>
            </a:pPr>
            <a:endParaRPr lang="en-GB" altLang="en-US" sz="2400" i="1" dirty="0">
              <a:ea typeface="ＭＳ Ｐゴシック" pitchFamily="34" charset="-128"/>
            </a:endParaRPr>
          </a:p>
        </p:txBody>
      </p:sp>
      <p:pic>
        <p:nvPicPr>
          <p:cNvPr id="3" name="Content Placeholder 2"/>
          <p:cNvPicPr>
            <a:picLocks noGrp="1" noChangeAspect="1"/>
          </p:cNvPicPr>
          <p:nvPr>
            <p:ph sz="half" idx="1"/>
          </p:nvPr>
        </p:nvPicPr>
        <p:blipFill>
          <a:blip r:embed="rId4"/>
          <a:stretch>
            <a:fillRect/>
          </a:stretch>
        </p:blipFill>
        <p:spPr>
          <a:xfrm>
            <a:off x="1136707" y="1907931"/>
            <a:ext cx="2925648" cy="4008682"/>
          </a:xfrm>
          <a:prstGeom prst="rect">
            <a:avLst/>
          </a:prstGeom>
        </p:spPr>
      </p:pic>
    </p:spTree>
    <p:extLst>
      <p:ext uri="{BB962C8B-B14F-4D97-AF65-F5344CB8AC3E}">
        <p14:creationId xmlns:p14="http://schemas.microsoft.com/office/powerpoint/2010/main" val="21042704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Bruner</a:t>
            </a:r>
            <a:endParaRPr lang="en-GB" dirty="0"/>
          </a:p>
        </p:txBody>
      </p:sp>
      <p:sp>
        <p:nvSpPr>
          <p:cNvPr id="3" name="Content Placeholder 2"/>
          <p:cNvSpPr>
            <a:spLocks noGrp="1"/>
          </p:cNvSpPr>
          <p:nvPr>
            <p:ph sz="half" idx="1"/>
          </p:nvPr>
        </p:nvSpPr>
        <p:spPr/>
        <p:txBody>
          <a:bodyPr>
            <a:normAutofit/>
          </a:bodyPr>
          <a:lstStyle/>
          <a:p>
            <a:r>
              <a:rPr lang="en-GB" sz="2600" dirty="0" err="1"/>
              <a:t>Ffafrio</a:t>
            </a:r>
            <a:r>
              <a:rPr lang="en-GB" sz="2600" dirty="0"/>
              <a:t> plant </a:t>
            </a:r>
            <a:r>
              <a:rPr lang="en-GB" sz="2600" dirty="0" err="1"/>
              <a:t>yn</a:t>
            </a:r>
            <a:r>
              <a:rPr lang="en-GB" sz="2600" dirty="0"/>
              <a:t> </a:t>
            </a:r>
            <a:r>
              <a:rPr lang="en-GB" sz="2600" dirty="0" err="1"/>
              <a:t>adeiladu</a:t>
            </a:r>
            <a:r>
              <a:rPr lang="en-GB" sz="2600" dirty="0"/>
              <a:t> </a:t>
            </a:r>
            <a:r>
              <a:rPr lang="en-GB" sz="2600" dirty="0" err="1"/>
              <a:t>gwybodaeth</a:t>
            </a:r>
            <a:r>
              <a:rPr lang="en-GB" sz="2600" dirty="0"/>
              <a:t> </a:t>
            </a:r>
            <a:r>
              <a:rPr lang="en-GB" sz="2600" dirty="0" err="1"/>
              <a:t>mewn</a:t>
            </a:r>
            <a:r>
              <a:rPr lang="en-GB" sz="2600" dirty="0"/>
              <a:t> </a:t>
            </a:r>
            <a:r>
              <a:rPr lang="en-GB" sz="2600" dirty="0" err="1"/>
              <a:t>modd</a:t>
            </a:r>
            <a:r>
              <a:rPr lang="en-GB" sz="2600" dirty="0"/>
              <a:t> </a:t>
            </a:r>
            <a:r>
              <a:rPr lang="en-GB" sz="2600" dirty="0" err="1"/>
              <a:t>gwyddonol</a:t>
            </a:r>
            <a:endParaRPr lang="en-GB" sz="2600" dirty="0"/>
          </a:p>
          <a:p>
            <a:r>
              <a:rPr lang="en-GB" sz="2600" dirty="0" err="1"/>
              <a:t>Cwricwlwm</a:t>
            </a:r>
            <a:r>
              <a:rPr lang="en-GB" sz="2600" dirty="0"/>
              <a:t> </a:t>
            </a:r>
            <a:r>
              <a:rPr lang="en-GB" sz="2600" dirty="0" err="1"/>
              <a:t>troellog</a:t>
            </a:r>
            <a:r>
              <a:rPr lang="en-GB" sz="2600" dirty="0"/>
              <a:t> –</a:t>
            </a:r>
            <a:r>
              <a:rPr lang="en-GB" sz="2600" dirty="0" err="1"/>
              <a:t>lle</a:t>
            </a:r>
            <a:r>
              <a:rPr lang="en-GB" sz="2600" dirty="0"/>
              <a:t> </a:t>
            </a:r>
            <a:r>
              <a:rPr lang="en-GB" sz="2600" dirty="0" err="1"/>
              <a:t>mae</a:t>
            </a:r>
            <a:r>
              <a:rPr lang="en-GB" sz="2600" dirty="0"/>
              <a:t> </a:t>
            </a:r>
            <a:r>
              <a:rPr lang="en-GB" sz="2600" dirty="0" err="1"/>
              <a:t>themau</a:t>
            </a:r>
            <a:r>
              <a:rPr lang="en-GB" sz="2600" dirty="0"/>
              <a:t> </a:t>
            </a:r>
            <a:r>
              <a:rPr lang="en-GB" sz="2600" dirty="0" err="1"/>
              <a:t>yn</a:t>
            </a:r>
            <a:r>
              <a:rPr lang="en-GB" sz="2600" dirty="0"/>
              <a:t> </a:t>
            </a:r>
            <a:r>
              <a:rPr lang="en-GB" sz="2600" dirty="0" err="1"/>
              <a:t>cael</a:t>
            </a:r>
            <a:r>
              <a:rPr lang="en-GB" sz="2600" dirty="0"/>
              <a:t> </a:t>
            </a:r>
            <a:r>
              <a:rPr lang="en-GB" sz="2600" dirty="0" err="1"/>
              <a:t>eu</a:t>
            </a:r>
            <a:r>
              <a:rPr lang="en-GB" sz="2600" dirty="0"/>
              <a:t> </a:t>
            </a:r>
            <a:r>
              <a:rPr lang="en-GB" sz="2600" dirty="0" err="1"/>
              <a:t>cyflwyno</a:t>
            </a:r>
            <a:r>
              <a:rPr lang="en-GB" sz="2600" dirty="0"/>
              <a:t> </a:t>
            </a:r>
            <a:r>
              <a:rPr lang="en-GB" sz="2600" dirty="0" err="1"/>
              <a:t>i</a:t>
            </a:r>
            <a:r>
              <a:rPr lang="en-GB" sz="2600" dirty="0"/>
              <a:t> </a:t>
            </a:r>
            <a:r>
              <a:rPr lang="en-GB" sz="2600" dirty="0" err="1"/>
              <a:t>ddysgwyr</a:t>
            </a:r>
            <a:r>
              <a:rPr lang="en-GB" sz="2600" dirty="0"/>
              <a:t> ac </a:t>
            </a:r>
            <a:r>
              <a:rPr lang="en-GB" sz="2600" dirty="0" err="1"/>
              <a:t>yna</a:t>
            </a:r>
            <a:r>
              <a:rPr lang="en-GB" sz="2600" dirty="0"/>
              <a:t> </a:t>
            </a:r>
            <a:r>
              <a:rPr lang="en-GB" sz="2600" dirty="0" err="1"/>
              <a:t>maent</a:t>
            </a:r>
            <a:r>
              <a:rPr lang="en-GB" sz="2600" dirty="0"/>
              <a:t> </a:t>
            </a:r>
            <a:r>
              <a:rPr lang="en-GB" sz="2600" dirty="0" err="1"/>
              <a:t>yn</a:t>
            </a:r>
            <a:r>
              <a:rPr lang="en-GB" sz="2600" dirty="0"/>
              <a:t> </a:t>
            </a:r>
            <a:r>
              <a:rPr lang="en-GB" sz="2600" dirty="0" err="1"/>
              <a:t>ailymweld</a:t>
            </a:r>
            <a:r>
              <a:rPr lang="en-GB" sz="2600" dirty="0"/>
              <a:t> a </a:t>
            </a:r>
            <a:r>
              <a:rPr lang="en-GB" sz="2600" dirty="0" err="1"/>
              <a:t>nhw</a:t>
            </a:r>
            <a:r>
              <a:rPr lang="en-GB" sz="2600" dirty="0"/>
              <a:t> </a:t>
            </a:r>
            <a:r>
              <a:rPr lang="en-GB" sz="2600" dirty="0" err="1"/>
              <a:t>i</a:t>
            </a:r>
            <a:r>
              <a:rPr lang="en-GB" sz="2600" dirty="0"/>
              <a:t> </a:t>
            </a:r>
            <a:r>
              <a:rPr lang="en-GB" sz="2600" dirty="0" err="1"/>
              <a:t>atgyfnerthu’r</a:t>
            </a:r>
            <a:r>
              <a:rPr lang="en-GB" sz="2600" dirty="0"/>
              <a:t> </a:t>
            </a:r>
            <a:r>
              <a:rPr lang="en-GB" sz="2600" dirty="0" err="1"/>
              <a:t>dealltwriaeth</a:t>
            </a:r>
            <a:endParaRPr lang="en-GB" sz="2600" dirty="0"/>
          </a:p>
        </p:txBody>
      </p:sp>
      <p:sp>
        <p:nvSpPr>
          <p:cNvPr id="4" name="Text Placeholder 3"/>
          <p:cNvSpPr>
            <a:spLocks noGrp="1"/>
          </p:cNvSpPr>
          <p:nvPr>
            <p:ph type="body" sz="half" idx="2"/>
          </p:nvPr>
        </p:nvSpPr>
        <p:spPr>
          <a:xfrm>
            <a:off x="6019800" y="1731609"/>
            <a:ext cx="4038600" cy="4533900"/>
          </a:xfrm>
        </p:spPr>
        <p:txBody>
          <a:bodyPr>
            <a:normAutofit lnSpcReduction="10000"/>
          </a:bodyPr>
          <a:lstStyle/>
          <a:p>
            <a:r>
              <a:rPr lang="en-GB" sz="2600" i="1" dirty="0"/>
              <a:t>In favour of children constructing knowledge in a scientific manner</a:t>
            </a:r>
          </a:p>
          <a:p>
            <a:r>
              <a:rPr lang="en-GB" sz="2600" i="1" dirty="0"/>
              <a:t>Spiral curriculum – where themes were initially presented to learners and then revisited later to reinforce </a:t>
            </a:r>
            <a:r>
              <a:rPr lang="en-GB" sz="2600" i="1" dirty="0" smtClean="0"/>
              <a:t>understanding</a:t>
            </a:r>
          </a:p>
          <a:p>
            <a:pPr marL="0" indent="0">
              <a:buNone/>
            </a:pPr>
            <a:endParaRPr lang="en-GB" sz="2600" i="1" dirty="0"/>
          </a:p>
        </p:txBody>
      </p:sp>
      <p:pic>
        <p:nvPicPr>
          <p:cNvPr id="5" name="Picture 4"/>
          <p:cNvPicPr>
            <a:picLocks noChangeAspect="1"/>
          </p:cNvPicPr>
          <p:nvPr/>
        </p:nvPicPr>
        <p:blipFill>
          <a:blip r:embed="rId2"/>
          <a:stretch>
            <a:fillRect/>
          </a:stretch>
        </p:blipFill>
        <p:spPr>
          <a:xfrm>
            <a:off x="10058400" y="274638"/>
            <a:ext cx="1514475" cy="1782762"/>
          </a:xfrm>
          <a:prstGeom prst="rect">
            <a:avLst/>
          </a:prstGeom>
        </p:spPr>
      </p:pic>
    </p:spTree>
    <p:extLst>
      <p:ext uri="{BB962C8B-B14F-4D97-AF65-F5344CB8AC3E}">
        <p14:creationId xmlns:p14="http://schemas.microsoft.com/office/powerpoint/2010/main" val="5249815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0"/>
            <a:ext cx="8229600" cy="1143000"/>
          </a:xfrm>
        </p:spPr>
        <p:txBody>
          <a:bodyPr/>
          <a:lstStyle/>
          <a:p>
            <a:r>
              <a:rPr lang="en-GB" dirty="0" smtClean="0"/>
              <a:t>Bruner</a:t>
            </a:r>
            <a:endParaRPr lang="en-GB" dirty="0"/>
          </a:p>
        </p:txBody>
      </p:sp>
      <p:sp>
        <p:nvSpPr>
          <p:cNvPr id="3" name="Content Placeholder 2"/>
          <p:cNvSpPr>
            <a:spLocks noGrp="1"/>
          </p:cNvSpPr>
          <p:nvPr>
            <p:ph sz="half" idx="1"/>
          </p:nvPr>
        </p:nvSpPr>
        <p:spPr>
          <a:xfrm>
            <a:off x="1676400" y="1302188"/>
            <a:ext cx="4191000" cy="4533900"/>
          </a:xfrm>
        </p:spPr>
        <p:txBody>
          <a:bodyPr>
            <a:noAutofit/>
          </a:bodyPr>
          <a:lstStyle/>
          <a:p>
            <a:r>
              <a:rPr lang="en-GB" sz="2600" dirty="0" err="1"/>
              <a:t>Pwysigrwydd</a:t>
            </a:r>
            <a:r>
              <a:rPr lang="en-GB" sz="2600" dirty="0"/>
              <a:t> </a:t>
            </a:r>
            <a:r>
              <a:rPr lang="en-GB" sz="2600" dirty="0" err="1"/>
              <a:t>diwylliant</a:t>
            </a:r>
            <a:r>
              <a:rPr lang="en-GB" sz="2600" dirty="0"/>
              <a:t> </a:t>
            </a:r>
            <a:r>
              <a:rPr lang="en-GB" sz="2600" dirty="0" err="1"/>
              <a:t>a’r</a:t>
            </a:r>
            <a:r>
              <a:rPr lang="en-GB" sz="2600" dirty="0"/>
              <a:t> </a:t>
            </a:r>
            <a:r>
              <a:rPr lang="en-GB" sz="2600" dirty="0" err="1"/>
              <a:t>rhyngweithio</a:t>
            </a:r>
            <a:r>
              <a:rPr lang="en-GB" sz="2600" dirty="0"/>
              <a:t> </a:t>
            </a:r>
            <a:r>
              <a:rPr lang="en-GB" sz="2600" dirty="0" err="1"/>
              <a:t>rhwng</a:t>
            </a:r>
            <a:r>
              <a:rPr lang="en-GB" sz="2600" dirty="0"/>
              <a:t> </a:t>
            </a:r>
            <a:r>
              <a:rPr lang="en-GB" sz="2600" dirty="0" err="1"/>
              <a:t>dysgwyr</a:t>
            </a:r>
            <a:r>
              <a:rPr lang="en-GB" sz="2600" dirty="0"/>
              <a:t> ac </a:t>
            </a:r>
            <a:r>
              <a:rPr lang="en-GB" sz="2600" dirty="0" err="1"/>
              <a:t>athrawon</a:t>
            </a:r>
            <a:r>
              <a:rPr lang="en-GB" sz="2600" dirty="0"/>
              <a:t> </a:t>
            </a:r>
            <a:r>
              <a:rPr lang="en-GB" sz="2600" dirty="0" err="1"/>
              <a:t>yn</a:t>
            </a:r>
            <a:r>
              <a:rPr lang="en-GB" sz="2600" dirty="0"/>
              <a:t> y broses o </a:t>
            </a:r>
            <a:r>
              <a:rPr lang="en-GB" sz="2600" dirty="0" err="1"/>
              <a:t>adeiladu</a:t>
            </a:r>
            <a:r>
              <a:rPr lang="en-GB" sz="2600" dirty="0"/>
              <a:t> </a:t>
            </a:r>
            <a:r>
              <a:rPr lang="en-GB" sz="2600" dirty="0" err="1"/>
              <a:t>gwybodaeth</a:t>
            </a:r>
            <a:r>
              <a:rPr lang="en-GB" sz="2600" dirty="0"/>
              <a:t> </a:t>
            </a:r>
            <a:r>
              <a:rPr lang="en-GB" sz="2600" dirty="0" err="1"/>
              <a:t>gyda’i</a:t>
            </a:r>
            <a:r>
              <a:rPr lang="en-GB" sz="2600" dirty="0"/>
              <a:t> </a:t>
            </a:r>
            <a:r>
              <a:rPr lang="en-GB" sz="2600" dirty="0" err="1"/>
              <a:t>gilydd</a:t>
            </a:r>
            <a:endParaRPr lang="en-GB" sz="2600" dirty="0"/>
          </a:p>
          <a:p>
            <a:r>
              <a:rPr lang="en-GB" sz="2600" dirty="0" err="1"/>
              <a:t>Dadlau</a:t>
            </a:r>
            <a:r>
              <a:rPr lang="en-GB" sz="2600" dirty="0"/>
              <a:t> </a:t>
            </a:r>
            <a:r>
              <a:rPr lang="en-GB" sz="2600" dirty="0" err="1"/>
              <a:t>yn</a:t>
            </a:r>
            <a:r>
              <a:rPr lang="en-GB" sz="2600" dirty="0"/>
              <a:t> </a:t>
            </a:r>
            <a:r>
              <a:rPr lang="en-GB" sz="2600" dirty="0" err="1"/>
              <a:t>erbyn</a:t>
            </a:r>
            <a:r>
              <a:rPr lang="en-GB" sz="2600" dirty="0"/>
              <a:t> </a:t>
            </a:r>
            <a:r>
              <a:rPr lang="en-GB" sz="2600" dirty="0" err="1"/>
              <a:t>ffocws</a:t>
            </a:r>
            <a:r>
              <a:rPr lang="en-GB" sz="2600" dirty="0"/>
              <a:t> </a:t>
            </a:r>
            <a:r>
              <a:rPr lang="en-GB" sz="2600" dirty="0" err="1"/>
              <a:t>ar</a:t>
            </a:r>
            <a:r>
              <a:rPr lang="en-GB" sz="2600" dirty="0"/>
              <a:t> </a:t>
            </a:r>
            <a:r>
              <a:rPr lang="en-GB" sz="2600" dirty="0" err="1"/>
              <a:t>unigolyn</a:t>
            </a:r>
            <a:r>
              <a:rPr lang="en-GB" sz="2600" dirty="0"/>
              <a:t> a </a:t>
            </a:r>
            <a:r>
              <a:rPr lang="en-GB" sz="2600" dirty="0" err="1"/>
              <a:t>dadlau</a:t>
            </a:r>
            <a:r>
              <a:rPr lang="en-GB" sz="2600" dirty="0"/>
              <a:t> bod </a:t>
            </a:r>
            <a:r>
              <a:rPr lang="en-GB" sz="2600" dirty="0" err="1"/>
              <a:t>gwaith</a:t>
            </a:r>
            <a:r>
              <a:rPr lang="en-GB" sz="2600" dirty="0"/>
              <a:t> </a:t>
            </a:r>
            <a:r>
              <a:rPr lang="en-GB" sz="2600" dirty="0" err="1"/>
              <a:t>grwp</a:t>
            </a:r>
            <a:r>
              <a:rPr lang="en-GB" sz="2600" dirty="0"/>
              <a:t> </a:t>
            </a:r>
            <a:r>
              <a:rPr lang="en-GB" sz="2600" dirty="0" err="1"/>
              <a:t>yn</a:t>
            </a:r>
            <a:r>
              <a:rPr lang="en-GB" sz="2600" dirty="0"/>
              <a:t> </a:t>
            </a:r>
            <a:r>
              <a:rPr lang="en-GB" sz="2600" dirty="0" err="1"/>
              <a:t>fwy</a:t>
            </a:r>
            <a:r>
              <a:rPr lang="en-GB" sz="2600" dirty="0"/>
              <a:t> </a:t>
            </a:r>
            <a:r>
              <a:rPr lang="en-GB" sz="2600" dirty="0" err="1" smtClean="0"/>
              <a:t>effeithiol</a:t>
            </a:r>
            <a:endParaRPr lang="en-GB" sz="2600" dirty="0" smtClean="0"/>
          </a:p>
          <a:p>
            <a:r>
              <a:rPr lang="en-GB" sz="2600" dirty="0" err="1" smtClean="0"/>
              <a:t>Oes</a:t>
            </a:r>
            <a:r>
              <a:rPr lang="en-GB" sz="2600" dirty="0" smtClean="0"/>
              <a:t> </a:t>
            </a:r>
            <a:r>
              <a:rPr lang="en-GB" sz="2600" dirty="0" err="1" smtClean="0"/>
              <a:t>cysylltiad</a:t>
            </a:r>
            <a:r>
              <a:rPr lang="en-GB" sz="2600" dirty="0" smtClean="0"/>
              <a:t> </a:t>
            </a:r>
            <a:r>
              <a:rPr lang="en-GB" sz="2600" dirty="0" err="1" smtClean="0"/>
              <a:t>gyda</a:t>
            </a:r>
            <a:r>
              <a:rPr lang="en-GB" sz="2600" dirty="0" smtClean="0"/>
              <a:t> </a:t>
            </a:r>
            <a:r>
              <a:rPr lang="en-GB" sz="2600" dirty="0" err="1" smtClean="0"/>
              <a:t>damcaniaethydd</a:t>
            </a:r>
            <a:r>
              <a:rPr lang="en-GB" sz="2600" dirty="0" smtClean="0"/>
              <a:t> </a:t>
            </a:r>
            <a:r>
              <a:rPr lang="en-GB" sz="2600" dirty="0" err="1" smtClean="0"/>
              <a:t>arall</a:t>
            </a:r>
            <a:r>
              <a:rPr lang="en-GB" sz="2600" dirty="0" smtClean="0"/>
              <a:t>?</a:t>
            </a:r>
            <a:endParaRPr lang="en-GB" sz="2600" dirty="0"/>
          </a:p>
        </p:txBody>
      </p:sp>
      <p:sp>
        <p:nvSpPr>
          <p:cNvPr id="4" name="Text Placeholder 3"/>
          <p:cNvSpPr>
            <a:spLocks noGrp="1"/>
          </p:cNvSpPr>
          <p:nvPr>
            <p:ph type="body" sz="half" idx="2"/>
          </p:nvPr>
        </p:nvSpPr>
        <p:spPr>
          <a:xfrm>
            <a:off x="6019800" y="1267682"/>
            <a:ext cx="3962400" cy="4953000"/>
          </a:xfrm>
        </p:spPr>
        <p:txBody>
          <a:bodyPr>
            <a:normAutofit/>
          </a:bodyPr>
          <a:lstStyle/>
          <a:p>
            <a:r>
              <a:rPr lang="en-GB" sz="2600" i="1" dirty="0"/>
              <a:t>Significance of culture and the interaction between learners and teachers in the process of building knowledge together.</a:t>
            </a:r>
          </a:p>
          <a:p>
            <a:r>
              <a:rPr lang="en-GB" sz="2600" i="1" dirty="0"/>
              <a:t>Dispute focus on individual and argued for group </a:t>
            </a:r>
            <a:r>
              <a:rPr lang="en-GB" sz="2600" i="1" dirty="0" smtClean="0"/>
              <a:t>work</a:t>
            </a:r>
          </a:p>
          <a:p>
            <a:r>
              <a:rPr lang="en-GB" sz="2600" i="1" dirty="0" smtClean="0"/>
              <a:t>Link with which other theorist?</a:t>
            </a:r>
            <a:endParaRPr lang="en-GB" sz="2600" i="1" dirty="0"/>
          </a:p>
        </p:txBody>
      </p:sp>
      <p:pic>
        <p:nvPicPr>
          <p:cNvPr id="5" name="Picture 4"/>
          <p:cNvPicPr>
            <a:picLocks noChangeAspect="1"/>
          </p:cNvPicPr>
          <p:nvPr/>
        </p:nvPicPr>
        <p:blipFill>
          <a:blip r:embed="rId2"/>
          <a:stretch>
            <a:fillRect/>
          </a:stretch>
        </p:blipFill>
        <p:spPr>
          <a:xfrm>
            <a:off x="10430776" y="249858"/>
            <a:ext cx="1511939" cy="1786283"/>
          </a:xfrm>
          <a:prstGeom prst="rect">
            <a:avLst/>
          </a:prstGeom>
        </p:spPr>
      </p:pic>
    </p:spTree>
    <p:extLst>
      <p:ext uri="{BB962C8B-B14F-4D97-AF65-F5344CB8AC3E}">
        <p14:creationId xmlns:p14="http://schemas.microsoft.com/office/powerpoint/2010/main" val="27959071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609600" y="1600200"/>
            <a:ext cx="3601915" cy="4533900"/>
          </a:xfrm>
        </p:spPr>
        <p:txBody>
          <a:bodyPr/>
          <a:lstStyle/>
          <a:p>
            <a:r>
              <a:rPr lang="en-GB" dirty="0" err="1" smtClean="0"/>
              <a:t>Sgaffaldio</a:t>
            </a:r>
            <a:r>
              <a:rPr lang="en-GB" dirty="0" smtClean="0"/>
              <a:t> </a:t>
            </a:r>
            <a:r>
              <a:rPr lang="en-GB" dirty="0" err="1" smtClean="0"/>
              <a:t>datblygiad</a:t>
            </a:r>
            <a:r>
              <a:rPr lang="en-GB" dirty="0" smtClean="0"/>
              <a:t> </a:t>
            </a:r>
            <a:r>
              <a:rPr lang="en-GB" dirty="0" err="1" smtClean="0"/>
              <a:t>iaith</a:t>
            </a:r>
            <a:r>
              <a:rPr lang="en-GB" dirty="0" smtClean="0"/>
              <a:t> ( clip YouTube)</a:t>
            </a:r>
          </a:p>
          <a:p>
            <a:endParaRPr lang="en-GB" dirty="0"/>
          </a:p>
          <a:p>
            <a:r>
              <a:rPr lang="en-GB" dirty="0" err="1" smtClean="0"/>
              <a:t>Adfyfyriwch</a:t>
            </a:r>
            <a:r>
              <a:rPr lang="en-GB" dirty="0" smtClean="0"/>
              <a:t> </a:t>
            </a:r>
            <a:r>
              <a:rPr lang="en-GB" dirty="0" err="1" smtClean="0"/>
              <a:t>ar</a:t>
            </a:r>
            <a:r>
              <a:rPr lang="en-GB" dirty="0" smtClean="0"/>
              <a:t> </a:t>
            </a:r>
            <a:r>
              <a:rPr lang="en-GB" dirty="0" err="1" smtClean="0"/>
              <a:t>beth</a:t>
            </a:r>
            <a:r>
              <a:rPr lang="en-GB" dirty="0" smtClean="0"/>
              <a:t> </a:t>
            </a:r>
            <a:r>
              <a:rPr lang="en-GB" dirty="0" err="1" smtClean="0"/>
              <a:t>sydd</a:t>
            </a:r>
            <a:r>
              <a:rPr lang="en-GB" dirty="0" smtClean="0"/>
              <a:t> </a:t>
            </a:r>
            <a:r>
              <a:rPr lang="en-GB" dirty="0" err="1" smtClean="0"/>
              <a:t>yn</a:t>
            </a:r>
            <a:r>
              <a:rPr lang="en-GB" dirty="0" smtClean="0"/>
              <a:t> </a:t>
            </a:r>
            <a:r>
              <a:rPr lang="en-GB" dirty="0" err="1" smtClean="0"/>
              <a:t>disgwydd</a:t>
            </a:r>
            <a:r>
              <a:rPr lang="en-GB" dirty="0" smtClean="0"/>
              <a:t> </a:t>
            </a:r>
            <a:r>
              <a:rPr lang="en-GB" dirty="0" err="1" smtClean="0"/>
              <a:t>rhwng</a:t>
            </a:r>
            <a:r>
              <a:rPr lang="en-GB" dirty="0" smtClean="0"/>
              <a:t> </a:t>
            </a:r>
            <a:r>
              <a:rPr lang="en-GB" dirty="0" err="1" smtClean="0"/>
              <a:t>syniadau</a:t>
            </a:r>
            <a:r>
              <a:rPr lang="en-GB" dirty="0" smtClean="0"/>
              <a:t> Vygotsky a Bruner </a:t>
            </a:r>
            <a:r>
              <a:rPr lang="en-GB" dirty="0" err="1" smtClean="0"/>
              <a:t>yn</a:t>
            </a:r>
            <a:r>
              <a:rPr lang="en-GB" dirty="0" smtClean="0"/>
              <a:t> </a:t>
            </a:r>
            <a:r>
              <a:rPr lang="en-GB" dirty="0" err="1" smtClean="0"/>
              <a:t>nhermau</a:t>
            </a:r>
            <a:r>
              <a:rPr lang="en-GB" dirty="0" smtClean="0"/>
              <a:t> </a:t>
            </a:r>
            <a:r>
              <a:rPr lang="en-GB" dirty="0" err="1" smtClean="0"/>
              <a:t>creu</a:t>
            </a:r>
            <a:r>
              <a:rPr lang="en-GB" dirty="0" smtClean="0"/>
              <a:t> </a:t>
            </a:r>
            <a:r>
              <a:rPr lang="en-GB" dirty="0" err="1" smtClean="0"/>
              <a:t>sefyllfaoedd</a:t>
            </a:r>
            <a:r>
              <a:rPr lang="en-GB" dirty="0" smtClean="0"/>
              <a:t> </a:t>
            </a:r>
            <a:r>
              <a:rPr lang="en-GB" dirty="0" err="1" smtClean="0"/>
              <a:t>dysgu</a:t>
            </a:r>
            <a:r>
              <a:rPr lang="en-GB" dirty="0" smtClean="0"/>
              <a:t> </a:t>
            </a:r>
            <a:r>
              <a:rPr lang="en-GB" dirty="0" err="1" smtClean="0"/>
              <a:t>lle</a:t>
            </a:r>
            <a:r>
              <a:rPr lang="en-GB" dirty="0" smtClean="0"/>
              <a:t> </a:t>
            </a:r>
            <a:r>
              <a:rPr lang="en-GB" dirty="0" err="1" smtClean="0"/>
              <a:t>mae</a:t>
            </a:r>
            <a:r>
              <a:rPr lang="en-GB" dirty="0" smtClean="0"/>
              <a:t> plant </a:t>
            </a:r>
            <a:r>
              <a:rPr lang="en-GB" dirty="0" err="1" smtClean="0"/>
              <a:t>yn</a:t>
            </a:r>
            <a:r>
              <a:rPr lang="en-GB" dirty="0" smtClean="0"/>
              <a:t> </a:t>
            </a:r>
            <a:r>
              <a:rPr lang="en-GB" dirty="0" err="1" smtClean="0"/>
              <a:t>datblygu</a:t>
            </a:r>
            <a:r>
              <a:rPr lang="en-GB" dirty="0" smtClean="0"/>
              <a:t> </a:t>
            </a:r>
            <a:r>
              <a:rPr lang="en-GB" dirty="0" err="1" smtClean="0"/>
              <a:t>eu</a:t>
            </a:r>
            <a:r>
              <a:rPr lang="en-GB" dirty="0" smtClean="0"/>
              <a:t> </a:t>
            </a:r>
            <a:r>
              <a:rPr lang="en-GB" dirty="0" err="1" smtClean="0"/>
              <a:t>meddyliau</a:t>
            </a:r>
            <a:r>
              <a:rPr lang="en-GB" dirty="0" smtClean="0"/>
              <a:t> </a:t>
            </a:r>
            <a:r>
              <a:rPr lang="en-GB" dirty="0" err="1" smtClean="0"/>
              <a:t>drwy</a:t>
            </a:r>
            <a:r>
              <a:rPr lang="en-GB" dirty="0" smtClean="0"/>
              <a:t> </a:t>
            </a:r>
            <a:r>
              <a:rPr lang="en-GB" dirty="0" err="1" smtClean="0"/>
              <a:t>weithio</a:t>
            </a:r>
            <a:r>
              <a:rPr lang="en-GB" dirty="0" smtClean="0"/>
              <a:t> </a:t>
            </a:r>
            <a:r>
              <a:rPr lang="en-GB" dirty="0" err="1" smtClean="0"/>
              <a:t>gydag</a:t>
            </a:r>
            <a:r>
              <a:rPr lang="en-GB" dirty="0" smtClean="0"/>
              <a:t> </a:t>
            </a:r>
            <a:r>
              <a:rPr lang="en-GB" dirty="0" err="1" smtClean="0"/>
              <a:t>oedolion</a:t>
            </a:r>
            <a:endParaRPr lang="en-GB" dirty="0" smtClean="0"/>
          </a:p>
        </p:txBody>
      </p:sp>
      <p:sp>
        <p:nvSpPr>
          <p:cNvPr id="4" name="Text Placeholder 3"/>
          <p:cNvSpPr>
            <a:spLocks noGrp="1"/>
          </p:cNvSpPr>
          <p:nvPr>
            <p:ph type="body" sz="half" idx="2"/>
          </p:nvPr>
        </p:nvSpPr>
        <p:spPr>
          <a:xfrm>
            <a:off x="5064370" y="1600200"/>
            <a:ext cx="3982916" cy="4533900"/>
          </a:xfrm>
        </p:spPr>
        <p:txBody>
          <a:bodyPr/>
          <a:lstStyle/>
          <a:p>
            <a:r>
              <a:rPr lang="en-GB" i="1" dirty="0" smtClean="0">
                <a:hlinkClick r:id="rId2"/>
              </a:rPr>
              <a:t>Scaffolding language development </a:t>
            </a:r>
            <a:endParaRPr lang="en-GB" i="1" dirty="0" smtClean="0"/>
          </a:p>
          <a:p>
            <a:endParaRPr lang="en-GB" i="1" dirty="0"/>
          </a:p>
          <a:p>
            <a:r>
              <a:rPr lang="en-GB" i="1" dirty="0" smtClean="0"/>
              <a:t>Reflect on the similarities between the ideas expressed by Vygotsky and those of Bruner in regard to creating learning situations in which children develop their thinking through working alongside adults</a:t>
            </a:r>
            <a:endParaRPr lang="en-GB" i="1" dirty="0"/>
          </a:p>
        </p:txBody>
      </p:sp>
    </p:spTree>
    <p:extLst>
      <p:ext uri="{BB962C8B-B14F-4D97-AF65-F5344CB8AC3E}">
        <p14:creationId xmlns:p14="http://schemas.microsoft.com/office/powerpoint/2010/main" val="260698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98938"/>
            <a:ext cx="8229600" cy="1143000"/>
          </a:xfrm>
        </p:spPr>
        <p:txBody>
          <a:bodyPr/>
          <a:lstStyle/>
          <a:p>
            <a:r>
              <a:rPr lang="en-GB" dirty="0" smtClean="0"/>
              <a:t>Bruner</a:t>
            </a:r>
            <a:endParaRPr lang="en-GB" dirty="0"/>
          </a:p>
        </p:txBody>
      </p:sp>
      <p:sp>
        <p:nvSpPr>
          <p:cNvPr id="3" name="Content Placeholder 2"/>
          <p:cNvSpPr>
            <a:spLocks noGrp="1"/>
          </p:cNvSpPr>
          <p:nvPr>
            <p:ph sz="half" idx="1"/>
          </p:nvPr>
        </p:nvSpPr>
        <p:spPr>
          <a:xfrm>
            <a:off x="1828800" y="990600"/>
            <a:ext cx="4038600" cy="5410200"/>
          </a:xfrm>
        </p:spPr>
        <p:txBody>
          <a:bodyPr>
            <a:normAutofit/>
          </a:bodyPr>
          <a:lstStyle/>
          <a:p>
            <a:r>
              <a:rPr lang="en-GB" dirty="0" smtClean="0"/>
              <a:t>Tri </a:t>
            </a:r>
            <a:r>
              <a:rPr lang="en-GB" dirty="0" err="1" smtClean="0"/>
              <a:t>modd</a:t>
            </a:r>
            <a:r>
              <a:rPr lang="en-GB" dirty="0" smtClean="0"/>
              <a:t> </a:t>
            </a:r>
            <a:r>
              <a:rPr lang="en-GB" dirty="0" err="1" smtClean="0"/>
              <a:t>lle</a:t>
            </a:r>
            <a:r>
              <a:rPr lang="en-GB" dirty="0" smtClean="0"/>
              <a:t> </a:t>
            </a:r>
            <a:r>
              <a:rPr lang="en-GB" dirty="0" err="1" smtClean="0"/>
              <a:t>mae</a:t>
            </a:r>
            <a:r>
              <a:rPr lang="en-GB" dirty="0" smtClean="0"/>
              <a:t> plant </a:t>
            </a:r>
            <a:r>
              <a:rPr lang="en-GB" dirty="0" err="1" smtClean="0"/>
              <a:t>yn</a:t>
            </a:r>
            <a:r>
              <a:rPr lang="en-GB" dirty="0" smtClean="0"/>
              <a:t> </a:t>
            </a:r>
            <a:r>
              <a:rPr lang="en-GB" dirty="0" err="1" smtClean="0"/>
              <a:t>datblygu</a:t>
            </a:r>
            <a:r>
              <a:rPr lang="en-GB" dirty="0" smtClean="0"/>
              <a:t> </a:t>
            </a:r>
            <a:r>
              <a:rPr lang="en-GB" dirty="0" err="1" smtClean="0"/>
              <a:t>profiadau</a:t>
            </a:r>
            <a:r>
              <a:rPr lang="en-GB" dirty="0" smtClean="0"/>
              <a:t> </a:t>
            </a:r>
            <a:r>
              <a:rPr lang="en-GB" dirty="0" err="1" smtClean="0"/>
              <a:t>i</a:t>
            </a:r>
            <a:r>
              <a:rPr lang="en-GB" dirty="0" smtClean="0"/>
              <a:t> </a:t>
            </a:r>
            <a:r>
              <a:rPr lang="en-GB" dirty="0" err="1" smtClean="0"/>
              <a:t>mewn</a:t>
            </a:r>
            <a:r>
              <a:rPr lang="en-GB" dirty="0" smtClean="0"/>
              <a:t> </a:t>
            </a:r>
            <a:r>
              <a:rPr lang="en-GB" dirty="0" err="1" smtClean="0"/>
              <a:t>i</a:t>
            </a:r>
            <a:r>
              <a:rPr lang="en-GB" dirty="0" smtClean="0"/>
              <a:t> </a:t>
            </a:r>
            <a:r>
              <a:rPr lang="en-GB" dirty="0" err="1" smtClean="0"/>
              <a:t>ddysgu</a:t>
            </a:r>
            <a:endParaRPr lang="en-GB" dirty="0" smtClean="0"/>
          </a:p>
          <a:p>
            <a:r>
              <a:rPr lang="en-GB" b="1" dirty="0" err="1" smtClean="0"/>
              <a:t>Enactif</a:t>
            </a:r>
            <a:r>
              <a:rPr lang="en-GB" dirty="0" smtClean="0"/>
              <a:t> – </a:t>
            </a:r>
            <a:r>
              <a:rPr lang="en-GB" dirty="0" err="1" smtClean="0"/>
              <a:t>yr</a:t>
            </a:r>
            <a:r>
              <a:rPr lang="en-GB" dirty="0" smtClean="0"/>
              <a:t> </a:t>
            </a:r>
            <a:r>
              <a:rPr lang="en-GB" dirty="0" err="1" smtClean="0"/>
              <a:t>hyn</a:t>
            </a:r>
            <a:r>
              <a:rPr lang="en-GB" dirty="0" smtClean="0"/>
              <a:t> </a:t>
            </a:r>
            <a:r>
              <a:rPr lang="en-GB" dirty="0" err="1" smtClean="0"/>
              <a:t>mae</a:t>
            </a:r>
            <a:r>
              <a:rPr lang="en-GB" dirty="0" smtClean="0"/>
              <a:t> plant </a:t>
            </a:r>
            <a:r>
              <a:rPr lang="en-GB" dirty="0" err="1" smtClean="0"/>
              <a:t>yn</a:t>
            </a:r>
            <a:r>
              <a:rPr lang="en-GB" dirty="0" smtClean="0"/>
              <a:t> </a:t>
            </a:r>
            <a:r>
              <a:rPr lang="en-GB" dirty="0" err="1" smtClean="0"/>
              <a:t>gwneud</a:t>
            </a:r>
            <a:r>
              <a:rPr lang="en-GB" dirty="0" smtClean="0"/>
              <a:t> </a:t>
            </a:r>
            <a:r>
              <a:rPr lang="en-GB" dirty="0" err="1" smtClean="0"/>
              <a:t>dros</a:t>
            </a:r>
            <a:r>
              <a:rPr lang="en-GB" dirty="0" smtClean="0"/>
              <a:t> </a:t>
            </a:r>
            <a:r>
              <a:rPr lang="en-GB" dirty="0" err="1" smtClean="0"/>
              <a:t>eu</a:t>
            </a:r>
            <a:r>
              <a:rPr lang="en-GB" dirty="0" smtClean="0"/>
              <a:t> </a:t>
            </a:r>
            <a:r>
              <a:rPr lang="en-GB" dirty="0" err="1" smtClean="0"/>
              <a:t>hun</a:t>
            </a:r>
            <a:r>
              <a:rPr lang="en-GB" dirty="0" smtClean="0"/>
              <a:t> </a:t>
            </a:r>
            <a:r>
              <a:rPr lang="en-GB" dirty="0" err="1" smtClean="0"/>
              <a:t>trwy</a:t>
            </a:r>
            <a:r>
              <a:rPr lang="en-GB" dirty="0" smtClean="0"/>
              <a:t> </a:t>
            </a:r>
            <a:r>
              <a:rPr lang="en-GB" dirty="0" err="1" smtClean="0"/>
              <a:t>chwarae</a:t>
            </a:r>
            <a:r>
              <a:rPr lang="en-GB" dirty="0" smtClean="0"/>
              <a:t> </a:t>
            </a:r>
          </a:p>
          <a:p>
            <a:r>
              <a:rPr lang="en-GB" b="1" dirty="0" err="1" smtClean="0"/>
              <a:t>Iconig</a:t>
            </a:r>
            <a:r>
              <a:rPr lang="en-GB" dirty="0" smtClean="0"/>
              <a:t> – </a:t>
            </a:r>
            <a:r>
              <a:rPr lang="en-GB" dirty="0" err="1" smtClean="0"/>
              <a:t>lle</a:t>
            </a:r>
            <a:r>
              <a:rPr lang="en-GB" dirty="0" smtClean="0"/>
              <a:t> </a:t>
            </a:r>
            <a:r>
              <a:rPr lang="en-GB" dirty="0" err="1" smtClean="0"/>
              <a:t>mae</a:t>
            </a:r>
            <a:r>
              <a:rPr lang="en-GB" dirty="0" smtClean="0"/>
              <a:t> plant </a:t>
            </a:r>
            <a:r>
              <a:rPr lang="en-GB" dirty="0" err="1" smtClean="0"/>
              <a:t>yn</a:t>
            </a:r>
            <a:r>
              <a:rPr lang="en-GB" dirty="0" smtClean="0"/>
              <a:t> </a:t>
            </a:r>
            <a:r>
              <a:rPr lang="en-GB" dirty="0" err="1" smtClean="0"/>
              <a:t>gallu</a:t>
            </a:r>
            <a:r>
              <a:rPr lang="en-GB" dirty="0" smtClean="0"/>
              <a:t> </a:t>
            </a:r>
            <a:r>
              <a:rPr lang="en-GB" dirty="0" err="1" smtClean="0"/>
              <a:t>deall</a:t>
            </a:r>
            <a:r>
              <a:rPr lang="en-GB" dirty="0" smtClean="0"/>
              <a:t> </a:t>
            </a:r>
            <a:r>
              <a:rPr lang="en-GB" dirty="0" err="1" smtClean="0"/>
              <a:t>lluniau</a:t>
            </a:r>
            <a:r>
              <a:rPr lang="en-GB" dirty="0" smtClean="0"/>
              <a:t>, </a:t>
            </a:r>
            <a:r>
              <a:rPr lang="en-GB" dirty="0" err="1" smtClean="0"/>
              <a:t>delweddau</a:t>
            </a:r>
            <a:r>
              <a:rPr lang="en-GB" dirty="0" smtClean="0"/>
              <a:t> a </a:t>
            </a:r>
            <a:r>
              <a:rPr lang="en-GB" dirty="0" err="1" smtClean="0"/>
              <a:t>rhifau</a:t>
            </a:r>
            <a:endParaRPr lang="en-GB" dirty="0" smtClean="0"/>
          </a:p>
          <a:p>
            <a:r>
              <a:rPr lang="en-GB" b="1" dirty="0" err="1" smtClean="0"/>
              <a:t>Symbolaidd</a:t>
            </a:r>
            <a:r>
              <a:rPr lang="en-GB" dirty="0" smtClean="0"/>
              <a:t> – </a:t>
            </a:r>
            <a:r>
              <a:rPr lang="en-GB" dirty="0" err="1" smtClean="0"/>
              <a:t>lle</a:t>
            </a:r>
            <a:r>
              <a:rPr lang="en-GB" dirty="0" smtClean="0"/>
              <a:t> </a:t>
            </a:r>
            <a:r>
              <a:rPr lang="en-GB" dirty="0" err="1" smtClean="0"/>
              <a:t>mae</a:t>
            </a:r>
            <a:r>
              <a:rPr lang="en-GB" dirty="0" smtClean="0"/>
              <a:t> plant </a:t>
            </a:r>
            <a:r>
              <a:rPr lang="en-GB" dirty="0" err="1" smtClean="0"/>
              <a:t>yn</a:t>
            </a:r>
            <a:r>
              <a:rPr lang="en-GB" dirty="0" smtClean="0"/>
              <a:t> </a:t>
            </a:r>
            <a:r>
              <a:rPr lang="en-GB" dirty="0" err="1" smtClean="0"/>
              <a:t>deall</a:t>
            </a:r>
            <a:r>
              <a:rPr lang="en-GB" dirty="0" smtClean="0"/>
              <a:t> </a:t>
            </a:r>
            <a:r>
              <a:rPr lang="en-GB" dirty="0" err="1" smtClean="0"/>
              <a:t>cysyniadau</a:t>
            </a:r>
            <a:r>
              <a:rPr lang="en-GB" dirty="0" smtClean="0"/>
              <a:t> </a:t>
            </a:r>
            <a:r>
              <a:rPr lang="en-GB" dirty="0" err="1" smtClean="0"/>
              <a:t>haniaethol</a:t>
            </a:r>
            <a:r>
              <a:rPr lang="en-GB" dirty="0" smtClean="0"/>
              <a:t>, </a:t>
            </a:r>
            <a:r>
              <a:rPr lang="en-GB" dirty="0" err="1" smtClean="0"/>
              <a:t>iaith</a:t>
            </a:r>
            <a:r>
              <a:rPr lang="en-GB" dirty="0" smtClean="0"/>
              <a:t> a </a:t>
            </a:r>
            <a:r>
              <a:rPr lang="en-GB" dirty="0" err="1" smtClean="0"/>
              <a:t>rhesymu</a:t>
            </a:r>
            <a:endParaRPr lang="en-GB" dirty="0" smtClean="0"/>
          </a:p>
          <a:p>
            <a:r>
              <a:rPr lang="en-GB" dirty="0" err="1" smtClean="0"/>
              <a:t>Nid</a:t>
            </a:r>
            <a:r>
              <a:rPr lang="en-GB" dirty="0" smtClean="0"/>
              <a:t> proses </a:t>
            </a:r>
            <a:r>
              <a:rPr lang="en-GB" dirty="0" err="1" smtClean="0"/>
              <a:t>cyfresol</a:t>
            </a:r>
            <a:r>
              <a:rPr lang="en-GB" dirty="0" smtClean="0"/>
              <a:t> </a:t>
            </a:r>
            <a:r>
              <a:rPr lang="en-GB" dirty="0" err="1" smtClean="0"/>
              <a:t>yw</a:t>
            </a:r>
            <a:r>
              <a:rPr lang="en-GB" dirty="0" smtClean="0"/>
              <a:t> </a:t>
            </a:r>
            <a:r>
              <a:rPr lang="en-GB" dirty="0" err="1" smtClean="0"/>
              <a:t>hyn</a:t>
            </a:r>
            <a:r>
              <a:rPr lang="en-GB" dirty="0" smtClean="0"/>
              <a:t> </a:t>
            </a:r>
            <a:r>
              <a:rPr lang="en-GB" dirty="0" err="1" smtClean="0"/>
              <a:t>ond</a:t>
            </a:r>
            <a:r>
              <a:rPr lang="en-GB" dirty="0" smtClean="0"/>
              <a:t> </a:t>
            </a:r>
            <a:r>
              <a:rPr lang="en-GB" dirty="0" err="1" smtClean="0"/>
              <a:t>yn</a:t>
            </a:r>
            <a:r>
              <a:rPr lang="en-GB" dirty="0" smtClean="0"/>
              <a:t> </a:t>
            </a:r>
            <a:r>
              <a:rPr lang="en-GB" dirty="0" err="1" smtClean="0"/>
              <a:t>hytrach</a:t>
            </a:r>
            <a:r>
              <a:rPr lang="en-GB" dirty="0" smtClean="0"/>
              <a:t> </a:t>
            </a:r>
            <a:r>
              <a:rPr lang="en-GB" dirty="0" err="1" smtClean="0"/>
              <a:t>mae’n</a:t>
            </a:r>
            <a:r>
              <a:rPr lang="en-GB" dirty="0" smtClean="0"/>
              <a:t> </a:t>
            </a:r>
            <a:r>
              <a:rPr lang="en-GB" dirty="0" err="1" smtClean="0"/>
              <a:t>dibynnu</a:t>
            </a:r>
            <a:r>
              <a:rPr lang="en-GB" dirty="0" smtClean="0"/>
              <a:t> </a:t>
            </a:r>
            <a:r>
              <a:rPr lang="en-GB" dirty="0" err="1" smtClean="0"/>
              <a:t>ar</a:t>
            </a:r>
            <a:r>
              <a:rPr lang="en-GB" dirty="0" smtClean="0"/>
              <a:t> </a:t>
            </a:r>
            <a:r>
              <a:rPr lang="en-GB" dirty="0" err="1" smtClean="0"/>
              <a:t>rhyngweithio</a:t>
            </a:r>
            <a:r>
              <a:rPr lang="en-GB" dirty="0" smtClean="0"/>
              <a:t> </a:t>
            </a:r>
            <a:r>
              <a:rPr lang="en-GB" dirty="0" err="1" smtClean="0"/>
              <a:t>gydag</a:t>
            </a:r>
            <a:r>
              <a:rPr lang="en-GB" dirty="0" smtClean="0"/>
              <a:t> </a:t>
            </a:r>
            <a:r>
              <a:rPr lang="en-GB" dirty="0" err="1" smtClean="0"/>
              <a:t>eraill</a:t>
            </a:r>
            <a:endParaRPr lang="en-GB" dirty="0" smtClean="0"/>
          </a:p>
          <a:p>
            <a:r>
              <a:rPr lang="en-GB" b="1" dirty="0" err="1" smtClean="0"/>
              <a:t>Trafodwch</a:t>
            </a:r>
            <a:r>
              <a:rPr lang="en-GB" b="1" dirty="0" smtClean="0"/>
              <a:t> </a:t>
            </a:r>
            <a:r>
              <a:rPr lang="en-GB" b="1" dirty="0" err="1" smtClean="0"/>
              <a:t>enghreifftiau</a:t>
            </a:r>
            <a:r>
              <a:rPr lang="en-GB" b="1" dirty="0" smtClean="0"/>
              <a:t> o </a:t>
            </a:r>
            <a:r>
              <a:rPr lang="en-GB" b="1" dirty="0" err="1" smtClean="0"/>
              <a:t>weithgareddau</a:t>
            </a:r>
            <a:r>
              <a:rPr lang="en-GB" b="1" dirty="0" smtClean="0"/>
              <a:t> </a:t>
            </a:r>
            <a:r>
              <a:rPr lang="en-GB" b="1" dirty="0" err="1" smtClean="0"/>
              <a:t>dosbarth</a:t>
            </a:r>
            <a:r>
              <a:rPr lang="en-GB" b="1" dirty="0" smtClean="0"/>
              <a:t> </a:t>
            </a:r>
            <a:r>
              <a:rPr lang="en-GB" b="1" dirty="0" err="1" smtClean="0"/>
              <a:t>sydd</a:t>
            </a:r>
            <a:r>
              <a:rPr lang="en-GB" b="1" dirty="0" smtClean="0"/>
              <a:t> </a:t>
            </a:r>
            <a:r>
              <a:rPr lang="en-GB" b="1" dirty="0" err="1" smtClean="0"/>
              <a:t>yn</a:t>
            </a:r>
            <a:r>
              <a:rPr lang="en-GB" b="1" dirty="0" smtClean="0"/>
              <a:t> </a:t>
            </a:r>
            <a:r>
              <a:rPr lang="en-GB" b="1" dirty="0" err="1" smtClean="0"/>
              <a:t>berthnasol</a:t>
            </a:r>
            <a:r>
              <a:rPr lang="en-GB" b="1" dirty="0" smtClean="0"/>
              <a:t> </a:t>
            </a:r>
            <a:r>
              <a:rPr lang="en-GB" b="1" dirty="0" err="1" smtClean="0"/>
              <a:t>i’r</a:t>
            </a:r>
            <a:r>
              <a:rPr lang="en-GB" b="1" dirty="0" smtClean="0"/>
              <a:t> tri </a:t>
            </a:r>
            <a:r>
              <a:rPr lang="en-GB" b="1" dirty="0" err="1" smtClean="0"/>
              <a:t>modd</a:t>
            </a:r>
            <a:endParaRPr lang="en-GB" b="1" dirty="0"/>
          </a:p>
        </p:txBody>
      </p:sp>
      <p:sp>
        <p:nvSpPr>
          <p:cNvPr id="4" name="Text Placeholder 3"/>
          <p:cNvSpPr>
            <a:spLocks noGrp="1"/>
          </p:cNvSpPr>
          <p:nvPr>
            <p:ph type="body" sz="half" idx="2"/>
          </p:nvPr>
        </p:nvSpPr>
        <p:spPr>
          <a:xfrm>
            <a:off x="5943600" y="914400"/>
            <a:ext cx="3886200" cy="5448300"/>
          </a:xfrm>
        </p:spPr>
        <p:txBody>
          <a:bodyPr>
            <a:normAutofit lnSpcReduction="10000"/>
          </a:bodyPr>
          <a:lstStyle/>
          <a:p>
            <a:r>
              <a:rPr lang="en-GB" i="1" dirty="0" smtClean="0"/>
              <a:t>Three modes whereby children develop experiences into learning.</a:t>
            </a:r>
          </a:p>
          <a:p>
            <a:r>
              <a:rPr lang="en-GB" b="1" i="1" dirty="0" smtClean="0"/>
              <a:t>Enactive</a:t>
            </a:r>
            <a:r>
              <a:rPr lang="en-GB" i="1" dirty="0" smtClean="0"/>
              <a:t> – where children do things for themselves through action and play</a:t>
            </a:r>
          </a:p>
          <a:p>
            <a:r>
              <a:rPr lang="en-GB" b="1" i="1" dirty="0" smtClean="0"/>
              <a:t>Iconic</a:t>
            </a:r>
            <a:r>
              <a:rPr lang="en-GB" i="1" dirty="0" smtClean="0"/>
              <a:t> – children can comprehend images, pictures and numbers</a:t>
            </a:r>
          </a:p>
          <a:p>
            <a:r>
              <a:rPr lang="en-GB" b="1" i="1" dirty="0" smtClean="0"/>
              <a:t>Symbolic</a:t>
            </a:r>
            <a:r>
              <a:rPr lang="en-GB" i="1" dirty="0" smtClean="0"/>
              <a:t> – where children can understand abstraction, language and reason.</a:t>
            </a:r>
          </a:p>
          <a:p>
            <a:r>
              <a:rPr lang="en-GB" i="1" dirty="0" smtClean="0"/>
              <a:t>Acquiring these modes is not a sequential process but reliant on being developed with other </a:t>
            </a:r>
            <a:r>
              <a:rPr lang="en-GB" i="1" dirty="0" smtClean="0"/>
              <a:t>people</a:t>
            </a:r>
          </a:p>
          <a:p>
            <a:r>
              <a:rPr lang="en-GB" b="1" i="1" dirty="0" smtClean="0"/>
              <a:t>Discuss examples of classroom activities which are relevant to these three modes</a:t>
            </a:r>
            <a:endParaRPr lang="en-GB" b="1" i="1" dirty="0"/>
          </a:p>
        </p:txBody>
      </p:sp>
      <p:pic>
        <p:nvPicPr>
          <p:cNvPr id="5" name="Picture 4"/>
          <p:cNvPicPr>
            <a:picLocks noChangeAspect="1"/>
          </p:cNvPicPr>
          <p:nvPr/>
        </p:nvPicPr>
        <p:blipFill>
          <a:blip r:embed="rId2"/>
          <a:stretch>
            <a:fillRect/>
          </a:stretch>
        </p:blipFill>
        <p:spPr>
          <a:xfrm>
            <a:off x="10307684" y="97458"/>
            <a:ext cx="1511939" cy="1786283"/>
          </a:xfrm>
          <a:prstGeom prst="rect">
            <a:avLst/>
          </a:prstGeom>
        </p:spPr>
      </p:pic>
    </p:spTree>
    <p:extLst>
      <p:ext uri="{BB962C8B-B14F-4D97-AF65-F5344CB8AC3E}">
        <p14:creationId xmlns:p14="http://schemas.microsoft.com/office/powerpoint/2010/main" val="26039207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7024744" cy="1143000"/>
          </a:xfrm>
        </p:spPr>
        <p:txBody>
          <a:bodyPr/>
          <a:lstStyle/>
          <a:p>
            <a:r>
              <a:rPr lang="en-GB" dirty="0" smtClean="0"/>
              <a:t>Bruner</a:t>
            </a:r>
            <a:endParaRPr lang="en-GB" dirty="0"/>
          </a:p>
        </p:txBody>
      </p:sp>
      <p:sp>
        <p:nvSpPr>
          <p:cNvPr id="3" name="Content Placeholder 2"/>
          <p:cNvSpPr>
            <a:spLocks noGrp="1"/>
          </p:cNvSpPr>
          <p:nvPr>
            <p:ph sz="half" idx="1"/>
          </p:nvPr>
        </p:nvSpPr>
        <p:spPr>
          <a:xfrm>
            <a:off x="2133600" y="2315383"/>
            <a:ext cx="3581400" cy="4343400"/>
          </a:xfrm>
        </p:spPr>
        <p:txBody>
          <a:bodyPr>
            <a:normAutofit/>
          </a:bodyPr>
          <a:lstStyle/>
          <a:p>
            <a:r>
              <a:rPr lang="en-GB" dirty="0" smtClean="0"/>
              <a:t>Mae plant </a:t>
            </a:r>
            <a:r>
              <a:rPr lang="en-GB" dirty="0" err="1" smtClean="0"/>
              <a:t>yn</a:t>
            </a:r>
            <a:r>
              <a:rPr lang="en-GB" dirty="0" smtClean="0"/>
              <a:t> </a:t>
            </a:r>
            <a:r>
              <a:rPr lang="en-GB" dirty="0" err="1" smtClean="0"/>
              <a:t>adeiladu</a:t>
            </a:r>
            <a:r>
              <a:rPr lang="en-GB" dirty="0" smtClean="0"/>
              <a:t> </a:t>
            </a:r>
            <a:r>
              <a:rPr lang="en-GB" dirty="0" err="1" smtClean="0"/>
              <a:t>gwybodaeth</a:t>
            </a:r>
            <a:r>
              <a:rPr lang="en-GB" dirty="0" smtClean="0"/>
              <a:t> </a:t>
            </a:r>
            <a:r>
              <a:rPr lang="en-GB" dirty="0" err="1" smtClean="0"/>
              <a:t>gydag</a:t>
            </a:r>
            <a:r>
              <a:rPr lang="en-GB" dirty="0" smtClean="0"/>
              <a:t> </a:t>
            </a:r>
            <a:r>
              <a:rPr lang="en-GB" dirty="0" err="1" smtClean="0"/>
              <a:t>eraill</a:t>
            </a:r>
            <a:r>
              <a:rPr lang="en-GB" dirty="0" smtClean="0"/>
              <a:t> </a:t>
            </a:r>
            <a:r>
              <a:rPr lang="en-GB" dirty="0" err="1" smtClean="0"/>
              <a:t>ond</a:t>
            </a:r>
            <a:r>
              <a:rPr lang="en-GB" dirty="0" smtClean="0"/>
              <a:t> </a:t>
            </a:r>
            <a:r>
              <a:rPr lang="en-GB" dirty="0" err="1" smtClean="0"/>
              <a:t>hefyd</a:t>
            </a:r>
            <a:r>
              <a:rPr lang="en-GB" dirty="0" smtClean="0"/>
              <a:t> </a:t>
            </a:r>
            <a:r>
              <a:rPr lang="en-GB" dirty="0" err="1" smtClean="0"/>
              <a:t>trwy</a:t>
            </a:r>
            <a:r>
              <a:rPr lang="en-GB" dirty="0" smtClean="0"/>
              <a:t> </a:t>
            </a:r>
            <a:r>
              <a:rPr lang="en-GB" dirty="0" err="1" smtClean="0"/>
              <a:t>rhyngweithio</a:t>
            </a:r>
            <a:r>
              <a:rPr lang="en-GB" dirty="0" smtClean="0"/>
              <a:t> </a:t>
            </a:r>
            <a:r>
              <a:rPr lang="en-GB" dirty="0" err="1" smtClean="0"/>
              <a:t>gyda’r</a:t>
            </a:r>
            <a:r>
              <a:rPr lang="en-GB" dirty="0" smtClean="0"/>
              <a:t> </a:t>
            </a:r>
            <a:r>
              <a:rPr lang="en-GB" dirty="0" err="1" smtClean="0"/>
              <a:t>amgylchedd</a:t>
            </a:r>
            <a:endParaRPr lang="en-GB" dirty="0" smtClean="0"/>
          </a:p>
          <a:p>
            <a:r>
              <a:rPr lang="en-GB" dirty="0" err="1" smtClean="0"/>
              <a:t>Dysgu</a:t>
            </a:r>
            <a:r>
              <a:rPr lang="en-GB" dirty="0" smtClean="0"/>
              <a:t> </a:t>
            </a:r>
            <a:r>
              <a:rPr lang="en-GB" dirty="0" err="1" smtClean="0"/>
              <a:t>datrys</a:t>
            </a:r>
            <a:r>
              <a:rPr lang="en-GB" dirty="0" smtClean="0"/>
              <a:t> problem a </a:t>
            </a:r>
            <a:r>
              <a:rPr lang="en-GB" dirty="0" err="1" smtClean="0"/>
              <a:t>dysgu</a:t>
            </a:r>
            <a:r>
              <a:rPr lang="en-GB" dirty="0" smtClean="0"/>
              <a:t> </a:t>
            </a:r>
            <a:r>
              <a:rPr lang="en-GB" dirty="0" err="1" smtClean="0"/>
              <a:t>trwy</a:t>
            </a:r>
            <a:r>
              <a:rPr lang="en-GB" dirty="0" smtClean="0"/>
              <a:t> </a:t>
            </a:r>
            <a:r>
              <a:rPr lang="en-GB" dirty="0" err="1" smtClean="0"/>
              <a:t>ddarganfod</a:t>
            </a:r>
            <a:endParaRPr lang="en-GB" dirty="0" smtClean="0"/>
          </a:p>
        </p:txBody>
      </p:sp>
      <p:sp>
        <p:nvSpPr>
          <p:cNvPr id="4" name="Content Placeholder 3"/>
          <p:cNvSpPr>
            <a:spLocks noGrp="1"/>
          </p:cNvSpPr>
          <p:nvPr>
            <p:ph sz="half" idx="2"/>
          </p:nvPr>
        </p:nvSpPr>
        <p:spPr>
          <a:xfrm>
            <a:off x="6096000" y="2368579"/>
            <a:ext cx="3736848" cy="4114800"/>
          </a:xfrm>
        </p:spPr>
        <p:txBody>
          <a:bodyPr/>
          <a:lstStyle/>
          <a:p>
            <a:r>
              <a:rPr lang="en-GB" i="1" dirty="0" smtClean="0"/>
              <a:t>Children </a:t>
            </a:r>
            <a:r>
              <a:rPr lang="en-GB" i="1" dirty="0" smtClean="0"/>
              <a:t>build knowledge with others but also through interacting with the environment</a:t>
            </a:r>
          </a:p>
          <a:p>
            <a:r>
              <a:rPr lang="en-GB" i="1" dirty="0" smtClean="0"/>
              <a:t>Problem solving and discovery </a:t>
            </a:r>
            <a:r>
              <a:rPr lang="en-GB" i="1" dirty="0" smtClean="0"/>
              <a:t>learning</a:t>
            </a:r>
            <a:endParaRPr lang="en-GB" i="1" dirty="0" smtClean="0"/>
          </a:p>
        </p:txBody>
      </p:sp>
      <p:pic>
        <p:nvPicPr>
          <p:cNvPr id="5" name="Picture 4"/>
          <p:cNvPicPr>
            <a:picLocks noChangeAspect="1"/>
          </p:cNvPicPr>
          <p:nvPr/>
        </p:nvPicPr>
        <p:blipFill>
          <a:blip r:embed="rId2"/>
          <a:stretch>
            <a:fillRect/>
          </a:stretch>
        </p:blipFill>
        <p:spPr>
          <a:xfrm>
            <a:off x="10536284" y="337781"/>
            <a:ext cx="1511939" cy="1786283"/>
          </a:xfrm>
          <a:prstGeom prst="rect">
            <a:avLst/>
          </a:prstGeom>
        </p:spPr>
      </p:pic>
    </p:spTree>
    <p:extLst>
      <p:ext uri="{BB962C8B-B14F-4D97-AF65-F5344CB8AC3E}">
        <p14:creationId xmlns:p14="http://schemas.microsoft.com/office/powerpoint/2010/main" val="260582783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Bruner</a:t>
            </a:r>
            <a:endParaRPr lang="en-GB" dirty="0"/>
          </a:p>
        </p:txBody>
      </p:sp>
      <p:sp>
        <p:nvSpPr>
          <p:cNvPr id="3" name="Content Placeholder 2"/>
          <p:cNvSpPr>
            <a:spLocks noGrp="1"/>
          </p:cNvSpPr>
          <p:nvPr>
            <p:ph sz="half" idx="1"/>
          </p:nvPr>
        </p:nvSpPr>
        <p:spPr>
          <a:xfrm>
            <a:off x="1828800" y="1606700"/>
            <a:ext cx="4038600" cy="4533900"/>
          </a:xfrm>
        </p:spPr>
        <p:txBody>
          <a:bodyPr>
            <a:noAutofit/>
          </a:bodyPr>
          <a:lstStyle/>
          <a:p>
            <a:r>
              <a:rPr lang="en-GB" sz="2000" dirty="0" err="1"/>
              <a:t>Angen</a:t>
            </a:r>
            <a:r>
              <a:rPr lang="en-GB" sz="2000" dirty="0"/>
              <a:t> </a:t>
            </a:r>
            <a:r>
              <a:rPr lang="en-GB" sz="2000" dirty="0" err="1"/>
              <a:t>ailymweld</a:t>
            </a:r>
            <a:r>
              <a:rPr lang="en-GB" sz="2000" dirty="0"/>
              <a:t> a </a:t>
            </a:r>
            <a:r>
              <a:rPr lang="en-GB" sz="2000" dirty="0" err="1"/>
              <a:t>gwybodaeth</a:t>
            </a:r>
            <a:endParaRPr lang="en-GB" sz="2000" dirty="0"/>
          </a:p>
          <a:p>
            <a:r>
              <a:rPr lang="en-GB" sz="2000" dirty="0" err="1"/>
              <a:t>Plentyn</a:t>
            </a:r>
            <a:r>
              <a:rPr lang="en-GB" sz="2000" dirty="0"/>
              <a:t> </a:t>
            </a:r>
            <a:r>
              <a:rPr lang="en-GB" sz="2000" dirty="0" err="1"/>
              <a:t>yn</a:t>
            </a:r>
            <a:r>
              <a:rPr lang="en-GB" sz="2000" dirty="0"/>
              <a:t> </a:t>
            </a:r>
            <a:r>
              <a:rPr lang="en-GB" sz="2000" dirty="0" err="1"/>
              <a:t>adeiladu</a:t>
            </a:r>
            <a:r>
              <a:rPr lang="en-GB" sz="2000" dirty="0"/>
              <a:t> </a:t>
            </a:r>
            <a:r>
              <a:rPr lang="en-GB" sz="2000" dirty="0" err="1"/>
              <a:t>ar</a:t>
            </a:r>
            <a:r>
              <a:rPr lang="en-GB" sz="2000" dirty="0"/>
              <a:t> </a:t>
            </a:r>
            <a:r>
              <a:rPr lang="en-GB" sz="2000" dirty="0" err="1"/>
              <a:t>wybodaeth</a:t>
            </a:r>
            <a:r>
              <a:rPr lang="en-GB" sz="2000" dirty="0"/>
              <a:t> </a:t>
            </a:r>
            <a:r>
              <a:rPr lang="en-GB" sz="2000" dirty="0" err="1"/>
              <a:t>wrth</a:t>
            </a:r>
            <a:r>
              <a:rPr lang="en-GB" sz="2000" dirty="0"/>
              <a:t> </a:t>
            </a:r>
            <a:r>
              <a:rPr lang="en-GB" sz="2000" dirty="0" err="1"/>
              <a:t>ailymweld</a:t>
            </a:r>
            <a:endParaRPr lang="en-GB" sz="2000" dirty="0"/>
          </a:p>
          <a:p>
            <a:r>
              <a:rPr lang="en-GB" sz="2000" dirty="0"/>
              <a:t>Mae </a:t>
            </a:r>
            <a:r>
              <a:rPr lang="en-GB" sz="2000" dirty="0" err="1"/>
              <a:t>hyn</a:t>
            </a:r>
            <a:r>
              <a:rPr lang="en-GB" sz="2000" dirty="0"/>
              <a:t> </a:t>
            </a:r>
            <a:r>
              <a:rPr lang="en-GB" sz="2000" dirty="0" err="1"/>
              <a:t>yn</a:t>
            </a:r>
            <a:r>
              <a:rPr lang="en-GB" sz="2000" dirty="0"/>
              <a:t> </a:t>
            </a:r>
            <a:r>
              <a:rPr lang="en-GB" sz="2000" dirty="0" err="1"/>
              <a:t>wahanol</a:t>
            </a:r>
            <a:r>
              <a:rPr lang="en-GB" sz="2000" dirty="0"/>
              <a:t> </a:t>
            </a:r>
            <a:r>
              <a:rPr lang="en-GB" sz="2000" dirty="0" err="1"/>
              <a:t>i</a:t>
            </a:r>
            <a:r>
              <a:rPr lang="en-GB" sz="2000" dirty="0"/>
              <a:t> </a:t>
            </a:r>
            <a:r>
              <a:rPr lang="en-GB" sz="2000" dirty="0" err="1"/>
              <a:t>gred</a:t>
            </a:r>
            <a:r>
              <a:rPr lang="en-GB" sz="2000" dirty="0"/>
              <a:t> Piaget a </a:t>
            </a:r>
            <a:r>
              <a:rPr lang="en-GB" sz="2000" dirty="0" err="1"/>
              <a:t>gredai</a:t>
            </a:r>
            <a:r>
              <a:rPr lang="en-GB" sz="2000" dirty="0"/>
              <a:t> </a:t>
            </a:r>
            <a:r>
              <a:rPr lang="en-GB" sz="2000" dirty="0" err="1"/>
              <a:t>fod</a:t>
            </a:r>
            <a:r>
              <a:rPr lang="en-GB" sz="2000" dirty="0"/>
              <a:t> plant </a:t>
            </a:r>
            <a:r>
              <a:rPr lang="en-GB" sz="2000" dirty="0" err="1"/>
              <a:t>yn</a:t>
            </a:r>
            <a:r>
              <a:rPr lang="en-GB" sz="2000" dirty="0"/>
              <a:t> </a:t>
            </a:r>
            <a:r>
              <a:rPr lang="en-GB" sz="2000" dirty="0" err="1"/>
              <a:t>mynd</a:t>
            </a:r>
            <a:r>
              <a:rPr lang="en-GB" sz="2000" dirty="0"/>
              <a:t> </a:t>
            </a:r>
            <a:r>
              <a:rPr lang="en-GB" sz="2000" dirty="0" err="1"/>
              <a:t>trwy</a:t>
            </a:r>
            <a:r>
              <a:rPr lang="en-GB" sz="2000" dirty="0"/>
              <a:t> </a:t>
            </a:r>
            <a:r>
              <a:rPr lang="en-GB" sz="2000" dirty="0" err="1"/>
              <a:t>cyfres</a:t>
            </a:r>
            <a:r>
              <a:rPr lang="en-GB" sz="2000" dirty="0"/>
              <a:t> o </a:t>
            </a:r>
            <a:r>
              <a:rPr lang="en-GB" sz="2000" dirty="0" err="1"/>
              <a:t>gamau</a:t>
            </a:r>
            <a:r>
              <a:rPr lang="en-GB" sz="2000" dirty="0"/>
              <a:t> pendant</a:t>
            </a:r>
          </a:p>
          <a:p>
            <a:r>
              <a:rPr lang="en-GB" sz="2000" dirty="0" err="1"/>
              <a:t>Gwerth</a:t>
            </a:r>
            <a:r>
              <a:rPr lang="en-GB" sz="2000" dirty="0"/>
              <a:t> </a:t>
            </a:r>
            <a:r>
              <a:rPr lang="en-GB" sz="2000" dirty="0" err="1"/>
              <a:t>diwylliant</a:t>
            </a:r>
            <a:r>
              <a:rPr lang="en-GB" sz="2000" dirty="0"/>
              <a:t> </a:t>
            </a:r>
            <a:r>
              <a:rPr lang="en-GB" sz="2000" dirty="0" err="1"/>
              <a:t>a’r</a:t>
            </a:r>
            <a:r>
              <a:rPr lang="en-GB" sz="2000" dirty="0"/>
              <a:t> </a:t>
            </a:r>
            <a:r>
              <a:rPr lang="en-GB" sz="2000" dirty="0" err="1"/>
              <a:t>amgylchedd</a:t>
            </a:r>
            <a:r>
              <a:rPr lang="en-GB" sz="2000" dirty="0"/>
              <a:t> </a:t>
            </a:r>
            <a:r>
              <a:rPr lang="en-GB" sz="2000" dirty="0" err="1"/>
              <a:t>ee</a:t>
            </a:r>
            <a:r>
              <a:rPr lang="en-GB" sz="2000" dirty="0"/>
              <a:t>. </a:t>
            </a:r>
            <a:r>
              <a:rPr lang="en-GB" sz="2000" dirty="0" err="1"/>
              <a:t>Pwysigrwydd</a:t>
            </a:r>
            <a:r>
              <a:rPr lang="en-GB" sz="2000" dirty="0"/>
              <a:t> y </a:t>
            </a:r>
            <a:r>
              <a:rPr lang="en-GB" sz="2000" dirty="0" err="1"/>
              <a:t>fam</a:t>
            </a:r>
            <a:r>
              <a:rPr lang="en-GB" sz="2000" dirty="0"/>
              <a:t> </a:t>
            </a:r>
            <a:r>
              <a:rPr lang="en-GB" sz="2000" dirty="0" err="1"/>
              <a:t>wrth</a:t>
            </a:r>
            <a:r>
              <a:rPr lang="en-GB" sz="2000" dirty="0"/>
              <a:t> </a:t>
            </a:r>
            <a:r>
              <a:rPr lang="en-GB" sz="2000" dirty="0" err="1"/>
              <a:t>ddatblygu</a:t>
            </a:r>
            <a:r>
              <a:rPr lang="en-GB" sz="2000" dirty="0"/>
              <a:t> </a:t>
            </a:r>
            <a:r>
              <a:rPr lang="en-GB" sz="2000" dirty="0" err="1"/>
              <a:t>iaith</a:t>
            </a:r>
            <a:r>
              <a:rPr lang="en-GB" sz="2000" dirty="0"/>
              <a:t> y </a:t>
            </a:r>
            <a:r>
              <a:rPr lang="en-GB" sz="2000" dirty="0" err="1"/>
              <a:t>plentyn</a:t>
            </a:r>
            <a:endParaRPr lang="en-GB" sz="2000" dirty="0"/>
          </a:p>
        </p:txBody>
      </p:sp>
      <p:sp>
        <p:nvSpPr>
          <p:cNvPr id="4" name="Text Placeholder 3"/>
          <p:cNvSpPr>
            <a:spLocks noGrp="1"/>
          </p:cNvSpPr>
          <p:nvPr>
            <p:ph type="body" sz="half" idx="2"/>
          </p:nvPr>
        </p:nvSpPr>
        <p:spPr>
          <a:xfrm>
            <a:off x="5867400" y="1606700"/>
            <a:ext cx="4038600" cy="4533900"/>
          </a:xfrm>
        </p:spPr>
        <p:txBody>
          <a:bodyPr>
            <a:noAutofit/>
          </a:bodyPr>
          <a:lstStyle/>
          <a:p>
            <a:r>
              <a:rPr lang="en-GB" sz="2000" i="1" dirty="0"/>
              <a:t>Knowledge needs to be revisited</a:t>
            </a:r>
          </a:p>
          <a:p>
            <a:r>
              <a:rPr lang="en-GB" sz="2000" i="1" dirty="0"/>
              <a:t>Child builds on knowledge by revisiting topics</a:t>
            </a:r>
          </a:p>
          <a:p>
            <a:r>
              <a:rPr lang="en-GB" sz="2000" i="1" dirty="0"/>
              <a:t>This differs from thinkers such as Piaget who believed that children pass through a series of predetermined stages.</a:t>
            </a:r>
          </a:p>
          <a:p>
            <a:r>
              <a:rPr lang="en-GB" sz="2000" i="1" dirty="0"/>
              <a:t>Value of culture and environment e.g. function of mother in regard to linguistic process of child.</a:t>
            </a:r>
          </a:p>
        </p:txBody>
      </p:sp>
      <p:pic>
        <p:nvPicPr>
          <p:cNvPr id="5" name="Picture 4"/>
          <p:cNvPicPr>
            <a:picLocks noChangeAspect="1"/>
          </p:cNvPicPr>
          <p:nvPr/>
        </p:nvPicPr>
        <p:blipFill>
          <a:blip r:embed="rId2"/>
          <a:stretch>
            <a:fillRect/>
          </a:stretch>
        </p:blipFill>
        <p:spPr>
          <a:xfrm>
            <a:off x="10325268" y="205896"/>
            <a:ext cx="1511939" cy="1786283"/>
          </a:xfrm>
          <a:prstGeom prst="rect">
            <a:avLst/>
          </a:prstGeom>
        </p:spPr>
      </p:pic>
    </p:spTree>
    <p:extLst>
      <p:ext uri="{BB962C8B-B14F-4D97-AF65-F5344CB8AC3E}">
        <p14:creationId xmlns:p14="http://schemas.microsoft.com/office/powerpoint/2010/main" val="18315406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Beirniadaeth</a:t>
            </a:r>
            <a:r>
              <a:rPr lang="en-GB" dirty="0" smtClean="0"/>
              <a:t> o Bruner</a:t>
            </a:r>
            <a:br>
              <a:rPr lang="en-GB" dirty="0" smtClean="0"/>
            </a:br>
            <a:r>
              <a:rPr lang="en-GB" dirty="0" smtClean="0"/>
              <a:t>Criticism of Bruner</a:t>
            </a:r>
            <a:endParaRPr lang="en-GB" dirty="0"/>
          </a:p>
        </p:txBody>
      </p:sp>
      <p:sp>
        <p:nvSpPr>
          <p:cNvPr id="3" name="Content Placeholder 2"/>
          <p:cNvSpPr>
            <a:spLocks noGrp="1"/>
          </p:cNvSpPr>
          <p:nvPr>
            <p:ph sz="half" idx="1"/>
          </p:nvPr>
        </p:nvSpPr>
        <p:spPr>
          <a:xfrm>
            <a:off x="1676400" y="1752600"/>
            <a:ext cx="4038600" cy="4533900"/>
          </a:xfrm>
        </p:spPr>
        <p:txBody>
          <a:bodyPr>
            <a:noAutofit/>
          </a:bodyPr>
          <a:lstStyle/>
          <a:p>
            <a:r>
              <a:rPr lang="en-GB" sz="2400" dirty="0" err="1"/>
              <a:t>Dysgu</a:t>
            </a:r>
            <a:r>
              <a:rPr lang="en-GB" sz="2400" dirty="0"/>
              <a:t> </a:t>
            </a:r>
            <a:r>
              <a:rPr lang="en-GB" sz="2400" dirty="0" err="1"/>
              <a:t>trwy</a:t>
            </a:r>
            <a:r>
              <a:rPr lang="en-GB" sz="2400" dirty="0"/>
              <a:t> </a:t>
            </a:r>
            <a:r>
              <a:rPr lang="en-GB" sz="2400" dirty="0" err="1"/>
              <a:t>ddarganfod</a:t>
            </a:r>
            <a:r>
              <a:rPr lang="en-GB" sz="2400" dirty="0"/>
              <a:t> – </a:t>
            </a:r>
            <a:r>
              <a:rPr lang="en-GB" sz="2400" dirty="0" err="1"/>
              <a:t>mae</a:t>
            </a:r>
            <a:r>
              <a:rPr lang="en-GB" sz="2400" dirty="0"/>
              <a:t> plant </a:t>
            </a:r>
            <a:r>
              <a:rPr lang="en-GB" sz="2400" dirty="0" err="1"/>
              <a:t>yn</a:t>
            </a:r>
            <a:r>
              <a:rPr lang="en-GB" sz="2400" dirty="0"/>
              <a:t> </a:t>
            </a:r>
            <a:r>
              <a:rPr lang="en-GB" sz="2400" dirty="0" err="1"/>
              <a:t>gallu</a:t>
            </a:r>
            <a:r>
              <a:rPr lang="en-GB" sz="2400" dirty="0"/>
              <a:t> </a:t>
            </a:r>
            <a:r>
              <a:rPr lang="en-GB" sz="2400" dirty="0" err="1"/>
              <a:t>camddeall</a:t>
            </a:r>
            <a:r>
              <a:rPr lang="en-GB" sz="2400" dirty="0"/>
              <a:t> </a:t>
            </a:r>
            <a:r>
              <a:rPr lang="en-GB" sz="2400" dirty="0" err="1"/>
              <a:t>pethau</a:t>
            </a:r>
            <a:r>
              <a:rPr lang="en-GB" sz="2400" dirty="0"/>
              <a:t> </a:t>
            </a:r>
            <a:r>
              <a:rPr lang="en-GB" sz="2400" dirty="0" err="1"/>
              <a:t>sydd</a:t>
            </a:r>
            <a:r>
              <a:rPr lang="en-GB" sz="2400" dirty="0"/>
              <a:t> </a:t>
            </a:r>
            <a:r>
              <a:rPr lang="en-GB" sz="2400" dirty="0" err="1"/>
              <a:t>ddim</a:t>
            </a:r>
            <a:r>
              <a:rPr lang="en-GB" sz="2400" dirty="0"/>
              <a:t> </a:t>
            </a:r>
            <a:r>
              <a:rPr lang="en-GB" sz="2400" dirty="0" err="1"/>
              <a:t>ohyd</a:t>
            </a:r>
            <a:r>
              <a:rPr lang="en-GB" sz="2400" dirty="0"/>
              <a:t> </a:t>
            </a:r>
            <a:r>
              <a:rPr lang="en-GB" sz="2400" dirty="0" err="1"/>
              <a:t>yn</a:t>
            </a:r>
            <a:r>
              <a:rPr lang="en-GB" sz="2400" dirty="0"/>
              <a:t> </a:t>
            </a:r>
            <a:r>
              <a:rPr lang="en-GB" sz="2400" dirty="0" err="1"/>
              <a:t>weladwy</a:t>
            </a:r>
            <a:r>
              <a:rPr lang="en-GB" sz="2400" dirty="0"/>
              <a:t> </a:t>
            </a:r>
            <a:r>
              <a:rPr lang="en-GB" sz="2400" dirty="0" err="1"/>
              <a:t>i’r</a:t>
            </a:r>
            <a:r>
              <a:rPr lang="en-GB" sz="2400" dirty="0"/>
              <a:t> </a:t>
            </a:r>
            <a:r>
              <a:rPr lang="en-GB" sz="2400" dirty="0" err="1"/>
              <a:t>athro</a:t>
            </a:r>
            <a:endParaRPr lang="en-GB" sz="2400" dirty="0"/>
          </a:p>
          <a:p>
            <a:r>
              <a:rPr lang="en-GB" sz="2400" dirty="0" err="1"/>
              <a:t>Twf</a:t>
            </a:r>
            <a:r>
              <a:rPr lang="en-GB" sz="2400" dirty="0"/>
              <a:t> </a:t>
            </a:r>
            <a:r>
              <a:rPr lang="en-GB" sz="2400" dirty="0" err="1"/>
              <a:t>yn</a:t>
            </a:r>
            <a:r>
              <a:rPr lang="en-GB" sz="2400" dirty="0"/>
              <a:t> y </a:t>
            </a:r>
            <a:r>
              <a:rPr lang="en-GB" sz="2400" dirty="0" err="1"/>
              <a:t>gred</a:t>
            </a:r>
            <a:r>
              <a:rPr lang="en-GB" sz="2400" dirty="0"/>
              <a:t> bod </a:t>
            </a:r>
            <a:r>
              <a:rPr lang="en-GB" sz="2400" dirty="0" err="1"/>
              <a:t>angen</a:t>
            </a:r>
            <a:r>
              <a:rPr lang="en-GB" sz="2400" dirty="0"/>
              <a:t> dull </a:t>
            </a:r>
            <a:r>
              <a:rPr lang="en-GB" sz="2400" dirty="0" err="1"/>
              <a:t>mwy</a:t>
            </a:r>
            <a:r>
              <a:rPr lang="en-GB" sz="2400" dirty="0"/>
              <a:t> </a:t>
            </a:r>
            <a:r>
              <a:rPr lang="en-GB" sz="2400" dirty="0" err="1"/>
              <a:t>traddodiadol</a:t>
            </a:r>
            <a:r>
              <a:rPr lang="en-GB" sz="2400" dirty="0"/>
              <a:t> o </a:t>
            </a:r>
            <a:r>
              <a:rPr lang="en-GB" sz="2400" dirty="0" err="1"/>
              <a:t>ddysgu</a:t>
            </a:r>
            <a:r>
              <a:rPr lang="en-GB" sz="2400" dirty="0"/>
              <a:t> </a:t>
            </a:r>
            <a:r>
              <a:rPr lang="en-GB" sz="2400" dirty="0" err="1"/>
              <a:t>ar</a:t>
            </a:r>
            <a:r>
              <a:rPr lang="en-GB" sz="2400" dirty="0"/>
              <a:t> </a:t>
            </a:r>
            <a:r>
              <a:rPr lang="en-GB" sz="2400" dirty="0" err="1"/>
              <a:t>blant</a:t>
            </a:r>
            <a:r>
              <a:rPr lang="en-GB" sz="2400" dirty="0"/>
              <a:t> </a:t>
            </a:r>
            <a:r>
              <a:rPr lang="en-GB" sz="2400" dirty="0" err="1"/>
              <a:t>yn</a:t>
            </a:r>
            <a:r>
              <a:rPr lang="en-GB" sz="2400" dirty="0"/>
              <a:t> </a:t>
            </a:r>
            <a:r>
              <a:rPr lang="en-GB" sz="2400" dirty="0" err="1"/>
              <a:t>enwedig</a:t>
            </a:r>
            <a:r>
              <a:rPr lang="en-GB" sz="2400" dirty="0"/>
              <a:t> </a:t>
            </a:r>
            <a:r>
              <a:rPr lang="en-GB" sz="2400" dirty="0" err="1"/>
              <a:t>yng</a:t>
            </a:r>
            <a:r>
              <a:rPr lang="en-GB" sz="2400" dirty="0"/>
              <a:t> </a:t>
            </a:r>
            <a:r>
              <a:rPr lang="en-GB" sz="2400" dirty="0" err="1"/>
              <a:t>nghwyneb</a:t>
            </a:r>
            <a:r>
              <a:rPr lang="en-GB" sz="2400" dirty="0"/>
              <a:t> </a:t>
            </a:r>
            <a:r>
              <a:rPr lang="en-GB" sz="2400" dirty="0" err="1"/>
              <a:t>pwysau</a:t>
            </a:r>
            <a:r>
              <a:rPr lang="en-GB" sz="2400" dirty="0"/>
              <a:t> </a:t>
            </a:r>
            <a:r>
              <a:rPr lang="en-GB" sz="2400" dirty="0" err="1"/>
              <a:t>targedau</a:t>
            </a:r>
            <a:r>
              <a:rPr lang="en-GB" sz="2400" dirty="0"/>
              <a:t> ac </a:t>
            </a:r>
            <a:r>
              <a:rPr lang="en-GB" sz="2400" dirty="0" err="1"/>
              <a:t>arholiadau</a:t>
            </a:r>
            <a:endParaRPr lang="en-GB" sz="2400" dirty="0"/>
          </a:p>
        </p:txBody>
      </p:sp>
      <p:sp>
        <p:nvSpPr>
          <p:cNvPr id="4" name="Text Placeholder 3"/>
          <p:cNvSpPr>
            <a:spLocks noGrp="1"/>
          </p:cNvSpPr>
          <p:nvPr>
            <p:ph type="body" sz="half" idx="2"/>
          </p:nvPr>
        </p:nvSpPr>
        <p:spPr>
          <a:xfrm>
            <a:off x="5867400" y="1676400"/>
            <a:ext cx="4038600" cy="4533900"/>
          </a:xfrm>
        </p:spPr>
        <p:txBody>
          <a:bodyPr>
            <a:noAutofit/>
          </a:bodyPr>
          <a:lstStyle/>
          <a:p>
            <a:r>
              <a:rPr lang="en-GB" sz="2400" i="1" dirty="0"/>
              <a:t>Discovery learning – children can misconstrue meaning which may be unobserved by teachers</a:t>
            </a:r>
          </a:p>
          <a:p>
            <a:r>
              <a:rPr lang="en-GB" sz="2400" i="1" dirty="0"/>
              <a:t>Growing perception that children need more traditional form of teaching particularly when schools are driven by targets and exams.</a:t>
            </a:r>
          </a:p>
        </p:txBody>
      </p:sp>
    </p:spTree>
    <p:extLst>
      <p:ext uri="{BB962C8B-B14F-4D97-AF65-F5344CB8AC3E}">
        <p14:creationId xmlns:p14="http://schemas.microsoft.com/office/powerpoint/2010/main" val="16090045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r>
              <a:rPr lang="en-GB" sz="3200" dirty="0"/>
              <a:t/>
            </a:r>
            <a:br>
              <a:rPr lang="en-GB" sz="3200" dirty="0"/>
            </a:br>
            <a:r>
              <a:rPr lang="en-GB" sz="3200" dirty="0"/>
              <a:t>Applying Bruner in the classroom</a:t>
            </a:r>
          </a:p>
        </p:txBody>
      </p:sp>
      <p:sp>
        <p:nvSpPr>
          <p:cNvPr id="3" name="Content Placeholder 2"/>
          <p:cNvSpPr>
            <a:spLocks noGrp="1"/>
          </p:cNvSpPr>
          <p:nvPr>
            <p:ph sz="half" idx="1"/>
          </p:nvPr>
        </p:nvSpPr>
        <p:spPr>
          <a:xfrm>
            <a:off x="1676400" y="1524000"/>
            <a:ext cx="4038600" cy="4533900"/>
          </a:xfrm>
        </p:spPr>
        <p:txBody>
          <a:bodyPr>
            <a:noAutofit/>
          </a:bodyPr>
          <a:lstStyle/>
          <a:p>
            <a:r>
              <a:rPr lang="en-GB" sz="2400" dirty="0" err="1"/>
              <a:t>Athro</a:t>
            </a:r>
            <a:r>
              <a:rPr lang="en-GB" sz="2400" dirty="0"/>
              <a:t> </a:t>
            </a:r>
            <a:r>
              <a:rPr lang="en-GB" sz="2400" dirty="0" err="1"/>
              <a:t>fel</a:t>
            </a:r>
            <a:r>
              <a:rPr lang="en-GB" sz="2400" dirty="0"/>
              <a:t> </a:t>
            </a:r>
            <a:r>
              <a:rPr lang="en-GB" sz="2400" dirty="0" err="1"/>
              <a:t>ysgogwr</a:t>
            </a:r>
            <a:r>
              <a:rPr lang="en-GB" sz="2400" dirty="0"/>
              <a:t> a </a:t>
            </a:r>
            <a:r>
              <a:rPr lang="en-GB" sz="2400" dirty="0" err="1"/>
              <a:t>chatalydd</a:t>
            </a:r>
            <a:r>
              <a:rPr lang="en-GB" sz="2400" dirty="0"/>
              <a:t> </a:t>
            </a:r>
            <a:r>
              <a:rPr lang="en-GB" sz="2400" dirty="0" err="1"/>
              <a:t>dysgu</a:t>
            </a:r>
            <a:r>
              <a:rPr lang="en-GB" sz="2400" dirty="0"/>
              <a:t> </a:t>
            </a:r>
          </a:p>
          <a:p>
            <a:r>
              <a:rPr lang="en-GB" sz="2400" dirty="0" err="1"/>
              <a:t>Sgaffaldio</a:t>
            </a:r>
            <a:r>
              <a:rPr lang="en-GB" sz="2400" dirty="0"/>
              <a:t> – plant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cynorthwyo</a:t>
            </a:r>
            <a:r>
              <a:rPr lang="en-GB" sz="2400" dirty="0"/>
              <a:t> </a:t>
            </a:r>
            <a:r>
              <a:rPr lang="en-GB" sz="2400" dirty="0" err="1"/>
              <a:t>gan</a:t>
            </a:r>
            <a:r>
              <a:rPr lang="en-GB" sz="2400" dirty="0"/>
              <a:t> </a:t>
            </a:r>
            <a:r>
              <a:rPr lang="en-GB" sz="2400" dirty="0" err="1"/>
              <a:t>oedolyn</a:t>
            </a:r>
            <a:r>
              <a:rPr lang="en-GB" sz="2400" dirty="0"/>
              <a:t> </a:t>
            </a:r>
            <a:r>
              <a:rPr lang="en-GB" sz="2400" dirty="0" err="1"/>
              <a:t>neu</a:t>
            </a:r>
            <a:r>
              <a:rPr lang="en-GB" sz="2400" dirty="0"/>
              <a:t> </a:t>
            </a:r>
            <a:r>
              <a:rPr lang="en-GB" sz="2400" dirty="0" err="1"/>
              <a:t>blentyn</a:t>
            </a:r>
            <a:r>
              <a:rPr lang="en-GB" sz="2400" dirty="0"/>
              <a:t> </a:t>
            </a:r>
            <a:r>
              <a:rPr lang="en-GB" sz="2400" dirty="0" err="1"/>
              <a:t>arall</a:t>
            </a:r>
            <a:r>
              <a:rPr lang="en-GB" sz="2400" dirty="0"/>
              <a:t> </a:t>
            </a:r>
            <a:r>
              <a:rPr lang="en-GB" sz="2400" dirty="0" err="1"/>
              <a:t>trwy</a:t>
            </a:r>
            <a:r>
              <a:rPr lang="en-GB" sz="2400" dirty="0"/>
              <a:t> </a:t>
            </a:r>
            <a:r>
              <a:rPr lang="en-GB" sz="2400" dirty="0" err="1"/>
              <a:t>ddechrau</a:t>
            </a:r>
            <a:r>
              <a:rPr lang="en-GB" sz="2400" dirty="0"/>
              <a:t> </a:t>
            </a:r>
            <a:r>
              <a:rPr lang="en-GB" sz="2400" dirty="0" err="1"/>
              <a:t>tasgau</a:t>
            </a:r>
            <a:r>
              <a:rPr lang="en-GB" sz="2400" dirty="0"/>
              <a:t>, </a:t>
            </a:r>
            <a:r>
              <a:rPr lang="en-GB" sz="2400" dirty="0" err="1"/>
              <a:t>symleiddio</a:t>
            </a:r>
            <a:r>
              <a:rPr lang="en-GB" sz="2400" dirty="0"/>
              <a:t> </a:t>
            </a:r>
            <a:r>
              <a:rPr lang="en-GB" sz="2400" dirty="0" err="1"/>
              <a:t>problemau</a:t>
            </a:r>
            <a:r>
              <a:rPr lang="en-GB" sz="2400" dirty="0"/>
              <a:t> a </a:t>
            </a:r>
            <a:r>
              <a:rPr lang="en-GB" sz="2400" dirty="0" err="1"/>
              <a:t>thynnu</a:t>
            </a:r>
            <a:r>
              <a:rPr lang="en-GB" sz="2400" dirty="0"/>
              <a:t> </a:t>
            </a:r>
            <a:r>
              <a:rPr lang="en-GB" sz="2400" dirty="0" err="1"/>
              <a:t>sylw</a:t>
            </a:r>
            <a:r>
              <a:rPr lang="en-GB" sz="2400" dirty="0"/>
              <a:t> at </a:t>
            </a:r>
            <a:r>
              <a:rPr lang="en-GB" sz="2400" dirty="0" err="1"/>
              <a:t>gamgymeriadau</a:t>
            </a:r>
            <a:endParaRPr lang="en-GB" sz="2400" dirty="0"/>
          </a:p>
          <a:p>
            <a:r>
              <a:rPr lang="en-GB" sz="2400" dirty="0" err="1"/>
              <a:t>Yn</a:t>
            </a:r>
            <a:r>
              <a:rPr lang="en-GB" sz="2400" dirty="0"/>
              <a:t> </a:t>
            </a:r>
            <a:r>
              <a:rPr lang="en-GB" sz="2400" dirty="0" err="1"/>
              <a:t>erbyn</a:t>
            </a:r>
            <a:r>
              <a:rPr lang="en-GB" sz="2400" dirty="0"/>
              <a:t> </a:t>
            </a:r>
            <a:r>
              <a:rPr lang="en-GB" sz="2400" dirty="0" err="1"/>
              <a:t>pedagogeg</a:t>
            </a:r>
            <a:r>
              <a:rPr lang="en-GB" sz="2400" dirty="0"/>
              <a:t> </a:t>
            </a:r>
            <a:r>
              <a:rPr lang="en-GB" sz="2400" dirty="0" err="1"/>
              <a:t>didacteg</a:t>
            </a:r>
            <a:endParaRPr lang="en-GB" sz="2400" dirty="0"/>
          </a:p>
        </p:txBody>
      </p:sp>
      <p:sp>
        <p:nvSpPr>
          <p:cNvPr id="4" name="Text Placeholder 3"/>
          <p:cNvSpPr>
            <a:spLocks noGrp="1"/>
          </p:cNvSpPr>
          <p:nvPr>
            <p:ph type="body" sz="half" idx="2"/>
          </p:nvPr>
        </p:nvSpPr>
        <p:spPr>
          <a:xfrm>
            <a:off x="5943600" y="1600200"/>
            <a:ext cx="3962400" cy="4953000"/>
          </a:xfrm>
        </p:spPr>
        <p:txBody>
          <a:bodyPr>
            <a:noAutofit/>
          </a:bodyPr>
          <a:lstStyle/>
          <a:p>
            <a:r>
              <a:rPr lang="en-GB" sz="2400" i="1" dirty="0"/>
              <a:t>Teacher as a motivator and catalyst for learning</a:t>
            </a:r>
          </a:p>
          <a:p>
            <a:r>
              <a:rPr lang="en-GB" sz="2400" i="1" dirty="0"/>
              <a:t>Scaffolding – helped by another adult or child by starting tasks, simplifying problems and highlighting errors.</a:t>
            </a:r>
          </a:p>
          <a:p>
            <a:r>
              <a:rPr lang="en-GB" sz="2400" i="1" dirty="0"/>
              <a:t>Against didactic and routine pedagogy</a:t>
            </a:r>
          </a:p>
        </p:txBody>
      </p:sp>
      <p:pic>
        <p:nvPicPr>
          <p:cNvPr id="5" name="Picture 4"/>
          <p:cNvPicPr>
            <a:picLocks noChangeAspect="1"/>
          </p:cNvPicPr>
          <p:nvPr/>
        </p:nvPicPr>
        <p:blipFill>
          <a:blip r:embed="rId2"/>
          <a:stretch>
            <a:fillRect/>
          </a:stretch>
        </p:blipFill>
        <p:spPr>
          <a:xfrm>
            <a:off x="10515600" y="179520"/>
            <a:ext cx="1511939" cy="1786283"/>
          </a:xfrm>
          <a:prstGeom prst="rect">
            <a:avLst/>
          </a:prstGeom>
        </p:spPr>
      </p:pic>
    </p:spTree>
    <p:extLst>
      <p:ext uri="{BB962C8B-B14F-4D97-AF65-F5344CB8AC3E}">
        <p14:creationId xmlns:p14="http://schemas.microsoft.com/office/powerpoint/2010/main" val="352957131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57200"/>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r>
              <a:rPr lang="en-GB" sz="3200" dirty="0"/>
              <a:t/>
            </a:r>
            <a:br>
              <a:rPr lang="en-GB" sz="3200" dirty="0"/>
            </a:br>
            <a:r>
              <a:rPr lang="en-GB" sz="3200" dirty="0"/>
              <a:t>Applying Bruner in the classroom</a:t>
            </a:r>
          </a:p>
        </p:txBody>
      </p:sp>
      <p:sp>
        <p:nvSpPr>
          <p:cNvPr id="3" name="Content Placeholder 2"/>
          <p:cNvSpPr>
            <a:spLocks noGrp="1"/>
          </p:cNvSpPr>
          <p:nvPr>
            <p:ph sz="half" idx="1"/>
          </p:nvPr>
        </p:nvSpPr>
        <p:spPr>
          <a:xfrm>
            <a:off x="1981200" y="1600200"/>
            <a:ext cx="4114800" cy="5029200"/>
          </a:xfrm>
        </p:spPr>
        <p:txBody>
          <a:bodyPr>
            <a:normAutofit/>
          </a:bodyPr>
          <a:lstStyle/>
          <a:p>
            <a:r>
              <a:rPr lang="en-GB" sz="2800" dirty="0" err="1"/>
              <a:t>Cwricwlwm</a:t>
            </a:r>
            <a:r>
              <a:rPr lang="en-GB" sz="2800" dirty="0"/>
              <a:t> </a:t>
            </a:r>
            <a:r>
              <a:rPr lang="en-GB" sz="2800" dirty="0" err="1"/>
              <a:t>troellog</a:t>
            </a:r>
            <a:r>
              <a:rPr lang="en-GB" sz="2800" dirty="0"/>
              <a:t> – </a:t>
            </a:r>
            <a:r>
              <a:rPr lang="en-GB" sz="2800" dirty="0" err="1"/>
              <a:t>adlewyrchu</a:t>
            </a:r>
            <a:r>
              <a:rPr lang="en-GB" sz="2800" dirty="0"/>
              <a:t> </a:t>
            </a:r>
            <a:r>
              <a:rPr lang="en-GB" sz="2800" dirty="0" err="1"/>
              <a:t>ar</a:t>
            </a:r>
            <a:r>
              <a:rPr lang="en-GB" sz="2800" dirty="0"/>
              <a:t> </a:t>
            </a:r>
            <a:r>
              <a:rPr lang="en-GB" sz="2800" dirty="0" err="1"/>
              <a:t>ddysgu</a:t>
            </a:r>
            <a:r>
              <a:rPr lang="en-GB" sz="2800" dirty="0"/>
              <a:t> ac </a:t>
            </a:r>
            <a:r>
              <a:rPr lang="en-GB" sz="2800" dirty="0" err="1"/>
              <a:t>ailymweld</a:t>
            </a:r>
            <a:r>
              <a:rPr lang="en-GB" sz="2800" dirty="0"/>
              <a:t> </a:t>
            </a:r>
            <a:r>
              <a:rPr lang="en-GB" sz="2800" dirty="0" err="1"/>
              <a:t>nid</a:t>
            </a:r>
            <a:r>
              <a:rPr lang="en-GB" sz="2800" dirty="0"/>
              <a:t> </a:t>
            </a:r>
            <a:r>
              <a:rPr lang="en-GB" sz="2800" dirty="0" err="1"/>
              <a:t>adeiladu</a:t>
            </a:r>
            <a:r>
              <a:rPr lang="en-GB" sz="2800" dirty="0"/>
              <a:t> </a:t>
            </a:r>
            <a:r>
              <a:rPr lang="en-GB" sz="2800" dirty="0" err="1"/>
              <a:t>gwybodaeth</a:t>
            </a:r>
            <a:endParaRPr lang="en-GB" sz="2800" dirty="0"/>
          </a:p>
          <a:p>
            <a:r>
              <a:rPr lang="en-GB" sz="2800" dirty="0" err="1"/>
              <a:t>Troelli</a:t>
            </a:r>
            <a:r>
              <a:rPr lang="en-GB" sz="2800" dirty="0"/>
              <a:t> </a:t>
            </a:r>
            <a:r>
              <a:rPr lang="en-GB" sz="2800" dirty="0" err="1"/>
              <a:t>effeithiol</a:t>
            </a:r>
            <a:r>
              <a:rPr lang="en-GB" sz="2800" dirty="0"/>
              <a:t> – </a:t>
            </a:r>
            <a:r>
              <a:rPr lang="en-GB" sz="2800" dirty="0" err="1"/>
              <a:t>deall</a:t>
            </a:r>
            <a:r>
              <a:rPr lang="en-GB" sz="2800" dirty="0"/>
              <a:t> </a:t>
            </a:r>
            <a:r>
              <a:rPr lang="en-GB" sz="2800" dirty="0" err="1"/>
              <a:t>pwnc</a:t>
            </a:r>
            <a:r>
              <a:rPr lang="en-GB" sz="2800" dirty="0"/>
              <a:t> </a:t>
            </a:r>
            <a:r>
              <a:rPr lang="en-GB" sz="2800" dirty="0" err="1"/>
              <a:t>mewn</a:t>
            </a:r>
            <a:r>
              <a:rPr lang="en-GB" sz="2800" dirty="0"/>
              <a:t> </a:t>
            </a:r>
            <a:r>
              <a:rPr lang="en-GB" sz="2800" dirty="0" err="1"/>
              <a:t>perthynas</a:t>
            </a:r>
            <a:r>
              <a:rPr lang="en-GB" sz="2800" dirty="0"/>
              <a:t> a </a:t>
            </a:r>
            <a:r>
              <a:rPr lang="en-GB" sz="2800" dirty="0" err="1"/>
              <a:t>chyd-destun</a:t>
            </a:r>
            <a:r>
              <a:rPr lang="en-GB" sz="2800" dirty="0"/>
              <a:t> </a:t>
            </a:r>
            <a:r>
              <a:rPr lang="en-GB" sz="2800" dirty="0" err="1"/>
              <a:t>mwy</a:t>
            </a:r>
            <a:r>
              <a:rPr lang="en-GB" sz="2800" dirty="0"/>
              <a:t> </a:t>
            </a:r>
            <a:r>
              <a:rPr lang="en-GB" sz="2800" dirty="0" err="1"/>
              <a:t>eang</a:t>
            </a:r>
            <a:r>
              <a:rPr lang="en-GB" sz="2800" dirty="0"/>
              <a:t>. </a:t>
            </a:r>
            <a:r>
              <a:rPr lang="en-GB" sz="2800" dirty="0" err="1"/>
              <a:t>Llai</a:t>
            </a:r>
            <a:r>
              <a:rPr lang="en-GB" sz="2800" dirty="0"/>
              <a:t> o </a:t>
            </a:r>
            <a:r>
              <a:rPr lang="en-GB" sz="2800" dirty="0" err="1"/>
              <a:t>ffocws</a:t>
            </a:r>
            <a:r>
              <a:rPr lang="en-GB" sz="2800" dirty="0"/>
              <a:t> </a:t>
            </a:r>
            <a:r>
              <a:rPr lang="en-GB" sz="2800" dirty="0" err="1"/>
              <a:t>ar</a:t>
            </a:r>
            <a:r>
              <a:rPr lang="en-GB" sz="2800" dirty="0"/>
              <a:t> </a:t>
            </a:r>
            <a:r>
              <a:rPr lang="en-GB" sz="2800" dirty="0" err="1"/>
              <a:t>bwnc</a:t>
            </a:r>
            <a:r>
              <a:rPr lang="en-GB" sz="2800" dirty="0"/>
              <a:t> </a:t>
            </a:r>
            <a:r>
              <a:rPr lang="en-GB" sz="2800" dirty="0" err="1"/>
              <a:t>penodol</a:t>
            </a:r>
            <a:r>
              <a:rPr lang="en-GB" sz="2800" dirty="0"/>
              <a:t>.</a:t>
            </a:r>
          </a:p>
        </p:txBody>
      </p:sp>
      <p:sp>
        <p:nvSpPr>
          <p:cNvPr id="4" name="Text Placeholder 3"/>
          <p:cNvSpPr>
            <a:spLocks noGrp="1"/>
          </p:cNvSpPr>
          <p:nvPr>
            <p:ph type="body" sz="half" idx="2"/>
          </p:nvPr>
        </p:nvSpPr>
        <p:spPr>
          <a:xfrm>
            <a:off x="6172200" y="1600200"/>
            <a:ext cx="3962400" cy="4953000"/>
          </a:xfrm>
        </p:spPr>
        <p:txBody>
          <a:bodyPr>
            <a:noAutofit/>
          </a:bodyPr>
          <a:lstStyle/>
          <a:p>
            <a:r>
              <a:rPr lang="en-GB" sz="2400" i="1" dirty="0"/>
              <a:t>Spiral ‘curriculum’ – reflect on understanding and revisit not a steady build up of knowledge.</a:t>
            </a:r>
          </a:p>
          <a:p>
            <a:r>
              <a:rPr lang="en-GB" sz="2400" i="1" dirty="0"/>
              <a:t>Effective spiralling – understand the subject in relation to broader context of learning. Less subject specific teaching.</a:t>
            </a:r>
          </a:p>
          <a:p>
            <a:endParaRPr lang="en-GB" sz="2800" dirty="0"/>
          </a:p>
        </p:txBody>
      </p:sp>
      <p:pic>
        <p:nvPicPr>
          <p:cNvPr id="5" name="Picture 4"/>
          <p:cNvPicPr>
            <a:picLocks noChangeAspect="1"/>
          </p:cNvPicPr>
          <p:nvPr/>
        </p:nvPicPr>
        <p:blipFill>
          <a:blip r:embed="rId2"/>
          <a:stretch>
            <a:fillRect/>
          </a:stretch>
        </p:blipFill>
        <p:spPr>
          <a:xfrm>
            <a:off x="10515600" y="267443"/>
            <a:ext cx="1511939" cy="1786283"/>
          </a:xfrm>
          <a:prstGeom prst="rect">
            <a:avLst/>
          </a:prstGeom>
        </p:spPr>
      </p:pic>
    </p:spTree>
    <p:extLst>
      <p:ext uri="{BB962C8B-B14F-4D97-AF65-F5344CB8AC3E}">
        <p14:creationId xmlns:p14="http://schemas.microsoft.com/office/powerpoint/2010/main" val="33348069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 </a:t>
            </a:r>
            <a:r>
              <a:rPr lang="en-GB" dirty="0" smtClean="0"/>
              <a:t>Task</a:t>
            </a:r>
            <a:endParaRPr lang="en-GB" dirty="0"/>
          </a:p>
        </p:txBody>
      </p:sp>
      <p:sp>
        <p:nvSpPr>
          <p:cNvPr id="3" name="Content Placeholder 2"/>
          <p:cNvSpPr>
            <a:spLocks noGrp="1"/>
          </p:cNvSpPr>
          <p:nvPr>
            <p:ph sz="half" idx="1"/>
          </p:nvPr>
        </p:nvSpPr>
        <p:spPr/>
        <p:txBody>
          <a:bodyPr>
            <a:normAutofit/>
          </a:bodyPr>
          <a:lstStyle/>
          <a:p>
            <a:r>
              <a:rPr lang="en-GB" sz="3200" dirty="0" err="1"/>
              <a:t>Gwnewch</a:t>
            </a:r>
            <a:r>
              <a:rPr lang="en-GB" sz="3200" dirty="0"/>
              <a:t> </a:t>
            </a:r>
            <a:r>
              <a:rPr lang="en-GB" sz="3200" dirty="0" err="1"/>
              <a:t>restr</a:t>
            </a:r>
            <a:r>
              <a:rPr lang="en-GB" sz="3200" dirty="0"/>
              <a:t> o </a:t>
            </a:r>
            <a:r>
              <a:rPr lang="en-GB" sz="3200" dirty="0" err="1"/>
              <a:t>enghreifftiau</a:t>
            </a:r>
            <a:r>
              <a:rPr lang="en-GB" sz="3200" dirty="0"/>
              <a:t> </a:t>
            </a:r>
            <a:r>
              <a:rPr lang="en-GB" sz="3200" dirty="0" err="1"/>
              <a:t>lle</a:t>
            </a:r>
            <a:r>
              <a:rPr lang="en-GB" sz="3200" dirty="0"/>
              <a:t> </a:t>
            </a:r>
            <a:r>
              <a:rPr lang="en-GB" sz="3200" dirty="0" err="1"/>
              <a:t>gwelir</a:t>
            </a:r>
            <a:r>
              <a:rPr lang="en-GB" sz="3200" dirty="0"/>
              <a:t> </a:t>
            </a:r>
            <a:r>
              <a:rPr lang="en-GB" sz="3200" dirty="0" err="1"/>
              <a:t>syniadau</a:t>
            </a:r>
            <a:r>
              <a:rPr lang="en-GB" sz="3200" dirty="0"/>
              <a:t> Bruner </a:t>
            </a:r>
            <a:r>
              <a:rPr lang="en-GB" sz="3200" dirty="0" err="1"/>
              <a:t>yn</a:t>
            </a:r>
            <a:r>
              <a:rPr lang="en-GB" sz="3200" dirty="0"/>
              <a:t> </a:t>
            </a:r>
            <a:r>
              <a:rPr lang="en-GB" sz="3200" dirty="0" err="1"/>
              <a:t>addysg</a:t>
            </a:r>
            <a:r>
              <a:rPr lang="en-GB" sz="3200" dirty="0"/>
              <a:t> </a:t>
            </a:r>
            <a:r>
              <a:rPr lang="en-GB" sz="3200" dirty="0" err="1"/>
              <a:t>heddiw</a:t>
            </a:r>
            <a:endParaRPr lang="en-GB" sz="3200" dirty="0"/>
          </a:p>
        </p:txBody>
      </p:sp>
      <p:sp>
        <p:nvSpPr>
          <p:cNvPr id="4" name="Text Placeholder 3"/>
          <p:cNvSpPr>
            <a:spLocks noGrp="1"/>
          </p:cNvSpPr>
          <p:nvPr>
            <p:ph type="body" sz="half" idx="2"/>
          </p:nvPr>
        </p:nvSpPr>
        <p:spPr>
          <a:xfrm>
            <a:off x="5943600" y="1600200"/>
            <a:ext cx="4038600" cy="4533900"/>
          </a:xfrm>
        </p:spPr>
        <p:txBody>
          <a:bodyPr>
            <a:normAutofit/>
          </a:bodyPr>
          <a:lstStyle/>
          <a:p>
            <a:r>
              <a:rPr lang="en-GB" sz="3200" i="1" dirty="0"/>
              <a:t>List how and where Bruner’s ideas can be seen in education today</a:t>
            </a:r>
          </a:p>
        </p:txBody>
      </p:sp>
      <p:pic>
        <p:nvPicPr>
          <p:cNvPr id="5" name="Picture 4"/>
          <p:cNvPicPr>
            <a:picLocks noChangeAspect="1"/>
          </p:cNvPicPr>
          <p:nvPr/>
        </p:nvPicPr>
        <p:blipFill>
          <a:blip r:embed="rId2"/>
          <a:stretch>
            <a:fillRect/>
          </a:stretch>
        </p:blipFill>
        <p:spPr>
          <a:xfrm>
            <a:off x="9671538" y="114300"/>
            <a:ext cx="2239108" cy="1767254"/>
          </a:xfrm>
          <a:prstGeom prst="rect">
            <a:avLst/>
          </a:prstGeom>
        </p:spPr>
      </p:pic>
    </p:spTree>
    <p:extLst>
      <p:ext uri="{BB962C8B-B14F-4D97-AF65-F5344CB8AC3E}">
        <p14:creationId xmlns:p14="http://schemas.microsoft.com/office/powerpoint/2010/main" val="39489771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sz="half" idx="4294967295"/>
          </p:nvPr>
        </p:nvSpPr>
        <p:spPr>
          <a:xfrm>
            <a:off x="1524000" y="2013439"/>
            <a:ext cx="3714750" cy="4264270"/>
          </a:xfrm>
        </p:spPr>
        <p:txBody>
          <a:bodyPr/>
          <a:lstStyle/>
          <a:p>
            <a:r>
              <a:rPr lang="en-GB" altLang="en-US" sz="3600" i="1" dirty="0">
                <a:ea typeface="ＭＳ Ｐゴシック" pitchFamily="34" charset="-128"/>
              </a:rPr>
              <a:t> ‘Talent is not something to be found in the few; it is to be developed in the many ’ </a:t>
            </a:r>
            <a:r>
              <a:rPr lang="en-GB" altLang="en-US" i="1" dirty="0">
                <a:ea typeface="ＭＳ Ｐゴシック" pitchFamily="34" charset="-128"/>
              </a:rPr>
              <a:t>(Bloom, Cited in Anderson et al, 2001) </a:t>
            </a:r>
          </a:p>
          <a:p>
            <a:pPr marL="0" indent="0" eaLnBrk="1" hangingPunct="1">
              <a:buNone/>
            </a:pPr>
            <a:endParaRPr lang="en-GB" altLang="en-US" sz="2800" dirty="0">
              <a:ea typeface="ＭＳ Ｐゴシック" pitchFamily="34" charset="-128"/>
            </a:endParaRPr>
          </a:p>
        </p:txBody>
      </p:sp>
      <p:sp>
        <p:nvSpPr>
          <p:cNvPr id="51202" name="Rectangle 2"/>
          <p:cNvSpPr>
            <a:spLocks noGrp="1" noChangeArrowheads="1"/>
          </p:cNvSpPr>
          <p:nvPr>
            <p:ph type="title" idx="4294967295"/>
          </p:nvPr>
        </p:nvSpPr>
        <p:spPr>
          <a:xfrm>
            <a:off x="1524000" y="381000"/>
            <a:ext cx="9144000" cy="939800"/>
          </a:xfrm>
        </p:spPr>
        <p:txBody>
          <a:bodyPr rtlCol="0">
            <a:normAutofit fontScale="90000"/>
          </a:bodyPr>
          <a:lstStyle/>
          <a:p>
            <a:pPr algn="ctr">
              <a:defRPr/>
            </a:pPr>
            <a:r>
              <a:rPr lang="en-GB" sz="4400" dirty="0"/>
              <a:t>Benjamin Bloom</a:t>
            </a:r>
            <a:br>
              <a:rPr lang="en-GB" sz="4400" dirty="0"/>
            </a:br>
            <a:r>
              <a:rPr lang="en-GB" sz="4400" dirty="0"/>
              <a:t>1913-1999</a:t>
            </a:r>
            <a:endParaRPr lang="en-GB" dirty="0">
              <a:ea typeface="+mj-ea"/>
              <a:cs typeface="+mj-cs"/>
            </a:endParaRPr>
          </a:p>
        </p:txBody>
      </p:sp>
      <p:pic>
        <p:nvPicPr>
          <p:cNvPr id="2" name="Picture 1"/>
          <p:cNvPicPr>
            <a:picLocks noChangeAspect="1"/>
          </p:cNvPicPr>
          <p:nvPr/>
        </p:nvPicPr>
        <p:blipFill>
          <a:blip r:embed="rId2"/>
          <a:stretch>
            <a:fillRect/>
          </a:stretch>
        </p:blipFill>
        <p:spPr>
          <a:xfrm>
            <a:off x="6976695" y="2013439"/>
            <a:ext cx="2949819" cy="3578469"/>
          </a:xfrm>
          <a:prstGeom prst="rect">
            <a:avLst/>
          </a:prstGeom>
        </p:spPr>
      </p:pic>
    </p:spTree>
    <p:extLst>
      <p:ext uri="{BB962C8B-B14F-4D97-AF65-F5344CB8AC3E}">
        <p14:creationId xmlns:p14="http://schemas.microsoft.com/office/powerpoint/2010/main" val="133281279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52400"/>
            <a:ext cx="7024744" cy="1143000"/>
          </a:xfrm>
        </p:spPr>
        <p:txBody>
          <a:bodyPr/>
          <a:lstStyle/>
          <a:p>
            <a:r>
              <a:rPr lang="en-GB" dirty="0" smtClean="0"/>
              <a:t>Bloom</a:t>
            </a:r>
            <a:endParaRPr lang="en-GB" dirty="0"/>
          </a:p>
        </p:txBody>
      </p:sp>
      <p:sp>
        <p:nvSpPr>
          <p:cNvPr id="3" name="Content Placeholder 2"/>
          <p:cNvSpPr>
            <a:spLocks noGrp="1"/>
          </p:cNvSpPr>
          <p:nvPr>
            <p:ph sz="half" idx="1"/>
          </p:nvPr>
        </p:nvSpPr>
        <p:spPr>
          <a:xfrm>
            <a:off x="2133600" y="2004646"/>
            <a:ext cx="3733800" cy="4319954"/>
          </a:xfrm>
        </p:spPr>
        <p:txBody>
          <a:bodyPr>
            <a:normAutofit/>
          </a:bodyPr>
          <a:lstStyle/>
          <a:p>
            <a:r>
              <a:rPr lang="en-GB" sz="2000" dirty="0" err="1" smtClean="0"/>
              <a:t>Cyfoeth</a:t>
            </a:r>
            <a:r>
              <a:rPr lang="en-GB" sz="2000" dirty="0" smtClean="0"/>
              <a:t> a </a:t>
            </a:r>
            <a:r>
              <a:rPr lang="en-GB" sz="2000" dirty="0" err="1" smtClean="0"/>
              <a:t>dosbarth</a:t>
            </a:r>
            <a:r>
              <a:rPr lang="en-GB" sz="2000" dirty="0" smtClean="0"/>
              <a:t> </a:t>
            </a:r>
            <a:r>
              <a:rPr lang="en-GB" sz="2000" dirty="0" err="1" smtClean="0"/>
              <a:t>cymdeithasol</a:t>
            </a:r>
            <a:r>
              <a:rPr lang="en-GB" sz="2000" dirty="0" smtClean="0"/>
              <a:t> – </a:t>
            </a:r>
            <a:r>
              <a:rPr lang="en-GB" sz="2000" dirty="0" err="1" smtClean="0"/>
              <a:t>penderfynu</a:t>
            </a:r>
            <a:r>
              <a:rPr lang="en-GB" sz="2000" dirty="0" smtClean="0"/>
              <a:t> pa </a:t>
            </a:r>
            <a:r>
              <a:rPr lang="en-GB" sz="2000" dirty="0" err="1" smtClean="0"/>
              <a:t>mor</a:t>
            </a:r>
            <a:r>
              <a:rPr lang="en-GB" sz="2000" dirty="0" smtClean="0"/>
              <a:t> </a:t>
            </a:r>
            <a:r>
              <a:rPr lang="en-GB" sz="2000" dirty="0" err="1" smtClean="0"/>
              <a:t>llwyddiannus</a:t>
            </a:r>
            <a:r>
              <a:rPr lang="en-GB" sz="2000" dirty="0" smtClean="0"/>
              <a:t> </a:t>
            </a:r>
            <a:r>
              <a:rPr lang="en-GB" sz="2000" dirty="0" err="1" smtClean="0"/>
              <a:t>oedd</a:t>
            </a:r>
            <a:r>
              <a:rPr lang="en-GB" sz="2000" dirty="0" smtClean="0"/>
              <a:t> plant </a:t>
            </a:r>
            <a:r>
              <a:rPr lang="en-GB" sz="2000" dirty="0" err="1" smtClean="0"/>
              <a:t>yn</a:t>
            </a:r>
            <a:r>
              <a:rPr lang="en-GB" sz="2000" dirty="0" smtClean="0"/>
              <a:t> </a:t>
            </a:r>
            <a:r>
              <a:rPr lang="en-GB" sz="2000" dirty="0" err="1" smtClean="0"/>
              <a:t>ysgol</a:t>
            </a:r>
            <a:endParaRPr lang="en-GB" sz="2000" dirty="0" smtClean="0"/>
          </a:p>
          <a:p>
            <a:r>
              <a:rPr lang="en-GB" sz="2000" dirty="0" err="1" smtClean="0"/>
              <a:t>Credai</a:t>
            </a:r>
            <a:r>
              <a:rPr lang="en-GB" sz="2000" dirty="0" smtClean="0"/>
              <a:t> Bloom </a:t>
            </a:r>
            <a:r>
              <a:rPr lang="en-GB" sz="2000" dirty="0" err="1" smtClean="0"/>
              <a:t>gallai</a:t>
            </a:r>
            <a:r>
              <a:rPr lang="en-GB" sz="2000" dirty="0" smtClean="0"/>
              <a:t> </a:t>
            </a:r>
            <a:r>
              <a:rPr lang="en-GB" sz="2000" dirty="0" err="1" smtClean="0"/>
              <a:t>pawb</a:t>
            </a:r>
            <a:r>
              <a:rPr lang="en-GB" sz="2000" dirty="0" smtClean="0"/>
              <a:t> </a:t>
            </a:r>
            <a:r>
              <a:rPr lang="en-GB" sz="2000" dirty="0" err="1" smtClean="0"/>
              <a:t>ddysgu</a:t>
            </a:r>
            <a:r>
              <a:rPr lang="en-GB" sz="2000" dirty="0" smtClean="0"/>
              <a:t> </a:t>
            </a:r>
            <a:r>
              <a:rPr lang="en-GB" sz="2000" dirty="0" err="1" smtClean="0"/>
              <a:t>sgiliau</a:t>
            </a:r>
            <a:r>
              <a:rPr lang="en-GB" sz="2000" dirty="0" smtClean="0"/>
              <a:t> a </a:t>
            </a:r>
            <a:r>
              <a:rPr lang="en-GB" sz="2000" dirty="0" err="1" smtClean="0"/>
              <a:t>chasglu</a:t>
            </a:r>
            <a:r>
              <a:rPr lang="en-GB" sz="2000" dirty="0" smtClean="0"/>
              <a:t> </a:t>
            </a:r>
            <a:r>
              <a:rPr lang="en-GB" sz="2000" dirty="0" err="1" smtClean="0"/>
              <a:t>gwybodaeth</a:t>
            </a:r>
            <a:r>
              <a:rPr lang="en-GB" sz="2000" dirty="0" smtClean="0"/>
              <a:t> </a:t>
            </a:r>
            <a:r>
              <a:rPr lang="en-GB" sz="2000" dirty="0" err="1" smtClean="0"/>
              <a:t>os</a:t>
            </a:r>
            <a:r>
              <a:rPr lang="en-GB" sz="2000" dirty="0" smtClean="0"/>
              <a:t> </a:t>
            </a:r>
            <a:r>
              <a:rPr lang="en-GB" sz="2000" dirty="0" err="1" smtClean="0"/>
              <a:t>oedd</a:t>
            </a:r>
            <a:r>
              <a:rPr lang="en-GB" sz="2000" dirty="0" smtClean="0"/>
              <a:t> </a:t>
            </a:r>
            <a:r>
              <a:rPr lang="en-GB" sz="2000" dirty="0" err="1" smtClean="0"/>
              <a:t>amser</a:t>
            </a:r>
            <a:r>
              <a:rPr lang="en-GB" sz="2000" dirty="0"/>
              <a:t> </a:t>
            </a:r>
            <a:r>
              <a:rPr lang="en-GB" sz="2000" dirty="0" err="1" smtClean="0"/>
              <a:t>iddynt</a:t>
            </a:r>
            <a:r>
              <a:rPr lang="en-GB" sz="2000" dirty="0" smtClean="0"/>
              <a:t> </a:t>
            </a:r>
            <a:r>
              <a:rPr lang="en-GB" sz="2000" dirty="0" err="1" smtClean="0"/>
              <a:t>wneud</a:t>
            </a:r>
            <a:r>
              <a:rPr lang="en-GB" sz="2000" dirty="0" smtClean="0"/>
              <a:t> </a:t>
            </a:r>
            <a:r>
              <a:rPr lang="en-GB" sz="2000" dirty="0" err="1" smtClean="0"/>
              <a:t>hynny</a:t>
            </a:r>
            <a:endParaRPr lang="en-GB" sz="2000" dirty="0" smtClean="0"/>
          </a:p>
          <a:p>
            <a:r>
              <a:rPr lang="en-GB" sz="2000" dirty="0" err="1" smtClean="0"/>
              <a:t>Poeni</a:t>
            </a:r>
            <a:r>
              <a:rPr lang="en-GB" sz="2000" dirty="0" smtClean="0"/>
              <a:t> am </a:t>
            </a:r>
            <a:r>
              <a:rPr lang="en-GB" sz="2000" dirty="0" err="1" smtClean="0"/>
              <a:t>ddysgu</a:t>
            </a:r>
            <a:r>
              <a:rPr lang="en-GB" sz="2000" dirty="0" smtClean="0"/>
              <a:t> </a:t>
            </a:r>
            <a:r>
              <a:rPr lang="en-GB" sz="2000" dirty="0" err="1" smtClean="0"/>
              <a:t>ar</a:t>
            </a:r>
            <a:r>
              <a:rPr lang="en-GB" sz="2000" dirty="0" smtClean="0"/>
              <a:t> y </a:t>
            </a:r>
            <a:r>
              <a:rPr lang="en-GB" sz="2000" dirty="0" err="1" smtClean="0"/>
              <a:t>cof</a:t>
            </a:r>
            <a:r>
              <a:rPr lang="en-GB" sz="2000" dirty="0" smtClean="0"/>
              <a:t> – </a:t>
            </a:r>
            <a:r>
              <a:rPr lang="en-GB" sz="2000" dirty="0" err="1" smtClean="0"/>
              <a:t>dysgu</a:t>
            </a:r>
            <a:r>
              <a:rPr lang="en-GB" sz="2000" dirty="0" smtClean="0"/>
              <a:t> </a:t>
            </a:r>
            <a:r>
              <a:rPr lang="en-GB" sz="2000" dirty="0" err="1" smtClean="0"/>
              <a:t>gwybodaeth</a:t>
            </a:r>
            <a:r>
              <a:rPr lang="en-GB" sz="2000" dirty="0" smtClean="0"/>
              <a:t> </a:t>
            </a:r>
            <a:r>
              <a:rPr lang="en-GB" sz="2000" dirty="0" err="1" smtClean="0"/>
              <a:t>digon</a:t>
            </a:r>
            <a:r>
              <a:rPr lang="en-GB" sz="2000" dirty="0" smtClean="0"/>
              <a:t> </a:t>
            </a:r>
            <a:r>
              <a:rPr lang="en-GB" sz="2000" dirty="0" err="1" smtClean="0"/>
              <a:t>hir</a:t>
            </a:r>
            <a:r>
              <a:rPr lang="en-GB" sz="2000" dirty="0" smtClean="0"/>
              <a:t> </a:t>
            </a:r>
            <a:r>
              <a:rPr lang="en-GB" sz="2000" dirty="0" err="1" smtClean="0"/>
              <a:t>i</a:t>
            </a:r>
            <a:r>
              <a:rPr lang="en-GB" sz="2000" dirty="0" smtClean="0"/>
              <a:t> </a:t>
            </a:r>
            <a:r>
              <a:rPr lang="en-GB" sz="2000" dirty="0" err="1" smtClean="0"/>
              <a:t>lwyddo</a:t>
            </a:r>
            <a:r>
              <a:rPr lang="en-GB" sz="2000" dirty="0" smtClean="0"/>
              <a:t> </a:t>
            </a:r>
            <a:r>
              <a:rPr lang="en-GB" sz="2000" dirty="0" err="1" smtClean="0"/>
              <a:t>mewn</a:t>
            </a:r>
            <a:r>
              <a:rPr lang="en-GB" sz="2000" dirty="0" smtClean="0"/>
              <a:t> </a:t>
            </a:r>
            <a:r>
              <a:rPr lang="en-GB" sz="2000" dirty="0" err="1" smtClean="0"/>
              <a:t>prawf</a:t>
            </a:r>
            <a:endParaRPr lang="en-GB" sz="2000" dirty="0"/>
          </a:p>
        </p:txBody>
      </p:sp>
      <p:sp>
        <p:nvSpPr>
          <p:cNvPr id="4" name="Content Placeholder 3"/>
          <p:cNvSpPr>
            <a:spLocks noGrp="1"/>
          </p:cNvSpPr>
          <p:nvPr>
            <p:ph sz="half" idx="2"/>
          </p:nvPr>
        </p:nvSpPr>
        <p:spPr>
          <a:xfrm>
            <a:off x="6169152" y="2004646"/>
            <a:ext cx="3584448" cy="4319954"/>
          </a:xfrm>
        </p:spPr>
        <p:txBody>
          <a:bodyPr>
            <a:normAutofit/>
          </a:bodyPr>
          <a:lstStyle/>
          <a:p>
            <a:r>
              <a:rPr lang="en-GB" sz="2000" i="1" dirty="0" smtClean="0"/>
              <a:t>Privilege and social class – large part in deciding how well children did at school</a:t>
            </a:r>
          </a:p>
          <a:p>
            <a:r>
              <a:rPr lang="en-GB" sz="2000" i="1" dirty="0" smtClean="0"/>
              <a:t>Bloom </a:t>
            </a:r>
            <a:r>
              <a:rPr lang="en-GB" sz="2000" i="1" dirty="0"/>
              <a:t>thought everyone could learn the fundamentals of skills and knowledge if they had time to do so</a:t>
            </a:r>
            <a:r>
              <a:rPr lang="en-GB" sz="2000" i="1" dirty="0" smtClean="0"/>
              <a:t>.</a:t>
            </a:r>
          </a:p>
          <a:p>
            <a:r>
              <a:rPr lang="en-GB" sz="2000" i="1" dirty="0" smtClean="0"/>
              <a:t>Worried by rote learning – retaining information long enough to pass an exam</a:t>
            </a:r>
            <a:endParaRPr lang="en-GB" sz="2000" i="1" dirty="0"/>
          </a:p>
          <a:p>
            <a:endParaRPr lang="en-GB" i="1" dirty="0"/>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427831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600200" y="381000"/>
            <a:ext cx="9252520" cy="1143000"/>
          </a:xfrm>
        </p:spPr>
        <p:txBody>
          <a:bodyPr>
            <a:normAutofit fontScale="90000"/>
          </a:bodyPr>
          <a:lstStyle/>
          <a:p>
            <a:pPr>
              <a:defRPr/>
            </a:pPr>
            <a:r>
              <a:rPr lang="en-GB" dirty="0" smtClean="0"/>
              <a:t/>
            </a:r>
            <a:br>
              <a:rPr lang="en-GB" dirty="0" smtClean="0"/>
            </a:br>
            <a:r>
              <a:rPr lang="en-GB" dirty="0" err="1"/>
              <a:t>Tacsonomeg</a:t>
            </a:r>
            <a:r>
              <a:rPr lang="en-GB" dirty="0"/>
              <a:t> Bloom o </a:t>
            </a:r>
            <a:r>
              <a:rPr lang="en-GB" dirty="0" err="1"/>
              <a:t>Nodau</a:t>
            </a:r>
            <a:r>
              <a:rPr lang="en-GB" dirty="0"/>
              <a:t> </a:t>
            </a:r>
            <a:r>
              <a:rPr lang="en-GB" dirty="0" err="1"/>
              <a:t>Addysgol</a:t>
            </a:r>
            <a:r>
              <a:rPr lang="en-GB" i="1" dirty="0"/>
              <a:t/>
            </a:r>
            <a:br>
              <a:rPr lang="en-GB" i="1" dirty="0"/>
            </a:br>
            <a:r>
              <a:rPr lang="en-GB" dirty="0"/>
              <a:t>Bloom’s Taxonomy of Educational Objectives</a:t>
            </a:r>
            <a:r>
              <a:rPr lang="en-GB" dirty="0" smtClean="0"/>
              <a:t/>
            </a:r>
            <a:br>
              <a:rPr lang="en-GB" dirty="0" smtClean="0"/>
            </a:br>
            <a:endParaRPr lang="en-GB" i="1" dirty="0" smtClean="0"/>
          </a:p>
        </p:txBody>
      </p:sp>
      <p:sp>
        <p:nvSpPr>
          <p:cNvPr id="22531" name="Rectangle 3"/>
          <p:cNvSpPr>
            <a:spLocks noGrp="1" noChangeArrowheads="1"/>
          </p:cNvSpPr>
          <p:nvPr>
            <p:ph type="body" sz="half" idx="1"/>
          </p:nvPr>
        </p:nvSpPr>
        <p:spPr>
          <a:xfrm>
            <a:off x="1631951" y="1498600"/>
            <a:ext cx="4398963" cy="4533900"/>
          </a:xfrm>
        </p:spPr>
        <p:txBody>
          <a:bodyPr>
            <a:normAutofit fontScale="92500" lnSpcReduction="10000"/>
          </a:bodyPr>
          <a:lstStyle/>
          <a:p>
            <a:pPr marL="533400" indent="-533400">
              <a:buFont typeface="Wingdings" pitchFamily="2" charset="2"/>
              <a:buAutoNum type="arabicPeriod"/>
              <a:defRPr/>
            </a:pPr>
            <a:endParaRPr lang="en-GB" altLang="en-US" sz="2800" i="1" dirty="0">
              <a:ea typeface="ＭＳ Ｐゴシック" pitchFamily="34" charset="-128"/>
            </a:endParaRPr>
          </a:p>
          <a:p>
            <a:pPr marL="533400" indent="-533400">
              <a:defRPr/>
            </a:pPr>
            <a:r>
              <a:rPr lang="en-GB" altLang="en-US" sz="3600" dirty="0" err="1">
                <a:ea typeface="ＭＳ Ｐゴシック" pitchFamily="34" charset="-128"/>
              </a:rPr>
              <a:t>Tacsonomeg</a:t>
            </a:r>
            <a:r>
              <a:rPr lang="en-GB" altLang="en-US" sz="3600" dirty="0">
                <a:ea typeface="ＭＳ Ｐゴシック" pitchFamily="34" charset="-128"/>
              </a:rPr>
              <a:t> </a:t>
            </a:r>
            <a:r>
              <a:rPr lang="en-GB" altLang="en-US" sz="3600" dirty="0" smtClean="0">
                <a:ea typeface="ＭＳ Ｐゴシック" pitchFamily="34" charset="-128"/>
              </a:rPr>
              <a:t>–</a:t>
            </a:r>
            <a:endParaRPr lang="en-GB" altLang="en-US" sz="3600" dirty="0">
              <a:ea typeface="ＭＳ Ｐゴシック" pitchFamily="34" charset="-128"/>
            </a:endParaRPr>
          </a:p>
          <a:p>
            <a:pPr marL="827088" lvl="1" indent="-571500">
              <a:buFont typeface="Courier New" panose="02070309020205020404" pitchFamily="49" charset="0"/>
              <a:buChar char="o"/>
              <a:defRPr/>
            </a:pPr>
            <a:r>
              <a:rPr lang="en-GB" altLang="en-US" sz="3600" dirty="0" err="1" smtClean="0">
                <a:ea typeface="ＭＳ Ｐゴシック" pitchFamily="34" charset="-128"/>
              </a:rPr>
              <a:t>Categoreiddio</a:t>
            </a:r>
            <a:endParaRPr lang="en-GB" altLang="en-US" sz="3600" dirty="0">
              <a:ea typeface="ＭＳ Ｐゴシック" pitchFamily="34" charset="-128"/>
            </a:endParaRPr>
          </a:p>
          <a:p>
            <a:pPr marL="827088" lvl="1" indent="-571500">
              <a:buFont typeface="Courier New" panose="02070309020205020404" pitchFamily="49" charset="0"/>
              <a:buChar char="o"/>
              <a:defRPr/>
            </a:pPr>
            <a:r>
              <a:rPr lang="en-GB" altLang="en-US" sz="3200" dirty="0" err="1">
                <a:ea typeface="ＭＳ Ｐゴシック" pitchFamily="34" charset="-128"/>
              </a:rPr>
              <a:t>Categoreiddio</a:t>
            </a:r>
            <a:r>
              <a:rPr lang="en-GB" altLang="en-US" sz="3200" dirty="0">
                <a:ea typeface="ＭＳ Ｐゴシック" pitchFamily="34" charset="-128"/>
              </a:rPr>
              <a:t> </a:t>
            </a:r>
            <a:r>
              <a:rPr lang="en-GB" altLang="en-US" sz="3200" dirty="0" err="1">
                <a:ea typeface="ＭＳ Ｐゴシック" pitchFamily="34" charset="-128"/>
              </a:rPr>
              <a:t>lefelau</a:t>
            </a:r>
            <a:r>
              <a:rPr lang="en-GB" altLang="en-US" sz="3200" dirty="0">
                <a:ea typeface="ＭＳ Ｐゴシック" pitchFamily="34" charset="-128"/>
              </a:rPr>
              <a:t> o </a:t>
            </a:r>
            <a:r>
              <a:rPr lang="en-GB" altLang="en-US" sz="3200" dirty="0" err="1" smtClean="0">
                <a:ea typeface="ＭＳ Ｐゴシック" pitchFamily="34" charset="-128"/>
              </a:rPr>
              <a:t>ddysgu</a:t>
            </a:r>
            <a:endParaRPr lang="en-GB" altLang="en-US" sz="3200" dirty="0" smtClean="0">
              <a:ea typeface="ＭＳ Ｐゴシック" pitchFamily="34" charset="-128"/>
            </a:endParaRPr>
          </a:p>
          <a:p>
            <a:pPr marL="827088" lvl="1" indent="-571500">
              <a:buFont typeface="Courier New" panose="02070309020205020404" pitchFamily="49" charset="0"/>
              <a:buChar char="o"/>
              <a:defRPr/>
            </a:pPr>
            <a:r>
              <a:rPr lang="en-GB" altLang="en-US" sz="3200" dirty="0" smtClean="0">
                <a:ea typeface="ＭＳ Ｐゴシック" pitchFamily="34" charset="-128"/>
              </a:rPr>
              <a:t>Clip </a:t>
            </a:r>
            <a:r>
              <a:rPr lang="en-GB" altLang="en-US" sz="3200" dirty="0" err="1" smtClean="0">
                <a:ea typeface="ＭＳ Ｐゴシック" pitchFamily="34" charset="-128"/>
              </a:rPr>
              <a:t>Youtube</a:t>
            </a:r>
            <a:endParaRPr lang="en-GB" altLang="en-US" sz="3200" dirty="0">
              <a:ea typeface="ＭＳ Ｐゴシック" pitchFamily="34" charset="-128"/>
            </a:endParaRPr>
          </a:p>
          <a:p>
            <a:pPr marL="0" indent="0">
              <a:buNone/>
              <a:defRPr/>
            </a:pPr>
            <a:r>
              <a:rPr lang="en-GB" altLang="en-US" sz="3600" dirty="0">
                <a:ea typeface="ＭＳ Ｐゴシック" pitchFamily="34" charset="-128"/>
              </a:rPr>
              <a:t> </a:t>
            </a:r>
            <a:endParaRPr lang="en-GB" altLang="en-US" sz="3600" i="1" dirty="0">
              <a:ea typeface="ＭＳ Ｐゴシック" pitchFamily="34" charset="-128"/>
            </a:endParaRPr>
          </a:p>
          <a:p>
            <a:pPr marL="533400" indent="-533400">
              <a:defRPr/>
            </a:pPr>
            <a:endParaRPr lang="en-GB" altLang="en-US" sz="2800" dirty="0">
              <a:ea typeface="ＭＳ Ｐゴシック" pitchFamily="34" charset="-128"/>
            </a:endParaRPr>
          </a:p>
        </p:txBody>
      </p:sp>
      <p:sp>
        <p:nvSpPr>
          <p:cNvPr id="18436" name="Content Placeholder 2"/>
          <p:cNvSpPr>
            <a:spLocks noGrp="1"/>
          </p:cNvSpPr>
          <p:nvPr>
            <p:ph sz="half" idx="2"/>
          </p:nvPr>
        </p:nvSpPr>
        <p:spPr/>
        <p:txBody>
          <a:bodyPr>
            <a:normAutofit fontScale="92500" lnSpcReduction="10000"/>
          </a:bodyPr>
          <a:lstStyle/>
          <a:p>
            <a:pPr marL="109537" indent="0">
              <a:lnSpc>
                <a:spcPct val="80000"/>
              </a:lnSpc>
              <a:buNone/>
              <a:defRPr/>
            </a:pPr>
            <a:endParaRPr lang="en-GB" altLang="en-US" sz="3600" dirty="0">
              <a:ea typeface="ＭＳ Ｐゴシック" pitchFamily="34" charset="-128"/>
            </a:endParaRPr>
          </a:p>
          <a:p>
            <a:pPr>
              <a:lnSpc>
                <a:spcPct val="80000"/>
              </a:lnSpc>
              <a:defRPr/>
            </a:pPr>
            <a:r>
              <a:rPr lang="en-GB" altLang="en-US" sz="3600" i="1" dirty="0">
                <a:ea typeface="ＭＳ Ｐゴシック" pitchFamily="34" charset="-128"/>
              </a:rPr>
              <a:t>Taxonomy –</a:t>
            </a:r>
          </a:p>
          <a:p>
            <a:pPr marL="109537" indent="0">
              <a:lnSpc>
                <a:spcPct val="80000"/>
              </a:lnSpc>
              <a:buNone/>
              <a:defRPr/>
            </a:pPr>
            <a:endParaRPr lang="en-GB" altLang="en-US" sz="3600" i="1" dirty="0">
              <a:ea typeface="ＭＳ Ｐゴシック" pitchFamily="34" charset="-128"/>
            </a:endParaRPr>
          </a:p>
          <a:p>
            <a:pPr lvl="1">
              <a:lnSpc>
                <a:spcPct val="110000"/>
              </a:lnSpc>
              <a:defRPr/>
            </a:pPr>
            <a:r>
              <a:rPr lang="en-GB" altLang="en-US" sz="3600" i="1" dirty="0" smtClean="0">
                <a:ea typeface="ＭＳ Ｐゴシック" pitchFamily="34" charset="-128"/>
              </a:rPr>
              <a:t>Classification</a:t>
            </a:r>
            <a:endParaRPr lang="en-GB" altLang="en-US" sz="3600" i="1" dirty="0">
              <a:ea typeface="ＭＳ Ｐゴシック" pitchFamily="34" charset="-128"/>
            </a:endParaRPr>
          </a:p>
          <a:p>
            <a:pPr lvl="1">
              <a:lnSpc>
                <a:spcPct val="110000"/>
              </a:lnSpc>
              <a:defRPr/>
            </a:pPr>
            <a:r>
              <a:rPr lang="en-GB" altLang="en-US" sz="3600" i="1" dirty="0">
                <a:ea typeface="ＭＳ Ｐゴシック" pitchFamily="34" charset="-128"/>
              </a:rPr>
              <a:t>Categorising levels of </a:t>
            </a:r>
            <a:r>
              <a:rPr lang="en-GB" altLang="en-US" sz="3600" i="1" dirty="0" smtClean="0">
                <a:ea typeface="ＭＳ Ｐゴシック" pitchFamily="34" charset="-128"/>
              </a:rPr>
              <a:t>learning</a:t>
            </a:r>
          </a:p>
          <a:p>
            <a:pPr lvl="1">
              <a:lnSpc>
                <a:spcPct val="110000"/>
              </a:lnSpc>
              <a:defRPr/>
            </a:pPr>
            <a:r>
              <a:rPr lang="en-GB" altLang="en-US" sz="3600" i="1" dirty="0" smtClean="0">
                <a:ea typeface="ＭＳ Ｐゴシック" pitchFamily="34" charset="-128"/>
                <a:hlinkClick r:id="rId2"/>
              </a:rPr>
              <a:t>Structuring the Learning Journey</a:t>
            </a:r>
            <a:endParaRPr lang="en-GB" altLang="en-US" sz="3600" i="1" dirty="0">
              <a:ea typeface="ＭＳ Ｐゴシック" pitchFamily="34" charset="-128"/>
            </a:endParaRPr>
          </a:p>
          <a:p>
            <a:pPr lvl="1">
              <a:lnSpc>
                <a:spcPct val="80000"/>
              </a:lnSpc>
              <a:defRPr/>
            </a:pPr>
            <a:endParaRPr lang="en-GB" altLang="en-US" sz="2000" b="1" dirty="0">
              <a:ea typeface="ＭＳ Ｐゴシック" pitchFamily="34" charset="-128"/>
            </a:endParaRPr>
          </a:p>
        </p:txBody>
      </p:sp>
      <p:pic>
        <p:nvPicPr>
          <p:cNvPr id="6" name="Picture 5"/>
          <p:cNvPicPr>
            <a:picLocks noChangeAspect="1"/>
          </p:cNvPicPr>
          <p:nvPr/>
        </p:nvPicPr>
        <p:blipFill>
          <a:blip r:embed="rId3"/>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1330333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a:defRPr/>
            </a:pPr>
            <a:r>
              <a:rPr lang="en-GB" dirty="0" smtClean="0">
                <a:ea typeface="+mj-ea"/>
                <a:cs typeface="+mj-cs"/>
              </a:rPr>
              <a:t>Bloom’s Taxonomy</a:t>
            </a:r>
            <a:endParaRPr lang="en-GB" dirty="0">
              <a:ea typeface="+mj-ea"/>
              <a:cs typeface="+mj-cs"/>
            </a:endParaRPr>
          </a:p>
        </p:txBody>
      </p:sp>
      <p:sp>
        <p:nvSpPr>
          <p:cNvPr id="31747" name="Text Placeholder 1"/>
          <p:cNvSpPr>
            <a:spLocks noGrp="1"/>
          </p:cNvSpPr>
          <p:nvPr>
            <p:ph type="body" sz="half" idx="1"/>
          </p:nvPr>
        </p:nvSpPr>
        <p:spPr>
          <a:xfrm>
            <a:off x="1631950" y="1484313"/>
            <a:ext cx="3959958" cy="4533900"/>
          </a:xfrm>
        </p:spPr>
        <p:txBody>
          <a:bodyPr>
            <a:normAutofit/>
          </a:bodyPr>
          <a:lstStyle/>
          <a:p>
            <a:r>
              <a:rPr lang="en-GB" altLang="en-US" sz="3200" dirty="0" err="1">
                <a:ea typeface="ＭＳ Ｐゴシック" pitchFamily="34" charset="-128"/>
              </a:rPr>
              <a:t>Ym</a:t>
            </a:r>
            <a:r>
              <a:rPr lang="en-GB" altLang="en-US" sz="3200" dirty="0">
                <a:ea typeface="ＭＳ Ｐゴシック" pitchFamily="34" charset="-128"/>
              </a:rPr>
              <a:t> </a:t>
            </a:r>
            <a:r>
              <a:rPr lang="en-GB" altLang="en-US" sz="3200" dirty="0" err="1">
                <a:ea typeface="ＭＳ Ｐゴシック" pitchFamily="34" charset="-128"/>
              </a:rPr>
              <a:t>mhob</a:t>
            </a:r>
            <a:r>
              <a:rPr lang="en-GB" altLang="en-US" sz="3200" dirty="0">
                <a:ea typeface="ＭＳ Ｐゴシック" pitchFamily="34" charset="-128"/>
              </a:rPr>
              <a:t> </a:t>
            </a:r>
            <a:r>
              <a:rPr lang="en-GB" altLang="en-US" sz="3200" dirty="0" err="1">
                <a:ea typeface="ＭＳ Ｐゴシック" pitchFamily="34" charset="-128"/>
              </a:rPr>
              <a:t>categori</a:t>
            </a:r>
            <a:r>
              <a:rPr lang="en-GB" altLang="en-US" sz="3200" dirty="0">
                <a:ea typeface="ＭＳ Ｐゴシック" pitchFamily="34" charset="-128"/>
              </a:rPr>
              <a:t>, </a:t>
            </a:r>
            <a:r>
              <a:rPr lang="en-GB" altLang="en-US" sz="3200" dirty="0" err="1">
                <a:ea typeface="ＭＳ Ｐゴシック" pitchFamily="34" charset="-128"/>
              </a:rPr>
              <a:t>mae</a:t>
            </a:r>
            <a:r>
              <a:rPr lang="en-GB" altLang="en-US" sz="3200" dirty="0">
                <a:ea typeface="ＭＳ Ｐゴシック" pitchFamily="34" charset="-128"/>
              </a:rPr>
              <a:t> </a:t>
            </a:r>
            <a:r>
              <a:rPr lang="en-GB" altLang="en-US" sz="3200" dirty="0" err="1">
                <a:ea typeface="ＭＳ Ｐゴシック" pitchFamily="34" charset="-128"/>
              </a:rPr>
              <a:t>cyflawniad</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ddibynnol</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a:t>
            </a:r>
            <a:r>
              <a:rPr lang="en-GB" altLang="en-US" sz="3200" dirty="0" err="1">
                <a:ea typeface="ＭＳ Ｐゴシック" pitchFamily="34" charset="-128"/>
              </a:rPr>
              <a:t>gaffael</a:t>
            </a:r>
            <a:r>
              <a:rPr lang="en-GB" altLang="en-US" sz="3200" dirty="0">
                <a:ea typeface="ＭＳ Ｐゴシック" pitchFamily="34" charset="-128"/>
              </a:rPr>
              <a:t> </a:t>
            </a:r>
            <a:r>
              <a:rPr lang="en-GB" altLang="en-US" sz="3200" dirty="0" err="1">
                <a:ea typeface="ＭＳ Ｐゴシック" pitchFamily="34" charset="-128"/>
              </a:rPr>
              <a:t>gwybodaeth</a:t>
            </a:r>
            <a:r>
              <a:rPr lang="en-GB" altLang="en-US" sz="3200" dirty="0">
                <a:ea typeface="ＭＳ Ｐゴシック" pitchFamily="34" charset="-128"/>
              </a:rPr>
              <a:t> a </a:t>
            </a:r>
            <a:r>
              <a:rPr lang="en-GB" altLang="en-US" sz="3200" dirty="0" err="1">
                <a:ea typeface="ＭＳ Ｐゴシック" pitchFamily="34" charset="-128"/>
              </a:rPr>
              <a:t>sgiliau</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y </a:t>
            </a:r>
            <a:r>
              <a:rPr lang="en-GB" altLang="en-US" sz="3200" dirty="0" err="1">
                <a:ea typeface="ＭＳ Ｐゴシック" pitchFamily="34" charset="-128"/>
              </a:rPr>
              <a:t>lefelau</a:t>
            </a:r>
            <a:r>
              <a:rPr lang="en-GB" altLang="en-US" sz="3200" dirty="0">
                <a:ea typeface="ＭＳ Ｐゴシック" pitchFamily="34" charset="-128"/>
              </a:rPr>
              <a:t> is</a:t>
            </a:r>
          </a:p>
        </p:txBody>
      </p:sp>
      <p:sp>
        <p:nvSpPr>
          <p:cNvPr id="31748" name="Rectangle 3"/>
          <p:cNvSpPr>
            <a:spLocks noGrp="1" noChangeArrowheads="1"/>
          </p:cNvSpPr>
          <p:nvPr>
            <p:ph sz="half" idx="2"/>
          </p:nvPr>
        </p:nvSpPr>
        <p:spPr>
          <a:xfrm>
            <a:off x="6197600" y="1600200"/>
            <a:ext cx="3799254" cy="4533900"/>
          </a:xfrm>
        </p:spPr>
        <p:txBody>
          <a:bodyPr>
            <a:normAutofit/>
          </a:bodyPr>
          <a:lstStyle/>
          <a:p>
            <a:pPr>
              <a:lnSpc>
                <a:spcPct val="80000"/>
              </a:lnSpc>
            </a:pPr>
            <a:r>
              <a:rPr lang="en-US" altLang="en-US" sz="3200" i="1" dirty="0">
                <a:ea typeface="ＭＳ Ｐゴシック" pitchFamily="34" charset="-128"/>
              </a:rPr>
              <a:t>In each category, achievement is dependent on having attained knowledge and skills at lower levels</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7880164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981200" y="304800"/>
            <a:ext cx="8839200" cy="1137138"/>
          </a:xfrm>
        </p:spPr>
        <p:txBody>
          <a:bodyPr>
            <a:normAutofit fontScale="90000"/>
          </a:bodyPr>
          <a:lstStyle/>
          <a:p>
            <a:pPr>
              <a:defRPr/>
            </a:pPr>
            <a:r>
              <a:rPr lang="en-GB" dirty="0" err="1"/>
              <a:t>Mynd</a:t>
            </a:r>
            <a:r>
              <a:rPr lang="en-GB" dirty="0"/>
              <a:t> </a:t>
            </a:r>
            <a:r>
              <a:rPr lang="en-GB" dirty="0" err="1"/>
              <a:t>i’r</a:t>
            </a:r>
            <a:r>
              <a:rPr lang="en-GB" dirty="0"/>
              <a:t> </a:t>
            </a:r>
            <a:r>
              <a:rPr lang="en-GB" dirty="0" err="1"/>
              <a:t>afael</a:t>
            </a:r>
            <a:r>
              <a:rPr lang="en-GB" dirty="0"/>
              <a:t> a </a:t>
            </a:r>
            <a:r>
              <a:rPr lang="en-GB" dirty="0" err="1"/>
              <a:t>phroblem</a:t>
            </a:r>
            <a:r>
              <a:rPr lang="en-GB" dirty="0"/>
              <a:t>: </a:t>
            </a:r>
            <a:r>
              <a:rPr lang="en-GB" dirty="0" err="1"/>
              <a:t>Tacsonomeg</a:t>
            </a:r>
            <a:r>
              <a:rPr lang="en-GB" dirty="0"/>
              <a:t/>
            </a:r>
            <a:br>
              <a:rPr lang="en-GB" dirty="0"/>
            </a:br>
            <a:r>
              <a:rPr lang="en-GB" dirty="0"/>
              <a:t>Approaching a Problem: </a:t>
            </a:r>
            <a:r>
              <a:rPr lang="en-GB" dirty="0" smtClean="0"/>
              <a:t>Taxonomy</a:t>
            </a:r>
            <a:r>
              <a:rPr lang="en-GB" dirty="0"/>
              <a:t/>
            </a:r>
            <a:br>
              <a:rPr lang="en-GB" dirty="0"/>
            </a:br>
            <a:r>
              <a:rPr lang="en-GB" altLang="en-US" sz="4000" dirty="0"/>
              <a:t/>
            </a:r>
            <a:br>
              <a:rPr lang="en-GB" altLang="en-US" sz="4000" dirty="0"/>
            </a:br>
            <a:r>
              <a:rPr lang="en-GB" sz="4000" dirty="0"/>
              <a:t> </a:t>
            </a:r>
          </a:p>
        </p:txBody>
      </p:sp>
      <p:graphicFrame>
        <p:nvGraphicFramePr>
          <p:cNvPr id="67587" name="Group 3"/>
          <p:cNvGraphicFramePr>
            <a:graphicFrameLocks noGrp="1"/>
          </p:cNvGraphicFramePr>
          <p:nvPr>
            <p:ph type="tbl" idx="1"/>
            <p:extLst>
              <p:ext uri="{D42A27DB-BD31-4B8C-83A1-F6EECF244321}">
                <p14:modId xmlns:p14="http://schemas.microsoft.com/office/powerpoint/2010/main" val="1877933447"/>
              </p:ext>
            </p:extLst>
          </p:nvPr>
        </p:nvGraphicFramePr>
        <p:xfrm>
          <a:off x="334108" y="1441938"/>
          <a:ext cx="11245362" cy="4819064"/>
        </p:xfrm>
        <a:graphic>
          <a:graphicData uri="http://schemas.openxmlformats.org/drawingml/2006/table">
            <a:tbl>
              <a:tblPr/>
              <a:tblGrid>
                <a:gridCol w="1420229">
                  <a:extLst>
                    <a:ext uri="{9D8B030D-6E8A-4147-A177-3AD203B41FA5}">
                      <a16:colId xmlns:a16="http://schemas.microsoft.com/office/drawing/2014/main" val="20000"/>
                    </a:ext>
                  </a:extLst>
                </a:gridCol>
                <a:gridCol w="4259602">
                  <a:extLst>
                    <a:ext uri="{9D8B030D-6E8A-4147-A177-3AD203B41FA5}">
                      <a16:colId xmlns:a16="http://schemas.microsoft.com/office/drawing/2014/main" val="20001"/>
                    </a:ext>
                  </a:extLst>
                </a:gridCol>
                <a:gridCol w="5565531">
                  <a:extLst>
                    <a:ext uri="{9D8B030D-6E8A-4147-A177-3AD203B41FA5}">
                      <a16:colId xmlns:a16="http://schemas.microsoft.com/office/drawing/2014/main" val="20002"/>
                    </a:ext>
                  </a:extLst>
                </a:gridCol>
              </a:tblGrid>
              <a:tr h="29744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Competence</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Skills demonstrated</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Question cues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69274">
                <a:tc>
                  <a:txBody>
                    <a:bodyPr/>
                    <a:lstStyle/>
                    <a:p>
                      <a:pPr marL="533400" marR="0" lvl="0" indent="-53340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1.Remembering</a:t>
                      </a:r>
                      <a:endPar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are able to recall information, know dates, events and places.</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list, define, tell, describe, identify, show, label, collect, examine, tabulate, quote, name, who, when, </a:t>
                      </a: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where</a:t>
                      </a:r>
                      <a:endPar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3348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2. </a:t>
                      </a: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Understanding</a:t>
                      </a:r>
                      <a:endPar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understand information. You can order, group and make inferences from information.</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summarise, describe, interpret, contrast, predict, associate, distinguish, estimate, discuss, extend</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69274">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3. Applying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use information including methods, ideas and theories in new situations. You can solve problems using the skills of knowledge</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apply, demonstrate, calculate, complete, illustrate, show, solve, examine, modify, relate, change, classify, experiment, discover</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26302">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4. </a:t>
                      </a: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Analysing</a:t>
                      </a:r>
                      <a:endPar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see patterns in the information that you have ordered. You can find the meaning of those patterns and identify the reasons for them.</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analyse, separate, order, explain, connect, classify, arrange, divide, compare, select, explain</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409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5. </a:t>
                      </a: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Evaluating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compare and discriminate between ideas. You can assess the value of an idea or presentation.</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assess, decide, rank, grade, test, measure, recommend, convince, select, judge, explain, discriminate, support, conclude, compare, summarise</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0466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6. </a:t>
                      </a: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Creating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use old ideas to create new ones and make generalisations linked to your ideas. You can use knowledge from lots of other areas. You can predict and draw conclusions.</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combine, integrate, modify, rearrange, substitute, plan, create, design, invent, what if?, compose, formulate, prepare, generalise, rewrite</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4" name="Picture 3"/>
          <p:cNvPicPr>
            <a:picLocks noChangeAspect="1"/>
          </p:cNvPicPr>
          <p:nvPr/>
        </p:nvPicPr>
        <p:blipFill>
          <a:blip r:embed="rId2"/>
          <a:stretch>
            <a:fillRect/>
          </a:stretch>
        </p:blipFill>
        <p:spPr>
          <a:xfrm>
            <a:off x="10243038" y="152401"/>
            <a:ext cx="1708522" cy="946638"/>
          </a:xfrm>
          <a:prstGeom prst="rect">
            <a:avLst/>
          </a:prstGeom>
        </p:spPr>
      </p:pic>
    </p:spTree>
    <p:extLst>
      <p:ext uri="{BB962C8B-B14F-4D97-AF65-F5344CB8AC3E}">
        <p14:creationId xmlns:p14="http://schemas.microsoft.com/office/powerpoint/2010/main" val="424537167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descr="Image result for bloom's taxonomy"/>
          <p:cNvPicPr>
            <a:picLocks noGrp="1" noChangeAspect="1" noChangeArrowheads="1"/>
          </p:cNvPicPr>
          <p:nvPr>
            <p:ph type="tbl" idx="1"/>
          </p:nvPr>
        </p:nvPicPr>
        <p:blipFill>
          <a:blip r:embed="rId2">
            <a:extLst>
              <a:ext uri="{28A0092B-C50C-407E-A947-70E740481C1C}">
                <a14:useLocalDpi xmlns:a14="http://schemas.microsoft.com/office/drawing/2010/main" val="0"/>
              </a:ext>
            </a:extLst>
          </a:blip>
          <a:srcRect/>
          <a:stretch>
            <a:fillRect/>
          </a:stretch>
        </p:blipFill>
        <p:spPr bwMode="auto">
          <a:xfrm>
            <a:off x="1272702" y="1600200"/>
            <a:ext cx="9646595" cy="453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4668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sz="half" idx="4294967295"/>
          </p:nvPr>
        </p:nvSpPr>
        <p:spPr>
          <a:xfrm>
            <a:off x="1152698" y="1524000"/>
            <a:ext cx="4562302" cy="4800600"/>
          </a:xfrm>
        </p:spPr>
        <p:txBody>
          <a:bodyPr>
            <a:normAutofit/>
          </a:bodyPr>
          <a:lstStyle/>
          <a:p>
            <a:pPr eaLnBrk="1" hangingPunct="1">
              <a:lnSpc>
                <a:spcPct val="80000"/>
              </a:lnSpc>
            </a:pPr>
            <a:r>
              <a:rPr lang="en-GB" altLang="en-US" sz="2800" dirty="0">
                <a:ea typeface="ＭＳ Ｐゴシック" pitchFamily="34" charset="-128"/>
              </a:rPr>
              <a:t>Mae </a:t>
            </a:r>
            <a:r>
              <a:rPr lang="en-GB" altLang="en-US" sz="2800" dirty="0" err="1">
                <a:ea typeface="ＭＳ Ｐゴシック" pitchFamily="34" charset="-128"/>
              </a:rPr>
              <a:t>tacsonomeg</a:t>
            </a:r>
            <a:r>
              <a:rPr lang="en-GB" altLang="en-US" sz="2800" dirty="0">
                <a:ea typeface="ＭＳ Ｐゴシック" pitchFamily="34" charset="-128"/>
              </a:rPr>
              <a:t> Bloom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ganolog</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lawer</a:t>
            </a:r>
            <a:r>
              <a:rPr lang="en-GB" altLang="en-US" sz="2800" dirty="0">
                <a:ea typeface="ＭＳ Ｐゴシック" pitchFamily="34" charset="-128"/>
              </a:rPr>
              <a:t> o </a:t>
            </a:r>
            <a:r>
              <a:rPr lang="en-GB" altLang="en-US" sz="2800" dirty="0" err="1">
                <a:ea typeface="ＭＳ Ｐゴシック" pitchFamily="34" charset="-128"/>
              </a:rPr>
              <a:t>athroniaethau</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enwedig</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seiliedig</a:t>
            </a:r>
            <a:r>
              <a:rPr lang="en-GB" altLang="en-US" sz="2800" dirty="0">
                <a:ea typeface="ＭＳ Ｐゴシック" pitchFamily="34" charset="-128"/>
              </a:rPr>
              <a:t> </a:t>
            </a:r>
            <a:r>
              <a:rPr lang="en-GB" altLang="en-US" sz="2800" dirty="0" err="1">
                <a:ea typeface="ＭＳ Ｐゴシック" pitchFamily="34" charset="-128"/>
              </a:rPr>
              <a:t>ar</a:t>
            </a:r>
            <a:r>
              <a:rPr lang="en-GB" altLang="en-US" sz="2800" dirty="0">
                <a:ea typeface="ＭＳ Ｐゴシック" pitchFamily="34" charset="-128"/>
              </a:rPr>
              <a:t> </a:t>
            </a:r>
            <a:r>
              <a:rPr lang="en-GB" altLang="en-US" sz="2800" dirty="0" err="1">
                <a:ea typeface="ＭＳ Ｐゴシック" pitchFamily="34" charset="-128"/>
              </a:rPr>
              <a:t>sgiliau</a:t>
            </a:r>
            <a:endParaRPr lang="en-GB" altLang="en-US" sz="2800" dirty="0">
              <a:ea typeface="ＭＳ Ｐゴシック" pitchFamily="34" charset="-128"/>
            </a:endParaRPr>
          </a:p>
          <a:p>
            <a:pPr eaLnBrk="1" hangingPunct="1">
              <a:lnSpc>
                <a:spcPct val="80000"/>
              </a:lnSpc>
            </a:pPr>
            <a:r>
              <a:rPr lang="en-GB" altLang="en-US" sz="2800" dirty="0" err="1">
                <a:ea typeface="ＭＳ Ｐゴシック" pitchFamily="34" charset="-128"/>
              </a:rPr>
              <a:t>Medrir</a:t>
            </a:r>
            <a:r>
              <a:rPr lang="en-GB" altLang="en-US" sz="2800" dirty="0">
                <a:ea typeface="ＭＳ Ｐゴシック" pitchFamily="34" charset="-128"/>
              </a:rPr>
              <a:t> </a:t>
            </a:r>
            <a:r>
              <a:rPr lang="en-GB" altLang="en-US" sz="2800" dirty="0" err="1">
                <a:ea typeface="ＭＳ Ｐゴシック" pitchFamily="34" charset="-128"/>
              </a:rPr>
              <a:t>defnyddio</a:t>
            </a:r>
            <a:r>
              <a:rPr lang="en-GB" altLang="en-US" sz="2800" dirty="0">
                <a:ea typeface="ＭＳ Ｐゴシック" pitchFamily="34" charset="-128"/>
              </a:rPr>
              <a:t> </a:t>
            </a:r>
            <a:r>
              <a:rPr lang="en-GB" altLang="en-US" sz="2800" dirty="0" err="1">
                <a:ea typeface="ＭＳ Ｐゴシック" pitchFamily="34" charset="-128"/>
              </a:rPr>
              <a:t>tacsonomeg</a:t>
            </a:r>
            <a:r>
              <a:rPr lang="en-GB" altLang="en-US" sz="2800" dirty="0">
                <a:ea typeface="ＭＳ Ｐゴシック" pitchFamily="34" charset="-128"/>
              </a:rPr>
              <a:t> Bloom </a:t>
            </a:r>
            <a:r>
              <a:rPr lang="en-GB" altLang="en-US" sz="2800" dirty="0" err="1">
                <a:ea typeface="ＭＳ Ｐゴシック" pitchFamily="34" charset="-128"/>
              </a:rPr>
              <a:t>fel</a:t>
            </a:r>
            <a:r>
              <a:rPr lang="en-GB" altLang="en-US" sz="2800" dirty="0">
                <a:ea typeface="ＭＳ Ｐゴシック" pitchFamily="34" charset="-128"/>
              </a:rPr>
              <a:t> </a:t>
            </a:r>
            <a:r>
              <a:rPr lang="en-GB" altLang="en-US" sz="2800" dirty="0" err="1">
                <a:ea typeface="ＭＳ Ｐゴシック" pitchFamily="34" charset="-128"/>
              </a:rPr>
              <a:t>offeryn</a:t>
            </a:r>
            <a:r>
              <a:rPr lang="en-GB" altLang="en-US" sz="2800" dirty="0">
                <a:ea typeface="ＭＳ Ｐゴシック" pitchFamily="34" charset="-128"/>
              </a:rPr>
              <a:t> </a:t>
            </a:r>
            <a:r>
              <a:rPr lang="en-GB" altLang="en-US" sz="2800" dirty="0" err="1">
                <a:ea typeface="ＭＳ Ｐゴシック" pitchFamily="34" charset="-128"/>
              </a:rPr>
              <a:t>dysgu</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gydbwyso</a:t>
            </a:r>
            <a:r>
              <a:rPr lang="en-GB" altLang="en-US" sz="2800" dirty="0">
                <a:ea typeface="ＭＳ Ｐゴシック" pitchFamily="34" charset="-128"/>
              </a:rPr>
              <a:t> </a:t>
            </a:r>
            <a:r>
              <a:rPr lang="en-GB" altLang="en-US" sz="2800" dirty="0" err="1">
                <a:ea typeface="ＭＳ Ｐゴシック" pitchFamily="34" charset="-128"/>
              </a:rPr>
              <a:t>cwestiynu</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y </a:t>
            </a:r>
            <a:r>
              <a:rPr lang="en-GB" altLang="en-US" sz="2800" dirty="0" err="1">
                <a:ea typeface="ＭＳ Ｐゴシック" pitchFamily="34" charset="-128"/>
              </a:rPr>
              <a:t>dosbarth</a:t>
            </a:r>
            <a:r>
              <a:rPr lang="en-GB" altLang="en-US" sz="2800" dirty="0">
                <a:ea typeface="ＭＳ Ｐゴシック" pitchFamily="34" charset="-128"/>
              </a:rPr>
              <a:t> ac </a:t>
            </a:r>
            <a:r>
              <a:rPr lang="en-GB" altLang="en-US" sz="2800" dirty="0" err="1">
                <a:ea typeface="ＭＳ Ｐゴシック" pitchFamily="34" charset="-128"/>
              </a:rPr>
              <a:t>mewn</a:t>
            </a:r>
            <a:r>
              <a:rPr lang="en-GB" altLang="en-US" sz="2800" dirty="0">
                <a:ea typeface="ＭＳ Ｐゴシック" pitchFamily="34" charset="-128"/>
              </a:rPr>
              <a:t> </a:t>
            </a:r>
            <a:r>
              <a:rPr lang="en-GB" altLang="en-US" sz="2800" dirty="0" err="1">
                <a:ea typeface="ＭＳ Ｐゴシック" pitchFamily="34" charset="-128"/>
              </a:rPr>
              <a:t>aseiniadau</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sicrhau</a:t>
            </a:r>
            <a:r>
              <a:rPr lang="en-GB" altLang="en-US" sz="2800" dirty="0">
                <a:ea typeface="ＭＳ Ｐゴシック" pitchFamily="34" charset="-128"/>
              </a:rPr>
              <a:t> </a:t>
            </a:r>
            <a:r>
              <a:rPr lang="en-GB" altLang="en-US" sz="2800" dirty="0" err="1">
                <a:ea typeface="ＭＳ Ｐゴシック" pitchFamily="34" charset="-128"/>
              </a:rPr>
              <a:t>fod</a:t>
            </a:r>
            <a:r>
              <a:rPr lang="en-GB" altLang="en-US" sz="2800" dirty="0">
                <a:ea typeface="ＭＳ Ｐゴシック" pitchFamily="34" charset="-128"/>
              </a:rPr>
              <a:t> </a:t>
            </a:r>
            <a:r>
              <a:rPr lang="en-GB" altLang="en-US" sz="2800" dirty="0" err="1">
                <a:ea typeface="ＭＳ Ｐゴシック" pitchFamily="34" charset="-128"/>
              </a:rPr>
              <a:t>disgyblion</a:t>
            </a:r>
            <a:r>
              <a:rPr lang="en-GB" altLang="en-US" sz="2800" dirty="0">
                <a:ea typeface="ＭＳ Ｐゴシック" pitchFamily="34" charset="-128"/>
              </a:rPr>
              <a:t> </a:t>
            </a:r>
            <a:r>
              <a:rPr lang="en-GB" altLang="en-US" sz="2800" dirty="0" err="1">
                <a:ea typeface="ＭＳ Ｐゴシック" pitchFamily="34" charset="-128"/>
              </a:rPr>
              <a:t>yn</a:t>
            </a:r>
            <a:r>
              <a:rPr lang="en-GB" altLang="en-US" sz="2800" dirty="0">
                <a:ea typeface="ＭＳ Ｐゴシック" pitchFamily="34" charset="-128"/>
              </a:rPr>
              <a:t> </a:t>
            </a:r>
            <a:r>
              <a:rPr lang="en-GB" altLang="en-US" sz="2800" dirty="0" err="1">
                <a:ea typeface="ＭＳ Ｐゴシック" pitchFamily="34" charset="-128"/>
              </a:rPr>
              <a:t>defnyddio</a:t>
            </a:r>
            <a:r>
              <a:rPr lang="en-GB" altLang="en-US" sz="2800" dirty="0">
                <a:ea typeface="ＭＳ Ｐゴシック" pitchFamily="34" charset="-128"/>
              </a:rPr>
              <a:t> </a:t>
            </a:r>
            <a:r>
              <a:rPr lang="en-GB" altLang="en-US" sz="2800" dirty="0" err="1">
                <a:ea typeface="ＭＳ Ｐゴシック" pitchFamily="34" charset="-128"/>
              </a:rPr>
              <a:t>pob</a:t>
            </a:r>
            <a:r>
              <a:rPr lang="en-GB" altLang="en-US" sz="2800" dirty="0">
                <a:ea typeface="ＭＳ Ｐゴシック" pitchFamily="34" charset="-128"/>
              </a:rPr>
              <a:t> </a:t>
            </a:r>
            <a:r>
              <a:rPr lang="en-GB" altLang="en-US" sz="2800" dirty="0" err="1">
                <a:ea typeface="ＭＳ Ｐゴシック" pitchFamily="34" charset="-128"/>
              </a:rPr>
              <a:t>lefel</a:t>
            </a:r>
            <a:r>
              <a:rPr lang="en-GB" altLang="en-US" sz="2800" dirty="0">
                <a:ea typeface="ＭＳ Ｐゴシック" pitchFamily="34" charset="-128"/>
              </a:rPr>
              <a:t> o </a:t>
            </a:r>
            <a:r>
              <a:rPr lang="en-GB" altLang="en-US" sz="2800" dirty="0" err="1">
                <a:ea typeface="ＭＳ Ｐゴシック" pitchFamily="34" charset="-128"/>
              </a:rPr>
              <a:t>feddwl</a:t>
            </a:r>
            <a:endParaRPr lang="en-GB" altLang="en-US" sz="2800" dirty="0">
              <a:ea typeface="ＭＳ Ｐゴシック" pitchFamily="34" charset="-128"/>
            </a:endParaRPr>
          </a:p>
        </p:txBody>
      </p:sp>
      <p:sp>
        <p:nvSpPr>
          <p:cNvPr id="34819" name="Content Placeholder 6"/>
          <p:cNvSpPr>
            <a:spLocks noGrp="1"/>
          </p:cNvSpPr>
          <p:nvPr>
            <p:ph sz="half" idx="4294967295"/>
          </p:nvPr>
        </p:nvSpPr>
        <p:spPr>
          <a:xfrm>
            <a:off x="5943599" y="1524001"/>
            <a:ext cx="4824153" cy="4924425"/>
          </a:xfrm>
        </p:spPr>
        <p:txBody>
          <a:bodyPr>
            <a:noAutofit/>
          </a:bodyPr>
          <a:lstStyle/>
          <a:p>
            <a:pPr eaLnBrk="1" hangingPunct="1">
              <a:lnSpc>
                <a:spcPct val="80000"/>
              </a:lnSpc>
            </a:pPr>
            <a:r>
              <a:rPr lang="en-US" altLang="en-US" sz="2800" i="1" dirty="0">
                <a:ea typeface="ＭＳ Ｐゴシック" pitchFamily="34" charset="-128"/>
              </a:rPr>
              <a:t>Bloom’s taxonomy is at core of many teaching philosophies especially those that are skills-based  rather than content-based</a:t>
            </a:r>
            <a:endParaRPr lang="en-US" altLang="en-US" sz="2800" i="1" baseline="30000" dirty="0">
              <a:ea typeface="ＭＳ Ｐゴシック" pitchFamily="34" charset="-128"/>
            </a:endParaRPr>
          </a:p>
          <a:p>
            <a:pPr eaLnBrk="1" hangingPunct="1">
              <a:lnSpc>
                <a:spcPct val="80000"/>
              </a:lnSpc>
            </a:pPr>
            <a:r>
              <a:rPr lang="en-US" altLang="en-US" sz="2800" i="1" dirty="0">
                <a:ea typeface="ＭＳ Ｐゴシック" pitchFamily="34" charset="-128"/>
              </a:rPr>
              <a:t>Bloom’s taxonomy can be used as a teaching and assessment tool to help balance questioning in class and in assignments to ensure students exercise all orders of thinking</a:t>
            </a:r>
            <a:endParaRPr lang="en-GB" altLang="en-US" sz="2800" i="1" dirty="0">
              <a:ea typeface="ＭＳ Ｐゴシック" pitchFamily="34" charset="-128"/>
            </a:endParaRPr>
          </a:p>
        </p:txBody>
      </p:sp>
      <p:sp>
        <p:nvSpPr>
          <p:cNvPr id="14338" name="Rectangle 2"/>
          <p:cNvSpPr>
            <a:spLocks noGrp="1" noChangeArrowheads="1"/>
          </p:cNvSpPr>
          <p:nvPr>
            <p:ph type="title" idx="4294967295"/>
          </p:nvPr>
        </p:nvSpPr>
        <p:spPr>
          <a:xfrm>
            <a:off x="1524000" y="274638"/>
            <a:ext cx="8229600" cy="1143000"/>
          </a:xfrm>
        </p:spPr>
        <p:txBody>
          <a:bodyPr rtlCol="0"/>
          <a:lstStyle/>
          <a:p>
            <a:pPr algn="ctr">
              <a:defRPr/>
            </a:pPr>
            <a:r>
              <a:rPr lang="en-GB" dirty="0" smtClean="0">
                <a:ea typeface="+mj-ea"/>
                <a:cs typeface="+mj-cs"/>
              </a:rPr>
              <a:t>Bloom</a:t>
            </a:r>
            <a:endParaRPr lang="en-GB" dirty="0">
              <a:ea typeface="+mj-ea"/>
              <a:cs typeface="+mj-cs"/>
            </a:endParaRP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33235107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 Task</a:t>
            </a:r>
            <a:endParaRPr lang="en-GB" dirty="0"/>
          </a:p>
        </p:txBody>
      </p:sp>
      <p:sp>
        <p:nvSpPr>
          <p:cNvPr id="3" name="Content Placeholder 2"/>
          <p:cNvSpPr>
            <a:spLocks noGrp="1"/>
          </p:cNvSpPr>
          <p:nvPr>
            <p:ph sz="half" idx="1"/>
          </p:nvPr>
        </p:nvSpPr>
        <p:spPr>
          <a:xfrm>
            <a:off x="1905000" y="2101362"/>
            <a:ext cx="3429000" cy="3994638"/>
          </a:xfrm>
        </p:spPr>
        <p:txBody>
          <a:bodyPr>
            <a:normAutofit/>
          </a:bodyPr>
          <a:lstStyle/>
          <a:p>
            <a:r>
              <a:rPr lang="en-GB" sz="2000" dirty="0" err="1" smtClean="0"/>
              <a:t>Ystyriwch</a:t>
            </a:r>
            <a:r>
              <a:rPr lang="en-GB" sz="2000" dirty="0" smtClean="0"/>
              <a:t> </a:t>
            </a:r>
            <a:r>
              <a:rPr lang="en-GB" sz="2000" dirty="0" err="1" smtClean="0"/>
              <a:t>lyfr</a:t>
            </a:r>
            <a:r>
              <a:rPr lang="en-GB" sz="2000" dirty="0" smtClean="0"/>
              <a:t> </a:t>
            </a:r>
            <a:r>
              <a:rPr lang="en-GB" sz="2000" dirty="0" err="1" smtClean="0"/>
              <a:t>stori</a:t>
            </a:r>
            <a:r>
              <a:rPr lang="en-GB" sz="2000" dirty="0" smtClean="0"/>
              <a:t> </a:t>
            </a:r>
            <a:r>
              <a:rPr lang="en-GB" sz="2000" dirty="0" err="1" smtClean="0"/>
              <a:t>plentyn</a:t>
            </a:r>
            <a:r>
              <a:rPr lang="en-GB" sz="2000" dirty="0" smtClean="0"/>
              <a:t> </a:t>
            </a:r>
            <a:endParaRPr lang="en-GB" sz="2000" dirty="0"/>
          </a:p>
          <a:p>
            <a:r>
              <a:rPr lang="en-GB" sz="2000" dirty="0" err="1" smtClean="0"/>
              <a:t>Dyfeisiwch</a:t>
            </a:r>
            <a:r>
              <a:rPr lang="en-GB" sz="2000" dirty="0" smtClean="0"/>
              <a:t> </a:t>
            </a:r>
            <a:r>
              <a:rPr lang="en-GB" sz="2000" dirty="0" err="1" smtClean="0"/>
              <a:t>cyfres</a:t>
            </a:r>
            <a:r>
              <a:rPr lang="en-GB" sz="2000" dirty="0" smtClean="0"/>
              <a:t> o </a:t>
            </a:r>
            <a:r>
              <a:rPr lang="en-GB" sz="2000" dirty="0" err="1" smtClean="0"/>
              <a:t>gwestiynau</a:t>
            </a:r>
            <a:r>
              <a:rPr lang="en-GB" sz="2000" dirty="0" smtClean="0"/>
              <a:t> </a:t>
            </a:r>
            <a:r>
              <a:rPr lang="en-GB" sz="2000" dirty="0" err="1" smtClean="0"/>
              <a:t>i</a:t>
            </a:r>
            <a:r>
              <a:rPr lang="en-GB" sz="2000" dirty="0" smtClean="0"/>
              <a:t> </a:t>
            </a:r>
            <a:r>
              <a:rPr lang="en-GB" sz="2000" dirty="0" err="1" smtClean="0"/>
              <a:t>drafod</a:t>
            </a:r>
            <a:r>
              <a:rPr lang="en-GB" sz="2000" dirty="0" smtClean="0"/>
              <a:t> </a:t>
            </a:r>
            <a:r>
              <a:rPr lang="en-GB" sz="2000" dirty="0" err="1" smtClean="0"/>
              <a:t>gyda</a:t>
            </a:r>
            <a:r>
              <a:rPr lang="en-GB" sz="2000" dirty="0" smtClean="0"/>
              <a:t> </a:t>
            </a:r>
            <a:r>
              <a:rPr lang="en-GB" sz="2000" dirty="0" err="1" smtClean="0"/>
              <a:t>grwp</a:t>
            </a:r>
            <a:r>
              <a:rPr lang="en-GB" sz="2000" dirty="0" smtClean="0"/>
              <a:t> o </a:t>
            </a:r>
            <a:r>
              <a:rPr lang="en-GB" sz="2000" dirty="0" err="1" smtClean="0"/>
              <a:t>blant</a:t>
            </a:r>
            <a:r>
              <a:rPr lang="en-GB" sz="2000" dirty="0" smtClean="0"/>
              <a:t> </a:t>
            </a:r>
            <a:r>
              <a:rPr lang="en-GB" sz="2000" dirty="0" err="1" smtClean="0"/>
              <a:t>gan</a:t>
            </a:r>
            <a:r>
              <a:rPr lang="en-GB" sz="2000" dirty="0" smtClean="0"/>
              <a:t> </a:t>
            </a:r>
            <a:r>
              <a:rPr lang="en-GB" sz="2000" dirty="0" err="1" smtClean="0"/>
              <a:t>ddefnyddio</a:t>
            </a:r>
            <a:r>
              <a:rPr lang="en-GB" sz="2000" dirty="0" smtClean="0"/>
              <a:t> </a:t>
            </a:r>
            <a:r>
              <a:rPr lang="en-GB" sz="2000" dirty="0" err="1" smtClean="0"/>
              <a:t>holl</a:t>
            </a:r>
            <a:r>
              <a:rPr lang="en-GB" sz="2000" dirty="0" smtClean="0"/>
              <a:t> </a:t>
            </a:r>
            <a:r>
              <a:rPr lang="en-GB" sz="2000" dirty="0" err="1" smtClean="0"/>
              <a:t>lefelau</a:t>
            </a:r>
            <a:r>
              <a:rPr lang="en-GB" sz="2000" dirty="0" smtClean="0"/>
              <a:t>  </a:t>
            </a:r>
            <a:r>
              <a:rPr lang="en-GB" sz="2000" dirty="0" err="1"/>
              <a:t>t</a:t>
            </a:r>
            <a:r>
              <a:rPr lang="en-GB" sz="2000" dirty="0" err="1" smtClean="0"/>
              <a:t>acsonomeg</a:t>
            </a:r>
            <a:r>
              <a:rPr lang="en-GB" sz="2000" dirty="0" smtClean="0"/>
              <a:t> Bloom</a:t>
            </a:r>
          </a:p>
          <a:p>
            <a:r>
              <a:rPr lang="en-GB" sz="2000" dirty="0" err="1" smtClean="0"/>
              <a:t>Defnyddiwch</a:t>
            </a:r>
            <a:r>
              <a:rPr lang="en-GB" sz="2000" dirty="0" smtClean="0"/>
              <a:t> y </a:t>
            </a:r>
            <a:r>
              <a:rPr lang="en-GB" sz="2000" dirty="0" err="1" smtClean="0"/>
              <a:t>daflen</a:t>
            </a:r>
            <a:r>
              <a:rPr lang="en-GB" sz="2000" dirty="0" smtClean="0"/>
              <a:t> </a:t>
            </a:r>
            <a:r>
              <a:rPr lang="en-GB" sz="2000" dirty="0" err="1" smtClean="0"/>
              <a:t>tacsonomeg</a:t>
            </a:r>
            <a:r>
              <a:rPr lang="en-GB" sz="2000" dirty="0" smtClean="0"/>
              <a:t> </a:t>
            </a:r>
            <a:r>
              <a:rPr lang="en-GB" sz="2000" dirty="0" err="1" smtClean="0"/>
              <a:t>i’ch</a:t>
            </a:r>
            <a:r>
              <a:rPr lang="en-GB" sz="2000" dirty="0" smtClean="0"/>
              <a:t> </a:t>
            </a:r>
            <a:r>
              <a:rPr lang="en-GB" sz="2000" dirty="0" err="1" smtClean="0"/>
              <a:t>cefnogi</a:t>
            </a:r>
            <a:endParaRPr lang="en-GB" sz="2000" dirty="0"/>
          </a:p>
        </p:txBody>
      </p:sp>
      <p:sp>
        <p:nvSpPr>
          <p:cNvPr id="4" name="Content Placeholder 3"/>
          <p:cNvSpPr>
            <a:spLocks noGrp="1"/>
          </p:cNvSpPr>
          <p:nvPr>
            <p:ph sz="half" idx="2"/>
          </p:nvPr>
        </p:nvSpPr>
        <p:spPr>
          <a:xfrm>
            <a:off x="5943600" y="2101362"/>
            <a:ext cx="3657600" cy="3860526"/>
          </a:xfrm>
        </p:spPr>
        <p:txBody>
          <a:bodyPr>
            <a:normAutofit/>
          </a:bodyPr>
          <a:lstStyle/>
          <a:p>
            <a:r>
              <a:rPr lang="en-GB" sz="2000" i="1" dirty="0" smtClean="0"/>
              <a:t>Choose</a:t>
            </a:r>
            <a:r>
              <a:rPr lang="en-GB" sz="2000" i="1" dirty="0" smtClean="0"/>
              <a:t> </a:t>
            </a:r>
            <a:r>
              <a:rPr lang="en-GB" sz="2000" i="1" dirty="0" smtClean="0"/>
              <a:t>a child’s story </a:t>
            </a:r>
            <a:r>
              <a:rPr lang="en-GB" sz="2000" i="1" dirty="0" smtClean="0"/>
              <a:t>book</a:t>
            </a:r>
          </a:p>
          <a:p>
            <a:r>
              <a:rPr lang="en-GB" sz="2000" i="1" dirty="0" smtClean="0"/>
              <a:t>Devise </a:t>
            </a:r>
            <a:r>
              <a:rPr lang="en-GB" sz="2000" i="1" dirty="0" smtClean="0"/>
              <a:t>a series of questions to discuss with a group of children using all levels of </a:t>
            </a:r>
            <a:r>
              <a:rPr lang="en-GB" sz="2000" i="1" dirty="0" smtClean="0"/>
              <a:t>Bloom’s </a:t>
            </a:r>
            <a:r>
              <a:rPr lang="en-GB" sz="2000" i="1" dirty="0" smtClean="0"/>
              <a:t>taxonomy</a:t>
            </a:r>
          </a:p>
          <a:p>
            <a:r>
              <a:rPr lang="en-GB" sz="2000" i="1" dirty="0" smtClean="0"/>
              <a:t>Use the taxonomy sheet </a:t>
            </a:r>
            <a:r>
              <a:rPr lang="en-GB" sz="2000" i="1" dirty="0" smtClean="0"/>
              <a:t>for</a:t>
            </a:r>
            <a:r>
              <a:rPr lang="en-GB" sz="2000" i="1" dirty="0" smtClean="0"/>
              <a:t> </a:t>
            </a:r>
            <a:r>
              <a:rPr lang="en-GB" sz="2000" i="1" dirty="0" smtClean="0"/>
              <a:t>support</a:t>
            </a:r>
            <a:endParaRPr lang="en-GB" sz="2000" i="1" dirty="0"/>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827057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438400" y="304800"/>
            <a:ext cx="7024744" cy="1143000"/>
          </a:xfrm>
        </p:spPr>
        <p:txBody>
          <a:bodyPr/>
          <a:lstStyle/>
          <a:p>
            <a:pPr>
              <a:defRPr/>
            </a:pPr>
            <a:r>
              <a:rPr lang="en-GB" dirty="0" err="1" smtClean="0"/>
              <a:t>Cyfeiriadau</a:t>
            </a:r>
            <a:r>
              <a:rPr lang="en-GB" dirty="0" smtClean="0"/>
              <a:t> / References</a:t>
            </a:r>
            <a:endParaRPr lang="en-GB" dirty="0"/>
          </a:p>
        </p:txBody>
      </p:sp>
      <p:sp>
        <p:nvSpPr>
          <p:cNvPr id="37890" name="Rectangle 3"/>
          <p:cNvSpPr>
            <a:spLocks noGrp="1" noChangeArrowheads="1"/>
          </p:cNvSpPr>
          <p:nvPr>
            <p:ph idx="1"/>
          </p:nvPr>
        </p:nvSpPr>
        <p:spPr>
          <a:xfrm>
            <a:off x="1524000" y="1600201"/>
            <a:ext cx="8229600" cy="4924425"/>
          </a:xfrm>
        </p:spPr>
        <p:txBody>
          <a:bodyPr/>
          <a:lstStyle/>
          <a:p>
            <a:pPr eaLnBrk="1" hangingPunct="1">
              <a:lnSpc>
                <a:spcPct val="80000"/>
              </a:lnSpc>
              <a:defRPr/>
            </a:pPr>
            <a:r>
              <a:rPr lang="en-US" sz="1600" dirty="0"/>
              <a:t>Anderson, L.W. &amp; </a:t>
            </a:r>
            <a:r>
              <a:rPr lang="en-US" sz="1600" dirty="0" err="1"/>
              <a:t>Krathwold</a:t>
            </a:r>
            <a:r>
              <a:rPr lang="en-US" sz="1600" dirty="0"/>
              <a:t>, D. R. (eds.) (2001) </a:t>
            </a:r>
            <a:r>
              <a:rPr lang="en-US" sz="1600" i="1" dirty="0"/>
              <a:t>A Taxonomy for Learning, Teaching, and Assessing: A Revision of Bloom's Taxonomy of Educational Objectives.</a:t>
            </a:r>
            <a:r>
              <a:rPr lang="en-US" sz="1600" dirty="0"/>
              <a:t> New York: Longman</a:t>
            </a:r>
            <a:endParaRPr lang="en-GB" altLang="en-US" sz="1600" dirty="0"/>
          </a:p>
          <a:p>
            <a:pPr eaLnBrk="1" hangingPunct="1">
              <a:lnSpc>
                <a:spcPct val="80000"/>
              </a:lnSpc>
              <a:defRPr/>
            </a:pPr>
            <a:r>
              <a:rPr lang="en-GB" altLang="en-US" sz="1600" dirty="0"/>
              <a:t>Aubrey, </a:t>
            </a:r>
            <a:r>
              <a:rPr lang="en-GB" altLang="en-US" sz="1600" dirty="0" smtClean="0"/>
              <a:t>K. </a:t>
            </a:r>
            <a:r>
              <a:rPr lang="en-GB" altLang="en-US" sz="1600" dirty="0"/>
              <a:t>and Riley, </a:t>
            </a:r>
            <a:r>
              <a:rPr lang="en-GB" altLang="en-US" sz="1600" dirty="0" smtClean="0"/>
              <a:t>A. </a:t>
            </a:r>
            <a:r>
              <a:rPr lang="en-GB" altLang="en-US" sz="1600" dirty="0"/>
              <a:t>(2016) Understanding and using Educational Theories. </a:t>
            </a:r>
            <a:r>
              <a:rPr lang="en-GB" altLang="en-US" sz="1600" dirty="0" smtClean="0"/>
              <a:t>London</a:t>
            </a:r>
            <a:r>
              <a:rPr lang="en-GB" altLang="en-US" sz="1600" dirty="0" smtClean="0"/>
              <a:t>: Sage</a:t>
            </a:r>
            <a:endParaRPr lang="en-GB" altLang="en-US" sz="1600" dirty="0"/>
          </a:p>
          <a:p>
            <a:pPr eaLnBrk="1" hangingPunct="1">
              <a:lnSpc>
                <a:spcPct val="80000"/>
              </a:lnSpc>
              <a:defRPr/>
            </a:pPr>
            <a:r>
              <a:rPr lang="en-GB" altLang="en-US" sz="1600" dirty="0"/>
              <a:t>Bloom </a:t>
            </a:r>
            <a:r>
              <a:rPr lang="en-GB" altLang="en-US" sz="1600" dirty="0" smtClean="0"/>
              <a:t>B.S. </a:t>
            </a:r>
            <a:r>
              <a:rPr lang="en-GB" altLang="en-US" sz="1600" dirty="0"/>
              <a:t>(</a:t>
            </a:r>
            <a:r>
              <a:rPr lang="en-GB" altLang="en-US" sz="1600" dirty="0" err="1"/>
              <a:t>ed</a:t>
            </a:r>
            <a:r>
              <a:rPr lang="en-GB" altLang="en-US" sz="1600" dirty="0"/>
              <a:t>). </a:t>
            </a:r>
            <a:r>
              <a:rPr lang="en-GB" altLang="en-US" sz="1600" dirty="0" smtClean="0"/>
              <a:t>(1956) </a:t>
            </a:r>
            <a:r>
              <a:rPr lang="en-GB" altLang="en-US" sz="1600" i="1" dirty="0" smtClean="0"/>
              <a:t>Taxonomy </a:t>
            </a:r>
            <a:r>
              <a:rPr lang="en-GB" altLang="en-US" sz="1600" i="1" dirty="0"/>
              <a:t>of Educational Objectives, the classification of educational goals – Handbook I: Cognitive Domain, </a:t>
            </a:r>
            <a:r>
              <a:rPr lang="en-GB" altLang="en-US" sz="1600" dirty="0"/>
              <a:t>New York: </a:t>
            </a:r>
            <a:r>
              <a:rPr lang="en-GB" altLang="en-US" sz="1600" dirty="0" smtClean="0"/>
              <a:t>McKay</a:t>
            </a:r>
          </a:p>
          <a:p>
            <a:pPr eaLnBrk="1" hangingPunct="1">
              <a:lnSpc>
                <a:spcPct val="80000"/>
              </a:lnSpc>
              <a:defRPr/>
            </a:pPr>
            <a:r>
              <a:rPr lang="en-US" sz="1600" dirty="0" smtClean="0"/>
              <a:t>Bruner</a:t>
            </a:r>
            <a:r>
              <a:rPr lang="en-US" sz="1600" dirty="0"/>
              <a:t>, J. (1960) </a:t>
            </a:r>
            <a:r>
              <a:rPr lang="en-US" sz="1600" i="1" dirty="0"/>
              <a:t>The Process of Education</a:t>
            </a:r>
            <a:r>
              <a:rPr lang="en-US" sz="1600" dirty="0"/>
              <a:t>, Cambridge, Mass.: Harvard University Press. </a:t>
            </a:r>
            <a:endParaRPr lang="en-GB" altLang="en-US" sz="1600" dirty="0"/>
          </a:p>
          <a:p>
            <a:pPr>
              <a:defRPr/>
            </a:pPr>
            <a:r>
              <a:rPr lang="en-GB" altLang="en-US" sz="1600" dirty="0" smtClean="0"/>
              <a:t>Dewey, </a:t>
            </a:r>
            <a:r>
              <a:rPr lang="en-GB" altLang="en-US" sz="1600" dirty="0"/>
              <a:t>J. (1963) </a:t>
            </a:r>
            <a:r>
              <a:rPr lang="en-GB" altLang="en-US" sz="1600" i="1" dirty="0"/>
              <a:t>Democracy and Education, </a:t>
            </a:r>
            <a:r>
              <a:rPr lang="en-GB" altLang="en-US" sz="1600" dirty="0"/>
              <a:t>Whitefish, MA:</a:t>
            </a:r>
            <a:r>
              <a:rPr lang="en-GB" altLang="en-US" sz="1600" i="1" dirty="0"/>
              <a:t> </a:t>
            </a:r>
            <a:r>
              <a:rPr lang="en-GB" altLang="en-US" sz="1600" dirty="0" err="1"/>
              <a:t>Kessinger</a:t>
            </a:r>
            <a:r>
              <a:rPr lang="en-GB" altLang="en-US" sz="1600" dirty="0"/>
              <a:t> Education</a:t>
            </a:r>
          </a:p>
          <a:p>
            <a:pPr>
              <a:defRPr/>
            </a:pPr>
            <a:r>
              <a:rPr lang="en-US" sz="1600" dirty="0"/>
              <a:t>Palmer, J. &amp; Cooper, D.E. (2001) </a:t>
            </a:r>
            <a:r>
              <a:rPr lang="en-US" sz="1600" i="1" dirty="0"/>
              <a:t>Fifty Modern Thinkers on Education: From Piaget to the Present Day, </a:t>
            </a:r>
            <a:r>
              <a:rPr lang="en-US" sz="1600" dirty="0"/>
              <a:t>London: Routledge Key </a:t>
            </a:r>
            <a:r>
              <a:rPr lang="en-US" sz="1600" dirty="0" smtClean="0"/>
              <a:t>Guides</a:t>
            </a:r>
            <a:endParaRPr lang="en-GB" altLang="en-US" sz="1600" dirty="0"/>
          </a:p>
          <a:p>
            <a:pPr>
              <a:defRPr/>
            </a:pPr>
            <a:r>
              <a:rPr lang="en-GB" altLang="en-US" sz="1600" dirty="0" smtClean="0"/>
              <a:t>Skinner,  </a:t>
            </a:r>
            <a:r>
              <a:rPr lang="en-GB" altLang="en-US" sz="1600" dirty="0"/>
              <a:t>Q. </a:t>
            </a:r>
            <a:r>
              <a:rPr lang="en-GB" altLang="en-US" sz="1600" dirty="0" smtClean="0"/>
              <a:t>(1992) </a:t>
            </a:r>
            <a:r>
              <a:rPr lang="en-GB" altLang="en-US" sz="1600" i="1" dirty="0" smtClean="0"/>
              <a:t>‘</a:t>
            </a:r>
            <a:r>
              <a:rPr lang="en-GB" altLang="en-US" sz="1600" dirty="0" smtClean="0"/>
              <a:t>On</a:t>
            </a:r>
            <a:r>
              <a:rPr lang="en-GB" altLang="en-US" sz="1600" i="1" dirty="0" smtClean="0"/>
              <a:t> </a:t>
            </a:r>
            <a:r>
              <a:rPr lang="en-GB" altLang="en-US" sz="1600" dirty="0"/>
              <a:t>justice, the common good and the priority of liberty’ </a:t>
            </a:r>
            <a:r>
              <a:rPr lang="en-GB" altLang="en-US" sz="1600" i="1" dirty="0"/>
              <a:t>cited in</a:t>
            </a:r>
            <a:r>
              <a:rPr lang="en-GB" altLang="en-US" sz="1600" dirty="0"/>
              <a:t> </a:t>
            </a:r>
            <a:r>
              <a:rPr lang="en-GB" altLang="en-US" sz="1600" dirty="0" err="1" smtClean="0"/>
              <a:t>Mouffe</a:t>
            </a:r>
            <a:r>
              <a:rPr lang="en-GB" altLang="en-US" sz="1600" dirty="0" smtClean="0"/>
              <a:t>, </a:t>
            </a:r>
            <a:r>
              <a:rPr lang="en-GB" altLang="en-US" sz="1600" dirty="0"/>
              <a:t>C</a:t>
            </a:r>
            <a:r>
              <a:rPr lang="en-GB" altLang="en-US" sz="1600" dirty="0" smtClean="0"/>
              <a:t>. (1992) </a:t>
            </a:r>
            <a:r>
              <a:rPr lang="en-GB" altLang="en-US" sz="1600" i="1" dirty="0" smtClean="0"/>
              <a:t>Dimensions </a:t>
            </a:r>
            <a:r>
              <a:rPr lang="en-GB" altLang="en-US" sz="1600" i="1" dirty="0"/>
              <a:t>of Radical Democracy: Pluralism, Citizenship and </a:t>
            </a:r>
            <a:r>
              <a:rPr lang="en-GB" altLang="en-US" sz="1600" i="1" dirty="0" smtClean="0"/>
              <a:t>Community .London: Verso Press</a:t>
            </a:r>
            <a:endParaRPr lang="en-GB" altLang="en-US" sz="1600" i="1" dirty="0"/>
          </a:p>
          <a:p>
            <a:pPr marL="109537" indent="0">
              <a:lnSpc>
                <a:spcPct val="80000"/>
              </a:lnSpc>
              <a:buNone/>
              <a:defRPr/>
            </a:pPr>
            <a:endParaRPr lang="en-GB" altLang="en-US" sz="1600" i="1" dirty="0"/>
          </a:p>
          <a:p>
            <a:pPr eaLnBrk="1" hangingPunct="1">
              <a:lnSpc>
                <a:spcPct val="80000"/>
              </a:lnSpc>
              <a:defRPr/>
            </a:pPr>
            <a:endParaRPr lang="en-GB" altLang="en-US" sz="1600" dirty="0"/>
          </a:p>
        </p:txBody>
      </p:sp>
    </p:spTree>
    <p:extLst>
      <p:ext uri="{BB962C8B-B14F-4D97-AF65-F5344CB8AC3E}">
        <p14:creationId xmlns:p14="http://schemas.microsoft.com/office/powerpoint/2010/main" val="390174467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145</TotalTime>
  <Words>2392</Words>
  <Application>Microsoft Office PowerPoint</Application>
  <PresentationFormat>Widescreen</PresentationFormat>
  <Paragraphs>239</Paragraphs>
  <Slides>36</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ＭＳ Ｐゴシック</vt:lpstr>
      <vt:lpstr>Arial</vt:lpstr>
      <vt:lpstr>Calibri</vt:lpstr>
      <vt:lpstr>Courier New</vt:lpstr>
      <vt:lpstr>Times New Roman</vt:lpstr>
      <vt:lpstr>Trebuchet MS</vt:lpstr>
      <vt:lpstr>Wingdings</vt:lpstr>
      <vt:lpstr>Wingdings 3</vt:lpstr>
      <vt:lpstr>Facet</vt:lpstr>
      <vt:lpstr>Dysgu yn yr 21ain Ganrif 21st Century Learning  </vt:lpstr>
      <vt:lpstr>Gorolwg Sesiwn / Session Overview</vt:lpstr>
      <vt:lpstr>Deilliannau Dysgu Learning Outcomes </vt:lpstr>
      <vt:lpstr>Deilliannau Dysgu Learning Outcomes</vt:lpstr>
      <vt:lpstr>Aseiniad : trafodaeth Assignment : discussion</vt:lpstr>
      <vt:lpstr>PowerPoint Presentation</vt:lpstr>
      <vt:lpstr>Skinner</vt:lpstr>
      <vt:lpstr> Skinner ar Atgyfnerthu  Skinner on Reinforcement  </vt:lpstr>
      <vt:lpstr>Skinner</vt:lpstr>
      <vt:lpstr> Skinner ar Addysg Skinner on Education </vt:lpstr>
      <vt:lpstr>Skinner a dysgu Skinner and Learning</vt:lpstr>
      <vt:lpstr>Skinner yn y dosbarth Skinner in the classroom</vt:lpstr>
      <vt:lpstr>Skinner</vt:lpstr>
      <vt:lpstr>Skinner</vt:lpstr>
      <vt:lpstr>Beirniadaeth o Skinner Criticisms of Skinner </vt:lpstr>
      <vt:lpstr>Tasg/ Task</vt:lpstr>
      <vt:lpstr>Jerome Bruner 1915 - 2016</vt:lpstr>
      <vt:lpstr>Bruner</vt:lpstr>
      <vt:lpstr>Bruner</vt:lpstr>
      <vt:lpstr>PowerPoint Presentation</vt:lpstr>
      <vt:lpstr>Bruner</vt:lpstr>
      <vt:lpstr>Bruner</vt:lpstr>
      <vt:lpstr>Bruner</vt:lpstr>
      <vt:lpstr>Beirniadaeth o Bruner Criticism of Bruner</vt:lpstr>
      <vt:lpstr>Syniadau Bruner yn yr ystafell dosbarth Applying Bruner in the classroom</vt:lpstr>
      <vt:lpstr>Syniadau Bruner yn yr ystafell dosbarth Applying Bruner in the classroom</vt:lpstr>
      <vt:lpstr>Tasg / Task</vt:lpstr>
      <vt:lpstr>Benjamin Bloom 1913-1999</vt:lpstr>
      <vt:lpstr>Bloom</vt:lpstr>
      <vt:lpstr> Tacsonomeg Bloom o Nodau Addysgol Bloom’s Taxonomy of Educational Objectives </vt:lpstr>
      <vt:lpstr>Bloom’s Taxonomy</vt:lpstr>
      <vt:lpstr>Mynd i’r afael a phroblem: Tacsonomeg Approaching a Problem: Taxonomy   </vt:lpstr>
      <vt:lpstr>PowerPoint Presentation</vt:lpstr>
      <vt:lpstr>Bloom</vt:lpstr>
      <vt:lpstr>Tasg / Task</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Lynwen Roberts</cp:lastModifiedBy>
  <cp:revision>23</cp:revision>
  <dcterms:created xsi:type="dcterms:W3CDTF">2019-07-09T09:55:30Z</dcterms:created>
  <dcterms:modified xsi:type="dcterms:W3CDTF">2019-11-06T16:13:19Z</dcterms:modified>
</cp:coreProperties>
</file>