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9" r:id="rId1"/>
  </p:sldMasterIdLst>
  <p:notesMasterIdLst>
    <p:notesMasterId r:id="rId12"/>
  </p:notesMasterIdLst>
  <p:handoutMasterIdLst>
    <p:handoutMasterId r:id="rId13"/>
  </p:handoutMasterIdLst>
  <p:sldIdLst>
    <p:sldId id="256" r:id="rId2"/>
    <p:sldId id="257" r:id="rId3"/>
    <p:sldId id="258" r:id="rId4"/>
    <p:sldId id="264" r:id="rId5"/>
    <p:sldId id="259" r:id="rId6"/>
    <p:sldId id="261" r:id="rId7"/>
    <p:sldId id="266" r:id="rId8"/>
    <p:sldId id="267" r:id="rId9"/>
    <p:sldId id="260" r:id="rId10"/>
    <p:sldId id="265" r:id="rId11"/>
  </p:sldIdLst>
  <p:sldSz cx="9144000" cy="6858000" type="screen4x3"/>
  <p:notesSz cx="9798050" cy="6797675"/>
  <p:defaultTextStyle>
    <a:defPPr>
      <a:defRPr lang="en-GB"/>
    </a:defPPr>
    <a:lvl1pPr algn="r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r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r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r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r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18588" autoAdjust="0"/>
    <p:restoredTop sz="89273" autoAdjust="0"/>
  </p:normalViewPr>
  <p:slideViewPr>
    <p:cSldViewPr>
      <p:cViewPr>
        <p:scale>
          <a:sx n="129" d="100"/>
          <a:sy n="129" d="100"/>
        </p:scale>
        <p:origin x="472" y="-15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" d="1"/>
        <a:sy n="1" d="1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4246563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5551488" y="0"/>
            <a:ext cx="4246562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6388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6457950"/>
            <a:ext cx="4246563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6389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5551488" y="6457950"/>
            <a:ext cx="4246562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fld id="{0BC79906-2EBF-4A2E-AAE8-AA3A0D26A5F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3330176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4246563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5551488" y="0"/>
            <a:ext cx="4246562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1268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3198813" y="509588"/>
            <a:ext cx="3400425" cy="254952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1306513" y="3228975"/>
            <a:ext cx="7185025" cy="305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1331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6457950"/>
            <a:ext cx="4246563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331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5551488" y="6457950"/>
            <a:ext cx="4246562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fld id="{B458C2EA-BC07-4714-8D82-CDBBB242998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4144836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2291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r>
              <a:rPr lang="en-GB">
                <a:latin typeface="Courier"/>
              </a:rPr>
              <a:t>By Design: Planning research on higher education / Richard J. Light, Judith D. Singer, John B. Willett</a:t>
            </a:r>
          </a:p>
          <a:p>
            <a:pPr eaLnBrk="1" hangingPunct="1"/>
            <a:r>
              <a:rPr lang="en-GB">
                <a:latin typeface="Courier"/>
              </a:rPr>
              <a:t>Harvard University Press, 1990 </a:t>
            </a:r>
          </a:p>
          <a:p>
            <a:pPr eaLnBrk="1" hangingPunct="1"/>
            <a:r>
              <a:rPr lang="en-GB">
                <a:latin typeface="Courier"/>
              </a:rPr>
              <a:t>Sab But LIG</a:t>
            </a:r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5363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r>
              <a:rPr lang="en-GB"/>
              <a:t>15-16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Charlie Owen, Thomas Coram Research Unit</a:t>
            </a:r>
          </a:p>
        </p:txBody>
      </p:sp>
      <p:sp>
        <p:nvSpPr>
          <p:cNvPr id="6" name="Rectangle 4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FA09EEC-690E-4F9C-BFBD-2FD4BA58463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Charlie Owen, Thomas Coram Research Unit</a:t>
            </a:r>
          </a:p>
        </p:txBody>
      </p:sp>
      <p:sp>
        <p:nvSpPr>
          <p:cNvPr id="6" name="Rectangle 4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69DD536-D4FA-429B-B8EC-6615803145E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Charlie Owen, Thomas Coram Research Unit</a:t>
            </a:r>
          </a:p>
        </p:txBody>
      </p:sp>
      <p:sp>
        <p:nvSpPr>
          <p:cNvPr id="6" name="Rectangle 4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F30350B-9D40-4B77-AE35-F736EB6C3CA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Charlie Owen, Thomas Coram Research Unit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2E94B43-59EA-4DFA-A486-62087296D6A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Rectangle 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3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Charlie Owen, Thomas Coram Research Unit</a:t>
            </a:r>
          </a:p>
        </p:txBody>
      </p:sp>
      <p:sp>
        <p:nvSpPr>
          <p:cNvPr id="9" name="Rectangle 4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42E5398-7165-41B4-93E4-18551C089B8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Charlie Owen, Thomas Coram Research Unit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5647E14-C1FE-41E6-9A3B-EB26B60F05B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Charlie Owen, Thomas Coram Research Unit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A54BB15-7CB5-4499-B476-2C4BAF48802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Charlie Owen, Thomas Coram Research Unit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DDB9937-CE9D-47DB-B540-DFD22795485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Charlie Owen, Thomas Coram Research Unit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BD23A3D-D43D-46DD-BD93-DA38BC7EE48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Charlie Owen, Thomas Coram Research Unit</a:t>
            </a:r>
          </a:p>
        </p:txBody>
      </p:sp>
      <p:sp>
        <p:nvSpPr>
          <p:cNvPr id="6" name="Rectangle 4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D8EB1D0-3E23-4D72-BBA1-A01C852703D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247650"/>
            <a:ext cx="1943100" cy="584835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47650"/>
            <a:ext cx="5676900" cy="58483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Charlie Owen, Thomas Coram Research Unit</a:t>
            </a:r>
          </a:p>
        </p:txBody>
      </p:sp>
      <p:sp>
        <p:nvSpPr>
          <p:cNvPr id="6" name="Rectangle 4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461452F-34E4-4166-8F62-99B244412EF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711200" y="6276975"/>
            <a:ext cx="18288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l">
              <a:defRPr sz="14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49600" y="6276975"/>
            <a:ext cx="28448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r>
              <a:rPr lang="en-US"/>
              <a:t>Charlie Owen, Thomas Coram Research Unit</a:t>
            </a:r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604000" y="6276975"/>
            <a:ext cx="18288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2075" tIns="46038" rIns="92075" bIns="46038" numCol="1" anchor="ctr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fld id="{2060D921-2AEC-4C1C-9197-B3D56EC5AC3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grpSp>
        <p:nvGrpSpPr>
          <p:cNvPr id="1029" name="Group 5"/>
          <p:cNvGrpSpPr>
            <a:grpSpLocks/>
          </p:cNvGrpSpPr>
          <p:nvPr/>
        </p:nvGrpSpPr>
        <p:grpSpPr bwMode="auto">
          <a:xfrm>
            <a:off x="6350" y="1519238"/>
            <a:ext cx="8335963" cy="288925"/>
            <a:chOff x="4" y="957"/>
            <a:chExt cx="5689" cy="182"/>
          </a:xfrm>
        </p:grpSpPr>
        <p:grpSp>
          <p:nvGrpSpPr>
            <p:cNvPr id="1032" name="Group 6"/>
            <p:cNvGrpSpPr>
              <a:grpSpLocks/>
            </p:cNvGrpSpPr>
            <p:nvPr/>
          </p:nvGrpSpPr>
          <p:grpSpPr bwMode="auto">
            <a:xfrm>
              <a:off x="5441" y="957"/>
              <a:ext cx="252" cy="181"/>
              <a:chOff x="5441" y="957"/>
              <a:chExt cx="252" cy="181"/>
            </a:xfrm>
          </p:grpSpPr>
          <p:sp>
            <p:nvSpPr>
              <p:cNvPr id="1044" name="Rectangle 7"/>
              <p:cNvSpPr>
                <a:spLocks noChangeArrowheads="1"/>
              </p:cNvSpPr>
              <p:nvPr/>
            </p:nvSpPr>
            <p:spPr bwMode="auto">
              <a:xfrm>
                <a:off x="5668" y="957"/>
                <a:ext cx="25" cy="181"/>
              </a:xfrm>
              <a:prstGeom prst="rect">
                <a:avLst/>
              </a:prstGeom>
              <a:solidFill>
                <a:schemeClr val="accent1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045" name="Rectangle 8"/>
              <p:cNvSpPr>
                <a:spLocks noChangeArrowheads="1"/>
              </p:cNvSpPr>
              <p:nvPr/>
            </p:nvSpPr>
            <p:spPr bwMode="auto">
              <a:xfrm>
                <a:off x="5567" y="957"/>
                <a:ext cx="53" cy="181"/>
              </a:xfrm>
              <a:prstGeom prst="rect">
                <a:avLst/>
              </a:prstGeom>
              <a:solidFill>
                <a:schemeClr val="accent1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046" name="Rectangle 9"/>
              <p:cNvSpPr>
                <a:spLocks noChangeArrowheads="1"/>
              </p:cNvSpPr>
              <p:nvPr/>
            </p:nvSpPr>
            <p:spPr bwMode="auto">
              <a:xfrm>
                <a:off x="5441" y="957"/>
                <a:ext cx="67" cy="181"/>
              </a:xfrm>
              <a:prstGeom prst="rect">
                <a:avLst/>
              </a:prstGeom>
              <a:solidFill>
                <a:schemeClr val="accent1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1033" name="Group 10"/>
            <p:cNvGrpSpPr>
              <a:grpSpLocks/>
            </p:cNvGrpSpPr>
            <p:nvPr/>
          </p:nvGrpSpPr>
          <p:grpSpPr bwMode="auto">
            <a:xfrm>
              <a:off x="5042" y="957"/>
              <a:ext cx="343" cy="181"/>
              <a:chOff x="5042" y="957"/>
              <a:chExt cx="343" cy="181"/>
            </a:xfrm>
          </p:grpSpPr>
          <p:sp>
            <p:nvSpPr>
              <p:cNvPr id="1042" name="Rectangle 11"/>
              <p:cNvSpPr>
                <a:spLocks noChangeArrowheads="1"/>
              </p:cNvSpPr>
              <p:nvPr/>
            </p:nvSpPr>
            <p:spPr bwMode="auto">
              <a:xfrm>
                <a:off x="5256" y="957"/>
                <a:ext cx="129" cy="181"/>
              </a:xfrm>
              <a:prstGeom prst="rect">
                <a:avLst/>
              </a:prstGeom>
              <a:solidFill>
                <a:schemeClr val="folHlink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043" name="Rectangle 12"/>
              <p:cNvSpPr>
                <a:spLocks noChangeArrowheads="1"/>
              </p:cNvSpPr>
              <p:nvPr/>
            </p:nvSpPr>
            <p:spPr bwMode="auto">
              <a:xfrm>
                <a:off x="5042" y="957"/>
                <a:ext cx="158" cy="181"/>
              </a:xfrm>
              <a:prstGeom prst="rect">
                <a:avLst/>
              </a:prstGeom>
              <a:solidFill>
                <a:schemeClr val="folHlink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1034" name="Group 13"/>
            <p:cNvGrpSpPr>
              <a:grpSpLocks/>
            </p:cNvGrpSpPr>
            <p:nvPr/>
          </p:nvGrpSpPr>
          <p:grpSpPr bwMode="auto">
            <a:xfrm>
              <a:off x="4" y="957"/>
              <a:ext cx="4983" cy="182"/>
              <a:chOff x="4" y="957"/>
              <a:chExt cx="4983" cy="182"/>
            </a:xfrm>
          </p:grpSpPr>
          <p:sp>
            <p:nvSpPr>
              <p:cNvPr id="1035" name="Rectangle 14"/>
              <p:cNvSpPr>
                <a:spLocks noChangeArrowheads="1"/>
              </p:cNvSpPr>
              <p:nvPr/>
            </p:nvSpPr>
            <p:spPr bwMode="auto">
              <a:xfrm>
                <a:off x="4791" y="957"/>
                <a:ext cx="196" cy="181"/>
              </a:xfrm>
              <a:prstGeom prst="rect">
                <a:avLst/>
              </a:prstGeom>
              <a:solidFill>
                <a:schemeClr val="bg2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036" name="Rectangle 15"/>
              <p:cNvSpPr>
                <a:spLocks noChangeArrowheads="1"/>
              </p:cNvSpPr>
              <p:nvPr/>
            </p:nvSpPr>
            <p:spPr bwMode="auto">
              <a:xfrm>
                <a:off x="4506" y="957"/>
                <a:ext cx="229" cy="181"/>
              </a:xfrm>
              <a:prstGeom prst="rect">
                <a:avLst/>
              </a:prstGeom>
              <a:solidFill>
                <a:schemeClr val="bg2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037" name="Rectangle 16"/>
              <p:cNvSpPr>
                <a:spLocks noChangeArrowheads="1"/>
              </p:cNvSpPr>
              <p:nvPr/>
            </p:nvSpPr>
            <p:spPr bwMode="auto">
              <a:xfrm>
                <a:off x="4188" y="957"/>
                <a:ext cx="262" cy="181"/>
              </a:xfrm>
              <a:prstGeom prst="rect">
                <a:avLst/>
              </a:prstGeom>
              <a:solidFill>
                <a:schemeClr val="bg2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038" name="Rectangle 17"/>
              <p:cNvSpPr>
                <a:spLocks noChangeArrowheads="1"/>
              </p:cNvSpPr>
              <p:nvPr/>
            </p:nvSpPr>
            <p:spPr bwMode="auto">
              <a:xfrm>
                <a:off x="3838" y="957"/>
                <a:ext cx="299" cy="182"/>
              </a:xfrm>
              <a:prstGeom prst="rect">
                <a:avLst/>
              </a:prstGeom>
              <a:solidFill>
                <a:schemeClr val="bg2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039" name="Rectangle 18"/>
              <p:cNvSpPr>
                <a:spLocks noChangeArrowheads="1"/>
              </p:cNvSpPr>
              <p:nvPr/>
            </p:nvSpPr>
            <p:spPr bwMode="auto">
              <a:xfrm>
                <a:off x="3449" y="957"/>
                <a:ext cx="336" cy="181"/>
              </a:xfrm>
              <a:prstGeom prst="rect">
                <a:avLst/>
              </a:prstGeom>
              <a:solidFill>
                <a:schemeClr val="bg2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040" name="Rectangle 19"/>
              <p:cNvSpPr>
                <a:spLocks noChangeArrowheads="1"/>
              </p:cNvSpPr>
              <p:nvPr/>
            </p:nvSpPr>
            <p:spPr bwMode="auto">
              <a:xfrm>
                <a:off x="3034" y="957"/>
                <a:ext cx="363" cy="181"/>
              </a:xfrm>
              <a:prstGeom prst="rect">
                <a:avLst/>
              </a:prstGeom>
              <a:solidFill>
                <a:schemeClr val="bg2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041" name="Rectangle 20"/>
              <p:cNvSpPr>
                <a:spLocks noChangeArrowheads="1"/>
              </p:cNvSpPr>
              <p:nvPr/>
            </p:nvSpPr>
            <p:spPr bwMode="auto">
              <a:xfrm>
                <a:off x="4" y="957"/>
                <a:ext cx="2978" cy="181"/>
              </a:xfrm>
              <a:prstGeom prst="rect">
                <a:avLst/>
              </a:prstGeom>
              <a:solidFill>
                <a:schemeClr val="bg2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US"/>
              </a:p>
            </p:txBody>
          </p:sp>
        </p:grpSp>
      </p:grpSp>
      <p:sp>
        <p:nvSpPr>
          <p:cNvPr id="1030" name="Rectangle 21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247650"/>
            <a:ext cx="7772400" cy="1123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2075" tIns="46038" rIns="92075" bIns="46038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1031" name="Rectangle 22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</p:sldLayoutIdLst>
  <p:hf sldNum="0" hdr="0" dt="0"/>
  <p:txStyles>
    <p:titleStyle>
      <a:lvl1pPr algn="r" rtl="0" eaLnBrk="0" fontAlgn="base" hangingPunct="0">
        <a:spcBef>
          <a:spcPct val="0"/>
        </a:spcBef>
        <a:spcAft>
          <a:spcPct val="0"/>
        </a:spcAft>
        <a:defRPr sz="4000" b="1">
          <a:solidFill>
            <a:schemeClr val="tx2"/>
          </a:solidFill>
          <a:latin typeface="+mj-lt"/>
          <a:ea typeface="+mj-ea"/>
          <a:cs typeface="+mj-cs"/>
        </a:defRPr>
      </a:lvl1pPr>
      <a:lvl2pPr algn="r" rtl="0" eaLnBrk="0" fontAlgn="base" hangingPunct="0">
        <a:spcBef>
          <a:spcPct val="0"/>
        </a:spcBef>
        <a:spcAft>
          <a:spcPct val="0"/>
        </a:spcAft>
        <a:defRPr sz="4000" b="1">
          <a:solidFill>
            <a:schemeClr val="tx2"/>
          </a:solidFill>
          <a:latin typeface="Arial Black" pitchFamily="34" charset="0"/>
        </a:defRPr>
      </a:lvl2pPr>
      <a:lvl3pPr algn="r" rtl="0" eaLnBrk="0" fontAlgn="base" hangingPunct="0">
        <a:spcBef>
          <a:spcPct val="0"/>
        </a:spcBef>
        <a:spcAft>
          <a:spcPct val="0"/>
        </a:spcAft>
        <a:defRPr sz="4000" b="1">
          <a:solidFill>
            <a:schemeClr val="tx2"/>
          </a:solidFill>
          <a:latin typeface="Arial Black" pitchFamily="34" charset="0"/>
        </a:defRPr>
      </a:lvl3pPr>
      <a:lvl4pPr algn="r" rtl="0" eaLnBrk="0" fontAlgn="base" hangingPunct="0">
        <a:spcBef>
          <a:spcPct val="0"/>
        </a:spcBef>
        <a:spcAft>
          <a:spcPct val="0"/>
        </a:spcAft>
        <a:defRPr sz="4000" b="1">
          <a:solidFill>
            <a:schemeClr val="tx2"/>
          </a:solidFill>
          <a:latin typeface="Arial Black" pitchFamily="34" charset="0"/>
        </a:defRPr>
      </a:lvl4pPr>
      <a:lvl5pPr algn="r" rtl="0" eaLnBrk="0" fontAlgn="base" hangingPunct="0">
        <a:spcBef>
          <a:spcPct val="0"/>
        </a:spcBef>
        <a:spcAft>
          <a:spcPct val="0"/>
        </a:spcAft>
        <a:defRPr sz="4000" b="1">
          <a:solidFill>
            <a:schemeClr val="tx2"/>
          </a:solidFill>
          <a:latin typeface="Arial Black" pitchFamily="34" charset="0"/>
        </a:defRPr>
      </a:lvl5pPr>
      <a:lvl6pPr marL="457200" algn="r" rtl="0" eaLnBrk="0" fontAlgn="base" hangingPunct="0">
        <a:spcBef>
          <a:spcPct val="0"/>
        </a:spcBef>
        <a:spcAft>
          <a:spcPct val="0"/>
        </a:spcAft>
        <a:defRPr sz="4000" b="1">
          <a:solidFill>
            <a:schemeClr val="tx2"/>
          </a:solidFill>
          <a:latin typeface="Arial Black" pitchFamily="34" charset="0"/>
        </a:defRPr>
      </a:lvl6pPr>
      <a:lvl7pPr marL="914400" algn="r" rtl="0" eaLnBrk="0" fontAlgn="base" hangingPunct="0">
        <a:spcBef>
          <a:spcPct val="0"/>
        </a:spcBef>
        <a:spcAft>
          <a:spcPct val="0"/>
        </a:spcAft>
        <a:defRPr sz="4000" b="1">
          <a:solidFill>
            <a:schemeClr val="tx2"/>
          </a:solidFill>
          <a:latin typeface="Arial Black" pitchFamily="34" charset="0"/>
        </a:defRPr>
      </a:lvl7pPr>
      <a:lvl8pPr marL="1371600" algn="r" rtl="0" eaLnBrk="0" fontAlgn="base" hangingPunct="0">
        <a:spcBef>
          <a:spcPct val="0"/>
        </a:spcBef>
        <a:spcAft>
          <a:spcPct val="0"/>
        </a:spcAft>
        <a:defRPr sz="4000" b="1">
          <a:solidFill>
            <a:schemeClr val="tx2"/>
          </a:solidFill>
          <a:latin typeface="Arial Black" pitchFamily="34" charset="0"/>
        </a:defRPr>
      </a:lvl8pPr>
      <a:lvl9pPr marL="1828800" algn="r" rtl="0" eaLnBrk="0" fontAlgn="base" hangingPunct="0">
        <a:spcBef>
          <a:spcPct val="0"/>
        </a:spcBef>
        <a:spcAft>
          <a:spcPct val="0"/>
        </a:spcAft>
        <a:defRPr sz="4000" b="1">
          <a:solidFill>
            <a:schemeClr val="tx2"/>
          </a:solidFill>
          <a:latin typeface="Arial Black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Monotype Sort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•"/>
        <a:defRPr sz="2800">
          <a:solidFill>
            <a:schemeClr val="tx1"/>
          </a:solidFill>
          <a:latin typeface="Times New Roman" pitchFamily="18" charset="0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Times New Roman" pitchFamily="18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–"/>
        <a:defRPr sz="2000">
          <a:solidFill>
            <a:schemeClr val="tx1"/>
          </a:solidFill>
          <a:latin typeface="Times New Roman" pitchFamily="18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·"/>
        <a:defRPr sz="2000">
          <a:solidFill>
            <a:schemeClr val="tx1"/>
          </a:solidFill>
          <a:latin typeface="Times New Roman" pitchFamily="18" charset="0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·"/>
        <a:defRPr sz="2000">
          <a:solidFill>
            <a:schemeClr val="tx1"/>
          </a:solidFill>
          <a:latin typeface="Times New Roman" pitchFamily="18" charset="0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·"/>
        <a:defRPr sz="2000">
          <a:solidFill>
            <a:schemeClr val="tx1"/>
          </a:solidFill>
          <a:latin typeface="Times New Roman" pitchFamily="18" charset="0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·"/>
        <a:defRPr sz="2000">
          <a:solidFill>
            <a:schemeClr val="tx1"/>
          </a:solidFill>
          <a:latin typeface="Times New Roman" pitchFamily="18" charset="0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·"/>
        <a:defRPr sz="2000">
          <a:solidFill>
            <a:schemeClr val="tx1"/>
          </a:solidFill>
          <a:latin typeface="Times New Roman" pitchFamily="18" charset="0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2286000"/>
            <a:ext cx="7772400" cy="1143000"/>
          </a:xfrm>
        </p:spPr>
        <p:txBody>
          <a:bodyPr/>
          <a:lstStyle/>
          <a:p>
            <a:pPr algn="ctr"/>
            <a:r>
              <a:rPr lang="en-GB" dirty="0"/>
              <a:t>An introduction to</a:t>
            </a:r>
            <a:br>
              <a:rPr lang="en-GB" dirty="0"/>
            </a:br>
            <a:r>
              <a:rPr lang="en-GB" dirty="0"/>
              <a:t>Researchable Questions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Charlie Owen, </a:t>
            </a:r>
          </a:p>
          <a:p>
            <a:r>
              <a:rPr lang="en-GB" dirty="0"/>
              <a:t>Thomas Coram Research Unit</a:t>
            </a:r>
          </a:p>
          <a:p>
            <a:r>
              <a:rPr lang="en-GB" dirty="0"/>
              <a:t>Institute </a:t>
            </a:r>
            <a:r>
              <a:rPr lang="en-GB"/>
              <a:t>of Education, 2011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Traditional</a:t>
            </a:r>
            <a:endParaRPr lang="en-US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2286000"/>
            <a:ext cx="7772400" cy="3810000"/>
          </a:xfrm>
        </p:spPr>
        <p:txBody>
          <a:bodyPr/>
          <a:lstStyle/>
          <a:p>
            <a:r>
              <a:rPr lang="en-GB"/>
              <a:t>Start with a broad theme</a:t>
            </a:r>
          </a:p>
          <a:p>
            <a:r>
              <a:rPr lang="en-GB"/>
              <a:t>Articulate a set of specific research questions</a:t>
            </a:r>
          </a:p>
          <a:p>
            <a:r>
              <a:rPr lang="en-GB"/>
              <a:t>Questions guide the systematic planning of research</a:t>
            </a:r>
          </a:p>
          <a:p>
            <a:endParaRPr lang="en-US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Charlie Owen, Thomas Coram Research Unit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Have specific questions</a:t>
            </a:r>
            <a:endParaRPr lang="en-US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981200"/>
            <a:ext cx="7772400" cy="4327525"/>
          </a:xfrm>
        </p:spPr>
        <p:txBody>
          <a:bodyPr/>
          <a:lstStyle/>
          <a:p>
            <a:r>
              <a:rPr lang="en-GB" sz="2800" dirty="0"/>
              <a:t>‘Many prospective researchers say: “I’m just interested in the general topic; I don’t have specific questions. I need to collect some data. If I knew the questions, I wouldn’t need to do the research.” … If your research is not grounded in specific questions, you court the serious risk of not finding anything.’</a:t>
            </a:r>
          </a:p>
          <a:p>
            <a:endParaRPr lang="en-GB" sz="2000" dirty="0"/>
          </a:p>
          <a:p>
            <a:pPr>
              <a:buFontTx/>
              <a:buChar char="•"/>
            </a:pPr>
            <a:r>
              <a:rPr lang="en-GB" sz="2000" dirty="0"/>
              <a:t>Light, Singer &amp; Willett (1990) </a:t>
            </a:r>
            <a:r>
              <a:rPr lang="en-GB" sz="2000" i="1" dirty="0">
                <a:latin typeface="Courier"/>
              </a:rPr>
              <a:t>By Design: Planning research on higher education</a:t>
            </a:r>
            <a:r>
              <a:rPr lang="en-GB" sz="2000" dirty="0">
                <a:latin typeface="Courier"/>
              </a:rPr>
              <a:t> </a:t>
            </a:r>
            <a:r>
              <a:rPr lang="en-GB" sz="2000" dirty="0"/>
              <a:t>p.13 </a:t>
            </a:r>
            <a:endParaRPr lang="en-US" sz="2000" dirty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Charlie Owen, Thomas Coram Research Unit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Alternatives</a:t>
            </a:r>
          </a:p>
        </p:txBody>
      </p:sp>
      <p:pic>
        <p:nvPicPr>
          <p:cNvPr id="6147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1071563" y="2928938"/>
            <a:ext cx="6565900" cy="1282700"/>
          </a:xfrm>
          <a:noFill/>
        </p:spPr>
      </p:pic>
      <p:pic>
        <p:nvPicPr>
          <p:cNvPr id="6148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071688" y="2286000"/>
            <a:ext cx="3649662" cy="333375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</p:pic>
      <p:pic>
        <p:nvPicPr>
          <p:cNvPr id="6149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57250" y="4357688"/>
            <a:ext cx="7234238" cy="2500312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</p:pic>
      <p:sp>
        <p:nvSpPr>
          <p:cNvPr id="6150" name="TextBox 5"/>
          <p:cNvSpPr txBox="1">
            <a:spLocks noChangeArrowheads="1"/>
          </p:cNvSpPr>
          <p:nvPr/>
        </p:nvSpPr>
        <p:spPr bwMode="auto">
          <a:xfrm>
            <a:off x="428625" y="2357438"/>
            <a:ext cx="4286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000"/>
              <a:t>1:</a:t>
            </a:r>
          </a:p>
        </p:txBody>
      </p:sp>
      <p:sp>
        <p:nvSpPr>
          <p:cNvPr id="6151" name="TextBox 6"/>
          <p:cNvSpPr txBox="1">
            <a:spLocks noChangeArrowheads="1"/>
          </p:cNvSpPr>
          <p:nvPr/>
        </p:nvSpPr>
        <p:spPr bwMode="auto">
          <a:xfrm>
            <a:off x="428625" y="3143250"/>
            <a:ext cx="4286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000"/>
              <a:t>2:</a:t>
            </a:r>
          </a:p>
        </p:txBody>
      </p:sp>
      <p:sp>
        <p:nvSpPr>
          <p:cNvPr id="6152" name="TextBox 7"/>
          <p:cNvSpPr txBox="1">
            <a:spLocks noChangeArrowheads="1"/>
          </p:cNvSpPr>
          <p:nvPr/>
        </p:nvSpPr>
        <p:spPr bwMode="auto">
          <a:xfrm>
            <a:off x="428625" y="4643438"/>
            <a:ext cx="4286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000"/>
              <a:t>3: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Basic steps</a:t>
            </a:r>
            <a:endParaRPr lang="en-US"/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Articulate clearly specified research questions</a:t>
            </a:r>
          </a:p>
          <a:p>
            <a:r>
              <a:rPr lang="en-GB"/>
              <a:t>Learn from the work of others and refine your research questions accordingly</a:t>
            </a:r>
          </a:p>
          <a:p>
            <a:r>
              <a:rPr lang="en-GB"/>
              <a:t>Understand the link between research questions and methodology</a:t>
            </a:r>
          </a:p>
          <a:p>
            <a:endParaRPr lang="en-US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Charlie Owen, Thomas Coram Research Unit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Build on the work of others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2209800"/>
            <a:ext cx="7772400" cy="3886200"/>
          </a:xfrm>
        </p:spPr>
        <p:txBody>
          <a:bodyPr/>
          <a:lstStyle/>
          <a:p>
            <a:r>
              <a:rPr lang="en-GB"/>
              <a:t>Examine previous research on related questions</a:t>
            </a:r>
          </a:p>
          <a:p>
            <a:r>
              <a:rPr lang="en-GB"/>
              <a:t>Directed reading – read with questions in mind</a:t>
            </a:r>
          </a:p>
          <a:p>
            <a:r>
              <a:rPr lang="en-GB"/>
              <a:t>Both substance and method</a:t>
            </a:r>
          </a:p>
          <a:p>
            <a:r>
              <a:rPr lang="en-GB"/>
              <a:t>Theory: consider mechanisms</a:t>
            </a:r>
          </a:p>
          <a:p>
            <a:endParaRPr lang="en-GB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Charlie Owen, Thomas Coram Research Unit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E9F0F3-A477-DD45-62CB-BA11BD04F0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dirty="0"/>
              <a:t>Examples of previous research and related questions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7576D2-ADF4-C1BC-5807-83AD630492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3600" dirty="0">
                <a:effectLst/>
              </a:rPr>
              <a:t>Michele </a:t>
            </a:r>
            <a:r>
              <a:rPr lang="en-GB" sz="3600" dirty="0" err="1">
                <a:effectLst/>
              </a:rPr>
              <a:t>Schweisfurth</a:t>
            </a:r>
            <a:r>
              <a:rPr lang="en-GB" sz="3600" dirty="0">
                <a:effectLst/>
              </a:rPr>
              <a:t> &amp; Qing Gu (2009) “Exploring the experiences of</a:t>
            </a:r>
          </a:p>
          <a:p>
            <a:pPr marL="0" indent="0">
              <a:buNone/>
            </a:pPr>
            <a:r>
              <a:rPr lang="en-GB" sz="3600" dirty="0">
                <a:effectLst/>
              </a:rPr>
              <a:t>international students in UK higher education: possibilities and limits of interculturality in university life”, </a:t>
            </a:r>
            <a:r>
              <a:rPr lang="en-GB" sz="3600" i="1" dirty="0">
                <a:effectLst/>
              </a:rPr>
              <a:t>Intercultural Education</a:t>
            </a:r>
            <a:r>
              <a:rPr lang="en-GB" sz="3600" dirty="0">
                <a:effectLst/>
              </a:rPr>
              <a:t>, 20:5, 463-473</a:t>
            </a:r>
          </a:p>
          <a:p>
            <a:pPr marL="0" indent="0">
              <a:buNone/>
            </a:pPr>
            <a:endParaRPr lang="en-US" sz="28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18374E-9B57-1306-B5EC-10FBD93070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59832" y="6276975"/>
            <a:ext cx="2934568" cy="476250"/>
          </a:xfrm>
        </p:spPr>
        <p:txBody>
          <a:bodyPr/>
          <a:lstStyle/>
          <a:p>
            <a:pPr>
              <a:defRPr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269574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2864AA-4AF6-84E3-0186-442E90A384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Research questions?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8F0FF6-C6F3-125D-FAB7-AA4670BBDC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000" b="1" dirty="0">
                <a:solidFill>
                  <a:srgbClr val="292526"/>
                </a:solidFill>
                <a:effectLst/>
              </a:rPr>
              <a:t>Introduction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292526"/>
                </a:solidFill>
                <a:effectLst/>
              </a:rPr>
              <a:t>What can we learn about the environment of UK higher education institutions by studying the experiences of international students? </a:t>
            </a:r>
          </a:p>
          <a:p>
            <a:pPr marL="0" indent="0">
              <a:buNone/>
            </a:pPr>
            <a:endParaRPr lang="en-GB" sz="2000" dirty="0">
              <a:solidFill>
                <a:srgbClr val="292526"/>
              </a:solidFill>
              <a:effectLst/>
            </a:endParaRPr>
          </a:p>
          <a:p>
            <a:pPr marL="0" indent="0">
              <a:buNone/>
            </a:pPr>
            <a:r>
              <a:rPr lang="en-GB" sz="2000" dirty="0">
                <a:solidFill>
                  <a:srgbClr val="292526"/>
                </a:solidFill>
                <a:effectLst/>
              </a:rPr>
              <a:t>To what extent is this an environment that nurtures interculturality? </a:t>
            </a:r>
          </a:p>
          <a:p>
            <a:pPr marL="0" indent="0">
              <a:buNone/>
            </a:pPr>
            <a:endParaRPr lang="en-GB" sz="2000" dirty="0">
              <a:solidFill>
                <a:srgbClr val="292526"/>
              </a:solidFill>
            </a:endParaRPr>
          </a:p>
          <a:p>
            <a:pPr marL="0" indent="0">
              <a:buNone/>
            </a:pPr>
            <a:r>
              <a:rPr lang="en-GB" sz="2000" dirty="0">
                <a:solidFill>
                  <a:srgbClr val="292526"/>
                </a:solidFill>
                <a:effectLst/>
              </a:rPr>
              <a:t>Contact theory (Allport 1954) proposes that, by coming into contact with people from different cultures under certain conditions, mutual understanding and tolerance can be developed. </a:t>
            </a:r>
          </a:p>
          <a:p>
            <a:pPr marL="0" indent="0">
              <a:buNone/>
            </a:pPr>
            <a:endParaRPr lang="en-GB" sz="2000" dirty="0">
              <a:solidFill>
                <a:srgbClr val="292526"/>
              </a:solidFill>
              <a:effectLst/>
            </a:endParaRPr>
          </a:p>
          <a:p>
            <a:pPr marL="0" indent="0">
              <a:buNone/>
            </a:pPr>
            <a:r>
              <a:rPr lang="en-GB" sz="2000" dirty="0">
                <a:solidFill>
                  <a:srgbClr val="292526"/>
                </a:solidFill>
                <a:effectLst/>
              </a:rPr>
              <a:t>How far do students’ experiences of universities in the UK meet these conditions?</a:t>
            </a:r>
            <a:endParaRPr lang="en-US" sz="24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915F4-8CC2-9152-BC09-BBC2079135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56076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Make decisions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2800" dirty="0"/>
              <a:t>What do I want to know?</a:t>
            </a:r>
          </a:p>
          <a:p>
            <a:r>
              <a:rPr lang="en-GB" sz="2800" dirty="0"/>
              <a:t>Descriptive, relational or experimental?</a:t>
            </a:r>
          </a:p>
          <a:p>
            <a:r>
              <a:rPr lang="en-GB" sz="2800" dirty="0"/>
              <a:t>Target population?</a:t>
            </a:r>
          </a:p>
          <a:p>
            <a:r>
              <a:rPr lang="en-GB" sz="2800" dirty="0"/>
              <a:t>How do I collect data? (Research methods)</a:t>
            </a:r>
          </a:p>
          <a:p>
            <a:r>
              <a:rPr lang="en-GB" sz="2800" dirty="0"/>
              <a:t>What are the outcomes?</a:t>
            </a:r>
          </a:p>
          <a:p>
            <a:r>
              <a:rPr lang="en-GB" sz="2800" dirty="0"/>
              <a:t>What are the predictors?</a:t>
            </a:r>
          </a:p>
          <a:p>
            <a:r>
              <a:rPr lang="en-GB" sz="2800" dirty="0"/>
              <a:t>How do I measure?</a:t>
            </a:r>
          </a:p>
          <a:p>
            <a:r>
              <a:rPr lang="en-GB" sz="2800" dirty="0"/>
              <a:t>How do I interpret?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Charlie Owen, Thomas Coram Research Unit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Further reading</a:t>
            </a:r>
          </a:p>
        </p:txBody>
      </p:sp>
      <p:sp>
        <p:nvSpPr>
          <p:cNvPr id="1024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/>
              <a:t>White, P. (2009). </a:t>
            </a:r>
            <a:r>
              <a:rPr lang="en-GB" sz="2800" i="1"/>
              <a:t>Developing Research Questions: A guide for social scientists. </a:t>
            </a:r>
            <a:r>
              <a:rPr lang="en-GB" sz="2800"/>
              <a:t>Basingstoke: Palgrave Macmillan.</a:t>
            </a:r>
            <a:r>
              <a:rPr lang="en-GB" sz="2400"/>
              <a:t> Butb WHI</a:t>
            </a:r>
            <a:endParaRPr lang="en-GB" sz="2800"/>
          </a:p>
          <a:p>
            <a:endParaRPr lang="en-GB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Charlie Owen, Thomas Coram Research Unit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brknbarb">
  <a:themeElements>
    <a:clrScheme name="">
      <a:dk1>
        <a:srgbClr val="000000"/>
      </a:dk1>
      <a:lt1>
        <a:srgbClr val="FFFFFF"/>
      </a:lt1>
      <a:dk2>
        <a:srgbClr val="000000"/>
      </a:dk2>
      <a:lt2>
        <a:srgbClr val="919191"/>
      </a:lt2>
      <a:accent1>
        <a:srgbClr val="DADADA"/>
      </a:accent1>
      <a:accent2>
        <a:srgbClr val="676767"/>
      </a:accent2>
      <a:accent3>
        <a:srgbClr val="FFFFFF"/>
      </a:accent3>
      <a:accent4>
        <a:srgbClr val="000000"/>
      </a:accent4>
      <a:accent5>
        <a:srgbClr val="EAEAEA"/>
      </a:accent5>
      <a:accent6>
        <a:srgbClr val="5D5D5D"/>
      </a:accent6>
      <a:hlink>
        <a:srgbClr val="474747"/>
      </a:hlink>
      <a:folHlink>
        <a:srgbClr val="CECECE"/>
      </a:folHlink>
    </a:clrScheme>
    <a:fontScheme name="brknbarb">
      <a:majorFont>
        <a:latin typeface="Arial Black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sm" len="sm"/>
          <a:tailEnd type="none" w="sm" len="sm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sm" len="sm"/>
          <a:tailEnd type="none" w="sm" len="sm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lnDef>
  </a:objectDefaults>
  <a:extraClrSchemeLst>
    <a:extraClrScheme>
      <a:clrScheme name="brknbarb 1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rknbarb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33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rknbarb 3">
        <a:dk1>
          <a:srgbClr val="000000"/>
        </a:dk1>
        <a:lt1>
          <a:srgbClr val="FFFFCC"/>
        </a:lt1>
        <a:dk2>
          <a:srgbClr val="9999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rknbarb 4">
        <a:dk1>
          <a:srgbClr val="000000"/>
        </a:dk1>
        <a:lt1>
          <a:srgbClr val="FFFFFF"/>
        </a:lt1>
        <a:dk2>
          <a:srgbClr val="000000"/>
        </a:dk2>
        <a:lt2>
          <a:srgbClr val="393939"/>
        </a:lt2>
        <a:accent1>
          <a:srgbClr val="CBCBCB"/>
        </a:accent1>
        <a:accent2>
          <a:srgbClr val="86868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797979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rknbarb 5">
        <a:dk1>
          <a:srgbClr val="000000"/>
        </a:dk1>
        <a:lt1>
          <a:srgbClr val="FFFFFF"/>
        </a:lt1>
        <a:dk2>
          <a:srgbClr val="000000"/>
        </a:dk2>
        <a:lt2>
          <a:srgbClr val="9F9F9F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rknbarb 6">
        <a:dk1>
          <a:srgbClr val="000000"/>
        </a:dk1>
        <a:lt1>
          <a:srgbClr val="FFFFFF"/>
        </a:lt1>
        <a:dk2>
          <a:srgbClr val="000000"/>
        </a:dk2>
        <a:lt2>
          <a:srgbClr val="868686"/>
        </a:lt2>
        <a:accent1>
          <a:srgbClr val="CBCBCB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005CE7"/>
        </a:accent6>
        <a:hlink>
          <a:srgbClr val="FF0033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rknbarb 7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C:\Program Files\Microsoft Office\Templates\Presentation Designs\brknbarb.pot</Template>
  <TotalTime>771</TotalTime>
  <Words>455</Words>
  <Application>Microsoft Macintosh PowerPoint</Application>
  <PresentationFormat>On-screen Show (4:3)</PresentationFormat>
  <Paragraphs>58</Paragraphs>
  <Slides>10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Arial</vt:lpstr>
      <vt:lpstr>Arial Black</vt:lpstr>
      <vt:lpstr>Courier</vt:lpstr>
      <vt:lpstr>Monotype Sorts</vt:lpstr>
      <vt:lpstr>Times New Roman</vt:lpstr>
      <vt:lpstr>brknbarb</vt:lpstr>
      <vt:lpstr>An introduction to Researchable Questions</vt:lpstr>
      <vt:lpstr>Traditional</vt:lpstr>
      <vt:lpstr>Have specific questions</vt:lpstr>
      <vt:lpstr>Alternatives</vt:lpstr>
      <vt:lpstr>Basic steps</vt:lpstr>
      <vt:lpstr>Build on the work of others</vt:lpstr>
      <vt:lpstr>Examples of previous research and related questions </vt:lpstr>
      <vt:lpstr>Research questions?</vt:lpstr>
      <vt:lpstr>Make decisions</vt:lpstr>
      <vt:lpstr>Further reading</vt:lpstr>
    </vt:vector>
  </TitlesOfParts>
  <Company>TCRU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EdD: Methods of Enquiry 2</dc:title>
  <dc:creator>Charlie Owen</dc:creator>
  <cp:lastModifiedBy>Iain Jones</cp:lastModifiedBy>
  <cp:revision>51</cp:revision>
  <dcterms:created xsi:type="dcterms:W3CDTF">2003-04-10T18:34:26Z</dcterms:created>
  <dcterms:modified xsi:type="dcterms:W3CDTF">2022-11-14T08:49:10Z</dcterms:modified>
</cp:coreProperties>
</file>