
<file path=[Content_Types].xml><?xml version="1.0" encoding="utf-8"?>
<Types xmlns="http://schemas.openxmlformats.org/package/2006/content-types">
  <Default Extension="xml" ContentType="application/xml"/>
  <Default Extension="mp4" ContentType="video/mp4"/>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8" r:id="rId2"/>
    <p:sldId id="271" r:id="rId3"/>
    <p:sldId id="257" r:id="rId4"/>
    <p:sldId id="259" r:id="rId5"/>
    <p:sldId id="262" r:id="rId6"/>
    <p:sldId id="264" r:id="rId7"/>
    <p:sldId id="267" r:id="rId8"/>
    <p:sldId id="263" r:id="rId9"/>
    <p:sldId id="265" r:id="rId10"/>
    <p:sldId id="269" r:id="rId11"/>
    <p:sldId id="260" r:id="rId12"/>
    <p:sldId id="261" r:id="rId13"/>
    <p:sldId id="270"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08"/>
    <p:restoredTop sz="94643"/>
  </p:normalViewPr>
  <p:slideViewPr>
    <p:cSldViewPr snapToGrid="0" snapToObjects="1">
      <p:cViewPr varScale="1">
        <p:scale>
          <a:sx n="96" d="100"/>
          <a:sy n="96" d="100"/>
        </p:scale>
        <p:origin x="62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presProps" Target="presProps.xml"/><Relationship Id="rId17" Type="http://schemas.openxmlformats.org/officeDocument/2006/relationships/viewProps" Target="viewProps.xml"/><Relationship Id="rId18" Type="http://schemas.openxmlformats.org/officeDocument/2006/relationships/theme" Target="theme/theme1.xml"/><Relationship Id="rId19"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2ABA8940-5171-C144-AEF1-004A000FF47E}" type="datetimeFigureOut">
              <a:rPr lang="en-US" smtClean="0"/>
              <a:t>11/9/17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EE26DD-0804-BD40-B8DD-1A5DF2E590A1}" type="slidenum">
              <a:rPr lang="en-US" smtClean="0"/>
              <a:t>‹#›</a:t>
            </a:fld>
            <a:endParaRPr lang="en-US"/>
          </a:p>
        </p:txBody>
      </p:sp>
    </p:spTree>
    <p:extLst>
      <p:ext uri="{BB962C8B-B14F-4D97-AF65-F5344CB8AC3E}">
        <p14:creationId xmlns:p14="http://schemas.microsoft.com/office/powerpoint/2010/main" val="17868300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ABA8940-5171-C144-AEF1-004A000FF47E}" type="datetimeFigureOut">
              <a:rPr lang="en-US" smtClean="0"/>
              <a:t>11/9/17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EE26DD-0804-BD40-B8DD-1A5DF2E590A1}" type="slidenum">
              <a:rPr lang="en-US" smtClean="0"/>
              <a:t>‹#›</a:t>
            </a:fld>
            <a:endParaRPr lang="en-US"/>
          </a:p>
        </p:txBody>
      </p:sp>
    </p:spTree>
    <p:extLst>
      <p:ext uri="{BB962C8B-B14F-4D97-AF65-F5344CB8AC3E}">
        <p14:creationId xmlns:p14="http://schemas.microsoft.com/office/powerpoint/2010/main" val="1892056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ABA8940-5171-C144-AEF1-004A000FF47E}" type="datetimeFigureOut">
              <a:rPr lang="en-US" smtClean="0"/>
              <a:t>11/9/17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EE26DD-0804-BD40-B8DD-1A5DF2E590A1}" type="slidenum">
              <a:rPr lang="en-US" smtClean="0"/>
              <a:t>‹#›</a:t>
            </a:fld>
            <a:endParaRPr lang="en-US"/>
          </a:p>
        </p:txBody>
      </p:sp>
    </p:spTree>
    <p:extLst>
      <p:ext uri="{BB962C8B-B14F-4D97-AF65-F5344CB8AC3E}">
        <p14:creationId xmlns:p14="http://schemas.microsoft.com/office/powerpoint/2010/main" val="17034947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2ABA8940-5171-C144-AEF1-004A000FF47E}" type="datetimeFigureOut">
              <a:rPr lang="en-US" smtClean="0"/>
              <a:t>11/9/17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6EE26DD-0804-BD40-B8DD-1A5DF2E590A1}" type="slidenum">
              <a:rPr lang="en-US" smtClean="0"/>
              <a:t>‹#›</a:t>
            </a:fld>
            <a:endParaRPr lang="en-US"/>
          </a:p>
        </p:txBody>
      </p:sp>
    </p:spTree>
    <p:extLst>
      <p:ext uri="{BB962C8B-B14F-4D97-AF65-F5344CB8AC3E}">
        <p14:creationId xmlns:p14="http://schemas.microsoft.com/office/powerpoint/2010/main" val="384483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2ABA8940-5171-C144-AEF1-004A000FF47E}" type="datetimeFigureOut">
              <a:rPr lang="en-US" smtClean="0"/>
              <a:t>11/9/17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6EE26DD-0804-BD40-B8DD-1A5DF2E590A1}" type="slidenum">
              <a:rPr lang="en-US" smtClean="0"/>
              <a:t>‹#›</a:t>
            </a:fld>
            <a:endParaRPr lang="en-US"/>
          </a:p>
        </p:txBody>
      </p:sp>
    </p:spTree>
    <p:extLst>
      <p:ext uri="{BB962C8B-B14F-4D97-AF65-F5344CB8AC3E}">
        <p14:creationId xmlns:p14="http://schemas.microsoft.com/office/powerpoint/2010/main" val="2296720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2ABA8940-5171-C144-AEF1-004A000FF47E}" type="datetimeFigureOut">
              <a:rPr lang="en-US" smtClean="0"/>
              <a:t>11/9/17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6EE26DD-0804-BD40-B8DD-1A5DF2E590A1}" type="slidenum">
              <a:rPr lang="en-US" smtClean="0"/>
              <a:t>‹#›</a:t>
            </a:fld>
            <a:endParaRPr lang="en-US"/>
          </a:p>
        </p:txBody>
      </p:sp>
    </p:spTree>
    <p:extLst>
      <p:ext uri="{BB962C8B-B14F-4D97-AF65-F5344CB8AC3E}">
        <p14:creationId xmlns:p14="http://schemas.microsoft.com/office/powerpoint/2010/main" val="1070652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BA8940-5171-C144-AEF1-004A000FF47E}" type="datetimeFigureOut">
              <a:rPr lang="en-US" smtClean="0"/>
              <a:t>11/9/17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6EE26DD-0804-BD40-B8DD-1A5DF2E590A1}" type="slidenum">
              <a:rPr lang="en-US" smtClean="0"/>
              <a:t>‹#›</a:t>
            </a:fld>
            <a:endParaRPr lang="en-US"/>
          </a:p>
        </p:txBody>
      </p:sp>
    </p:spTree>
    <p:extLst>
      <p:ext uri="{BB962C8B-B14F-4D97-AF65-F5344CB8AC3E}">
        <p14:creationId xmlns:p14="http://schemas.microsoft.com/office/powerpoint/2010/main" val="6919296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ABA8940-5171-C144-AEF1-004A000FF47E}" type="datetimeFigureOut">
              <a:rPr lang="en-US" smtClean="0"/>
              <a:t>11/9/17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6EE26DD-0804-BD40-B8DD-1A5DF2E590A1}" type="slidenum">
              <a:rPr lang="en-US" smtClean="0"/>
              <a:t>‹#›</a:t>
            </a:fld>
            <a:endParaRPr lang="en-US"/>
          </a:p>
        </p:txBody>
      </p:sp>
    </p:spTree>
    <p:extLst>
      <p:ext uri="{BB962C8B-B14F-4D97-AF65-F5344CB8AC3E}">
        <p14:creationId xmlns:p14="http://schemas.microsoft.com/office/powerpoint/2010/main" val="637460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ABA8940-5171-C144-AEF1-004A000FF47E}" type="datetimeFigureOut">
              <a:rPr lang="en-US" smtClean="0"/>
              <a:t>11/9/17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6EE26DD-0804-BD40-B8DD-1A5DF2E590A1}" type="slidenum">
              <a:rPr lang="en-US" smtClean="0"/>
              <a:t>‹#›</a:t>
            </a:fld>
            <a:endParaRPr lang="en-US"/>
          </a:p>
        </p:txBody>
      </p:sp>
    </p:spTree>
    <p:extLst>
      <p:ext uri="{BB962C8B-B14F-4D97-AF65-F5344CB8AC3E}">
        <p14:creationId xmlns:p14="http://schemas.microsoft.com/office/powerpoint/2010/main" val="3616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ABA8940-5171-C144-AEF1-004A000FF47E}" type="datetimeFigureOut">
              <a:rPr lang="en-US" smtClean="0"/>
              <a:t>11/9/17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EE26DD-0804-BD40-B8DD-1A5DF2E590A1}" type="slidenum">
              <a:rPr lang="en-US" smtClean="0"/>
              <a:t>‹#›</a:t>
            </a:fld>
            <a:endParaRPr lang="en-US"/>
          </a:p>
        </p:txBody>
      </p:sp>
    </p:spTree>
    <p:extLst>
      <p:ext uri="{BB962C8B-B14F-4D97-AF65-F5344CB8AC3E}">
        <p14:creationId xmlns:p14="http://schemas.microsoft.com/office/powerpoint/2010/main" val="6478472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ABA8940-5171-C144-AEF1-004A000FF47E}" type="datetimeFigureOut">
              <a:rPr lang="en-US" smtClean="0"/>
              <a:t>11/9/17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EE26DD-0804-BD40-B8DD-1A5DF2E590A1}" type="slidenum">
              <a:rPr lang="en-US" smtClean="0"/>
              <a:t>‹#›</a:t>
            </a:fld>
            <a:endParaRPr lang="en-US"/>
          </a:p>
        </p:txBody>
      </p:sp>
    </p:spTree>
    <p:extLst>
      <p:ext uri="{BB962C8B-B14F-4D97-AF65-F5344CB8AC3E}">
        <p14:creationId xmlns:p14="http://schemas.microsoft.com/office/powerpoint/2010/main" val="626623653"/>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
              <a:srgbClr val="C00000"/>
            </a:gs>
            <a:gs pos="100000">
              <a:schemeClr val="bg2">
                <a:lumMod val="90000"/>
              </a:schemeClr>
            </a:gs>
            <a:gs pos="98000">
              <a:schemeClr val="tx1">
                <a:lumMod val="75000"/>
                <a:lumOff val="2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BA8940-5171-C144-AEF1-004A000FF47E}" type="datetimeFigureOut">
              <a:rPr lang="en-US" smtClean="0"/>
              <a:t>11/9/17</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EE26DD-0804-BD40-B8DD-1A5DF2E590A1}" type="slidenum">
              <a:rPr lang="en-US" smtClean="0"/>
              <a:t>‹#›</a:t>
            </a:fld>
            <a:endParaRPr lang="en-US"/>
          </a:p>
        </p:txBody>
      </p:sp>
    </p:spTree>
    <p:extLst>
      <p:ext uri="{BB962C8B-B14F-4D97-AF65-F5344CB8AC3E}">
        <p14:creationId xmlns:p14="http://schemas.microsoft.com/office/powerpoint/2010/main" val="18411899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4" Type="http://schemas.openxmlformats.org/officeDocument/2006/relationships/image" Target="../media/image3.jpg"/><Relationship Id="rId5" Type="http://schemas.openxmlformats.org/officeDocument/2006/relationships/image" Target="../media/image4.JPG"/><Relationship Id="rId6" Type="http://schemas.openxmlformats.org/officeDocument/2006/relationships/image" Target="../media/image5.jpg"/><Relationship Id="rId7" Type="http://schemas.openxmlformats.org/officeDocument/2006/relationships/image" Target="../media/image6.jpg"/><Relationship Id="rId1" Type="http://schemas.openxmlformats.org/officeDocument/2006/relationships/slideLayout" Target="../slideLayouts/slideLayout2.xml"/><Relationship Id="rId2" Type="http://schemas.openxmlformats.org/officeDocument/2006/relationships/image" Target="../media/image1.jpg"/></Relationships>
</file>

<file path=ppt/slides/_rels/slide12.xml.rels><?xml version="1.0" encoding="UTF-8" standalone="yes"?>
<Relationships xmlns="http://schemas.openxmlformats.org/package/2006/relationships"><Relationship Id="rId3" Type="http://schemas.openxmlformats.org/officeDocument/2006/relationships/image" Target="../media/image7.jpg"/><Relationship Id="rId4" Type="http://schemas.openxmlformats.org/officeDocument/2006/relationships/image" Target="../media/image8.png"/><Relationship Id="rId5" Type="http://schemas.openxmlformats.org/officeDocument/2006/relationships/image" Target="../media/image4.JPG"/><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9.png"/><Relationship Id="rId1" Type="http://schemas.microsoft.com/office/2007/relationships/media" Target="../media/media1.mp4"/><Relationship Id="rId2" Type="http://schemas.openxmlformats.org/officeDocument/2006/relationships/video" Target="../media/media1.mp4"/></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765134" y="2497806"/>
            <a:ext cx="6211614" cy="162384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smtClean="0">
                <a:latin typeface="Apple Chancery" charset="0"/>
                <a:ea typeface="Apple Chancery" charset="0"/>
                <a:cs typeface="Apple Chancery" charset="0"/>
              </a:rPr>
              <a:t>Crack the case:</a:t>
            </a:r>
          </a:p>
          <a:p>
            <a:pPr algn="ctr"/>
            <a:endParaRPr lang="en-US" sz="3200" dirty="0">
              <a:latin typeface="Apple Chancery" charset="0"/>
              <a:ea typeface="Apple Chancery" charset="0"/>
              <a:cs typeface="Apple Chancery" charset="0"/>
            </a:endParaRPr>
          </a:p>
          <a:p>
            <a:pPr algn="ctr"/>
            <a:r>
              <a:rPr lang="en-US" sz="3200" dirty="0" smtClean="0">
                <a:latin typeface="Apple Chancery" charset="0"/>
                <a:ea typeface="Apple Chancery" charset="0"/>
                <a:cs typeface="Apple Chancery" charset="0"/>
              </a:rPr>
              <a:t>Escaped murderer.</a:t>
            </a:r>
            <a:endParaRPr lang="en-US" sz="3200" dirty="0">
              <a:latin typeface="Apple Chancery" charset="0"/>
              <a:ea typeface="Apple Chancery" charset="0"/>
              <a:cs typeface="Apple Chancery" charset="0"/>
            </a:endParaRPr>
          </a:p>
        </p:txBody>
      </p:sp>
      <p:sp>
        <p:nvSpPr>
          <p:cNvPr id="2" name="Rectangle 1"/>
          <p:cNvSpPr/>
          <p:nvPr/>
        </p:nvSpPr>
        <p:spPr>
          <a:xfrm>
            <a:off x="1802524" y="530087"/>
            <a:ext cx="8136835" cy="141798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smtClean="0">
                <a:latin typeface="Apple Braille" charset="0"/>
                <a:ea typeface="Apple Braille" charset="0"/>
                <a:cs typeface="Apple Braille" charset="0"/>
              </a:rPr>
              <a:t>Transmedia story telling</a:t>
            </a:r>
            <a:endParaRPr lang="en-US" sz="3200" dirty="0">
              <a:latin typeface="Apple Braille" charset="0"/>
              <a:ea typeface="Apple Braille" charset="0"/>
              <a:cs typeface="Apple Braille" charset="0"/>
            </a:endParaRPr>
          </a:p>
        </p:txBody>
      </p:sp>
    </p:spTree>
    <p:extLst>
      <p:ext uri="{BB962C8B-B14F-4D97-AF65-F5344CB8AC3E}">
        <p14:creationId xmlns:p14="http://schemas.microsoft.com/office/powerpoint/2010/main" val="210550723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829878" y="516835"/>
            <a:ext cx="3525079" cy="83488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latin typeface="Apple Chancery" charset="0"/>
                <a:ea typeface="Apple Chancery" charset="0"/>
                <a:cs typeface="Apple Chancery" charset="0"/>
              </a:rPr>
              <a:t>The story</a:t>
            </a:r>
            <a:endParaRPr lang="en-US" sz="2400" dirty="0">
              <a:latin typeface="Apple Chancery" charset="0"/>
              <a:ea typeface="Apple Chancery" charset="0"/>
              <a:cs typeface="Apple Chancery" charset="0"/>
            </a:endParaRPr>
          </a:p>
        </p:txBody>
      </p:sp>
      <p:sp>
        <p:nvSpPr>
          <p:cNvPr id="5" name="Rectangle 4"/>
          <p:cNvSpPr/>
          <p:nvPr/>
        </p:nvSpPr>
        <p:spPr>
          <a:xfrm>
            <a:off x="1046922" y="1550504"/>
            <a:ext cx="5393635" cy="495631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smtClean="0"/>
              <a:t>A </a:t>
            </a:r>
            <a:r>
              <a:rPr lang="en-US" dirty="0" err="1" smtClean="0"/>
              <a:t>tv</a:t>
            </a:r>
            <a:r>
              <a:rPr lang="en-US" dirty="0" smtClean="0"/>
              <a:t> news report tells of a murderer that has been locked up for 10 years but has somehow escaped and the police are asking for anyone that would be willing to help with the investigation by looking for clues in his old hide out.  6 people get selected to look through evidence in his hide out that is run by a faulty generator that suddenly starts to go on the blink. During one of the power outages a member of the investigation crew goes missing and the others are left trying to find clues as to what is going on and to switch the lights on and unlock the now locked main door. The only way to do this is to find where the </a:t>
            </a:r>
            <a:r>
              <a:rPr lang="en-US" dirty="0" err="1" smtClean="0"/>
              <a:t>cctv</a:t>
            </a:r>
            <a:r>
              <a:rPr lang="en-US" dirty="0" smtClean="0"/>
              <a:t> cameras are sending the signal. The hidden room is where the villain has been watching and plotting his attacks but he is no longer there.  His computer is the key but you now have limited time to find the password before the next victim disappears.</a:t>
            </a:r>
            <a:endParaRPr lang="en-US" dirty="0"/>
          </a:p>
        </p:txBody>
      </p:sp>
    </p:spTree>
    <p:extLst>
      <p:ext uri="{BB962C8B-B14F-4D97-AF65-F5344CB8AC3E}">
        <p14:creationId xmlns:p14="http://schemas.microsoft.com/office/powerpoint/2010/main" val="32744173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98502" y="437322"/>
            <a:ext cx="2464905" cy="49033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smtClean="0">
                <a:latin typeface="Apple Chancery" charset="0"/>
                <a:ea typeface="Apple Chancery" charset="0"/>
                <a:cs typeface="Apple Chancery" charset="0"/>
              </a:rPr>
              <a:t>Live element</a:t>
            </a:r>
            <a:r>
              <a:rPr lang="en-US" dirty="0" smtClean="0"/>
              <a:t> </a:t>
            </a:r>
            <a:endParaRPr lang="en-US" dirty="0"/>
          </a:p>
        </p:txBody>
      </p:sp>
      <p:sp>
        <p:nvSpPr>
          <p:cNvPr id="5" name="Rectangle 4"/>
          <p:cNvSpPr/>
          <p:nvPr/>
        </p:nvSpPr>
        <p:spPr>
          <a:xfrm>
            <a:off x="3425686" y="1868556"/>
            <a:ext cx="4810539" cy="405516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smtClean="0"/>
              <a:t>Messages are sent to people informing them of an opportunity to </a:t>
            </a:r>
            <a:r>
              <a:rPr lang="en-US" dirty="0" smtClean="0"/>
              <a:t>help police with an investigation Once the participants start to make progress strange </a:t>
            </a:r>
            <a:r>
              <a:rPr lang="en-US" dirty="0" smtClean="0"/>
              <a:t>things happen, lights flicker and people (actors) start to disappear. 3 actors in total 2 vanish and one is the villain.  They are met with a video telling them to enjoy the evening and informing them that unfortunately the power keeps shutting down every 5 </a:t>
            </a:r>
            <a:r>
              <a:rPr lang="en-US" dirty="0" err="1" smtClean="0"/>
              <a:t>mins</a:t>
            </a:r>
            <a:r>
              <a:rPr lang="en-US" dirty="0" smtClean="0"/>
              <a:t> because of a faulty generator. This will give a window to make people vanish and also rush people to make decisions and complete tasks.   </a:t>
            </a:r>
            <a:endParaRPr lang="en-US" dirty="0"/>
          </a:p>
        </p:txBody>
      </p:sp>
    </p:spTree>
    <p:extLst>
      <p:ext uri="{BB962C8B-B14F-4D97-AF65-F5344CB8AC3E}">
        <p14:creationId xmlns:p14="http://schemas.microsoft.com/office/powerpoint/2010/main" val="4039310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492487" y="490330"/>
            <a:ext cx="3246783" cy="7156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latin typeface="Apple Chancery" charset="0"/>
                <a:ea typeface="Apple Chancery" charset="0"/>
                <a:cs typeface="Apple Chancery" charset="0"/>
              </a:rPr>
              <a:t>Physical element</a:t>
            </a:r>
            <a:endParaRPr lang="en-US" sz="2800" dirty="0">
              <a:latin typeface="Apple Chancery" charset="0"/>
              <a:ea typeface="Apple Chancery" charset="0"/>
              <a:cs typeface="Apple Chancery" charset="0"/>
            </a:endParaRPr>
          </a:p>
        </p:txBody>
      </p:sp>
      <p:sp>
        <p:nvSpPr>
          <p:cNvPr id="5" name="Rectangle 4"/>
          <p:cNvSpPr/>
          <p:nvPr/>
        </p:nvSpPr>
        <p:spPr>
          <a:xfrm>
            <a:off x="2975113" y="1276779"/>
            <a:ext cx="6281530" cy="445273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smtClean="0"/>
              <a:t>During the event the participants will be encouraged to look around and find clues to help </a:t>
            </a:r>
            <a:r>
              <a:rPr lang="en-US" dirty="0" smtClean="0"/>
              <a:t>them uncover where the murderer is.</a:t>
            </a:r>
            <a:endParaRPr lang="en-US" dirty="0"/>
          </a:p>
          <a:p>
            <a:r>
              <a:rPr lang="en-US" dirty="0" smtClean="0"/>
              <a:t>The clues will be scattered around on poster and clip boards. A computer will be hidden away behind a secret door that they will have to discover and the password will be one of 3 that they will have to find. A clock will be ticking on the wall to create panic and also to let them know when 5 minutes has elapsed.   </a:t>
            </a:r>
            <a:endParaRPr lang="en-US" dirty="0"/>
          </a:p>
        </p:txBody>
      </p:sp>
    </p:spTree>
    <p:extLst>
      <p:ext uri="{BB962C8B-B14F-4D97-AF65-F5344CB8AC3E}">
        <p14:creationId xmlns:p14="http://schemas.microsoft.com/office/powerpoint/2010/main" val="73440925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492487" y="490330"/>
            <a:ext cx="3246783" cy="7156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latin typeface="Apple Chancery" charset="0"/>
                <a:ea typeface="Apple Chancery" charset="0"/>
                <a:cs typeface="Apple Chancery" charset="0"/>
              </a:rPr>
              <a:t>Alt media</a:t>
            </a:r>
            <a:endParaRPr lang="en-US" sz="2800" dirty="0">
              <a:latin typeface="Apple Chancery" charset="0"/>
              <a:ea typeface="Apple Chancery" charset="0"/>
              <a:cs typeface="Apple Chancery" charset="0"/>
            </a:endParaRPr>
          </a:p>
        </p:txBody>
      </p:sp>
      <p:sp>
        <p:nvSpPr>
          <p:cNvPr id="5" name="Rectangle 4"/>
          <p:cNvSpPr/>
          <p:nvPr/>
        </p:nvSpPr>
        <p:spPr>
          <a:xfrm>
            <a:off x="3358055" y="1205948"/>
            <a:ext cx="5927834" cy="420939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smtClean="0"/>
              <a:t>I will be using a dummy desk top computer to give the users a chance to uncover the villain. Due to the power cuts they will have limited time to use this.. They will </a:t>
            </a:r>
            <a:r>
              <a:rPr lang="en-US" dirty="0" smtClean="0"/>
              <a:t>learn </a:t>
            </a:r>
            <a:r>
              <a:rPr lang="en-US" dirty="0" smtClean="0"/>
              <a:t>that they are being watched and that the villain is annoyed at their progress through a warning on the screen.</a:t>
            </a:r>
            <a:endParaRPr lang="en-US" dirty="0"/>
          </a:p>
        </p:txBody>
      </p:sp>
    </p:spTree>
    <p:extLst>
      <p:ext uri="{BB962C8B-B14F-4D97-AF65-F5344CB8AC3E}">
        <p14:creationId xmlns:p14="http://schemas.microsoft.com/office/powerpoint/2010/main" val="84026266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492487" y="490330"/>
            <a:ext cx="3246783" cy="7156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latin typeface="Apple Chancery" charset="0"/>
                <a:ea typeface="Apple Chancery" charset="0"/>
                <a:cs typeface="Apple Chancery" charset="0"/>
              </a:rPr>
              <a:t>Film</a:t>
            </a:r>
            <a:endParaRPr lang="en-US" sz="2800" dirty="0">
              <a:latin typeface="Apple Chancery" charset="0"/>
              <a:ea typeface="Apple Chancery" charset="0"/>
              <a:cs typeface="Apple Chancery" charset="0"/>
            </a:endParaRPr>
          </a:p>
        </p:txBody>
      </p:sp>
      <p:sp>
        <p:nvSpPr>
          <p:cNvPr id="6" name="Rectangle 5"/>
          <p:cNvSpPr/>
          <p:nvPr/>
        </p:nvSpPr>
        <p:spPr>
          <a:xfrm>
            <a:off x="3593395" y="1497725"/>
            <a:ext cx="5044965" cy="471389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I will film some cut-</a:t>
            </a:r>
            <a:r>
              <a:rPr lang="en-US" dirty="0" err="1" smtClean="0"/>
              <a:t>aways</a:t>
            </a:r>
            <a:r>
              <a:rPr lang="en-US" dirty="0" smtClean="0"/>
              <a:t> of </a:t>
            </a:r>
            <a:r>
              <a:rPr lang="en-US" dirty="0" err="1" smtClean="0"/>
              <a:t>cctv</a:t>
            </a:r>
            <a:r>
              <a:rPr lang="en-US" dirty="0" smtClean="0"/>
              <a:t> footage to create a more sinister feeling whilst playing the game. I will also </a:t>
            </a:r>
            <a:r>
              <a:rPr lang="en-US" dirty="0" smtClean="0"/>
              <a:t>show a </a:t>
            </a:r>
            <a:r>
              <a:rPr lang="en-US" dirty="0" err="1" smtClean="0"/>
              <a:t>tv</a:t>
            </a:r>
            <a:r>
              <a:rPr lang="en-US" dirty="0" smtClean="0"/>
              <a:t> news clip to the participants before they arrive. </a:t>
            </a:r>
            <a:endParaRPr lang="en-US" dirty="0"/>
          </a:p>
        </p:txBody>
      </p:sp>
    </p:spTree>
    <p:extLst>
      <p:ext uri="{BB962C8B-B14F-4D97-AF65-F5344CB8AC3E}">
        <p14:creationId xmlns:p14="http://schemas.microsoft.com/office/powerpoint/2010/main" val="137575863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004441" y="551793"/>
            <a:ext cx="4477407" cy="108782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latin typeface="Apple Chancery" charset="0"/>
                <a:ea typeface="Apple Chancery" charset="0"/>
                <a:cs typeface="Apple Chancery" charset="0"/>
              </a:rPr>
              <a:t>Audience</a:t>
            </a:r>
            <a:r>
              <a:rPr lang="en-US" dirty="0" smtClean="0"/>
              <a:t> </a:t>
            </a:r>
            <a:endParaRPr lang="en-US" dirty="0"/>
          </a:p>
        </p:txBody>
      </p:sp>
      <p:sp>
        <p:nvSpPr>
          <p:cNvPr id="5" name="Rectangle 4"/>
          <p:cNvSpPr/>
          <p:nvPr/>
        </p:nvSpPr>
        <p:spPr>
          <a:xfrm>
            <a:off x="2932385" y="1536795"/>
            <a:ext cx="6621518" cy="375219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This project will be aimed at fans of horror and escape games.</a:t>
            </a:r>
          </a:p>
          <a:p>
            <a:pPr algn="ctr"/>
            <a:r>
              <a:rPr lang="en-US" dirty="0" smtClean="0"/>
              <a:t>The people selected will be between 20-30 and will have agreed to </a:t>
            </a:r>
            <a:r>
              <a:rPr lang="en-US" dirty="0" smtClean="0"/>
              <a:t>take </a:t>
            </a:r>
            <a:r>
              <a:rPr lang="en-US" dirty="0" smtClean="0"/>
              <a:t>part and in full understanding of what is involved</a:t>
            </a:r>
            <a:r>
              <a:rPr lang="en-US" dirty="0" smtClean="0"/>
              <a:t>.</a:t>
            </a:r>
          </a:p>
          <a:p>
            <a:endParaRPr lang="en-US" dirty="0"/>
          </a:p>
          <a:p>
            <a:pPr algn="ctr"/>
            <a:r>
              <a:rPr lang="en-US" dirty="0" smtClean="0"/>
              <a:t>In an ideal world it would be set around Halloween .</a:t>
            </a:r>
            <a:endParaRPr lang="en-US" dirty="0"/>
          </a:p>
        </p:txBody>
      </p:sp>
    </p:spTree>
    <p:extLst>
      <p:ext uri="{BB962C8B-B14F-4D97-AF65-F5344CB8AC3E}">
        <p14:creationId xmlns:p14="http://schemas.microsoft.com/office/powerpoint/2010/main" val="174528788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316908"/>
            <a:ext cx="3246783" cy="7156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latin typeface="Apple Chancery" charset="0"/>
                <a:ea typeface="Apple Chancery" charset="0"/>
                <a:cs typeface="Apple Chancery" charset="0"/>
              </a:rPr>
              <a:t>Story arc</a:t>
            </a:r>
            <a:endParaRPr lang="en-US" sz="2800" dirty="0">
              <a:latin typeface="Apple Chancery" charset="0"/>
              <a:ea typeface="Apple Chancery" charset="0"/>
              <a:cs typeface="Apple Chancery" charset="0"/>
            </a:endParaRPr>
          </a:p>
        </p:txBody>
      </p:sp>
      <p:sp>
        <p:nvSpPr>
          <p:cNvPr id="8" name="Freeform 7"/>
          <p:cNvSpPr/>
          <p:nvPr/>
        </p:nvSpPr>
        <p:spPr>
          <a:xfrm>
            <a:off x="1655379" y="3405263"/>
            <a:ext cx="9105275" cy="3216254"/>
          </a:xfrm>
          <a:custGeom>
            <a:avLst/>
            <a:gdLst>
              <a:gd name="connsiteX0" fmla="*/ 0 w 9071804"/>
              <a:gd name="connsiteY0" fmla="*/ 2648694 h 2877783"/>
              <a:gd name="connsiteX1" fmla="*/ 4303986 w 9071804"/>
              <a:gd name="connsiteY1" fmla="*/ 87 h 2877783"/>
              <a:gd name="connsiteX2" fmla="*/ 8592207 w 9071804"/>
              <a:gd name="connsiteY2" fmla="*/ 2554101 h 2877783"/>
              <a:gd name="connsiteX3" fmla="*/ 8781393 w 9071804"/>
              <a:gd name="connsiteY3" fmla="*/ 2759053 h 2877783"/>
            </a:gdLst>
            <a:ahLst/>
            <a:cxnLst>
              <a:cxn ang="0">
                <a:pos x="connsiteX0" y="connsiteY0"/>
              </a:cxn>
              <a:cxn ang="0">
                <a:pos x="connsiteX1" y="connsiteY1"/>
              </a:cxn>
              <a:cxn ang="0">
                <a:pos x="connsiteX2" y="connsiteY2"/>
              </a:cxn>
              <a:cxn ang="0">
                <a:pos x="connsiteX3" y="connsiteY3"/>
              </a:cxn>
            </a:cxnLst>
            <a:rect l="l" t="t" r="r" b="b"/>
            <a:pathLst>
              <a:path w="9071804" h="2877783">
                <a:moveTo>
                  <a:pt x="0" y="2648694"/>
                </a:moveTo>
                <a:cubicBezTo>
                  <a:pt x="1435976" y="1332273"/>
                  <a:pt x="2871952" y="15852"/>
                  <a:pt x="4303986" y="87"/>
                </a:cubicBezTo>
                <a:cubicBezTo>
                  <a:pt x="5736020" y="-15678"/>
                  <a:pt x="7845973" y="2094273"/>
                  <a:pt x="8592207" y="2554101"/>
                </a:cubicBezTo>
                <a:cubicBezTo>
                  <a:pt x="9338441" y="3013929"/>
                  <a:pt x="9059917" y="2886491"/>
                  <a:pt x="8781393" y="2759053"/>
                </a:cubicBezTo>
              </a:path>
            </a:pathLst>
          </a:cu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p:cNvCxnSpPr>
            <a:endCxn id="8" idx="0"/>
          </p:cNvCxnSpPr>
          <p:nvPr/>
        </p:nvCxnSpPr>
        <p:spPr>
          <a:xfrm>
            <a:off x="1655378" y="3405263"/>
            <a:ext cx="1" cy="296022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5979072" y="2380593"/>
            <a:ext cx="10511" cy="102467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0334298" y="3657600"/>
            <a:ext cx="24337" cy="261919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Rectangle 16"/>
          <p:cNvSpPr/>
          <p:nvPr/>
        </p:nvSpPr>
        <p:spPr>
          <a:xfrm>
            <a:off x="0" y="224760"/>
            <a:ext cx="3452647" cy="431166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The event starts with a message being sent to some people at random that live in the local area via twitter.  They then are sent an invitation via email that will inform them of the fictional details and also informed of the fictional nature.</a:t>
            </a:r>
            <a:endParaRPr lang="en-US" dirty="0"/>
          </a:p>
        </p:txBody>
      </p:sp>
      <p:sp>
        <p:nvSpPr>
          <p:cNvPr id="18" name="Rectangle 17"/>
          <p:cNvSpPr/>
          <p:nvPr/>
        </p:nvSpPr>
        <p:spPr>
          <a:xfrm>
            <a:off x="4212022" y="-301275"/>
            <a:ext cx="3767958" cy="40343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The selected people then arrive at the set </a:t>
            </a:r>
            <a:r>
              <a:rPr lang="en-US" dirty="0" smtClean="0"/>
              <a:t>and begin to </a:t>
            </a:r>
            <a:r>
              <a:rPr lang="en-US" dirty="0" smtClean="0"/>
              <a:t>have a look around. During a staged power cut members of the group go missing and the remaining people and actors will begin search for evidence to figure out what is happing and how to stop it.  </a:t>
            </a:r>
            <a:endParaRPr lang="en-US" dirty="0"/>
          </a:p>
        </p:txBody>
      </p:sp>
      <p:sp>
        <p:nvSpPr>
          <p:cNvPr id="19" name="Rectangle 18"/>
          <p:cNvSpPr/>
          <p:nvPr/>
        </p:nvSpPr>
        <p:spPr>
          <a:xfrm>
            <a:off x="8718333" y="536026"/>
            <a:ext cx="3231931" cy="36891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Once the participants have unearthed the answers to what is happening they can unlock the electronically locked door and turn on the lights to escape.  However if the last actor of 4 gets taken then they fail the </a:t>
            </a:r>
            <a:r>
              <a:rPr lang="en-US" dirty="0" smtClean="0"/>
              <a:t>task.</a:t>
            </a:r>
            <a:endParaRPr lang="en-US" dirty="0"/>
          </a:p>
        </p:txBody>
      </p:sp>
      <p:sp>
        <p:nvSpPr>
          <p:cNvPr id="20" name="Rectangle 19"/>
          <p:cNvSpPr/>
          <p:nvPr/>
        </p:nvSpPr>
        <p:spPr>
          <a:xfrm>
            <a:off x="4639003" y="4352339"/>
            <a:ext cx="2680138" cy="61485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latin typeface="Apple Chancery" charset="0"/>
                <a:ea typeface="Apple Chancery" charset="0"/>
                <a:cs typeface="Apple Chancery" charset="0"/>
              </a:rPr>
              <a:t>media</a:t>
            </a:r>
            <a:endParaRPr lang="en-US" sz="2800" dirty="0">
              <a:latin typeface="Apple Chancery" charset="0"/>
              <a:ea typeface="Apple Chancery" charset="0"/>
              <a:cs typeface="Apple Chancery" charset="0"/>
            </a:endParaRPr>
          </a:p>
        </p:txBody>
      </p:sp>
      <p:cxnSp>
        <p:nvCxnSpPr>
          <p:cNvPr id="22" name="Straight Connector 21"/>
          <p:cNvCxnSpPr/>
          <p:nvPr/>
        </p:nvCxnSpPr>
        <p:spPr>
          <a:xfrm flipV="1">
            <a:off x="1526972" y="4809944"/>
            <a:ext cx="8925222" cy="73016"/>
          </a:xfrm>
          <a:prstGeom prst="line">
            <a:avLst/>
          </a:prstGeom>
          <a:ln w="76200">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sp>
        <p:nvSpPr>
          <p:cNvPr id="30" name="Rectangle 29"/>
          <p:cNvSpPr/>
          <p:nvPr/>
        </p:nvSpPr>
        <p:spPr>
          <a:xfrm>
            <a:off x="685799" y="5314709"/>
            <a:ext cx="1939159" cy="94214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Social media- phones, tablets </a:t>
            </a:r>
            <a:r>
              <a:rPr lang="en-US" dirty="0" err="1" smtClean="0"/>
              <a:t>etc</a:t>
            </a:r>
            <a:endParaRPr lang="en-US" dirty="0"/>
          </a:p>
        </p:txBody>
      </p:sp>
      <p:sp>
        <p:nvSpPr>
          <p:cNvPr id="31" name="Rectangle 30"/>
          <p:cNvSpPr/>
          <p:nvPr/>
        </p:nvSpPr>
        <p:spPr>
          <a:xfrm>
            <a:off x="3312073" y="5328581"/>
            <a:ext cx="1358463" cy="10507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Email with map</a:t>
            </a:r>
            <a:endParaRPr lang="en-US" dirty="0"/>
          </a:p>
        </p:txBody>
      </p:sp>
      <p:cxnSp>
        <p:nvCxnSpPr>
          <p:cNvPr id="33" name="Straight Connector 32"/>
          <p:cNvCxnSpPr/>
          <p:nvPr/>
        </p:nvCxnSpPr>
        <p:spPr>
          <a:xfrm>
            <a:off x="3950575" y="4882960"/>
            <a:ext cx="0" cy="634971"/>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6215897" y="4890501"/>
            <a:ext cx="0" cy="634971"/>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6" name="Rectangle 35"/>
          <p:cNvSpPr/>
          <p:nvPr/>
        </p:nvSpPr>
        <p:spPr>
          <a:xfrm>
            <a:off x="5592163" y="5500748"/>
            <a:ext cx="1321675" cy="108658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Actors and physical media </a:t>
            </a:r>
            <a:r>
              <a:rPr lang="en-US" dirty="0" err="1" smtClean="0"/>
              <a:t>eg</a:t>
            </a:r>
            <a:r>
              <a:rPr lang="en-US" dirty="0" smtClean="0"/>
              <a:t> props</a:t>
            </a:r>
            <a:endParaRPr lang="en-US" dirty="0"/>
          </a:p>
        </p:txBody>
      </p:sp>
      <p:cxnSp>
        <p:nvCxnSpPr>
          <p:cNvPr id="38" name="Straight Connector 37"/>
          <p:cNvCxnSpPr/>
          <p:nvPr/>
        </p:nvCxnSpPr>
        <p:spPr>
          <a:xfrm>
            <a:off x="8577126" y="4851427"/>
            <a:ext cx="0" cy="634971"/>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9" name="Rectangle 38"/>
          <p:cNvSpPr/>
          <p:nvPr/>
        </p:nvSpPr>
        <p:spPr>
          <a:xfrm>
            <a:off x="7979980" y="5525472"/>
            <a:ext cx="1337441" cy="10618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False desktop </a:t>
            </a:r>
          </a:p>
          <a:p>
            <a:pPr algn="ctr"/>
            <a:r>
              <a:rPr lang="en-US" dirty="0" smtClean="0"/>
              <a:t>(physical) </a:t>
            </a:r>
            <a:endParaRPr lang="en-US" dirty="0"/>
          </a:p>
        </p:txBody>
      </p:sp>
      <p:cxnSp>
        <p:nvCxnSpPr>
          <p:cNvPr id="40" name="Straight Connector 39"/>
          <p:cNvCxnSpPr/>
          <p:nvPr/>
        </p:nvCxnSpPr>
        <p:spPr>
          <a:xfrm>
            <a:off x="10334298" y="4851427"/>
            <a:ext cx="0" cy="634971"/>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1" name="Rectangle 40"/>
          <p:cNvSpPr/>
          <p:nvPr/>
        </p:nvSpPr>
        <p:spPr>
          <a:xfrm>
            <a:off x="9695793" y="5486398"/>
            <a:ext cx="1371600" cy="102467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Film followed by theatrical </a:t>
            </a:r>
          </a:p>
        </p:txBody>
      </p:sp>
      <p:cxnSp>
        <p:nvCxnSpPr>
          <p:cNvPr id="42" name="Straight Connector 41"/>
          <p:cNvCxnSpPr/>
          <p:nvPr/>
        </p:nvCxnSpPr>
        <p:spPr>
          <a:xfrm>
            <a:off x="1655378" y="4890501"/>
            <a:ext cx="0" cy="634971"/>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526056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114800" y="379970"/>
            <a:ext cx="3246783" cy="7156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latin typeface="Apple Chancery" charset="0"/>
                <a:ea typeface="Apple Chancery" charset="0"/>
                <a:cs typeface="Apple Chancery" charset="0"/>
              </a:rPr>
              <a:t>Release schedule </a:t>
            </a:r>
            <a:endParaRPr lang="en-US" sz="2800" dirty="0">
              <a:latin typeface="Apple Chancery" charset="0"/>
              <a:ea typeface="Apple Chancery" charset="0"/>
              <a:cs typeface="Apple Chancery" charset="0"/>
            </a:endParaRPr>
          </a:p>
        </p:txBody>
      </p:sp>
      <p:grpSp>
        <p:nvGrpSpPr>
          <p:cNvPr id="17" name="Group 16"/>
          <p:cNvGrpSpPr/>
          <p:nvPr/>
        </p:nvGrpSpPr>
        <p:grpSpPr>
          <a:xfrm>
            <a:off x="504497" y="2959978"/>
            <a:ext cx="11177752" cy="3393527"/>
            <a:chOff x="126124" y="2282060"/>
            <a:chExt cx="11177752" cy="3393527"/>
          </a:xfrm>
        </p:grpSpPr>
        <p:cxnSp>
          <p:nvCxnSpPr>
            <p:cNvPr id="6" name="Straight Connector 5"/>
            <p:cNvCxnSpPr/>
            <p:nvPr/>
          </p:nvCxnSpPr>
          <p:spPr>
            <a:xfrm flipV="1">
              <a:off x="977462" y="3090041"/>
              <a:ext cx="9254359" cy="47297"/>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977462" y="3113689"/>
              <a:ext cx="0" cy="748863"/>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Rectangle 8"/>
            <p:cNvSpPr/>
            <p:nvPr/>
          </p:nvSpPr>
          <p:spPr>
            <a:xfrm>
              <a:off x="126124" y="2388475"/>
              <a:ext cx="1702675" cy="52026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Monday</a:t>
              </a:r>
            </a:p>
            <a:p>
              <a:pPr algn="ctr"/>
              <a:r>
                <a:rPr lang="en-US" dirty="0" smtClean="0"/>
                <a:t>Selection day</a:t>
              </a:r>
              <a:endParaRPr lang="en-US" dirty="0"/>
            </a:p>
          </p:txBody>
        </p:sp>
        <p:sp>
          <p:nvSpPr>
            <p:cNvPr id="10" name="Rectangle 9"/>
            <p:cNvSpPr/>
            <p:nvPr/>
          </p:nvSpPr>
          <p:spPr>
            <a:xfrm>
              <a:off x="9427779" y="2388475"/>
              <a:ext cx="1576552" cy="52026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Saturday </a:t>
              </a:r>
            </a:p>
            <a:p>
              <a:pPr algn="ctr"/>
              <a:r>
                <a:rPr lang="en-US" dirty="0" smtClean="0"/>
                <a:t>Event day</a:t>
              </a:r>
              <a:endParaRPr lang="en-US" dirty="0"/>
            </a:p>
          </p:txBody>
        </p:sp>
        <p:cxnSp>
          <p:nvCxnSpPr>
            <p:cNvPr id="11" name="Straight Connector 10"/>
            <p:cNvCxnSpPr/>
            <p:nvPr/>
          </p:nvCxnSpPr>
          <p:spPr>
            <a:xfrm>
              <a:off x="10216055" y="3090041"/>
              <a:ext cx="0" cy="748863"/>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5202620" y="3090041"/>
              <a:ext cx="0" cy="748863"/>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4114800" y="3886201"/>
              <a:ext cx="2175641" cy="178938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By now I would expect the response from the participants and will release email confirming details</a:t>
              </a:r>
              <a:endParaRPr lang="en-US" dirty="0"/>
            </a:p>
          </p:txBody>
        </p:sp>
        <p:sp>
          <p:nvSpPr>
            <p:cNvPr id="14" name="Rectangle 13"/>
            <p:cNvSpPr/>
            <p:nvPr/>
          </p:nvSpPr>
          <p:spPr>
            <a:xfrm>
              <a:off x="197070" y="3862552"/>
              <a:ext cx="1560786" cy="16001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Participants selected and messaged. </a:t>
              </a:r>
              <a:endParaRPr lang="en-US" dirty="0"/>
            </a:p>
          </p:txBody>
        </p:sp>
        <p:sp>
          <p:nvSpPr>
            <p:cNvPr id="15" name="Rectangle 14"/>
            <p:cNvSpPr/>
            <p:nvPr/>
          </p:nvSpPr>
          <p:spPr>
            <a:xfrm>
              <a:off x="3602420" y="2282060"/>
              <a:ext cx="3200400" cy="65426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mtClean="0"/>
                <a:t>Wednesday/Thursday</a:t>
              </a:r>
              <a:endParaRPr lang="en-US" dirty="0"/>
            </a:p>
          </p:txBody>
        </p:sp>
        <p:sp>
          <p:nvSpPr>
            <p:cNvPr id="16" name="Rectangle 15"/>
            <p:cNvSpPr/>
            <p:nvPr/>
          </p:nvSpPr>
          <p:spPr>
            <a:xfrm>
              <a:off x="9222828" y="4035972"/>
              <a:ext cx="2081048" cy="163961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Participants </a:t>
              </a:r>
              <a:r>
                <a:rPr lang="en-US" smtClean="0"/>
                <a:t>will arrive and begin the game. </a:t>
              </a:r>
              <a:endParaRPr lang="en-US"/>
            </a:p>
          </p:txBody>
        </p:sp>
      </p:grpSp>
      <p:sp>
        <p:nvSpPr>
          <p:cNvPr id="18" name="Rectangle 17"/>
          <p:cNvSpPr/>
          <p:nvPr/>
        </p:nvSpPr>
        <p:spPr>
          <a:xfrm>
            <a:off x="2719094" y="1505492"/>
            <a:ext cx="6038193" cy="115819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The game will be built up over the space of one week, ending on Saturday.</a:t>
            </a:r>
          </a:p>
          <a:p>
            <a:pPr algn="ctr"/>
            <a:r>
              <a:rPr lang="en-US" dirty="0" smtClean="0"/>
              <a:t>The weekend before a video gets released on social media asking for help to solve a case</a:t>
            </a:r>
            <a:endParaRPr lang="en-US" dirty="0"/>
          </a:p>
        </p:txBody>
      </p:sp>
    </p:spTree>
    <p:extLst>
      <p:ext uri="{BB962C8B-B14F-4D97-AF65-F5344CB8AC3E}">
        <p14:creationId xmlns:p14="http://schemas.microsoft.com/office/powerpoint/2010/main" val="203871639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935896" y="450574"/>
            <a:ext cx="3909391" cy="88789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latin typeface="Apple Chancery" charset="0"/>
                <a:ea typeface="Apple Chancery" charset="0"/>
                <a:cs typeface="Apple Chancery" charset="0"/>
              </a:rPr>
              <a:t>List of deliverables</a:t>
            </a:r>
            <a:endParaRPr lang="en-US" sz="2800" dirty="0">
              <a:latin typeface="Apple Chancery" charset="0"/>
              <a:ea typeface="Apple Chancery" charset="0"/>
              <a:cs typeface="Apple Chancery" charset="0"/>
            </a:endParaRPr>
          </a:p>
        </p:txBody>
      </p:sp>
      <p:grpSp>
        <p:nvGrpSpPr>
          <p:cNvPr id="20" name="Group 19"/>
          <p:cNvGrpSpPr/>
          <p:nvPr/>
        </p:nvGrpSpPr>
        <p:grpSpPr>
          <a:xfrm>
            <a:off x="2882349" y="1722783"/>
            <a:ext cx="5731565" cy="4598503"/>
            <a:chOff x="2882349" y="1722783"/>
            <a:chExt cx="5731565" cy="4598503"/>
          </a:xfrm>
          <a:noFill/>
        </p:grpSpPr>
        <p:cxnSp>
          <p:nvCxnSpPr>
            <p:cNvPr id="7" name="Straight Connector 6"/>
            <p:cNvCxnSpPr/>
            <p:nvPr/>
          </p:nvCxnSpPr>
          <p:spPr>
            <a:xfrm>
              <a:off x="5751444" y="1722783"/>
              <a:ext cx="6627" cy="4598502"/>
            </a:xfrm>
            <a:prstGeom prst="line">
              <a:avLst/>
            </a:prstGeom>
            <a:grpFill/>
            <a:ln>
              <a:solidFill>
                <a:schemeClr val="bg1"/>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2882349" y="1722783"/>
              <a:ext cx="2849217" cy="1152939"/>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charset="0"/>
                <a:buChar char="•"/>
              </a:pPr>
              <a:r>
                <a:rPr lang="en-US" dirty="0"/>
                <a:t>Initial invitation massage</a:t>
              </a:r>
            </a:p>
            <a:p>
              <a:pPr marL="285750" indent="-285750">
                <a:buFont typeface="Arial" charset="0"/>
                <a:buChar char="•"/>
              </a:pPr>
              <a:r>
                <a:rPr lang="en-US" dirty="0"/>
                <a:t>Information email</a:t>
              </a:r>
            </a:p>
            <a:p>
              <a:pPr algn="ctr"/>
              <a:endParaRPr lang="en-US" dirty="0"/>
            </a:p>
          </p:txBody>
        </p:sp>
        <p:sp>
          <p:nvSpPr>
            <p:cNvPr id="11" name="Rectangle 10"/>
            <p:cNvSpPr/>
            <p:nvPr/>
          </p:nvSpPr>
          <p:spPr>
            <a:xfrm>
              <a:off x="5761383" y="1729408"/>
              <a:ext cx="2849217" cy="1152939"/>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Social media</a:t>
              </a:r>
              <a:endParaRPr lang="en-US" dirty="0"/>
            </a:p>
          </p:txBody>
        </p:sp>
        <p:sp>
          <p:nvSpPr>
            <p:cNvPr id="12" name="Rectangle 11"/>
            <p:cNvSpPr/>
            <p:nvPr/>
          </p:nvSpPr>
          <p:spPr>
            <a:xfrm>
              <a:off x="2892288" y="2875721"/>
              <a:ext cx="2849217" cy="1152939"/>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charset="0"/>
                <a:buChar char="•"/>
              </a:pPr>
              <a:r>
                <a:rPr lang="en-US" dirty="0" err="1"/>
                <a:t>Cctv</a:t>
              </a:r>
              <a:r>
                <a:rPr lang="en-US" dirty="0"/>
                <a:t> footage </a:t>
              </a:r>
              <a:r>
                <a:rPr lang="en-US" dirty="0" smtClean="0"/>
                <a:t>and news report.  </a:t>
              </a:r>
              <a:endParaRPr lang="en-US" dirty="0"/>
            </a:p>
            <a:p>
              <a:endParaRPr lang="en-US" dirty="0"/>
            </a:p>
          </p:txBody>
        </p:sp>
        <p:sp>
          <p:nvSpPr>
            <p:cNvPr id="13" name="Rectangle 12"/>
            <p:cNvSpPr/>
            <p:nvPr/>
          </p:nvSpPr>
          <p:spPr>
            <a:xfrm>
              <a:off x="5758071" y="2882347"/>
              <a:ext cx="2849217" cy="1152939"/>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a:p>
              <a:pPr algn="ctr"/>
              <a:r>
                <a:rPr lang="en-US" dirty="0" smtClean="0"/>
                <a:t>Video</a:t>
              </a:r>
              <a:endParaRPr lang="en-US" dirty="0"/>
            </a:p>
            <a:p>
              <a:pPr algn="ctr"/>
              <a:endParaRPr lang="en-US" dirty="0"/>
            </a:p>
            <a:p>
              <a:pPr algn="ctr"/>
              <a:endParaRPr lang="en-US" dirty="0"/>
            </a:p>
          </p:txBody>
        </p:sp>
        <p:sp>
          <p:nvSpPr>
            <p:cNvPr id="14" name="Rectangle 13"/>
            <p:cNvSpPr/>
            <p:nvPr/>
          </p:nvSpPr>
          <p:spPr>
            <a:xfrm>
              <a:off x="2892287" y="4035286"/>
              <a:ext cx="2849217" cy="1152939"/>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charset="0"/>
                <a:buChar char="•"/>
              </a:pPr>
              <a:r>
                <a:rPr lang="en-US" dirty="0"/>
                <a:t>False desk </a:t>
              </a:r>
              <a:r>
                <a:rPr lang="en-US" dirty="0" smtClean="0"/>
                <a:t>top</a:t>
              </a:r>
            </a:p>
            <a:p>
              <a:pPr marL="285750" indent="-285750">
                <a:buFont typeface="Arial" charset="0"/>
                <a:buChar char="•"/>
              </a:pPr>
              <a:r>
                <a:rPr lang="en-US" dirty="0" smtClean="0"/>
                <a:t>News paper and physical clues </a:t>
              </a:r>
              <a:endParaRPr lang="en-US" dirty="0"/>
            </a:p>
            <a:p>
              <a:pPr marL="285750" indent="-285750">
                <a:buFont typeface="Arial" charset="0"/>
                <a:buChar char="•"/>
              </a:pPr>
              <a:endParaRPr lang="en-US" dirty="0"/>
            </a:p>
          </p:txBody>
        </p:sp>
        <p:sp>
          <p:nvSpPr>
            <p:cNvPr id="15" name="Rectangle 14"/>
            <p:cNvSpPr/>
            <p:nvPr/>
          </p:nvSpPr>
          <p:spPr>
            <a:xfrm>
              <a:off x="5764697" y="4015407"/>
              <a:ext cx="2849217" cy="1152939"/>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Physical</a:t>
              </a:r>
              <a:endParaRPr lang="en-US" dirty="0"/>
            </a:p>
          </p:txBody>
        </p:sp>
        <p:sp>
          <p:nvSpPr>
            <p:cNvPr id="16" name="Rectangle 15"/>
            <p:cNvSpPr/>
            <p:nvPr/>
          </p:nvSpPr>
          <p:spPr>
            <a:xfrm>
              <a:off x="2892286" y="5168347"/>
              <a:ext cx="2849217" cy="1152939"/>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charset="0"/>
                <a:buChar char="•"/>
              </a:pPr>
              <a:r>
                <a:rPr lang="en-US" dirty="0"/>
                <a:t>Script</a:t>
              </a:r>
            </a:p>
            <a:p>
              <a:pPr algn="ctr"/>
              <a:endParaRPr lang="en-US" dirty="0"/>
            </a:p>
          </p:txBody>
        </p:sp>
        <p:sp>
          <p:nvSpPr>
            <p:cNvPr id="17" name="Rectangle 16"/>
            <p:cNvSpPr/>
            <p:nvPr/>
          </p:nvSpPr>
          <p:spPr>
            <a:xfrm>
              <a:off x="5764697" y="5168346"/>
              <a:ext cx="2849217" cy="1152939"/>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Performative</a:t>
              </a:r>
            </a:p>
            <a:p>
              <a:pPr algn="ctr"/>
              <a:endParaRPr lang="en-US" dirty="0"/>
            </a:p>
          </p:txBody>
        </p:sp>
      </p:grpSp>
    </p:spTree>
    <p:extLst>
      <p:ext uri="{BB962C8B-B14F-4D97-AF65-F5344CB8AC3E}">
        <p14:creationId xmlns:p14="http://schemas.microsoft.com/office/powerpoint/2010/main" val="110422734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492487" y="490330"/>
            <a:ext cx="3246783" cy="7156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latin typeface="Apple Chancery" charset="0"/>
                <a:ea typeface="Apple Chancery" charset="0"/>
                <a:cs typeface="Apple Chancery" charset="0"/>
              </a:rPr>
              <a:t>Mood Board</a:t>
            </a:r>
            <a:endParaRPr lang="en-US" sz="2800" dirty="0">
              <a:latin typeface="Apple Chancery" charset="0"/>
              <a:ea typeface="Apple Chancery" charset="0"/>
              <a:cs typeface="Apple Chancery"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593" y="247428"/>
            <a:ext cx="3930730" cy="3110627"/>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07323" y="977462"/>
            <a:ext cx="4841190" cy="4102191"/>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657" y="3358055"/>
            <a:ext cx="4378058" cy="3223354"/>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04779" y="3603067"/>
            <a:ext cx="4343734" cy="2899442"/>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460053" y="337194"/>
            <a:ext cx="3731947" cy="2900856"/>
          </a:xfrm>
          <a:prstGeom prst="rect">
            <a:avLst/>
          </a:prstGeom>
        </p:spPr>
      </p:pic>
      <p:pic>
        <p:nvPicPr>
          <p:cNvPr id="11" name="Picture 1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335251" y="3028557"/>
            <a:ext cx="3782076" cy="3581668"/>
          </a:xfrm>
          <a:prstGeom prst="rect">
            <a:avLst/>
          </a:prstGeom>
        </p:spPr>
      </p:pic>
    </p:spTree>
    <p:extLst>
      <p:ext uri="{BB962C8B-B14F-4D97-AF65-F5344CB8AC3E}">
        <p14:creationId xmlns:p14="http://schemas.microsoft.com/office/powerpoint/2010/main" val="102175334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492487" y="490330"/>
            <a:ext cx="3246783" cy="7156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latin typeface="Apple Chancery" charset="0"/>
                <a:ea typeface="Apple Chancery" charset="0"/>
                <a:cs typeface="Apple Chancery" charset="0"/>
              </a:rPr>
              <a:t>Mock ups</a:t>
            </a:r>
            <a:endParaRPr lang="en-US" sz="2800" dirty="0">
              <a:latin typeface="Apple Chancery" charset="0"/>
              <a:ea typeface="Apple Chancery" charset="0"/>
              <a:cs typeface="Apple Chancery" charset="0"/>
            </a:endParaRPr>
          </a:p>
        </p:txBody>
      </p:sp>
      <p:grpSp>
        <p:nvGrpSpPr>
          <p:cNvPr id="22" name="Group 21"/>
          <p:cNvGrpSpPr/>
          <p:nvPr/>
        </p:nvGrpSpPr>
        <p:grpSpPr>
          <a:xfrm>
            <a:off x="5397155" y="1217182"/>
            <a:ext cx="2728577" cy="2503480"/>
            <a:chOff x="7755996" y="512416"/>
            <a:chExt cx="3782076" cy="3581668"/>
          </a:xfrm>
        </p:grpSpPr>
        <p:pic>
          <p:nvPicPr>
            <p:cNvPr id="13" name="Picture 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55996" y="512416"/>
              <a:ext cx="3782076" cy="3581668"/>
            </a:xfrm>
            <a:prstGeom prst="rect">
              <a:avLst/>
            </a:prstGeom>
          </p:spPr>
        </p:pic>
        <p:sp>
          <p:nvSpPr>
            <p:cNvPr id="17" name="Rectangle 16"/>
            <p:cNvSpPr/>
            <p:nvPr/>
          </p:nvSpPr>
          <p:spPr>
            <a:xfrm>
              <a:off x="8204489" y="1040294"/>
              <a:ext cx="2885090" cy="22231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12677" y="905948"/>
              <a:ext cx="2608575" cy="2402298"/>
            </a:xfrm>
            <a:prstGeom prst="ellipse">
              <a:avLst/>
            </a:prstGeom>
            <a:effectLst>
              <a:softEdge rad="0"/>
            </a:effectLst>
          </p:spPr>
        </p:pic>
      </p:grpSp>
      <p:grpSp>
        <p:nvGrpSpPr>
          <p:cNvPr id="21" name="Group 20"/>
          <p:cNvGrpSpPr/>
          <p:nvPr/>
        </p:nvGrpSpPr>
        <p:grpSpPr>
          <a:xfrm>
            <a:off x="279309" y="1217182"/>
            <a:ext cx="4954843" cy="4182128"/>
            <a:chOff x="295075" y="1737444"/>
            <a:chExt cx="5579116" cy="4182128"/>
          </a:xfrm>
        </p:grpSpPr>
        <p:pic>
          <p:nvPicPr>
            <p:cNvPr id="7" name="Picture 6"/>
            <p:cNvPicPr>
              <a:picLocks noChangeAspect="1"/>
            </p:cNvPicPr>
            <p:nvPr/>
          </p:nvPicPr>
          <p:blipFill rotWithShape="1">
            <a:blip r:embed="rId4">
              <a:extLst>
                <a:ext uri="{28A0092B-C50C-407E-A947-70E740481C1C}">
                  <a14:useLocalDpi xmlns:a14="http://schemas.microsoft.com/office/drawing/2010/main" val="0"/>
                </a:ext>
              </a:extLst>
            </a:blip>
            <a:srcRect l="25993" t="17751" r="31398" b="41587"/>
            <a:stretch/>
          </p:blipFill>
          <p:spPr>
            <a:xfrm>
              <a:off x="295075" y="1737444"/>
              <a:ext cx="5579116" cy="4182128"/>
            </a:xfrm>
            <a:prstGeom prst="rect">
              <a:avLst/>
            </a:prstGeom>
          </p:spPr>
        </p:pic>
        <p:grpSp>
          <p:nvGrpSpPr>
            <p:cNvPr id="19" name="Group 18"/>
            <p:cNvGrpSpPr/>
            <p:nvPr/>
          </p:nvGrpSpPr>
          <p:grpSpPr>
            <a:xfrm>
              <a:off x="478615" y="2317451"/>
              <a:ext cx="5283309" cy="3257106"/>
              <a:chOff x="257898" y="1797189"/>
              <a:chExt cx="5283309" cy="3257106"/>
            </a:xfrm>
          </p:grpSpPr>
          <p:sp>
            <p:nvSpPr>
              <p:cNvPr id="9" name="Rectangle 8"/>
              <p:cNvSpPr/>
              <p:nvPr/>
            </p:nvSpPr>
            <p:spPr>
              <a:xfrm>
                <a:off x="716516" y="1797189"/>
                <a:ext cx="2592575" cy="52034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smtClean="0">
                    <a:solidFill>
                      <a:schemeClr val="tx1"/>
                    </a:solidFill>
                  </a:rPr>
                  <a:t>DR Jack D Ripper Ph.D.</a:t>
                </a:r>
                <a:endParaRPr lang="en-US" sz="1400" dirty="0">
                  <a:solidFill>
                    <a:schemeClr val="tx1"/>
                  </a:solidFill>
                </a:endParaRPr>
              </a:p>
            </p:txBody>
          </p:sp>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71323" y="2518139"/>
                <a:ext cx="4715077" cy="2536156"/>
              </a:xfrm>
              <a:prstGeom prst="rect">
                <a:avLst/>
              </a:prstGeom>
            </p:spPr>
          </p:pic>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7898" y="1985998"/>
                <a:ext cx="441892" cy="441892"/>
              </a:xfrm>
              <a:prstGeom prst="ellipse">
                <a:avLst/>
              </a:prstGeom>
              <a:effectLst>
                <a:softEdge rad="812800"/>
              </a:effectLst>
              <a:scene3d>
                <a:camera prst="orthographicFront"/>
                <a:lightRig rig="threePt" dir="t"/>
              </a:scene3d>
              <a:sp3d>
                <a:bevelT/>
              </a:sp3d>
            </p:spPr>
          </p:pic>
          <p:sp>
            <p:nvSpPr>
              <p:cNvPr id="18" name="Rectangle 17"/>
              <p:cNvSpPr/>
              <p:nvPr/>
            </p:nvSpPr>
            <p:spPr>
              <a:xfrm>
                <a:off x="771323" y="2171984"/>
                <a:ext cx="4769884" cy="34615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200" dirty="0" smtClean="0">
                    <a:solidFill>
                      <a:schemeClr val="tx1"/>
                    </a:solidFill>
                  </a:rPr>
                  <a:t>I’m inviting some lucky individuals to a party at my humble abode </a:t>
                </a:r>
                <a:endParaRPr lang="en-US" sz="1200" dirty="0">
                  <a:solidFill>
                    <a:schemeClr val="tx1"/>
                  </a:solidFill>
                </a:endParaRPr>
              </a:p>
            </p:txBody>
          </p:sp>
        </p:grpSp>
      </p:grpSp>
      <p:sp>
        <p:nvSpPr>
          <p:cNvPr id="2" name="Rectangle 1"/>
          <p:cNvSpPr/>
          <p:nvPr/>
        </p:nvSpPr>
        <p:spPr>
          <a:xfrm>
            <a:off x="6361043" y="4187687"/>
            <a:ext cx="4094922" cy="181554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I am leaning more toward the idea of an escaped murderer rather than a doctor.</a:t>
            </a:r>
          </a:p>
          <a:p>
            <a:pPr algn="ctr"/>
            <a:endParaRPr lang="en-US" dirty="0"/>
          </a:p>
          <a:p>
            <a:pPr algn="ctr"/>
            <a:r>
              <a:rPr lang="en-US" dirty="0" smtClean="0"/>
              <a:t>I will release a news story and a plea </a:t>
            </a:r>
            <a:r>
              <a:rPr lang="en-US" dirty="0" smtClean="0"/>
              <a:t>for </a:t>
            </a:r>
            <a:r>
              <a:rPr lang="en-US" dirty="0" smtClean="0"/>
              <a:t>help to the public to set the story. </a:t>
            </a:r>
            <a:endParaRPr lang="en-US" dirty="0"/>
          </a:p>
        </p:txBody>
      </p:sp>
    </p:spTree>
    <p:extLst>
      <p:ext uri="{BB962C8B-B14F-4D97-AF65-F5344CB8AC3E}">
        <p14:creationId xmlns:p14="http://schemas.microsoft.com/office/powerpoint/2010/main" val="114500572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ctv.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4329100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894083" y="630621"/>
            <a:ext cx="4587765" cy="130853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latin typeface="Apple Chancery" charset="0"/>
                <a:ea typeface="Apple Chancery" charset="0"/>
                <a:cs typeface="Apple Chancery" charset="0"/>
              </a:rPr>
              <a:t>How I came up with the idea</a:t>
            </a:r>
          </a:p>
          <a:p>
            <a:pPr algn="ctr"/>
            <a:r>
              <a:rPr lang="en-US" sz="2400" dirty="0" smtClean="0">
                <a:latin typeface="Apple Chancery" charset="0"/>
                <a:ea typeface="Apple Chancery" charset="0"/>
                <a:cs typeface="Apple Chancery" charset="0"/>
              </a:rPr>
              <a:t>research</a:t>
            </a:r>
            <a:endParaRPr lang="en-US" sz="2400" dirty="0">
              <a:latin typeface="Apple Chancery" charset="0"/>
              <a:ea typeface="Apple Chancery" charset="0"/>
              <a:cs typeface="Apple Chancery" charset="0"/>
            </a:endParaRPr>
          </a:p>
        </p:txBody>
      </p:sp>
      <p:pic>
        <p:nvPicPr>
          <p:cNvPr id="9" name="Picture 8"/>
          <p:cNvPicPr>
            <a:picLocks noChangeAspect="1"/>
          </p:cNvPicPr>
          <p:nvPr/>
        </p:nvPicPr>
        <p:blipFill>
          <a:blip r:embed="rId2">
            <a:alphaModFix amt="43000"/>
            <a:extLst>
              <a:ext uri="{28A0092B-C50C-407E-A947-70E740481C1C}">
                <a14:useLocalDpi xmlns:a14="http://schemas.microsoft.com/office/drawing/2010/main" val="0"/>
              </a:ext>
            </a:extLst>
          </a:blip>
          <a:stretch>
            <a:fillRect/>
          </a:stretch>
        </p:blipFill>
        <p:spPr>
          <a:xfrm>
            <a:off x="0" y="0"/>
            <a:ext cx="4690398" cy="6858000"/>
          </a:xfrm>
          <a:prstGeom prst="rect">
            <a:avLst/>
          </a:prstGeom>
          <a:effectLst>
            <a:softEdge rad="0"/>
          </a:effectLst>
        </p:spPr>
      </p:pic>
      <p:sp>
        <p:nvSpPr>
          <p:cNvPr id="5" name="Rectangle 4"/>
          <p:cNvSpPr/>
          <p:nvPr/>
        </p:nvSpPr>
        <p:spPr>
          <a:xfrm>
            <a:off x="2743199" y="2333297"/>
            <a:ext cx="6668814" cy="389408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smtClean="0"/>
              <a:t>I’ve been a fan of spooky films and Halloween themed nights and taken part in many ghost hunts and enjoyed the theatrical scary side to the events.  One of my all time favorite spooky events/rides is Hollywood tower hotel (tower of terror). This is an immersive ride in Disney world that sends you back in time and also places you in one of the most convincing movie style sets.  I would like to create an environment that gives a similar feel of immersion whilst also making it clear that this is a game.   The collection of evidence to solve the case is in the similar style to games like cluedo where there is a process of elimination until the villain is discovered.   I have also taken part in a couple of ”escape the room” breakout games and I enjoyed the process of working as a team and trying to collect clues to find passwords to ultimately escape.    </a:t>
            </a:r>
            <a:endParaRPr lang="en-US" dirty="0"/>
          </a:p>
        </p:txBody>
      </p:sp>
    </p:spTree>
    <p:extLst>
      <p:ext uri="{BB962C8B-B14F-4D97-AF65-F5344CB8AC3E}">
        <p14:creationId xmlns:p14="http://schemas.microsoft.com/office/powerpoint/2010/main" val="205122151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5193</TotalTime>
  <Words>1021</Words>
  <Application>Microsoft Macintosh PowerPoint</Application>
  <PresentationFormat>Widescreen</PresentationFormat>
  <Paragraphs>64</Paragraphs>
  <Slides>14</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Apple Braille</vt:lpstr>
      <vt:lpstr>Apple Chancery</vt:lpstr>
      <vt:lpstr>Calibri</vt:lpstr>
      <vt:lpstr>Calibri Light</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 Griffiths (1303034)</dc:creator>
  <cp:lastModifiedBy>Daniel Griffiths (1303034)</cp:lastModifiedBy>
  <cp:revision>47</cp:revision>
  <dcterms:created xsi:type="dcterms:W3CDTF">2017-10-27T08:08:57Z</dcterms:created>
  <dcterms:modified xsi:type="dcterms:W3CDTF">2017-11-10T09:51:41Z</dcterms:modified>
</cp:coreProperties>
</file>