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handoutMasterIdLst>
    <p:handoutMasterId r:id="rId12"/>
  </p:handoutMasterIdLst>
  <p:sldIdLst>
    <p:sldId id="295" r:id="rId5"/>
    <p:sldId id="312" r:id="rId6"/>
    <p:sldId id="318" r:id="rId7"/>
    <p:sldId id="293" r:id="rId8"/>
    <p:sldId id="310" r:id="rId9"/>
    <p:sldId id="319" r:id="rId1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67673" autoAdjust="0"/>
  </p:normalViewPr>
  <p:slideViewPr>
    <p:cSldViewPr>
      <p:cViewPr varScale="1">
        <p:scale>
          <a:sx n="78" d="100"/>
          <a:sy n="78" d="100"/>
        </p:scale>
        <p:origin x="2580"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04/06/2019</a:t>
            </a:fld>
            <a:endParaRPr lang="en-GB" dirty="0"/>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E01FA313-B3BF-B646-A42D-B553F7337028}" type="datetimeFigureOut">
              <a:rPr lang="en-US" smtClean="0"/>
              <a:t>6/4/2019</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ADA74BC1-F235-754C-AA85-22620F9387BA}" type="slidenum">
              <a:rPr lang="en-US" smtClean="0"/>
              <a:t>‹#›</a:t>
            </a:fld>
            <a:endParaRPr lang="en-US" dirty="0"/>
          </a:p>
        </p:txBody>
      </p:sp>
    </p:spTree>
    <p:extLst>
      <p:ext uri="{BB962C8B-B14F-4D97-AF65-F5344CB8AC3E}">
        <p14:creationId xmlns:p14="http://schemas.microsoft.com/office/powerpoint/2010/main" val="3846122002"/>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US" sz="1200" b="0" i="0" u="none" strike="noStrike" kern="1200" baseline="0" dirty="0" smtClean="0">
                <a:solidFill>
                  <a:schemeClr val="tx1"/>
                </a:solidFill>
                <a:latin typeface="+mn-lt"/>
                <a:ea typeface="+mn-ea"/>
                <a:cs typeface="+mn-cs"/>
              </a:rPr>
              <a:t>Buzz word  in the business school is ‘VUCA’  business environments. </a:t>
            </a:r>
          </a:p>
          <a:p>
            <a:pPr marL="0" indent="0">
              <a:buFont typeface="Arial"/>
              <a:buNone/>
            </a:pPr>
            <a:r>
              <a:rPr lang="en-US" sz="1200" b="0" i="0" u="none" strike="noStrike" kern="1200" baseline="0" dirty="0" smtClean="0">
                <a:solidFill>
                  <a:schemeClr val="tx1"/>
                </a:solidFill>
                <a:latin typeface="+mn-lt"/>
                <a:ea typeface="+mn-ea"/>
                <a:cs typeface="+mn-cs"/>
              </a:rPr>
              <a:t>Modern </a:t>
            </a:r>
            <a:r>
              <a:rPr lang="en-GB" sz="1200" b="0" i="0" u="none" strike="noStrike" kern="1200" baseline="0" dirty="0" smtClean="0">
                <a:solidFill>
                  <a:schemeClr val="tx1"/>
                </a:solidFill>
                <a:latin typeface="+mn-lt"/>
                <a:ea typeface="+mn-ea"/>
                <a:cs typeface="+mn-cs"/>
              </a:rPr>
              <a:t>organisations are now operating in an external environment that is volatile, uncertain, complex and ambiguous (VUCA).  We do not know what the effect will be if we change our approach to teaching and learning or if we change structures etc.  We can try to guess but we cannot know for certain what the effect will be.</a:t>
            </a:r>
          </a:p>
          <a:p>
            <a:pPr marL="0" indent="0">
              <a:buFont typeface="Arial"/>
              <a:buNone/>
            </a:pPr>
            <a:endParaRPr lang="en-GB" sz="1200" b="0" i="0" u="none" strike="noStrike" kern="1200" baseline="0" dirty="0" smtClean="0">
              <a:solidFill>
                <a:schemeClr val="tx1"/>
              </a:solidFill>
              <a:latin typeface="+mn-lt"/>
              <a:ea typeface="+mn-ea"/>
              <a:cs typeface="+mn-cs"/>
            </a:endParaRPr>
          </a:p>
          <a:p>
            <a:pPr marL="0" indent="0">
              <a:buFont typeface="Arial"/>
              <a:buNone/>
            </a:pPr>
            <a:r>
              <a:rPr lang="en-GB" sz="1200" b="0" i="0" u="none" strike="noStrike" kern="1200" baseline="0" dirty="0" smtClean="0">
                <a:solidFill>
                  <a:schemeClr val="tx1"/>
                </a:solidFill>
                <a:latin typeface="+mn-lt"/>
                <a:ea typeface="+mn-ea"/>
                <a:cs typeface="+mn-cs"/>
              </a:rPr>
              <a:t>Significant changes in the external environment are anticipated and the nature of these changes suggests that they are volatile and uncertain as the future is not beholden to the past. This adds to existing complexity in the external environment. Because of the high pace of change, the outcome of the interactions amongst these various factors is ambiguous. </a:t>
            </a:r>
          </a:p>
          <a:p>
            <a:pPr marL="0" indent="0">
              <a:buFont typeface="Arial"/>
              <a:buNone/>
            </a:pPr>
            <a:endParaRPr lang="en-GB" sz="1200" b="0" i="0" u="none" strike="noStrike" kern="1200" baseline="0" dirty="0" smtClean="0">
              <a:solidFill>
                <a:schemeClr val="tx1"/>
              </a:solidFill>
              <a:latin typeface="+mn-lt"/>
              <a:ea typeface="+mn-ea"/>
              <a:cs typeface="+mn-cs"/>
            </a:endParaRPr>
          </a:p>
          <a:p>
            <a:r>
              <a:rPr lang="en-GB" dirty="0" smtClean="0"/>
              <a:t>Volatile: The external environment is unstable and presents challenges that are unexpected at great speed. (economically, politically, technology)</a:t>
            </a:r>
          </a:p>
          <a:p>
            <a:r>
              <a:rPr lang="en-GB" dirty="0" smtClean="0"/>
              <a:t>Uncertain: Unprecedented trends in the external environment mean that long-term trajectories are more difficult to predict (we can no longer</a:t>
            </a:r>
            <a:r>
              <a:rPr lang="en-GB" baseline="0" dirty="0" smtClean="0"/>
              <a:t> to the past for all the answers)</a:t>
            </a:r>
            <a:endParaRPr lang="en-GB" dirty="0" smtClean="0"/>
          </a:p>
          <a:p>
            <a:r>
              <a:rPr lang="en-GB" dirty="0" smtClean="0"/>
              <a:t>Complex: The external environment has many interconnected parts that can be overwhelming and confounding (merging different cultures and creating</a:t>
            </a:r>
            <a:r>
              <a:rPr lang="en-GB" baseline="0" dirty="0" smtClean="0"/>
              <a:t> one team)</a:t>
            </a:r>
            <a:endParaRPr lang="en-GB" dirty="0" smtClean="0"/>
          </a:p>
          <a:p>
            <a:r>
              <a:rPr lang="en-GB" dirty="0" smtClean="0"/>
              <a:t>Ambiguous: The external environment is hazy, with many unknown unknowns, and cause-and-effects are unclear</a:t>
            </a:r>
          </a:p>
          <a:p>
            <a:pPr marL="0" indent="0">
              <a:buFont typeface="Arial"/>
              <a:buNone/>
            </a:pPr>
            <a:endParaRPr lang="en-US" dirty="0" smtClean="0"/>
          </a:p>
          <a:p>
            <a:pPr marL="0" indent="0">
              <a:buFont typeface="Arial"/>
              <a:buNone/>
            </a:pPr>
            <a:r>
              <a:rPr lang="en-US" dirty="0" smtClean="0"/>
              <a:t>When</a:t>
            </a:r>
            <a:r>
              <a:rPr lang="en-US" baseline="0" dirty="0" smtClean="0"/>
              <a:t> we are changing behaviors and mindsets, moving away from old ways of working, how do we ask people to be different and lead people through</a:t>
            </a:r>
            <a:r>
              <a:rPr lang="en-US" dirty="0" smtClean="0"/>
              <a:t> these changes and continue to</a:t>
            </a:r>
            <a:r>
              <a:rPr lang="en-US" baseline="0" dirty="0" smtClean="0"/>
              <a:t> </a:t>
            </a:r>
            <a:r>
              <a:rPr lang="en-US" dirty="0" smtClean="0"/>
              <a:t>motivate and engage?</a:t>
            </a:r>
            <a:endParaRPr lang="en-US" dirty="0"/>
          </a:p>
        </p:txBody>
      </p:sp>
      <p:sp>
        <p:nvSpPr>
          <p:cNvPr id="4" name="Slide Number Placeholder 3"/>
          <p:cNvSpPr>
            <a:spLocks noGrp="1"/>
          </p:cNvSpPr>
          <p:nvPr>
            <p:ph type="sldNum" sz="quarter" idx="10"/>
          </p:nvPr>
        </p:nvSpPr>
        <p:spPr/>
        <p:txBody>
          <a:bodyPr/>
          <a:lstStyle/>
          <a:p>
            <a:fld id="{ADA74BC1-F235-754C-AA85-22620F9387BA}" type="slidenum">
              <a:rPr lang="en-US" smtClean="0"/>
              <a:t>1</a:t>
            </a:fld>
            <a:endParaRPr lang="en-US" dirty="0"/>
          </a:p>
        </p:txBody>
      </p:sp>
    </p:spTree>
    <p:extLst>
      <p:ext uri="{BB962C8B-B14F-4D97-AF65-F5344CB8AC3E}">
        <p14:creationId xmlns:p14="http://schemas.microsoft.com/office/powerpoint/2010/main" val="32104245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Adaptive </a:t>
            </a:r>
            <a:r>
              <a:rPr lang="en-GB" sz="1200" b="0" i="0" u="none" strike="noStrike" kern="1200" baseline="0" dirty="0" smtClean="0">
                <a:solidFill>
                  <a:schemeClr val="tx1"/>
                </a:solidFill>
                <a:latin typeface="+mn-lt"/>
                <a:ea typeface="+mn-ea"/>
                <a:cs typeface="+mn-cs"/>
              </a:rPr>
              <a:t>to the changes brought upon by the VUCA context and key drivers of change, by being highly attuned to the external environment in recognising and assimilating change. 	</a:t>
            </a:r>
          </a:p>
          <a:p>
            <a:r>
              <a:rPr lang="en-GB" sz="1200" b="1" i="0" u="none" strike="noStrike" kern="1200" baseline="0" dirty="0" smtClean="0">
                <a:solidFill>
                  <a:schemeClr val="tx1"/>
                </a:solidFill>
                <a:latin typeface="+mn-lt"/>
                <a:ea typeface="+mn-ea"/>
                <a:cs typeface="+mn-cs"/>
              </a:rPr>
              <a:t>Agile </a:t>
            </a:r>
            <a:r>
              <a:rPr lang="en-GB" sz="1200" b="0" i="0" u="none" strike="noStrike" kern="1200" baseline="0" dirty="0" smtClean="0">
                <a:solidFill>
                  <a:schemeClr val="tx1"/>
                </a:solidFill>
                <a:latin typeface="+mn-lt"/>
                <a:ea typeface="+mn-ea"/>
                <a:cs typeface="+mn-cs"/>
              </a:rPr>
              <a:t>to work with new partners and alliances, and strategies. Organisations also need to be flexible in catering for the needs of the workforce, changing work styles and new technologies and able to change strategic directions and organisational competencies at speed. 	</a:t>
            </a:r>
          </a:p>
          <a:p>
            <a:r>
              <a:rPr lang="en-GB" sz="1200" b="1" i="0" u="none" strike="noStrike" kern="1200" baseline="0" dirty="0" smtClean="0">
                <a:solidFill>
                  <a:schemeClr val="tx1"/>
                </a:solidFill>
                <a:latin typeface="+mn-lt"/>
                <a:ea typeface="+mn-ea"/>
                <a:cs typeface="+mn-cs"/>
              </a:rPr>
              <a:t>Ambidextrous </a:t>
            </a:r>
            <a:r>
              <a:rPr lang="en-GB" sz="1200" b="0" i="0" u="none" strike="noStrike" kern="1200" baseline="0" dirty="0" smtClean="0">
                <a:solidFill>
                  <a:schemeClr val="tx1"/>
                </a:solidFill>
                <a:latin typeface="+mn-lt"/>
                <a:ea typeface="+mn-ea"/>
                <a:cs typeface="+mn-cs"/>
              </a:rPr>
              <a:t>in learning and operations to further exploit existing skills to attain short-term goals, but be explorative in developing new capabilities and competencies at the same time. This requires being able to break from the past and be ready for new trajectories of development 	</a:t>
            </a:r>
          </a:p>
          <a:p>
            <a:endParaRPr lang="en-GB" dirty="0"/>
          </a:p>
        </p:txBody>
      </p:sp>
      <p:sp>
        <p:nvSpPr>
          <p:cNvPr id="4" name="Slide Number Placeholder 3"/>
          <p:cNvSpPr>
            <a:spLocks noGrp="1"/>
          </p:cNvSpPr>
          <p:nvPr>
            <p:ph type="sldNum" sz="quarter" idx="10"/>
          </p:nvPr>
        </p:nvSpPr>
        <p:spPr/>
        <p:txBody>
          <a:bodyPr/>
          <a:lstStyle/>
          <a:p>
            <a:fld id="{ADA74BC1-F235-754C-AA85-22620F9387BA}" type="slidenum">
              <a:rPr lang="en-US" smtClean="0"/>
              <a:t>2</a:t>
            </a:fld>
            <a:endParaRPr lang="en-US" dirty="0"/>
          </a:p>
        </p:txBody>
      </p:sp>
    </p:spTree>
    <p:extLst>
      <p:ext uri="{BB962C8B-B14F-4D97-AF65-F5344CB8AC3E}">
        <p14:creationId xmlns:p14="http://schemas.microsoft.com/office/powerpoint/2010/main" val="4265130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Savvy: </a:t>
            </a:r>
            <a:r>
              <a:rPr lang="en-GB" dirty="0" smtClean="0"/>
              <a:t>Commercially aware, business acumen in understanding the organisation’s business model e.g. quality,</a:t>
            </a:r>
            <a:r>
              <a:rPr lang="en-GB" baseline="0" dirty="0" smtClean="0"/>
              <a:t> cost leadership, innovation, competitive etc.</a:t>
            </a:r>
          </a:p>
          <a:p>
            <a:r>
              <a:rPr lang="en-GB" b="1" baseline="0" dirty="0" smtClean="0"/>
              <a:t>Affecting and aligned: </a:t>
            </a:r>
            <a:r>
              <a:rPr lang="en-GB" baseline="0" dirty="0" smtClean="0"/>
              <a:t>HRD needs to shape the strategy but also be aligned to present and future needs – also aligned to culture</a:t>
            </a:r>
          </a:p>
          <a:p>
            <a:r>
              <a:rPr lang="en-GB" b="1" baseline="0" dirty="0" smtClean="0"/>
              <a:t>Versatile: </a:t>
            </a:r>
            <a:r>
              <a:rPr lang="en-GB" baseline="0" dirty="0" smtClean="0"/>
              <a:t>HRD is flexible – able to react quickly and operate across different landscapes – play different roles</a:t>
            </a:r>
          </a:p>
          <a:p>
            <a:r>
              <a:rPr lang="en-GB" b="1" baseline="0" dirty="0" smtClean="0"/>
              <a:t>Ubiquitous</a:t>
            </a:r>
            <a:r>
              <a:rPr lang="en-GB" baseline="0" dirty="0" smtClean="0"/>
              <a:t>: present at different levels in the organisation strategic and operational</a:t>
            </a:r>
            <a:endParaRPr lang="en-GB" dirty="0"/>
          </a:p>
        </p:txBody>
      </p:sp>
      <p:sp>
        <p:nvSpPr>
          <p:cNvPr id="4" name="Slide Number Placeholder 3"/>
          <p:cNvSpPr>
            <a:spLocks noGrp="1"/>
          </p:cNvSpPr>
          <p:nvPr>
            <p:ph type="sldNum" sz="quarter" idx="10"/>
          </p:nvPr>
        </p:nvSpPr>
        <p:spPr/>
        <p:txBody>
          <a:bodyPr/>
          <a:lstStyle/>
          <a:p>
            <a:fld id="{ADA74BC1-F235-754C-AA85-22620F9387BA}" type="slidenum">
              <a:rPr lang="en-US" smtClean="0"/>
              <a:t>3</a:t>
            </a:fld>
            <a:endParaRPr lang="en-US" dirty="0"/>
          </a:p>
        </p:txBody>
      </p:sp>
    </p:spTree>
    <p:extLst>
      <p:ext uri="{BB962C8B-B14F-4D97-AF65-F5344CB8AC3E}">
        <p14:creationId xmlns:p14="http://schemas.microsoft.com/office/powerpoint/2010/main" val="40423929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a:buNone/>
            </a:pPr>
            <a:r>
              <a:rPr lang="en-US" dirty="0" smtClean="0"/>
              <a:t>To meet the challenges we</a:t>
            </a:r>
            <a:r>
              <a:rPr lang="en-US" baseline="0" dirty="0" smtClean="0"/>
              <a:t> face we need to consider the new competencies required to lead through this level of complexity and change.</a:t>
            </a:r>
          </a:p>
          <a:p>
            <a:pPr marL="0" indent="0">
              <a:buFont typeface="Arial"/>
              <a:buNone/>
            </a:pPr>
            <a:endParaRPr lang="en-US" baseline="0" dirty="0" smtClean="0"/>
          </a:p>
          <a:p>
            <a:pPr marL="0" indent="0">
              <a:buFont typeface="Arial"/>
              <a:buNone/>
            </a:pPr>
            <a:r>
              <a:rPr lang="en-US" baseline="0" dirty="0" smtClean="0"/>
              <a:t>If you look at these competencies can we truly say we can develop these leadership competencies through traditional methods or models of L&amp;D? Can you attend workshops and courses to learn to be better at these? </a:t>
            </a:r>
          </a:p>
          <a:p>
            <a:pPr marL="0" indent="0">
              <a:buFont typeface="Arial"/>
              <a:buNone/>
            </a:pPr>
            <a:endParaRPr lang="en-US" baseline="0" dirty="0" smtClean="0"/>
          </a:p>
          <a:p>
            <a:pPr marL="0" indent="0">
              <a:buFont typeface="Arial"/>
              <a:buNone/>
            </a:pPr>
            <a:r>
              <a:rPr lang="en-US" baseline="0" dirty="0" smtClean="0"/>
              <a:t>Is LMD as a one off event or a series of one of events and then when you’ve attended them all you are the finished article</a:t>
            </a:r>
            <a:endParaRPr lang="en-US" dirty="0"/>
          </a:p>
        </p:txBody>
      </p:sp>
      <p:sp>
        <p:nvSpPr>
          <p:cNvPr id="4" name="Slide Number Placeholder 3"/>
          <p:cNvSpPr>
            <a:spLocks noGrp="1"/>
          </p:cNvSpPr>
          <p:nvPr>
            <p:ph type="sldNum" sz="quarter" idx="10"/>
          </p:nvPr>
        </p:nvSpPr>
        <p:spPr/>
        <p:txBody>
          <a:bodyPr/>
          <a:lstStyle/>
          <a:p>
            <a:fld id="{ADA74BC1-F235-754C-AA85-22620F9387BA}" type="slidenum">
              <a:rPr lang="en-US" smtClean="0"/>
              <a:t>4</a:t>
            </a:fld>
            <a:endParaRPr lang="en-US" dirty="0"/>
          </a:p>
        </p:txBody>
      </p:sp>
    </p:spTree>
    <p:extLst>
      <p:ext uri="{BB962C8B-B14F-4D97-AF65-F5344CB8AC3E}">
        <p14:creationId xmlns:p14="http://schemas.microsoft.com/office/powerpoint/2010/main" val="487001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the vision for HRD at UWTSD.</a:t>
            </a:r>
          </a:p>
          <a:p>
            <a:endParaRPr lang="en-GB" baseline="0" dirty="0" smtClean="0"/>
          </a:p>
          <a:p>
            <a:r>
              <a:rPr lang="en-GB" dirty="0" smtClean="0"/>
              <a:t>To be adaptive, agile and ambidextrous,</a:t>
            </a:r>
            <a:r>
              <a:rPr lang="en-GB" baseline="0" dirty="0" smtClean="0"/>
              <a:t> we need to b</a:t>
            </a:r>
            <a:r>
              <a:rPr lang="en-GB" dirty="0" smtClean="0"/>
              <a:t>uild our internal capacity and capability for change,</a:t>
            </a:r>
            <a:r>
              <a:rPr lang="en-GB" baseline="0" dirty="0" smtClean="0"/>
              <a:t> this cannot necessarily be achieved through a rigid programme of development opportunities</a:t>
            </a:r>
            <a:r>
              <a:rPr lang="en-GB" dirty="0" smtClean="0"/>
              <a:t>.</a:t>
            </a:r>
            <a:r>
              <a:rPr lang="en-GB" baseline="0" dirty="0" smtClean="0"/>
              <a:t>  We need to motivate and engage our employees and managers, we cannot transform without this.</a:t>
            </a:r>
          </a:p>
          <a:p>
            <a:endParaRPr lang="en-GB" baseline="0" dirty="0" smtClean="0"/>
          </a:p>
          <a:p>
            <a:r>
              <a:rPr lang="en-GB" baseline="0" dirty="0" smtClean="0"/>
              <a:t>You’ll notice there is no point at which you are done i.e. the finished article!</a:t>
            </a:r>
            <a:endParaRPr lang="en-GB" dirty="0" smtClean="0"/>
          </a:p>
        </p:txBody>
      </p:sp>
      <p:sp>
        <p:nvSpPr>
          <p:cNvPr id="4" name="Slide Number Placeholder 3"/>
          <p:cNvSpPr>
            <a:spLocks noGrp="1"/>
          </p:cNvSpPr>
          <p:nvPr>
            <p:ph type="sldNum" sz="quarter" idx="10"/>
          </p:nvPr>
        </p:nvSpPr>
        <p:spPr/>
        <p:txBody>
          <a:bodyPr/>
          <a:lstStyle/>
          <a:p>
            <a:fld id="{99B64D00-72B7-46A2-AA8D-87D66C0ABC1E}" type="slidenum">
              <a:rPr lang="en-GB" smtClean="0"/>
              <a:t>5</a:t>
            </a:fld>
            <a:endParaRPr lang="en-GB" dirty="0"/>
          </a:p>
        </p:txBody>
      </p:sp>
    </p:spTree>
    <p:extLst>
      <p:ext uri="{BB962C8B-B14F-4D97-AF65-F5344CB8AC3E}">
        <p14:creationId xmlns:p14="http://schemas.microsoft.com/office/powerpoint/2010/main" val="569045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DA74BC1-F235-754C-AA85-22620F9387BA}" type="slidenum">
              <a:rPr lang="en-US" smtClean="0"/>
              <a:t>6</a:t>
            </a:fld>
            <a:endParaRPr lang="en-US" dirty="0"/>
          </a:p>
        </p:txBody>
      </p:sp>
    </p:spTree>
    <p:extLst>
      <p:ext uri="{BB962C8B-B14F-4D97-AF65-F5344CB8AC3E}">
        <p14:creationId xmlns:p14="http://schemas.microsoft.com/office/powerpoint/2010/main" val="8103292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04/06/2019</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04/06/2019</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04/06/2019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External and Internal Context</a:t>
            </a:r>
            <a:endParaRPr lang="en-US" dirty="0"/>
          </a:p>
        </p:txBody>
      </p:sp>
      <p:sp>
        <p:nvSpPr>
          <p:cNvPr id="3" name="Content Placeholder 2"/>
          <p:cNvSpPr>
            <a:spLocks noGrp="1"/>
          </p:cNvSpPr>
          <p:nvPr>
            <p:ph sz="half" idx="1"/>
          </p:nvPr>
        </p:nvSpPr>
        <p:spPr/>
        <p:txBody>
          <a:bodyPr>
            <a:normAutofit/>
          </a:bodyPr>
          <a:lstStyle/>
          <a:p>
            <a:pPr marL="0" indent="0">
              <a:buNone/>
            </a:pPr>
            <a:endParaRPr lang="en-GB" dirty="0"/>
          </a:p>
          <a:p>
            <a:r>
              <a:rPr lang="en-GB" sz="4400" dirty="0" smtClean="0"/>
              <a:t>Volatile</a:t>
            </a:r>
          </a:p>
          <a:p>
            <a:r>
              <a:rPr lang="en-GB" sz="4400" dirty="0" smtClean="0"/>
              <a:t>Uncertain</a:t>
            </a:r>
            <a:endParaRPr lang="en-GB" sz="4400" dirty="0"/>
          </a:p>
          <a:p>
            <a:r>
              <a:rPr lang="en-GB" sz="4400" dirty="0" smtClean="0"/>
              <a:t>Complex</a:t>
            </a:r>
            <a:endParaRPr lang="en-GB" sz="4400" dirty="0"/>
          </a:p>
          <a:p>
            <a:r>
              <a:rPr lang="en-GB" sz="4400" dirty="0" smtClean="0"/>
              <a:t>Ambiguous</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85941" y="2420888"/>
            <a:ext cx="3646183" cy="2160239"/>
          </a:xfrm>
          <a:prstGeom prst="rect">
            <a:avLst/>
          </a:prstGeom>
          <a:ln>
            <a:noFill/>
          </a:ln>
          <a:effectLst>
            <a:outerShdw blurRad="190500" algn="tl" rotWithShape="0">
              <a:srgbClr val="000000">
                <a:alpha val="70000"/>
              </a:srgbClr>
            </a:outerShdw>
          </a:effectLst>
        </p:spPr>
      </p:pic>
      <p:sp>
        <p:nvSpPr>
          <p:cNvPr id="4" name="Rectangle 3"/>
          <p:cNvSpPr/>
          <p:nvPr/>
        </p:nvSpPr>
        <p:spPr>
          <a:xfrm>
            <a:off x="5364088" y="4941168"/>
            <a:ext cx="3608745" cy="369332"/>
          </a:xfrm>
          <a:prstGeom prst="rect">
            <a:avLst/>
          </a:prstGeom>
        </p:spPr>
        <p:txBody>
          <a:bodyPr wrap="none">
            <a:spAutoFit/>
          </a:bodyPr>
          <a:lstStyle/>
          <a:p>
            <a:r>
              <a:rPr lang="en-GB" dirty="0"/>
              <a:t>(Harvard Business Review, 2014)</a:t>
            </a:r>
          </a:p>
        </p:txBody>
      </p:sp>
    </p:spTree>
    <p:extLst>
      <p:ext uri="{BB962C8B-B14F-4D97-AF65-F5344CB8AC3E}">
        <p14:creationId xmlns:p14="http://schemas.microsoft.com/office/powerpoint/2010/main" val="920859264"/>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meet these challenges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Our organisation needs to be:</a:t>
            </a:r>
          </a:p>
          <a:p>
            <a:endParaRPr lang="en-GB" dirty="0" smtClean="0"/>
          </a:p>
          <a:p>
            <a:r>
              <a:rPr lang="en-GB" dirty="0" smtClean="0"/>
              <a:t>Adaptive</a:t>
            </a:r>
            <a:endParaRPr lang="en-GB" dirty="0"/>
          </a:p>
          <a:p>
            <a:r>
              <a:rPr lang="en-GB" dirty="0"/>
              <a:t>Agile</a:t>
            </a:r>
          </a:p>
          <a:p>
            <a:r>
              <a:rPr lang="en-GB" dirty="0" smtClean="0"/>
              <a:t>Ambidextrous</a:t>
            </a:r>
          </a:p>
          <a:p>
            <a:pPr marL="0" indent="0">
              <a:buNone/>
            </a:pPr>
            <a:endParaRPr lang="en-GB" dirty="0" smtClean="0"/>
          </a:p>
          <a:p>
            <a:pPr marL="0" indent="0">
              <a:buNone/>
            </a:pPr>
            <a:endParaRPr lang="en-GB" dirty="0"/>
          </a:p>
          <a:p>
            <a:pPr marL="0" indent="0">
              <a:buNone/>
            </a:pPr>
            <a:r>
              <a:rPr lang="en-GB" sz="1800" dirty="0" smtClean="0"/>
              <a:t>(</a:t>
            </a:r>
            <a:r>
              <a:rPr lang="en-GB" sz="1800" dirty="0"/>
              <a:t>CIPD, 2014)</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2636912"/>
            <a:ext cx="2628900" cy="1743075"/>
          </a:xfrm>
          <a:prstGeom prst="rect">
            <a:avLst/>
          </a:prstGeom>
        </p:spPr>
      </p:pic>
    </p:spTree>
    <p:extLst>
      <p:ext uri="{BB962C8B-B14F-4D97-AF65-F5344CB8AC3E}">
        <p14:creationId xmlns:p14="http://schemas.microsoft.com/office/powerpoint/2010/main" val="727756316"/>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HRD </a:t>
            </a:r>
            <a:endParaRPr lang="en-GB" dirty="0"/>
          </a:p>
        </p:txBody>
      </p:sp>
      <p:sp>
        <p:nvSpPr>
          <p:cNvPr id="3" name="Content Placeholder 2"/>
          <p:cNvSpPr>
            <a:spLocks noGrp="1"/>
          </p:cNvSpPr>
          <p:nvPr>
            <p:ph idx="1"/>
          </p:nvPr>
        </p:nvSpPr>
        <p:spPr/>
        <p:txBody>
          <a:bodyPr>
            <a:normAutofit lnSpcReduction="10000"/>
          </a:bodyPr>
          <a:lstStyle/>
          <a:p>
            <a:r>
              <a:rPr lang="en-GB" dirty="0" smtClean="0"/>
              <a:t>New challenges, requires new approaches</a:t>
            </a:r>
          </a:p>
          <a:p>
            <a:r>
              <a:rPr lang="en-GB" dirty="0" smtClean="0"/>
              <a:t>Savvy</a:t>
            </a:r>
          </a:p>
          <a:p>
            <a:r>
              <a:rPr lang="en-GB" dirty="0" smtClean="0"/>
              <a:t>Affecting and aligned</a:t>
            </a:r>
          </a:p>
          <a:p>
            <a:r>
              <a:rPr lang="en-GB" dirty="0" smtClean="0"/>
              <a:t>Versatile</a:t>
            </a:r>
          </a:p>
          <a:p>
            <a:r>
              <a:rPr lang="en-GB" dirty="0" smtClean="0"/>
              <a:t>Ubiquitous</a:t>
            </a:r>
          </a:p>
          <a:p>
            <a:pPr marL="0" indent="0">
              <a:buNone/>
            </a:pPr>
            <a:r>
              <a:rPr lang="en-GB" dirty="0" smtClean="0"/>
              <a:t>(CIPD 2014, L&amp;D New Challenges, New approaches)</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0112" y="2204864"/>
            <a:ext cx="2765107" cy="1728192"/>
          </a:xfrm>
          <a:prstGeom prst="rect">
            <a:avLst/>
          </a:prstGeom>
        </p:spPr>
      </p:pic>
    </p:spTree>
    <p:extLst>
      <p:ext uri="{BB962C8B-B14F-4D97-AF65-F5344CB8AC3E}">
        <p14:creationId xmlns:p14="http://schemas.microsoft.com/office/powerpoint/2010/main" val="4238560990"/>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21</a:t>
            </a:r>
            <a:r>
              <a:rPr lang="en-US" baseline="30000" dirty="0" smtClean="0"/>
              <a:t>st</a:t>
            </a:r>
            <a:r>
              <a:rPr lang="en-US" dirty="0" smtClean="0"/>
              <a:t> Century Leadership </a:t>
            </a:r>
            <a:r>
              <a:rPr lang="en-US" dirty="0"/>
              <a:t>C</a:t>
            </a:r>
            <a:r>
              <a:rPr lang="en-US" dirty="0" smtClean="0"/>
              <a:t>ompetencies?</a:t>
            </a:r>
            <a:endParaRPr lang="en-US" dirty="0"/>
          </a:p>
        </p:txBody>
      </p:sp>
      <p:sp>
        <p:nvSpPr>
          <p:cNvPr id="3" name="Content Placeholder 2"/>
          <p:cNvSpPr>
            <a:spLocks noGrp="1"/>
          </p:cNvSpPr>
          <p:nvPr>
            <p:ph idx="1"/>
          </p:nvPr>
        </p:nvSpPr>
        <p:spPr>
          <a:xfrm>
            <a:off x="457200" y="1600200"/>
            <a:ext cx="8435280" cy="3989039"/>
          </a:xfrm>
        </p:spPr>
        <p:txBody>
          <a:bodyPr>
            <a:normAutofit fontScale="70000" lnSpcReduction="20000"/>
          </a:bodyPr>
          <a:lstStyle/>
          <a:p>
            <a:pPr marL="0" indent="0">
              <a:buNone/>
            </a:pPr>
            <a:endParaRPr lang="en-US" sz="2600" i="1" dirty="0"/>
          </a:p>
          <a:p>
            <a:r>
              <a:rPr lang="en-GB" sz="2800" dirty="0" smtClean="0"/>
              <a:t>Creativity  </a:t>
            </a:r>
          </a:p>
          <a:p>
            <a:r>
              <a:rPr lang="en-GB" sz="2800" dirty="0" smtClean="0"/>
              <a:t>Innovation</a:t>
            </a:r>
            <a:endParaRPr lang="en-GB" sz="2800" dirty="0"/>
          </a:p>
          <a:p>
            <a:r>
              <a:rPr lang="en-GB" sz="2800" dirty="0" smtClean="0"/>
              <a:t>Knowledge </a:t>
            </a:r>
            <a:r>
              <a:rPr lang="en-GB" sz="2800" dirty="0"/>
              <a:t>sharing</a:t>
            </a:r>
          </a:p>
          <a:p>
            <a:r>
              <a:rPr lang="en-GB" sz="2800" dirty="0"/>
              <a:t>Sense-making</a:t>
            </a:r>
          </a:p>
          <a:p>
            <a:r>
              <a:rPr lang="en-GB" sz="2800" dirty="0"/>
              <a:t>Risk-taking</a:t>
            </a:r>
          </a:p>
          <a:p>
            <a:r>
              <a:rPr lang="en-GB" sz="2800" dirty="0" smtClean="0"/>
              <a:t>Social / cultural / emotional awareness</a:t>
            </a:r>
            <a:endParaRPr lang="en-GB" sz="2800" dirty="0"/>
          </a:p>
          <a:p>
            <a:r>
              <a:rPr lang="en-GB" sz="2800" dirty="0"/>
              <a:t>Change </a:t>
            </a:r>
            <a:r>
              <a:rPr lang="en-GB" sz="2800" dirty="0" smtClean="0"/>
              <a:t>management</a:t>
            </a:r>
            <a:endParaRPr lang="en-GB" sz="2800" dirty="0"/>
          </a:p>
          <a:p>
            <a:r>
              <a:rPr lang="en-GB" sz="2800" dirty="0"/>
              <a:t>Design mind-sets and project management</a:t>
            </a:r>
          </a:p>
          <a:p>
            <a:r>
              <a:rPr lang="en-GB" sz="2800" dirty="0"/>
              <a:t>Adaptive </a:t>
            </a:r>
            <a:r>
              <a:rPr lang="en-GB" sz="2800" dirty="0" smtClean="0"/>
              <a:t>thinking</a:t>
            </a:r>
          </a:p>
          <a:p>
            <a:r>
              <a:rPr lang="en-GB" sz="2800" u="sng" dirty="0" smtClean="0"/>
              <a:t>The ability to learn</a:t>
            </a:r>
          </a:p>
          <a:p>
            <a:endParaRPr lang="en-GB" sz="2800" dirty="0"/>
          </a:p>
          <a:p>
            <a:pPr marL="0" indent="0">
              <a:buNone/>
            </a:pPr>
            <a:r>
              <a:rPr lang="en-GB" sz="2800" dirty="0" smtClean="0"/>
              <a:t>(CIPD, 2014)</a:t>
            </a:r>
            <a:endParaRPr lang="en-GB" sz="2800" dirty="0"/>
          </a:p>
          <a:p>
            <a:pPr marL="0" indent="0">
              <a:buNone/>
            </a:pPr>
            <a:endParaRPr lang="en-US" sz="2600" i="1" dirty="0"/>
          </a:p>
        </p:txBody>
      </p:sp>
    </p:spTree>
    <p:extLst>
      <p:ext uri="{BB962C8B-B14F-4D97-AF65-F5344CB8AC3E}">
        <p14:creationId xmlns:p14="http://schemas.microsoft.com/office/powerpoint/2010/main" val="986673205"/>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Model of HRD</a:t>
            </a:r>
            <a:endParaRPr lang="en-GB" dirty="0"/>
          </a:p>
        </p:txBody>
      </p:sp>
      <p:sp>
        <p:nvSpPr>
          <p:cNvPr id="3" name="Content Placeholder 2"/>
          <p:cNvSpPr>
            <a:spLocks noGrp="1"/>
          </p:cNvSpPr>
          <p:nvPr>
            <p:ph idx="1"/>
          </p:nvPr>
        </p:nvSpPr>
        <p:spPr/>
        <p:txBody>
          <a:bodyPr>
            <a:noAutofit/>
          </a:bodyPr>
          <a:lstStyle/>
          <a:p>
            <a:r>
              <a:rPr lang="en-GB" sz="2000" dirty="0" smtClean="0"/>
              <a:t>Employees/Managers designing </a:t>
            </a:r>
            <a:r>
              <a:rPr lang="en-GB" sz="2000" dirty="0"/>
              <a:t>and responsible for their own learning </a:t>
            </a:r>
            <a:endParaRPr lang="en-GB" sz="2000" dirty="0" smtClean="0"/>
          </a:p>
          <a:p>
            <a:r>
              <a:rPr lang="en-GB" sz="2000" dirty="0" smtClean="0"/>
              <a:t>Utilising and building internal capacity and expertise </a:t>
            </a:r>
          </a:p>
          <a:p>
            <a:r>
              <a:rPr lang="en-GB" sz="2000" dirty="0" smtClean="0"/>
              <a:t>Employees/managers working to solve complex problems together (no ‘superman</a:t>
            </a:r>
            <a:r>
              <a:rPr lang="en-GB" sz="2000" dirty="0"/>
              <a:t> </a:t>
            </a:r>
            <a:r>
              <a:rPr lang="en-GB" sz="2000" dirty="0" smtClean="0"/>
              <a:t>or woman’!)</a:t>
            </a:r>
          </a:p>
          <a:p>
            <a:r>
              <a:rPr lang="en-GB" sz="2000" dirty="0" smtClean="0"/>
              <a:t>Developing skills, knowledge and behaviours in real time, to tackle real problems</a:t>
            </a:r>
          </a:p>
          <a:p>
            <a:r>
              <a:rPr lang="en-GB" sz="2000" dirty="0" smtClean="0"/>
              <a:t>Sharing </a:t>
            </a:r>
            <a:r>
              <a:rPr lang="en-GB" sz="2000" dirty="0"/>
              <a:t>knowledge across </a:t>
            </a:r>
            <a:r>
              <a:rPr lang="en-GB" sz="2000" dirty="0" smtClean="0"/>
              <a:t>faculties/campuses</a:t>
            </a:r>
          </a:p>
          <a:p>
            <a:r>
              <a:rPr lang="en-GB" sz="2000" dirty="0" smtClean="0"/>
              <a:t>Developing alongside and in collaboration with employees/managers from other organisations</a:t>
            </a:r>
          </a:p>
          <a:p>
            <a:r>
              <a:rPr lang="en-GB" sz="2000" dirty="0" smtClean="0"/>
              <a:t>Moving out of ‘comfort zones’ to develop new ways of thinking</a:t>
            </a:r>
          </a:p>
          <a:p>
            <a:r>
              <a:rPr lang="en-GB" sz="2000" dirty="0" smtClean="0"/>
              <a:t>Continuous L&amp;D becomes integral to performance in the role</a:t>
            </a:r>
          </a:p>
        </p:txBody>
      </p:sp>
    </p:spTree>
    <p:extLst>
      <p:ext uri="{BB962C8B-B14F-4D97-AF65-F5344CB8AC3E}">
        <p14:creationId xmlns:p14="http://schemas.microsoft.com/office/powerpoint/2010/main" val="424588205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Agile HRD Methods</a:t>
            </a:r>
            <a:endParaRPr lang="en-GB" dirty="0"/>
          </a:p>
        </p:txBody>
      </p:sp>
      <p:sp>
        <p:nvSpPr>
          <p:cNvPr id="3" name="Content Placeholder 2"/>
          <p:cNvSpPr>
            <a:spLocks noGrp="1"/>
          </p:cNvSpPr>
          <p:nvPr>
            <p:ph idx="1"/>
          </p:nvPr>
        </p:nvSpPr>
        <p:spPr/>
        <p:txBody>
          <a:bodyPr/>
          <a:lstStyle/>
          <a:p>
            <a:r>
              <a:rPr lang="en-GB" dirty="0" smtClean="0"/>
              <a:t>Coaching and mentoring</a:t>
            </a:r>
          </a:p>
          <a:p>
            <a:r>
              <a:rPr lang="en-GB" dirty="0" smtClean="0"/>
              <a:t>Online learning</a:t>
            </a:r>
          </a:p>
          <a:p>
            <a:r>
              <a:rPr lang="en-GB" dirty="0" smtClean="0"/>
              <a:t>Experiential learning and simulations</a:t>
            </a:r>
          </a:p>
          <a:p>
            <a:r>
              <a:rPr lang="en-GB" dirty="0" smtClean="0"/>
              <a:t>Collaborative social media (on demand learning)</a:t>
            </a:r>
          </a:p>
          <a:p>
            <a:r>
              <a:rPr lang="en-GB" dirty="0" smtClean="0"/>
              <a:t>Content curation (bring together networks, texts, videos, training)</a:t>
            </a:r>
          </a:p>
          <a:p>
            <a:endParaRPr lang="en-GB" dirty="0" smtClean="0"/>
          </a:p>
          <a:p>
            <a:endParaRPr lang="en-GB" dirty="0"/>
          </a:p>
        </p:txBody>
      </p:sp>
    </p:spTree>
    <p:extLst>
      <p:ext uri="{BB962C8B-B14F-4D97-AF65-F5344CB8AC3E}">
        <p14:creationId xmlns:p14="http://schemas.microsoft.com/office/powerpoint/2010/main" val="3754630539"/>
      </p:ext>
    </p:extLst>
  </p:cSld>
  <p:clrMapOvr>
    <a:masterClrMapping/>
  </p:clrMapOvr>
  <mc:AlternateContent xmlns:mc="http://schemas.openxmlformats.org/markup-compatibility/2006" xmlns:p14="http://schemas.microsoft.com/office/powerpoint/2010/main">
    <mc:Choice Requires="p14">
      <p:transition p14:dur="0"/>
    </mc:Choice>
    <mc:Fallback xmlns="">
      <p:transition xmlns:p14="http://schemas.microsoft.com/office/powerpoint/2010/mai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2718</TotalTime>
  <Words>757</Words>
  <Application>Microsoft Office PowerPoint</Application>
  <PresentationFormat>On-screen Show (4:3)</PresentationFormat>
  <Paragraphs>86</Paragraphs>
  <Slides>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Myriad Pro</vt:lpstr>
      <vt:lpstr>20140311PresentationUWTSDTemplate</vt:lpstr>
      <vt:lpstr>External and Internal Context</vt:lpstr>
      <vt:lpstr>To meet these challenges</vt:lpstr>
      <vt:lpstr>HRD </vt:lpstr>
      <vt:lpstr>21st Century Leadership Competencies?</vt:lpstr>
      <vt:lpstr>Agile Model of HRD</vt:lpstr>
      <vt:lpstr>Agile HRD Methods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Brynach Heffernan</cp:lastModifiedBy>
  <cp:revision>115</cp:revision>
  <cp:lastPrinted>2016-11-09T13:21:48Z</cp:lastPrinted>
  <dcterms:created xsi:type="dcterms:W3CDTF">2015-04-14T15:21:28Z</dcterms:created>
  <dcterms:modified xsi:type="dcterms:W3CDTF">2019-06-04T10:19:54Z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