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69" r:id="rId3"/>
    <p:sldId id="275" r:id="rId4"/>
    <p:sldId id="267" r:id="rId5"/>
    <p:sldId id="278" r:id="rId6"/>
    <p:sldId id="259" r:id="rId7"/>
    <p:sldId id="279" r:id="rId8"/>
    <p:sldId id="266" r:id="rId9"/>
    <p:sldId id="268" r:id="rId10"/>
    <p:sldId id="276" r:id="rId11"/>
    <p:sldId id="280" r:id="rId12"/>
    <p:sldId id="270" r:id="rId13"/>
    <p:sldId id="281" r:id="rId14"/>
    <p:sldId id="265"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009" autoAdjust="0"/>
    <p:restoredTop sz="94660"/>
  </p:normalViewPr>
  <p:slideViewPr>
    <p:cSldViewPr snapToGrid="0">
      <p:cViewPr varScale="1">
        <p:scale>
          <a:sx n="81" d="100"/>
          <a:sy n="81" d="100"/>
        </p:scale>
        <p:origin x="845"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79BB10-F97E-447C-8D67-26DD449121B8}" type="datetimeFigureOut">
              <a:rPr lang="en-GB" smtClean="0"/>
              <a:t>06/03/2020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420DB5-3724-4109-A052-FCCF6F90B574}" type="slidenum">
              <a:rPr lang="en-GB" smtClean="0"/>
              <a:t>‹#›</a:t>
            </a:fld>
            <a:endParaRPr lang="en-GB"/>
          </a:p>
        </p:txBody>
      </p:sp>
    </p:spTree>
    <p:extLst>
      <p:ext uri="{BB962C8B-B14F-4D97-AF65-F5344CB8AC3E}">
        <p14:creationId xmlns:p14="http://schemas.microsoft.com/office/powerpoint/2010/main" val="3308030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420DB5-3724-4109-A052-FCCF6F90B574}" type="slidenum">
              <a:rPr lang="en-GB" smtClean="0"/>
              <a:t>1</a:t>
            </a:fld>
            <a:endParaRPr lang="en-GB"/>
          </a:p>
        </p:txBody>
      </p:sp>
    </p:spTree>
    <p:extLst>
      <p:ext uri="{BB962C8B-B14F-4D97-AF65-F5344CB8AC3E}">
        <p14:creationId xmlns:p14="http://schemas.microsoft.com/office/powerpoint/2010/main" val="4157735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420DB5-3724-4109-A052-FCCF6F90B574}" type="slidenum">
              <a:rPr lang="en-GB" smtClean="0"/>
              <a:t>3</a:t>
            </a:fld>
            <a:endParaRPr lang="en-GB"/>
          </a:p>
        </p:txBody>
      </p:sp>
    </p:spTree>
    <p:extLst>
      <p:ext uri="{BB962C8B-B14F-4D97-AF65-F5344CB8AC3E}">
        <p14:creationId xmlns:p14="http://schemas.microsoft.com/office/powerpoint/2010/main" val="3250397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Gait analysis is not evidence based!?</a:t>
            </a:r>
          </a:p>
        </p:txBody>
      </p:sp>
      <p:sp>
        <p:nvSpPr>
          <p:cNvPr id="4" name="Slide Number Placeholder 3"/>
          <p:cNvSpPr>
            <a:spLocks noGrp="1"/>
          </p:cNvSpPr>
          <p:nvPr>
            <p:ph type="sldNum" sz="quarter" idx="5"/>
          </p:nvPr>
        </p:nvSpPr>
        <p:spPr/>
        <p:txBody>
          <a:bodyPr/>
          <a:lstStyle/>
          <a:p>
            <a:fld id="{97420DB5-3724-4109-A052-FCCF6F90B574}" type="slidenum">
              <a:rPr lang="en-GB" smtClean="0"/>
              <a:t>4</a:t>
            </a:fld>
            <a:endParaRPr lang="en-GB"/>
          </a:p>
        </p:txBody>
      </p:sp>
    </p:spTree>
    <p:extLst>
      <p:ext uri="{BB962C8B-B14F-4D97-AF65-F5344CB8AC3E}">
        <p14:creationId xmlns:p14="http://schemas.microsoft.com/office/powerpoint/2010/main" val="3162570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Isssues</a:t>
            </a:r>
            <a:r>
              <a:rPr lang="en-GB" dirty="0"/>
              <a:t> with research???</a:t>
            </a:r>
          </a:p>
        </p:txBody>
      </p:sp>
      <p:sp>
        <p:nvSpPr>
          <p:cNvPr id="4" name="Slide Number Placeholder 3"/>
          <p:cNvSpPr>
            <a:spLocks noGrp="1"/>
          </p:cNvSpPr>
          <p:nvPr>
            <p:ph type="sldNum" sz="quarter" idx="5"/>
          </p:nvPr>
        </p:nvSpPr>
        <p:spPr/>
        <p:txBody>
          <a:bodyPr/>
          <a:lstStyle/>
          <a:p>
            <a:fld id="{97420DB5-3724-4109-A052-FCCF6F90B574}" type="slidenum">
              <a:rPr lang="en-GB" smtClean="0"/>
              <a:t>7</a:t>
            </a:fld>
            <a:endParaRPr lang="en-GB"/>
          </a:p>
        </p:txBody>
      </p:sp>
    </p:spTree>
    <p:extLst>
      <p:ext uri="{BB962C8B-B14F-4D97-AF65-F5344CB8AC3E}">
        <p14:creationId xmlns:p14="http://schemas.microsoft.com/office/powerpoint/2010/main" val="41986082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a:t>
            </a:r>
            <a:r>
              <a:rPr lang="en-GB" sz="1200" b="0" i="0" u="none" strike="noStrike" kern="1200" dirty="0">
                <a:solidFill>
                  <a:schemeClr val="tx1"/>
                </a:solidFill>
                <a:effectLst/>
                <a:latin typeface="+mn-lt"/>
                <a:ea typeface="+mn-ea"/>
                <a:cs typeface="+mn-cs"/>
              </a:rPr>
              <a:t>A heavy overpronator who runs daily will wear their shoes out faster than say a lighter, neutral runner who runs every other day.</a:t>
            </a:r>
            <a:endParaRPr lang="en-GB" dirty="0"/>
          </a:p>
        </p:txBody>
      </p:sp>
      <p:sp>
        <p:nvSpPr>
          <p:cNvPr id="4" name="Slide Number Placeholder 3"/>
          <p:cNvSpPr>
            <a:spLocks noGrp="1"/>
          </p:cNvSpPr>
          <p:nvPr>
            <p:ph type="sldNum" sz="quarter" idx="5"/>
          </p:nvPr>
        </p:nvSpPr>
        <p:spPr/>
        <p:txBody>
          <a:bodyPr/>
          <a:lstStyle/>
          <a:p>
            <a:fld id="{97420DB5-3724-4109-A052-FCCF6F90B574}" type="slidenum">
              <a:rPr lang="en-GB" smtClean="0"/>
              <a:t>8</a:t>
            </a:fld>
            <a:endParaRPr lang="en-GB"/>
          </a:p>
        </p:txBody>
      </p:sp>
    </p:spTree>
    <p:extLst>
      <p:ext uri="{BB962C8B-B14F-4D97-AF65-F5344CB8AC3E}">
        <p14:creationId xmlns:p14="http://schemas.microsoft.com/office/powerpoint/2010/main" val="7262048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https://www.bbc.co.uk/sport/athletics/51324991 </a:t>
            </a:r>
          </a:p>
          <a:p>
            <a:r>
              <a:rPr lang="en-GB" dirty="0"/>
              <a:t>https://www.youtube.com/watch?v=jGtcCeTvtYk</a:t>
            </a:r>
          </a:p>
          <a:p>
            <a:endParaRPr lang="en-GB" dirty="0"/>
          </a:p>
        </p:txBody>
      </p:sp>
      <p:sp>
        <p:nvSpPr>
          <p:cNvPr id="4" name="Slide Number Placeholder 3"/>
          <p:cNvSpPr>
            <a:spLocks noGrp="1"/>
          </p:cNvSpPr>
          <p:nvPr>
            <p:ph type="sldNum" sz="quarter" idx="5"/>
          </p:nvPr>
        </p:nvSpPr>
        <p:spPr/>
        <p:txBody>
          <a:bodyPr/>
          <a:lstStyle/>
          <a:p>
            <a:fld id="{97420DB5-3724-4109-A052-FCCF6F90B574}" type="slidenum">
              <a:rPr lang="en-GB" smtClean="0"/>
              <a:t>10</a:t>
            </a:fld>
            <a:endParaRPr lang="en-GB"/>
          </a:p>
        </p:txBody>
      </p:sp>
    </p:spTree>
    <p:extLst>
      <p:ext uri="{BB962C8B-B14F-4D97-AF65-F5344CB8AC3E}">
        <p14:creationId xmlns:p14="http://schemas.microsoft.com/office/powerpoint/2010/main" val="40285107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2016 vs 2019 shoes. Material and </a:t>
            </a:r>
            <a:r>
              <a:rPr lang="en-GB" dirty="0" err="1"/>
              <a:t>techniology</a:t>
            </a:r>
            <a:r>
              <a:rPr lang="en-GB" dirty="0"/>
              <a:t> differences. </a:t>
            </a:r>
          </a:p>
        </p:txBody>
      </p:sp>
      <p:sp>
        <p:nvSpPr>
          <p:cNvPr id="4" name="Slide Number Placeholder 3"/>
          <p:cNvSpPr>
            <a:spLocks noGrp="1"/>
          </p:cNvSpPr>
          <p:nvPr>
            <p:ph type="sldNum" sz="quarter" idx="5"/>
          </p:nvPr>
        </p:nvSpPr>
        <p:spPr/>
        <p:txBody>
          <a:bodyPr/>
          <a:lstStyle/>
          <a:p>
            <a:fld id="{97420DB5-3724-4109-A052-FCCF6F90B574}" type="slidenum">
              <a:rPr lang="en-GB" smtClean="0"/>
              <a:t>11</a:t>
            </a:fld>
            <a:endParaRPr lang="en-GB"/>
          </a:p>
        </p:txBody>
      </p:sp>
    </p:spTree>
    <p:extLst>
      <p:ext uri="{BB962C8B-B14F-4D97-AF65-F5344CB8AC3E}">
        <p14:creationId xmlns:p14="http://schemas.microsoft.com/office/powerpoint/2010/main" val="38985220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420DB5-3724-4109-A052-FCCF6F90B574}" type="slidenum">
              <a:rPr lang="en-GB" smtClean="0"/>
              <a:t>12</a:t>
            </a:fld>
            <a:endParaRPr lang="en-GB"/>
          </a:p>
        </p:txBody>
      </p:sp>
    </p:spTree>
    <p:extLst>
      <p:ext uri="{BB962C8B-B14F-4D97-AF65-F5344CB8AC3E}">
        <p14:creationId xmlns:p14="http://schemas.microsoft.com/office/powerpoint/2010/main" val="30334345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5EE2C0FF-BE9E-4006-8E42-D228F140DC56}" type="datetimeFigureOut">
              <a:rPr lang="en-GB" smtClean="0"/>
              <a:t>06/03/2020</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02AA03FC-8FDB-42F0-A47F-09BA9481E3AB}" type="slidenum">
              <a:rPr lang="en-GB" smtClean="0"/>
              <a:t>‹#›</a:t>
            </a:fld>
            <a:endParaRPr lang="en-GB"/>
          </a:p>
        </p:txBody>
      </p:sp>
    </p:spTree>
    <p:extLst>
      <p:ext uri="{BB962C8B-B14F-4D97-AF65-F5344CB8AC3E}">
        <p14:creationId xmlns:p14="http://schemas.microsoft.com/office/powerpoint/2010/main" val="41508887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E2C0FF-BE9E-4006-8E42-D228F140DC56}"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A03FC-8FDB-42F0-A47F-09BA9481E3AB}" type="slidenum">
              <a:rPr lang="en-GB" smtClean="0"/>
              <a:t>‹#›</a:t>
            </a:fld>
            <a:endParaRPr lang="en-GB"/>
          </a:p>
        </p:txBody>
      </p:sp>
    </p:spTree>
    <p:extLst>
      <p:ext uri="{BB962C8B-B14F-4D97-AF65-F5344CB8AC3E}">
        <p14:creationId xmlns:p14="http://schemas.microsoft.com/office/powerpoint/2010/main" val="2688997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E2C0FF-BE9E-4006-8E42-D228F140DC56}"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A03FC-8FDB-42F0-A47F-09BA9481E3AB}" type="slidenum">
              <a:rPr lang="en-GB" smtClean="0"/>
              <a:t>‹#›</a:t>
            </a:fld>
            <a:endParaRPr lang="en-GB"/>
          </a:p>
        </p:txBody>
      </p:sp>
    </p:spTree>
    <p:extLst>
      <p:ext uri="{BB962C8B-B14F-4D97-AF65-F5344CB8AC3E}">
        <p14:creationId xmlns:p14="http://schemas.microsoft.com/office/powerpoint/2010/main" val="627954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E2C0FF-BE9E-4006-8E42-D228F140DC56}"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AA03FC-8FDB-42F0-A47F-09BA9481E3AB}" type="slidenum">
              <a:rPr lang="en-GB" smtClean="0"/>
              <a:t>‹#›</a:t>
            </a:fld>
            <a:endParaRPr lang="en-GB"/>
          </a:p>
        </p:txBody>
      </p:sp>
    </p:spTree>
    <p:extLst>
      <p:ext uri="{BB962C8B-B14F-4D97-AF65-F5344CB8AC3E}">
        <p14:creationId xmlns:p14="http://schemas.microsoft.com/office/powerpoint/2010/main" val="3076090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E2C0FF-BE9E-4006-8E42-D228F140DC56}" type="datetimeFigureOut">
              <a:rPr lang="en-GB" smtClean="0"/>
              <a:t>06/03/2020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AA03FC-8FDB-42F0-A47F-09BA9481E3AB}" type="slidenum">
              <a:rPr lang="en-GB" smtClean="0"/>
              <a:t>‹#›</a:t>
            </a:fld>
            <a:endParaRPr lang="en-GB"/>
          </a:p>
        </p:txBody>
      </p:sp>
    </p:spTree>
    <p:extLst>
      <p:ext uri="{BB962C8B-B14F-4D97-AF65-F5344CB8AC3E}">
        <p14:creationId xmlns:p14="http://schemas.microsoft.com/office/powerpoint/2010/main" val="3024768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E2C0FF-BE9E-4006-8E42-D228F140DC56}" type="datetimeFigureOut">
              <a:rPr lang="en-GB" smtClean="0"/>
              <a:t>06/03/2020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AA03FC-8FDB-42F0-A47F-09BA9481E3AB}" type="slidenum">
              <a:rPr lang="en-GB" smtClean="0"/>
              <a:t>‹#›</a:t>
            </a:fld>
            <a:endParaRPr lang="en-GB"/>
          </a:p>
        </p:txBody>
      </p:sp>
    </p:spTree>
    <p:extLst>
      <p:ext uri="{BB962C8B-B14F-4D97-AF65-F5344CB8AC3E}">
        <p14:creationId xmlns:p14="http://schemas.microsoft.com/office/powerpoint/2010/main" val="1833140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E2C0FF-BE9E-4006-8E42-D228F140DC56}" type="datetimeFigureOut">
              <a:rPr lang="en-GB" smtClean="0"/>
              <a:t>06/03/2020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AA03FC-8FDB-42F0-A47F-09BA9481E3AB}" type="slidenum">
              <a:rPr lang="en-GB" smtClean="0"/>
              <a:t>‹#›</a:t>
            </a:fld>
            <a:endParaRPr lang="en-GB"/>
          </a:p>
        </p:txBody>
      </p:sp>
    </p:spTree>
    <p:extLst>
      <p:ext uri="{BB962C8B-B14F-4D97-AF65-F5344CB8AC3E}">
        <p14:creationId xmlns:p14="http://schemas.microsoft.com/office/powerpoint/2010/main" val="3703758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E2C0FF-BE9E-4006-8E42-D228F140DC56}"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AA03FC-8FDB-42F0-A47F-09BA9481E3AB}" type="slidenum">
              <a:rPr lang="en-GB" smtClean="0"/>
              <a:t>‹#›</a:t>
            </a:fld>
            <a:endParaRPr lang="en-GB"/>
          </a:p>
        </p:txBody>
      </p:sp>
    </p:spTree>
    <p:extLst>
      <p:ext uri="{BB962C8B-B14F-4D97-AF65-F5344CB8AC3E}">
        <p14:creationId xmlns:p14="http://schemas.microsoft.com/office/powerpoint/2010/main" val="3375082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E2C0FF-BE9E-4006-8E42-D228F140DC56}"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AA03FC-8FDB-42F0-A47F-09BA9481E3AB}" type="slidenum">
              <a:rPr lang="en-GB" smtClean="0"/>
              <a:t>‹#›</a:t>
            </a:fld>
            <a:endParaRPr lang="en-GB"/>
          </a:p>
        </p:txBody>
      </p:sp>
    </p:spTree>
    <p:extLst>
      <p:ext uri="{BB962C8B-B14F-4D97-AF65-F5344CB8AC3E}">
        <p14:creationId xmlns:p14="http://schemas.microsoft.com/office/powerpoint/2010/main" val="3632659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E2C0FF-BE9E-4006-8E42-D228F140DC56}"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AA03FC-8FDB-42F0-A47F-09BA9481E3AB}" type="slidenum">
              <a:rPr lang="en-GB" smtClean="0"/>
              <a:t>‹#›</a:t>
            </a:fld>
            <a:endParaRPr lang="en-GB"/>
          </a:p>
        </p:txBody>
      </p:sp>
    </p:spTree>
    <p:extLst>
      <p:ext uri="{BB962C8B-B14F-4D97-AF65-F5344CB8AC3E}">
        <p14:creationId xmlns:p14="http://schemas.microsoft.com/office/powerpoint/2010/main" val="1231364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E2C0FF-BE9E-4006-8E42-D228F140DC56}"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AA03FC-8FDB-42F0-A47F-09BA9481E3AB}" type="slidenum">
              <a:rPr lang="en-GB" smtClean="0"/>
              <a:t>‹#›</a:t>
            </a:fld>
            <a:endParaRPr lang="en-GB"/>
          </a:p>
        </p:txBody>
      </p:sp>
    </p:spTree>
    <p:extLst>
      <p:ext uri="{BB962C8B-B14F-4D97-AF65-F5344CB8AC3E}">
        <p14:creationId xmlns:p14="http://schemas.microsoft.com/office/powerpoint/2010/main" val="30925342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E2C0FF-BE9E-4006-8E42-D228F140DC56}"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AA03FC-8FDB-42F0-A47F-09BA9481E3AB}"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7304914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E2C0FF-BE9E-4006-8E42-D228F140DC56}"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AA03FC-8FDB-42F0-A47F-09BA9481E3AB}" type="slidenum">
              <a:rPr lang="en-GB" smtClean="0"/>
              <a:t>‹#›</a:t>
            </a:fld>
            <a:endParaRPr lang="en-GB"/>
          </a:p>
        </p:txBody>
      </p:sp>
    </p:spTree>
    <p:extLst>
      <p:ext uri="{BB962C8B-B14F-4D97-AF65-F5344CB8AC3E}">
        <p14:creationId xmlns:p14="http://schemas.microsoft.com/office/powerpoint/2010/main" val="27182576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EE2C0FF-BE9E-4006-8E42-D228F140DC56}" type="datetimeFigureOut">
              <a:rPr lang="en-GB" smtClean="0"/>
              <a:t>06/03/2020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AA03FC-8FDB-42F0-A47F-09BA9481E3AB}" type="slidenum">
              <a:rPr lang="en-GB" smtClean="0"/>
              <a:t>‹#›</a:t>
            </a:fld>
            <a:endParaRPr lang="en-GB"/>
          </a:p>
        </p:txBody>
      </p:sp>
    </p:spTree>
    <p:extLst>
      <p:ext uri="{BB962C8B-B14F-4D97-AF65-F5344CB8AC3E}">
        <p14:creationId xmlns:p14="http://schemas.microsoft.com/office/powerpoint/2010/main" val="20439849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EE2C0FF-BE9E-4006-8E42-D228F140DC56}" type="datetimeFigureOut">
              <a:rPr lang="en-GB" smtClean="0"/>
              <a:t>06/03/2020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AA03FC-8FDB-42F0-A47F-09BA9481E3AB}" type="slidenum">
              <a:rPr lang="en-GB" smtClean="0"/>
              <a:t>‹#›</a:t>
            </a:fld>
            <a:endParaRPr lang="en-GB"/>
          </a:p>
        </p:txBody>
      </p:sp>
    </p:spTree>
    <p:extLst>
      <p:ext uri="{BB962C8B-B14F-4D97-AF65-F5344CB8AC3E}">
        <p14:creationId xmlns:p14="http://schemas.microsoft.com/office/powerpoint/2010/main" val="354578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E2C0FF-BE9E-4006-8E42-D228F140DC56}"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A03FC-8FDB-42F0-A47F-09BA9481E3AB}" type="slidenum">
              <a:rPr lang="en-GB" smtClean="0"/>
              <a:t>‹#›</a:t>
            </a:fld>
            <a:endParaRPr lang="en-GB"/>
          </a:p>
        </p:txBody>
      </p:sp>
    </p:spTree>
    <p:extLst>
      <p:ext uri="{BB962C8B-B14F-4D97-AF65-F5344CB8AC3E}">
        <p14:creationId xmlns:p14="http://schemas.microsoft.com/office/powerpoint/2010/main" val="14034236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E2C0FF-BE9E-4006-8E42-D228F140DC56}"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AA03FC-8FDB-42F0-A47F-09BA9481E3AB}" type="slidenum">
              <a:rPr lang="en-GB" smtClean="0"/>
              <a:t>‹#›</a:t>
            </a:fld>
            <a:endParaRPr lang="en-GB"/>
          </a:p>
        </p:txBody>
      </p:sp>
    </p:spTree>
    <p:extLst>
      <p:ext uri="{BB962C8B-B14F-4D97-AF65-F5344CB8AC3E}">
        <p14:creationId xmlns:p14="http://schemas.microsoft.com/office/powerpoint/2010/main" val="259939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EE2C0FF-BE9E-4006-8E42-D228F140DC56}" type="datetimeFigureOut">
              <a:rPr lang="en-GB" smtClean="0"/>
              <a:t>06/03/2020</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2AA03FC-8FDB-42F0-A47F-09BA9481E3AB}" type="slidenum">
              <a:rPr lang="en-GB" smtClean="0"/>
              <a:t>‹#›</a:t>
            </a:fld>
            <a:endParaRPr lang="en-GB"/>
          </a:p>
        </p:txBody>
      </p:sp>
    </p:spTree>
    <p:extLst>
      <p:ext uri="{BB962C8B-B14F-4D97-AF65-F5344CB8AC3E}">
        <p14:creationId xmlns:p14="http://schemas.microsoft.com/office/powerpoint/2010/main" val="178898063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bbc.co.uk/sport/athletics/51324991"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200" name="Group 199">
            <a:extLst>
              <a:ext uri="{FF2B5EF4-FFF2-40B4-BE49-F238E27FC236}">
                <a16:creationId xmlns:a16="http://schemas.microsoft.com/office/drawing/2014/main" id="{096A8A5D-137F-4A8A-9811-F7A867F02E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201" name="Rectangle 200">
              <a:extLst>
                <a:ext uri="{FF2B5EF4-FFF2-40B4-BE49-F238E27FC236}">
                  <a16:creationId xmlns:a16="http://schemas.microsoft.com/office/drawing/2014/main" id="{6EA64E00-438F-4B4F-9366-7A7230A9A0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2" name="Picture 2">
              <a:extLst>
                <a:ext uri="{FF2B5EF4-FFF2-40B4-BE49-F238E27FC236}">
                  <a16:creationId xmlns:a16="http://schemas.microsoft.com/office/drawing/2014/main" id="{59E6386A-8042-4EC7-A981-EFAC2ACB89D5}"/>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grpSp>
        <p:nvGrpSpPr>
          <p:cNvPr id="204" name="Group 203">
            <a:extLst>
              <a:ext uri="{FF2B5EF4-FFF2-40B4-BE49-F238E27FC236}">
                <a16:creationId xmlns:a16="http://schemas.microsoft.com/office/drawing/2014/main" id="{0FA686C7-6B08-416F-AEF3-C204079363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205" name="Rectangle 5">
              <a:extLst>
                <a:ext uri="{FF2B5EF4-FFF2-40B4-BE49-F238E27FC236}">
                  <a16:creationId xmlns:a16="http://schemas.microsoft.com/office/drawing/2014/main" id="{2BBDDDB2-3938-4066-91BA-4907AF8826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206" name="Freeform 6">
              <a:extLst>
                <a:ext uri="{FF2B5EF4-FFF2-40B4-BE49-F238E27FC236}">
                  <a16:creationId xmlns:a16="http://schemas.microsoft.com/office/drawing/2014/main" id="{D2125FCC-F305-4C4C-9CB1-14B83ADD73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07" name="Freeform 7">
              <a:extLst>
                <a:ext uri="{FF2B5EF4-FFF2-40B4-BE49-F238E27FC236}">
                  <a16:creationId xmlns:a16="http://schemas.microsoft.com/office/drawing/2014/main" id="{96643530-0EE0-4AC8-8241-ED8E26ED83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08" name="Rectangle 8">
              <a:extLst>
                <a:ext uri="{FF2B5EF4-FFF2-40B4-BE49-F238E27FC236}">
                  <a16:creationId xmlns:a16="http://schemas.microsoft.com/office/drawing/2014/main" id="{A784F0C8-95D3-4D7D-8FA9-326D3DEA266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209" name="Freeform 9">
              <a:extLst>
                <a:ext uri="{FF2B5EF4-FFF2-40B4-BE49-F238E27FC236}">
                  <a16:creationId xmlns:a16="http://schemas.microsoft.com/office/drawing/2014/main" id="{4D49008E-3A2F-4C2C-85EB-1D228F38E6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0" name="Freeform 10">
              <a:extLst>
                <a:ext uri="{FF2B5EF4-FFF2-40B4-BE49-F238E27FC236}">
                  <a16:creationId xmlns:a16="http://schemas.microsoft.com/office/drawing/2014/main" id="{B09CB0F8-91EE-4A04-91CD-9B9D390ED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1" name="Freeform 11">
              <a:extLst>
                <a:ext uri="{FF2B5EF4-FFF2-40B4-BE49-F238E27FC236}">
                  <a16:creationId xmlns:a16="http://schemas.microsoft.com/office/drawing/2014/main" id="{954CB039-9A52-4C07-BDB1-747876D86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2" name="Freeform 12">
              <a:extLst>
                <a:ext uri="{FF2B5EF4-FFF2-40B4-BE49-F238E27FC236}">
                  <a16:creationId xmlns:a16="http://schemas.microsoft.com/office/drawing/2014/main" id="{AD9FE313-C425-42A8-92A9-82E74C4096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3" name="Freeform 13">
              <a:extLst>
                <a:ext uri="{FF2B5EF4-FFF2-40B4-BE49-F238E27FC236}">
                  <a16:creationId xmlns:a16="http://schemas.microsoft.com/office/drawing/2014/main" id="{CD506FC5-3A23-48B7-9771-7B77E6DA0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4" name="Freeform 14">
              <a:extLst>
                <a:ext uri="{FF2B5EF4-FFF2-40B4-BE49-F238E27FC236}">
                  <a16:creationId xmlns:a16="http://schemas.microsoft.com/office/drawing/2014/main" id="{6FF54CDF-21B0-46AE-B402-234E62F9D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5" name="Freeform 15">
              <a:extLst>
                <a:ext uri="{FF2B5EF4-FFF2-40B4-BE49-F238E27FC236}">
                  <a16:creationId xmlns:a16="http://schemas.microsoft.com/office/drawing/2014/main" id="{EE88784D-C24D-4FBD-AF34-85BA74966F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6" name="Freeform 16">
              <a:extLst>
                <a:ext uri="{FF2B5EF4-FFF2-40B4-BE49-F238E27FC236}">
                  <a16:creationId xmlns:a16="http://schemas.microsoft.com/office/drawing/2014/main" id="{F524C128-9723-4A4D-BFB5-7EBD5B24FB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7" name="Freeform 17">
              <a:extLst>
                <a:ext uri="{FF2B5EF4-FFF2-40B4-BE49-F238E27FC236}">
                  <a16:creationId xmlns:a16="http://schemas.microsoft.com/office/drawing/2014/main" id="{9C742EF7-4F82-4B4A-9693-4F794B6A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8" name="Freeform 18">
              <a:extLst>
                <a:ext uri="{FF2B5EF4-FFF2-40B4-BE49-F238E27FC236}">
                  <a16:creationId xmlns:a16="http://schemas.microsoft.com/office/drawing/2014/main" id="{0265747A-2114-4F0F-81B6-618FD38958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9" name="Freeform 19">
              <a:extLst>
                <a:ext uri="{FF2B5EF4-FFF2-40B4-BE49-F238E27FC236}">
                  <a16:creationId xmlns:a16="http://schemas.microsoft.com/office/drawing/2014/main" id="{99E488E3-470E-4FC6-A3B0-141DF162D8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0" name="Freeform 20">
              <a:extLst>
                <a:ext uri="{FF2B5EF4-FFF2-40B4-BE49-F238E27FC236}">
                  <a16:creationId xmlns:a16="http://schemas.microsoft.com/office/drawing/2014/main" id="{612B7DC5-03F3-4B7B-9520-D66144F168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1" name="Freeform 21">
              <a:extLst>
                <a:ext uri="{FF2B5EF4-FFF2-40B4-BE49-F238E27FC236}">
                  <a16:creationId xmlns:a16="http://schemas.microsoft.com/office/drawing/2014/main" id="{B2355AA2-DB69-485A-B600-E3DF02F2DF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2" name="Freeform 22">
              <a:extLst>
                <a:ext uri="{FF2B5EF4-FFF2-40B4-BE49-F238E27FC236}">
                  <a16:creationId xmlns:a16="http://schemas.microsoft.com/office/drawing/2014/main" id="{4DC3AC80-2B15-428E-8B1E-53312C666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3" name="Freeform 23">
              <a:extLst>
                <a:ext uri="{FF2B5EF4-FFF2-40B4-BE49-F238E27FC236}">
                  <a16:creationId xmlns:a16="http://schemas.microsoft.com/office/drawing/2014/main" id="{C48F81D6-640C-4483-9773-8C7BFF461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4" name="Freeform 24">
              <a:extLst>
                <a:ext uri="{FF2B5EF4-FFF2-40B4-BE49-F238E27FC236}">
                  <a16:creationId xmlns:a16="http://schemas.microsoft.com/office/drawing/2014/main" id="{C7AA2EE3-7411-4DCB-B79E-0C5C95D7C7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5" name="Freeform 25">
              <a:extLst>
                <a:ext uri="{FF2B5EF4-FFF2-40B4-BE49-F238E27FC236}">
                  <a16:creationId xmlns:a16="http://schemas.microsoft.com/office/drawing/2014/main" id="{8B84BFA3-B122-4CA5-8C28-79134C9752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6" name="Freeform 26">
              <a:extLst>
                <a:ext uri="{FF2B5EF4-FFF2-40B4-BE49-F238E27FC236}">
                  <a16:creationId xmlns:a16="http://schemas.microsoft.com/office/drawing/2014/main" id="{A7C22B06-B32B-46EB-9428-B7CA7DA1F8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7" name="Freeform 27">
              <a:extLst>
                <a:ext uri="{FF2B5EF4-FFF2-40B4-BE49-F238E27FC236}">
                  <a16:creationId xmlns:a16="http://schemas.microsoft.com/office/drawing/2014/main" id="{1AE1D740-5AF4-4B8F-B533-C8CD4E56E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8" name="Freeform 28">
              <a:extLst>
                <a:ext uri="{FF2B5EF4-FFF2-40B4-BE49-F238E27FC236}">
                  <a16:creationId xmlns:a16="http://schemas.microsoft.com/office/drawing/2014/main" id="{555B0792-99B8-4014-AC84-7B39D21294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9" name="Freeform 29">
              <a:extLst>
                <a:ext uri="{FF2B5EF4-FFF2-40B4-BE49-F238E27FC236}">
                  <a16:creationId xmlns:a16="http://schemas.microsoft.com/office/drawing/2014/main" id="{395B90B6-A4DE-4EEF-B53E-395E8D4AF3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0" name="Freeform 30">
              <a:extLst>
                <a:ext uri="{FF2B5EF4-FFF2-40B4-BE49-F238E27FC236}">
                  <a16:creationId xmlns:a16="http://schemas.microsoft.com/office/drawing/2014/main" id="{A0117576-A27F-4175-BD9D-EE15C96D98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1" name="Freeform 31">
              <a:extLst>
                <a:ext uri="{FF2B5EF4-FFF2-40B4-BE49-F238E27FC236}">
                  <a16:creationId xmlns:a16="http://schemas.microsoft.com/office/drawing/2014/main" id="{93C8332E-93D3-4919-A977-06EC76556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2" name="Freeform 32">
              <a:extLst>
                <a:ext uri="{FF2B5EF4-FFF2-40B4-BE49-F238E27FC236}">
                  <a16:creationId xmlns:a16="http://schemas.microsoft.com/office/drawing/2014/main" id="{B086AC0E-8130-47AC-A510-5285FAE6596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3" name="Rectangle 33">
              <a:extLst>
                <a:ext uri="{FF2B5EF4-FFF2-40B4-BE49-F238E27FC236}">
                  <a16:creationId xmlns:a16="http://schemas.microsoft.com/office/drawing/2014/main" id="{DF1BC1DF-8089-49D8-9535-EAB0D7C9A4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234" name="Freeform 34">
              <a:extLst>
                <a:ext uri="{FF2B5EF4-FFF2-40B4-BE49-F238E27FC236}">
                  <a16:creationId xmlns:a16="http://schemas.microsoft.com/office/drawing/2014/main" id="{97388BAE-DCB9-4B88-9CDE-6FA3304D3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5" name="Freeform 35">
              <a:extLst>
                <a:ext uri="{FF2B5EF4-FFF2-40B4-BE49-F238E27FC236}">
                  <a16:creationId xmlns:a16="http://schemas.microsoft.com/office/drawing/2014/main" id="{7E059A96-E5FE-4EE1-9C6D-3AB208BF6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6" name="Freeform 36">
              <a:extLst>
                <a:ext uri="{FF2B5EF4-FFF2-40B4-BE49-F238E27FC236}">
                  <a16:creationId xmlns:a16="http://schemas.microsoft.com/office/drawing/2014/main" id="{CD6A3DCE-FBEE-41E7-A0EC-CA23A1DF3C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7" name="Freeform 37">
              <a:extLst>
                <a:ext uri="{FF2B5EF4-FFF2-40B4-BE49-F238E27FC236}">
                  <a16:creationId xmlns:a16="http://schemas.microsoft.com/office/drawing/2014/main" id="{52966C83-B07E-463F-B982-F3E074D9D1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8" name="Freeform 38">
              <a:extLst>
                <a:ext uri="{FF2B5EF4-FFF2-40B4-BE49-F238E27FC236}">
                  <a16:creationId xmlns:a16="http://schemas.microsoft.com/office/drawing/2014/main" id="{0F475B53-6578-4C68-AC7C-3BE28EA6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9" name="Freeform 39">
              <a:extLst>
                <a:ext uri="{FF2B5EF4-FFF2-40B4-BE49-F238E27FC236}">
                  <a16:creationId xmlns:a16="http://schemas.microsoft.com/office/drawing/2014/main" id="{8475C02B-D024-4E20-9EF3-2A7E96740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0" name="Freeform 40">
              <a:extLst>
                <a:ext uri="{FF2B5EF4-FFF2-40B4-BE49-F238E27FC236}">
                  <a16:creationId xmlns:a16="http://schemas.microsoft.com/office/drawing/2014/main" id="{1F5EF5DC-7372-4549-B0A6-800F194068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1" name="Freeform 41">
              <a:extLst>
                <a:ext uri="{FF2B5EF4-FFF2-40B4-BE49-F238E27FC236}">
                  <a16:creationId xmlns:a16="http://schemas.microsoft.com/office/drawing/2014/main" id="{8B908D96-CCB2-426B-862C-2BDB2AF717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2" name="Freeform 42">
              <a:extLst>
                <a:ext uri="{FF2B5EF4-FFF2-40B4-BE49-F238E27FC236}">
                  <a16:creationId xmlns:a16="http://schemas.microsoft.com/office/drawing/2014/main" id="{26752E6D-E46B-4DA2-B280-5C696EF4FD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3" name="Freeform 43">
              <a:extLst>
                <a:ext uri="{FF2B5EF4-FFF2-40B4-BE49-F238E27FC236}">
                  <a16:creationId xmlns:a16="http://schemas.microsoft.com/office/drawing/2014/main" id="{011E7A27-73CF-4E1E-8AE2-B88B96F3B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4" name="Freeform 44">
              <a:extLst>
                <a:ext uri="{FF2B5EF4-FFF2-40B4-BE49-F238E27FC236}">
                  <a16:creationId xmlns:a16="http://schemas.microsoft.com/office/drawing/2014/main" id="{1DBE1EE2-4667-4A45-80F7-217D3B6FA7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5" name="Rectangle 45">
              <a:extLst>
                <a:ext uri="{FF2B5EF4-FFF2-40B4-BE49-F238E27FC236}">
                  <a16:creationId xmlns:a16="http://schemas.microsoft.com/office/drawing/2014/main" id="{A48239BC-3712-4110-AE92-4AC892603DE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246" name="Freeform 46">
              <a:extLst>
                <a:ext uri="{FF2B5EF4-FFF2-40B4-BE49-F238E27FC236}">
                  <a16:creationId xmlns:a16="http://schemas.microsoft.com/office/drawing/2014/main" id="{14B6D739-1C93-4350-BC14-ED88C6341B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7" name="Freeform 47">
              <a:extLst>
                <a:ext uri="{FF2B5EF4-FFF2-40B4-BE49-F238E27FC236}">
                  <a16:creationId xmlns:a16="http://schemas.microsoft.com/office/drawing/2014/main" id="{2F73DF89-CB95-4798-90CA-B7A1DF2D36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8" name="Freeform 48">
              <a:extLst>
                <a:ext uri="{FF2B5EF4-FFF2-40B4-BE49-F238E27FC236}">
                  <a16:creationId xmlns:a16="http://schemas.microsoft.com/office/drawing/2014/main" id="{1DA7D977-8D60-47B5-8071-30A6FA0C9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9" name="Freeform 49">
              <a:extLst>
                <a:ext uri="{FF2B5EF4-FFF2-40B4-BE49-F238E27FC236}">
                  <a16:creationId xmlns:a16="http://schemas.microsoft.com/office/drawing/2014/main" id="{4A241594-4FC5-4570-94B2-724F248A6B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0" name="Freeform 50">
              <a:extLst>
                <a:ext uri="{FF2B5EF4-FFF2-40B4-BE49-F238E27FC236}">
                  <a16:creationId xmlns:a16="http://schemas.microsoft.com/office/drawing/2014/main" id="{9D31F634-1A34-473E-A0FA-D06EB57D97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1" name="Freeform 51">
              <a:extLst>
                <a:ext uri="{FF2B5EF4-FFF2-40B4-BE49-F238E27FC236}">
                  <a16:creationId xmlns:a16="http://schemas.microsoft.com/office/drawing/2014/main" id="{CE20C679-7385-48FF-BBE5-5BA7C0E700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2" name="Freeform 52">
              <a:extLst>
                <a:ext uri="{FF2B5EF4-FFF2-40B4-BE49-F238E27FC236}">
                  <a16:creationId xmlns:a16="http://schemas.microsoft.com/office/drawing/2014/main" id="{ADF9CA3B-265F-4927-BA79-0A676AF3F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3" name="Freeform 53">
              <a:extLst>
                <a:ext uri="{FF2B5EF4-FFF2-40B4-BE49-F238E27FC236}">
                  <a16:creationId xmlns:a16="http://schemas.microsoft.com/office/drawing/2014/main" id="{B138D01D-340C-4DB0-A0E1-D54B9319D5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4" name="Freeform 54">
              <a:extLst>
                <a:ext uri="{FF2B5EF4-FFF2-40B4-BE49-F238E27FC236}">
                  <a16:creationId xmlns:a16="http://schemas.microsoft.com/office/drawing/2014/main" id="{B56918B0-069B-4C98-995E-4D6B0B176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5" name="Freeform 55">
              <a:extLst>
                <a:ext uri="{FF2B5EF4-FFF2-40B4-BE49-F238E27FC236}">
                  <a16:creationId xmlns:a16="http://schemas.microsoft.com/office/drawing/2014/main" id="{2BD45940-09B7-4CD3-90E7-0EA2CF6A03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6" name="Freeform 56">
              <a:extLst>
                <a:ext uri="{FF2B5EF4-FFF2-40B4-BE49-F238E27FC236}">
                  <a16:creationId xmlns:a16="http://schemas.microsoft.com/office/drawing/2014/main" id="{347A8664-7179-419E-A26E-8250762910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7" name="Freeform 57">
              <a:extLst>
                <a:ext uri="{FF2B5EF4-FFF2-40B4-BE49-F238E27FC236}">
                  <a16:creationId xmlns:a16="http://schemas.microsoft.com/office/drawing/2014/main" id="{B7350394-4D50-4E2E-8AF2-F4A52E734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8" name="Freeform 58">
              <a:extLst>
                <a:ext uri="{FF2B5EF4-FFF2-40B4-BE49-F238E27FC236}">
                  <a16:creationId xmlns:a16="http://schemas.microsoft.com/office/drawing/2014/main" id="{6B464294-4049-4542-A83E-22B8CC6331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grpSp>
        <p:nvGrpSpPr>
          <p:cNvPr id="260" name="Group 259">
            <a:extLst>
              <a:ext uri="{FF2B5EF4-FFF2-40B4-BE49-F238E27FC236}">
                <a16:creationId xmlns:a16="http://schemas.microsoft.com/office/drawing/2014/main" id="{4C78E281-F596-4ECB-979A-89D89452AA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261" name="Freeform 32">
              <a:extLst>
                <a:ext uri="{FF2B5EF4-FFF2-40B4-BE49-F238E27FC236}">
                  <a16:creationId xmlns:a16="http://schemas.microsoft.com/office/drawing/2014/main" id="{C20E68C0-5C9E-4DA6-83AD-0EC3179BB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2" name="Freeform 33">
              <a:extLst>
                <a:ext uri="{FF2B5EF4-FFF2-40B4-BE49-F238E27FC236}">
                  <a16:creationId xmlns:a16="http://schemas.microsoft.com/office/drawing/2014/main" id="{80C08ED9-C9F6-4168-816A-F5C5F3AF5AA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3" name="Freeform 34">
              <a:extLst>
                <a:ext uri="{FF2B5EF4-FFF2-40B4-BE49-F238E27FC236}">
                  <a16:creationId xmlns:a16="http://schemas.microsoft.com/office/drawing/2014/main" id="{0A83E4BF-890D-4E0A-A720-48088D4224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4" name="Freeform 35">
              <a:extLst>
                <a:ext uri="{FF2B5EF4-FFF2-40B4-BE49-F238E27FC236}">
                  <a16:creationId xmlns:a16="http://schemas.microsoft.com/office/drawing/2014/main" id="{996F9B33-C769-451E-9044-EA85C625C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5" name="Freeform 36">
              <a:extLst>
                <a:ext uri="{FF2B5EF4-FFF2-40B4-BE49-F238E27FC236}">
                  <a16:creationId xmlns:a16="http://schemas.microsoft.com/office/drawing/2014/main" id="{F91D6EA2-C024-4E53-A81E-A50907517B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6" name="Freeform 37">
              <a:extLst>
                <a:ext uri="{FF2B5EF4-FFF2-40B4-BE49-F238E27FC236}">
                  <a16:creationId xmlns:a16="http://schemas.microsoft.com/office/drawing/2014/main" id="{233F8C4E-A946-462B-9703-971ABD45D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7" name="Freeform 38">
              <a:extLst>
                <a:ext uri="{FF2B5EF4-FFF2-40B4-BE49-F238E27FC236}">
                  <a16:creationId xmlns:a16="http://schemas.microsoft.com/office/drawing/2014/main" id="{06059614-A557-45C6-B625-488D41C394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8" name="Freeform 39">
              <a:extLst>
                <a:ext uri="{FF2B5EF4-FFF2-40B4-BE49-F238E27FC236}">
                  <a16:creationId xmlns:a16="http://schemas.microsoft.com/office/drawing/2014/main" id="{26BCD22B-880F-40F8-88AC-CD9285348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9" name="Freeform 40">
              <a:extLst>
                <a:ext uri="{FF2B5EF4-FFF2-40B4-BE49-F238E27FC236}">
                  <a16:creationId xmlns:a16="http://schemas.microsoft.com/office/drawing/2014/main" id="{52324B00-0190-4453-9F81-F0E913800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0" name="Rectangle 41">
              <a:extLst>
                <a:ext uri="{FF2B5EF4-FFF2-40B4-BE49-F238E27FC236}">
                  <a16:creationId xmlns:a16="http://schemas.microsoft.com/office/drawing/2014/main" id="{33BE57C0-F93F-4C88-B489-0BFA90D01B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grpSp>
      <p:pic>
        <p:nvPicPr>
          <p:cNvPr id="4" name="Picture 3" descr="A picture containing table&#10;&#10;Description automatically generated">
            <a:extLst>
              <a:ext uri="{FF2B5EF4-FFF2-40B4-BE49-F238E27FC236}">
                <a16:creationId xmlns:a16="http://schemas.microsoft.com/office/drawing/2014/main" id="{25F65553-590F-4AED-90D3-74C420D5D0B8}"/>
              </a:ext>
            </a:extLst>
          </p:cNvPr>
          <p:cNvPicPr>
            <a:picLocks noChangeAspect="1"/>
          </p:cNvPicPr>
          <p:nvPr/>
        </p:nvPicPr>
        <p:blipFill rotWithShape="1">
          <a:blip r:embed="rId5"/>
          <a:srcRect l="35699" r="13326" b="-1"/>
          <a:stretch/>
        </p:blipFill>
        <p:spPr>
          <a:xfrm>
            <a:off x="4607642" y="0"/>
            <a:ext cx="7579595" cy="6858000"/>
          </a:xfrm>
          <a:prstGeom prst="rect">
            <a:avLst/>
          </a:prstGeom>
        </p:spPr>
      </p:pic>
      <p:sp>
        <p:nvSpPr>
          <p:cNvPr id="2" name="Title 1">
            <a:extLst>
              <a:ext uri="{FF2B5EF4-FFF2-40B4-BE49-F238E27FC236}">
                <a16:creationId xmlns:a16="http://schemas.microsoft.com/office/drawing/2014/main" id="{4383AD84-AC92-457F-AD15-D4EB1FC4F078}"/>
              </a:ext>
            </a:extLst>
          </p:cNvPr>
          <p:cNvSpPr>
            <a:spLocks noGrp="1"/>
          </p:cNvSpPr>
          <p:nvPr>
            <p:ph type="ctrTitle"/>
          </p:nvPr>
        </p:nvSpPr>
        <p:spPr>
          <a:xfrm>
            <a:off x="1416865" y="2005806"/>
            <a:ext cx="3833419" cy="2279651"/>
          </a:xfrm>
        </p:spPr>
        <p:txBody>
          <a:bodyPr>
            <a:normAutofit/>
          </a:bodyPr>
          <a:lstStyle/>
          <a:p>
            <a:r>
              <a:rPr lang="en-GB" sz="3600" dirty="0">
                <a:latin typeface="Times New Roman" panose="02020603050405020304" pitchFamily="18" charset="0"/>
                <a:cs typeface="Times New Roman" panose="02020603050405020304" pitchFamily="18" charset="0"/>
              </a:rPr>
              <a:t>Ergogenic aids review:</a:t>
            </a:r>
            <a:br>
              <a:rPr lang="en-GB" sz="3600" dirty="0">
                <a:latin typeface="Times New Roman" panose="02020603050405020304" pitchFamily="18" charset="0"/>
                <a:cs typeface="Times New Roman" panose="02020603050405020304" pitchFamily="18" charset="0"/>
              </a:rPr>
            </a:br>
            <a:r>
              <a:rPr lang="en-GB" sz="3600" dirty="0">
                <a:latin typeface="Times New Roman" panose="02020603050405020304" pitchFamily="18" charset="0"/>
                <a:cs typeface="Times New Roman" panose="02020603050405020304" pitchFamily="18" charset="0"/>
              </a:rPr>
              <a:t>Running shoes</a:t>
            </a:r>
          </a:p>
        </p:txBody>
      </p:sp>
    </p:spTree>
    <p:extLst>
      <p:ext uri="{BB962C8B-B14F-4D97-AF65-F5344CB8AC3E}">
        <p14:creationId xmlns:p14="http://schemas.microsoft.com/office/powerpoint/2010/main" val="219125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25557-6552-48FB-B800-9BADA9EE180E}"/>
              </a:ext>
            </a:extLst>
          </p:cNvPr>
          <p:cNvSpPr>
            <a:spLocks noGrp="1"/>
          </p:cNvSpPr>
          <p:nvPr>
            <p:ph type="title"/>
          </p:nvPr>
        </p:nvSpPr>
        <p:spPr>
          <a:xfrm>
            <a:off x="1489435" y="565608"/>
            <a:ext cx="5819741" cy="645360"/>
          </a:xfrm>
        </p:spPr>
        <p:txBody>
          <a:bodyPr anchor="b">
            <a:normAutofit/>
          </a:bodyPr>
          <a:lstStyle/>
          <a:p>
            <a:r>
              <a:rPr lang="en-GB" dirty="0"/>
              <a:t>Introduction</a:t>
            </a:r>
          </a:p>
        </p:txBody>
      </p:sp>
      <p:sp>
        <p:nvSpPr>
          <p:cNvPr id="3" name="Content Placeholder 2">
            <a:extLst>
              <a:ext uri="{FF2B5EF4-FFF2-40B4-BE49-F238E27FC236}">
                <a16:creationId xmlns:a16="http://schemas.microsoft.com/office/drawing/2014/main" id="{86FA48BE-C6A7-4A97-B3BA-AD7A9CBB9455}"/>
              </a:ext>
            </a:extLst>
          </p:cNvPr>
          <p:cNvSpPr>
            <a:spLocks noGrp="1"/>
          </p:cNvSpPr>
          <p:nvPr>
            <p:ph idx="1"/>
          </p:nvPr>
        </p:nvSpPr>
        <p:spPr>
          <a:xfrm>
            <a:off x="681871" y="1331347"/>
            <a:ext cx="6938127" cy="4817097"/>
          </a:xfrm>
        </p:spPr>
        <p:txBody>
          <a:bodyPr>
            <a:normAutofit/>
          </a:bodyPr>
          <a:lstStyle/>
          <a:p>
            <a:pPr>
              <a:lnSpc>
                <a:spcPct val="110000"/>
              </a:lnSpc>
            </a:pPr>
            <a:r>
              <a:rPr lang="en-GB" sz="1800" dirty="0">
                <a:latin typeface="Times New Roman" panose="02020603050405020304" pitchFamily="18" charset="0"/>
                <a:cs typeface="Times New Roman" panose="02020603050405020304" pitchFamily="18" charset="0"/>
              </a:rPr>
              <a:t>As a runner choosing a pair of running shoes can be overwhelming.</a:t>
            </a:r>
          </a:p>
          <a:p>
            <a:pPr>
              <a:lnSpc>
                <a:spcPct val="110000"/>
              </a:lnSpc>
            </a:pPr>
            <a:r>
              <a:rPr lang="en-GB" sz="1800" dirty="0">
                <a:latin typeface="Times New Roman" panose="02020603050405020304" pitchFamily="18" charset="0"/>
                <a:cs typeface="Times New Roman" panose="02020603050405020304" pitchFamily="18" charset="0"/>
              </a:rPr>
              <a:t>Since 1960s when the ‘modern’ running shoe was introduced, the running shoe industry has steadily grown into a huge market (Willems et al., 2019).</a:t>
            </a:r>
          </a:p>
          <a:p>
            <a:pPr>
              <a:lnSpc>
                <a:spcPct val="110000"/>
              </a:lnSpc>
            </a:pPr>
            <a:r>
              <a:rPr lang="en-GB" sz="1800" dirty="0">
                <a:latin typeface="Times New Roman" panose="02020603050405020304" pitchFamily="18" charset="0"/>
                <a:cs typeface="Times New Roman" panose="02020603050405020304" pitchFamily="18" charset="0"/>
              </a:rPr>
              <a:t>However, advertising campaigns all seem to tell you that they sell the “best” footwear.  </a:t>
            </a:r>
          </a:p>
          <a:p>
            <a:pPr>
              <a:lnSpc>
                <a:spcPct val="110000"/>
              </a:lnSpc>
            </a:pPr>
            <a:r>
              <a:rPr lang="en-GB" sz="1800" dirty="0">
                <a:latin typeface="Times New Roman" panose="02020603050405020304" pitchFamily="18" charset="0"/>
                <a:cs typeface="Times New Roman" panose="02020603050405020304" pitchFamily="18" charset="0"/>
              </a:rPr>
              <a:t>Protection against injury is one of the most often used arguments by shoe manufactures to justify adaptations in technological features. </a:t>
            </a:r>
          </a:p>
          <a:p>
            <a:pPr marL="0" indent="0">
              <a:lnSpc>
                <a:spcPct val="110000"/>
              </a:lnSpc>
              <a:buNone/>
            </a:pPr>
            <a:endParaRPr lang="en-GB" sz="1800" dirty="0">
              <a:latin typeface="Times New Roman" panose="02020603050405020304" pitchFamily="18" charset="0"/>
              <a:cs typeface="Times New Roman" panose="02020603050405020304" pitchFamily="18" charset="0"/>
            </a:endParaRPr>
          </a:p>
          <a:p>
            <a:pPr marL="0" indent="0">
              <a:lnSpc>
                <a:spcPct val="110000"/>
              </a:lnSpc>
              <a:buNone/>
            </a:pPr>
            <a:r>
              <a:rPr lang="en-GB" sz="1800" dirty="0">
                <a:latin typeface="Times New Roman" panose="02020603050405020304" pitchFamily="18" charset="0"/>
                <a:cs typeface="Times New Roman" panose="02020603050405020304" pitchFamily="18" charset="0"/>
              </a:rPr>
              <a:t>	</a:t>
            </a:r>
            <a:r>
              <a:rPr lang="en-GB" sz="2600" dirty="0">
                <a:latin typeface="Times New Roman" panose="02020603050405020304" pitchFamily="18" charset="0"/>
                <a:cs typeface="Times New Roman" panose="02020603050405020304" pitchFamily="18" charset="0"/>
              </a:rPr>
              <a:t>Today I want to break down the research 	and discussing the perceived effectiveness 	of running shoes.</a:t>
            </a:r>
          </a:p>
          <a:p>
            <a:pPr>
              <a:lnSpc>
                <a:spcPct val="110000"/>
              </a:lnSpc>
            </a:pPr>
            <a:endParaRPr lang="en-GB" sz="1500" dirty="0"/>
          </a:p>
        </p:txBody>
      </p:sp>
      <p:pic>
        <p:nvPicPr>
          <p:cNvPr id="5" name="Picture 4">
            <a:extLst>
              <a:ext uri="{FF2B5EF4-FFF2-40B4-BE49-F238E27FC236}">
                <a16:creationId xmlns:a16="http://schemas.microsoft.com/office/drawing/2014/main" id="{9E7E922E-3AA0-467A-B3F1-F1987C0F2A26}"/>
              </a:ext>
            </a:extLst>
          </p:cNvPr>
          <p:cNvPicPr>
            <a:picLocks noChangeAspect="1"/>
          </p:cNvPicPr>
          <p:nvPr/>
        </p:nvPicPr>
        <p:blipFill rotWithShape="1">
          <a:blip r:embed="rId3"/>
          <a:srcRect l="11687" r="11182" b="-1"/>
          <a:stretch/>
        </p:blipFill>
        <p:spPr>
          <a:xfrm>
            <a:off x="7619998" y="780235"/>
            <a:ext cx="3425199" cy="2337870"/>
          </a:xfrm>
          <a:custGeom>
            <a:avLst/>
            <a:gdLst/>
            <a:ahLst/>
            <a:cxnLst/>
            <a:rect l="l" t="t" r="r" b="b"/>
            <a:pathLst>
              <a:path w="3425199" h="2337870">
                <a:moveTo>
                  <a:pt x="166465" y="0"/>
                </a:moveTo>
                <a:lnTo>
                  <a:pt x="3425199" y="0"/>
                </a:lnTo>
                <a:lnTo>
                  <a:pt x="3425199" y="2337870"/>
                </a:lnTo>
                <a:lnTo>
                  <a:pt x="0" y="2337870"/>
                </a:lnTo>
                <a:lnTo>
                  <a:pt x="0" y="166465"/>
                </a:lnTo>
                <a:cubicBezTo>
                  <a:pt x="0" y="74529"/>
                  <a:pt x="74529" y="0"/>
                  <a:pt x="166465" y="0"/>
                </a:cubicBezTo>
                <a:close/>
              </a:path>
            </a:pathLst>
          </a:cu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pic>
        <p:nvPicPr>
          <p:cNvPr id="7" name="Picture 6">
            <a:extLst>
              <a:ext uri="{FF2B5EF4-FFF2-40B4-BE49-F238E27FC236}">
                <a16:creationId xmlns:a16="http://schemas.microsoft.com/office/drawing/2014/main" id="{10AA3A78-68F9-4767-A4BC-4075A04EB823}"/>
              </a:ext>
            </a:extLst>
          </p:cNvPr>
          <p:cNvPicPr>
            <a:picLocks noChangeAspect="1"/>
          </p:cNvPicPr>
          <p:nvPr/>
        </p:nvPicPr>
        <p:blipFill rotWithShape="1">
          <a:blip r:embed="rId4"/>
          <a:srcRect l="12412" r="5544" b="1"/>
          <a:stretch/>
        </p:blipFill>
        <p:spPr>
          <a:xfrm>
            <a:off x="7619998" y="3282697"/>
            <a:ext cx="3425199" cy="2337870"/>
          </a:xfrm>
          <a:custGeom>
            <a:avLst/>
            <a:gdLst/>
            <a:ahLst/>
            <a:cxnLst/>
            <a:rect l="l" t="t" r="r" b="b"/>
            <a:pathLst>
              <a:path w="3425199" h="2337870">
                <a:moveTo>
                  <a:pt x="0" y="0"/>
                </a:moveTo>
                <a:lnTo>
                  <a:pt x="3425199" y="0"/>
                </a:lnTo>
                <a:lnTo>
                  <a:pt x="3425199" y="2171405"/>
                </a:lnTo>
                <a:cubicBezTo>
                  <a:pt x="3425199" y="2263341"/>
                  <a:pt x="3350670" y="2337870"/>
                  <a:pt x="3258734" y="2337870"/>
                </a:cubicBezTo>
                <a:lnTo>
                  <a:pt x="0" y="2337870"/>
                </a:lnTo>
                <a:close/>
              </a:path>
            </a:pathLst>
          </a:cu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2128783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25397-59C6-4EC2-AC15-46066A33F77B}"/>
              </a:ext>
            </a:extLst>
          </p:cNvPr>
          <p:cNvSpPr>
            <a:spLocks noGrp="1"/>
          </p:cNvSpPr>
          <p:nvPr>
            <p:ph type="title"/>
          </p:nvPr>
        </p:nvSpPr>
        <p:spPr>
          <a:xfrm>
            <a:off x="1414129" y="0"/>
            <a:ext cx="9905998" cy="1478570"/>
          </a:xfrm>
        </p:spPr>
        <p:txBody>
          <a:bodyPr/>
          <a:lstStyle/>
          <a:p>
            <a:r>
              <a:rPr lang="en-GB" dirty="0"/>
              <a:t>What you need to know about running shoes.</a:t>
            </a:r>
          </a:p>
        </p:txBody>
      </p:sp>
      <p:sp>
        <p:nvSpPr>
          <p:cNvPr id="6" name="Content Placeholder 5">
            <a:extLst>
              <a:ext uri="{FF2B5EF4-FFF2-40B4-BE49-F238E27FC236}">
                <a16:creationId xmlns:a16="http://schemas.microsoft.com/office/drawing/2014/main" id="{CDD61875-8286-4565-AA30-45AA2A027D35}"/>
              </a:ext>
            </a:extLst>
          </p:cNvPr>
          <p:cNvSpPr>
            <a:spLocks noGrp="1"/>
          </p:cNvSpPr>
          <p:nvPr>
            <p:ph idx="1"/>
          </p:nvPr>
        </p:nvSpPr>
        <p:spPr>
          <a:xfrm>
            <a:off x="1141412" y="1299411"/>
            <a:ext cx="9905999" cy="5325978"/>
          </a:xfrm>
        </p:spPr>
        <p:txBody>
          <a:bodyPr>
            <a:normAutofit fontScale="85000" lnSpcReduction="10000"/>
          </a:bodyPr>
          <a:lstStyle/>
          <a:p>
            <a:r>
              <a:rPr lang="en-GB" dirty="0">
                <a:latin typeface="Times New Roman" panose="02020603050405020304" pitchFamily="18" charset="0"/>
                <a:cs typeface="Times New Roman" panose="02020603050405020304" pitchFamily="18" charset="0"/>
              </a:rPr>
              <a:t>The selection of a running shoe is one of the most important and often overlooked decisions made by a runner. </a:t>
            </a:r>
          </a:p>
          <a:p>
            <a:r>
              <a:rPr lang="en-GB" dirty="0">
                <a:latin typeface="Times New Roman" panose="02020603050405020304" pitchFamily="18" charset="0"/>
                <a:cs typeface="Times New Roman" panose="02020603050405020304" pitchFamily="18" charset="0"/>
              </a:rPr>
              <a:t>The basic function of the shoe is to protect the foot from the ground but not dictate how the foot interacts with the ground. </a:t>
            </a:r>
          </a:p>
          <a:p>
            <a:r>
              <a:rPr lang="en-GB" dirty="0">
                <a:latin typeface="Times New Roman" panose="02020603050405020304" pitchFamily="18" charset="0"/>
                <a:cs typeface="Times New Roman" panose="02020603050405020304" pitchFamily="18" charset="0"/>
              </a:rPr>
              <a:t>Shoe choice can influence factors such as injury risk, proprioception, intrinsic foot muscle strength, loading rate, forces at proximal joints, gait parameters, and foot contact position. </a:t>
            </a:r>
          </a:p>
          <a:p>
            <a:r>
              <a:rPr lang="en-GB" dirty="0">
                <a:latin typeface="Times New Roman" panose="02020603050405020304" pitchFamily="18" charset="0"/>
                <a:cs typeface="Times New Roman" panose="02020603050405020304" pitchFamily="18" charset="0"/>
              </a:rPr>
              <a:t>Important considerations for healthcare professionals are to understand shoe characteristics. E.g. how the shoe may influence running motion, relationship to the current injury and how to advise their patient to select the proper shoe for their foot and gait pattern. </a:t>
            </a:r>
          </a:p>
          <a:p>
            <a:r>
              <a:rPr lang="en-GB" dirty="0">
                <a:latin typeface="Times New Roman" panose="02020603050405020304" pitchFamily="18" charset="0"/>
                <a:cs typeface="Times New Roman" panose="02020603050405020304" pitchFamily="18" charset="0"/>
              </a:rPr>
              <a:t>Finally, changing shoe types (e.g., neutral to motion control, cushion to minimalist) requires a transitory, preparatory period to allow bones, muscles, and tendons to adapt and avoid injuries associated with new forces imparted by the shoe. A prolonged transition period is suggested by Napier and Willy (2018) to be up to 26 weeks. </a:t>
            </a:r>
          </a:p>
        </p:txBody>
      </p:sp>
    </p:spTree>
    <p:extLst>
      <p:ext uri="{BB962C8B-B14F-4D97-AF65-F5344CB8AC3E}">
        <p14:creationId xmlns:p14="http://schemas.microsoft.com/office/powerpoint/2010/main" val="3320571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4" name="Group 10">
            <a:extLst>
              <a:ext uri="{FF2B5EF4-FFF2-40B4-BE49-F238E27FC236}">
                <a16:creationId xmlns:a16="http://schemas.microsoft.com/office/drawing/2014/main" id="{2C113195-43EA-4B6A-B281-C0458D9263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2" name="Rectangle 11">
              <a:extLst>
                <a:ext uri="{FF2B5EF4-FFF2-40B4-BE49-F238E27FC236}">
                  <a16:creationId xmlns:a16="http://schemas.microsoft.com/office/drawing/2014/main" id="{27DEAF6E-67FE-4877-B38B-0F2BF78576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F60C980E-E723-46CF-9296-C7BBA4DB83C8}"/>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grpSp>
        <p:nvGrpSpPr>
          <p:cNvPr id="15" name="Group 14">
            <a:extLst>
              <a:ext uri="{FF2B5EF4-FFF2-40B4-BE49-F238E27FC236}">
                <a16:creationId xmlns:a16="http://schemas.microsoft.com/office/drawing/2014/main" id="{98D36904-1712-4C81-B063-66E1D4777F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40302"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6" name="Rectangle 5">
              <a:extLst>
                <a:ext uri="{FF2B5EF4-FFF2-40B4-BE49-F238E27FC236}">
                  <a16:creationId xmlns:a16="http://schemas.microsoft.com/office/drawing/2014/main" id="{BEA28722-E2AF-4D8D-9E59-65B94630A3D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7" name="Freeform 6">
              <a:extLst>
                <a:ext uri="{FF2B5EF4-FFF2-40B4-BE49-F238E27FC236}">
                  <a16:creationId xmlns:a16="http://schemas.microsoft.com/office/drawing/2014/main" id="{A279E077-7DAF-4B93-BE2C-98F6B13A11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7">
              <a:extLst>
                <a:ext uri="{FF2B5EF4-FFF2-40B4-BE49-F238E27FC236}">
                  <a16:creationId xmlns:a16="http://schemas.microsoft.com/office/drawing/2014/main" id="{E78603D6-020D-4269-95E5-2E17499DA5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Rectangle 8">
              <a:extLst>
                <a:ext uri="{FF2B5EF4-FFF2-40B4-BE49-F238E27FC236}">
                  <a16:creationId xmlns:a16="http://schemas.microsoft.com/office/drawing/2014/main" id="{CE9500AA-AB8C-4023-967A-11555F0F48C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0" name="Freeform 9">
              <a:extLst>
                <a:ext uri="{FF2B5EF4-FFF2-40B4-BE49-F238E27FC236}">
                  <a16:creationId xmlns:a16="http://schemas.microsoft.com/office/drawing/2014/main" id="{1B716630-BD94-436E-9E9C-5D534092DF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0">
              <a:extLst>
                <a:ext uri="{FF2B5EF4-FFF2-40B4-BE49-F238E27FC236}">
                  <a16:creationId xmlns:a16="http://schemas.microsoft.com/office/drawing/2014/main" id="{4CE6FCD2-8177-4A45-88ED-A2B986102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11">
              <a:extLst>
                <a:ext uri="{FF2B5EF4-FFF2-40B4-BE49-F238E27FC236}">
                  <a16:creationId xmlns:a16="http://schemas.microsoft.com/office/drawing/2014/main" id="{E32BEED2-100A-48B2-B552-07B54EEC4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12">
              <a:extLst>
                <a:ext uri="{FF2B5EF4-FFF2-40B4-BE49-F238E27FC236}">
                  <a16:creationId xmlns:a16="http://schemas.microsoft.com/office/drawing/2014/main" id="{839DB29D-A8C6-484A-A747-14733D5B3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3">
              <a:extLst>
                <a:ext uri="{FF2B5EF4-FFF2-40B4-BE49-F238E27FC236}">
                  <a16:creationId xmlns:a16="http://schemas.microsoft.com/office/drawing/2014/main" id="{B1A468B2-ABD1-447D-89DC-7A9CFBBCB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4">
              <a:extLst>
                <a:ext uri="{FF2B5EF4-FFF2-40B4-BE49-F238E27FC236}">
                  <a16:creationId xmlns:a16="http://schemas.microsoft.com/office/drawing/2014/main" id="{219C1A45-C8B0-48AE-B5A9-A1B40B43B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15">
              <a:extLst>
                <a:ext uri="{FF2B5EF4-FFF2-40B4-BE49-F238E27FC236}">
                  <a16:creationId xmlns:a16="http://schemas.microsoft.com/office/drawing/2014/main" id="{F2910D68-E982-47F7-A53C-ABA0CB34F7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Freeform 16">
              <a:extLst>
                <a:ext uri="{FF2B5EF4-FFF2-40B4-BE49-F238E27FC236}">
                  <a16:creationId xmlns:a16="http://schemas.microsoft.com/office/drawing/2014/main" id="{C4B84BAD-BCB3-4BF2-8A3C-3391BF4AB65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17">
              <a:extLst>
                <a:ext uri="{FF2B5EF4-FFF2-40B4-BE49-F238E27FC236}">
                  <a16:creationId xmlns:a16="http://schemas.microsoft.com/office/drawing/2014/main" id="{522D8CE7-E27B-4BAE-962D-AAC0D66E48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18">
              <a:extLst>
                <a:ext uri="{FF2B5EF4-FFF2-40B4-BE49-F238E27FC236}">
                  <a16:creationId xmlns:a16="http://schemas.microsoft.com/office/drawing/2014/main" id="{1042B4B5-2D6F-405A-A112-D5F96027E95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19">
              <a:extLst>
                <a:ext uri="{FF2B5EF4-FFF2-40B4-BE49-F238E27FC236}">
                  <a16:creationId xmlns:a16="http://schemas.microsoft.com/office/drawing/2014/main" id="{199F606E-DC72-4CAF-AFF2-58FA0121E6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0">
              <a:extLst>
                <a:ext uri="{FF2B5EF4-FFF2-40B4-BE49-F238E27FC236}">
                  <a16:creationId xmlns:a16="http://schemas.microsoft.com/office/drawing/2014/main" id="{C949CB30-1690-4B14-954A-4FA9637CEF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1">
              <a:extLst>
                <a:ext uri="{FF2B5EF4-FFF2-40B4-BE49-F238E27FC236}">
                  <a16:creationId xmlns:a16="http://schemas.microsoft.com/office/drawing/2014/main" id="{84EE3B4E-AE37-4F27-B6AC-FF20B9BE33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2">
              <a:extLst>
                <a:ext uri="{FF2B5EF4-FFF2-40B4-BE49-F238E27FC236}">
                  <a16:creationId xmlns:a16="http://schemas.microsoft.com/office/drawing/2014/main" id="{798942D8-2074-4A7F-AD65-7564D8C3B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3">
              <a:extLst>
                <a:ext uri="{FF2B5EF4-FFF2-40B4-BE49-F238E27FC236}">
                  <a16:creationId xmlns:a16="http://schemas.microsoft.com/office/drawing/2014/main" id="{D4324684-C1DE-4AF8-B17D-917AD23FE6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4">
              <a:extLst>
                <a:ext uri="{FF2B5EF4-FFF2-40B4-BE49-F238E27FC236}">
                  <a16:creationId xmlns:a16="http://schemas.microsoft.com/office/drawing/2014/main" id="{A4C18B6C-86CE-40F9-919C-9490AD3E30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25">
              <a:extLst>
                <a:ext uri="{FF2B5EF4-FFF2-40B4-BE49-F238E27FC236}">
                  <a16:creationId xmlns:a16="http://schemas.microsoft.com/office/drawing/2014/main" id="{72DB2464-DEE2-4EB2-9FB2-46768EE680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26">
              <a:extLst>
                <a:ext uri="{FF2B5EF4-FFF2-40B4-BE49-F238E27FC236}">
                  <a16:creationId xmlns:a16="http://schemas.microsoft.com/office/drawing/2014/main" id="{56E24DAD-4831-4565-ACE0-E7FDBC65424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27">
              <a:extLst>
                <a:ext uri="{FF2B5EF4-FFF2-40B4-BE49-F238E27FC236}">
                  <a16:creationId xmlns:a16="http://schemas.microsoft.com/office/drawing/2014/main" id="{ADB70D91-E74C-433F-9BCD-587B93561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28">
              <a:extLst>
                <a:ext uri="{FF2B5EF4-FFF2-40B4-BE49-F238E27FC236}">
                  <a16:creationId xmlns:a16="http://schemas.microsoft.com/office/drawing/2014/main" id="{E982042F-EEF5-49A7-87B3-43F9296995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Freeform 29">
              <a:extLst>
                <a:ext uri="{FF2B5EF4-FFF2-40B4-BE49-F238E27FC236}">
                  <a16:creationId xmlns:a16="http://schemas.microsoft.com/office/drawing/2014/main" id="{54806968-8087-4915-B489-2BE793DD2A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Freeform 30">
              <a:extLst>
                <a:ext uri="{FF2B5EF4-FFF2-40B4-BE49-F238E27FC236}">
                  <a16:creationId xmlns:a16="http://schemas.microsoft.com/office/drawing/2014/main" id="{A937487D-58AA-4E9D-966F-85938FA868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31">
              <a:extLst>
                <a:ext uri="{FF2B5EF4-FFF2-40B4-BE49-F238E27FC236}">
                  <a16:creationId xmlns:a16="http://schemas.microsoft.com/office/drawing/2014/main" id="{FDA6755A-0790-476D-86D7-F95215FAD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32">
              <a:extLst>
                <a:ext uri="{FF2B5EF4-FFF2-40B4-BE49-F238E27FC236}">
                  <a16:creationId xmlns:a16="http://schemas.microsoft.com/office/drawing/2014/main" id="{A951E2B3-F005-4EDC-B890-F93D63F120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Rectangle 33">
              <a:extLst>
                <a:ext uri="{FF2B5EF4-FFF2-40B4-BE49-F238E27FC236}">
                  <a16:creationId xmlns:a16="http://schemas.microsoft.com/office/drawing/2014/main" id="{466F4EF3-7ED2-4EC7-8F76-4AD87CD1E5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45" name="Freeform 34">
              <a:extLst>
                <a:ext uri="{FF2B5EF4-FFF2-40B4-BE49-F238E27FC236}">
                  <a16:creationId xmlns:a16="http://schemas.microsoft.com/office/drawing/2014/main" id="{521BF1A3-D416-49F9-A1D2-4C7B3218B5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35">
              <a:extLst>
                <a:ext uri="{FF2B5EF4-FFF2-40B4-BE49-F238E27FC236}">
                  <a16:creationId xmlns:a16="http://schemas.microsoft.com/office/drawing/2014/main" id="{F6C16CF8-3F09-4C17-94A6-42BCABB669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36">
              <a:extLst>
                <a:ext uri="{FF2B5EF4-FFF2-40B4-BE49-F238E27FC236}">
                  <a16:creationId xmlns:a16="http://schemas.microsoft.com/office/drawing/2014/main" id="{B667C1A8-CDB1-4FD0-A3F6-0E035C7CAA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37">
              <a:extLst>
                <a:ext uri="{FF2B5EF4-FFF2-40B4-BE49-F238E27FC236}">
                  <a16:creationId xmlns:a16="http://schemas.microsoft.com/office/drawing/2014/main" id="{0B2B73AB-248E-49DB-8ED2-3FCB0A0D89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38">
              <a:extLst>
                <a:ext uri="{FF2B5EF4-FFF2-40B4-BE49-F238E27FC236}">
                  <a16:creationId xmlns:a16="http://schemas.microsoft.com/office/drawing/2014/main" id="{8411F083-5CD4-4569-BA08-059B5CA9A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39">
              <a:extLst>
                <a:ext uri="{FF2B5EF4-FFF2-40B4-BE49-F238E27FC236}">
                  <a16:creationId xmlns:a16="http://schemas.microsoft.com/office/drawing/2014/main" id="{AF78C2C2-8584-4B3B-9AF8-E7FF368FA7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Freeform 40">
              <a:extLst>
                <a:ext uri="{FF2B5EF4-FFF2-40B4-BE49-F238E27FC236}">
                  <a16:creationId xmlns:a16="http://schemas.microsoft.com/office/drawing/2014/main" id="{40934674-5C07-4146-B556-4A271D9968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2" name="Freeform 41">
              <a:extLst>
                <a:ext uri="{FF2B5EF4-FFF2-40B4-BE49-F238E27FC236}">
                  <a16:creationId xmlns:a16="http://schemas.microsoft.com/office/drawing/2014/main" id="{D970276A-A310-41DB-B917-D7D346566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3" name="Freeform 42">
              <a:extLst>
                <a:ext uri="{FF2B5EF4-FFF2-40B4-BE49-F238E27FC236}">
                  <a16:creationId xmlns:a16="http://schemas.microsoft.com/office/drawing/2014/main" id="{EEEC747F-78C5-4212-8ACE-BB4B7D2480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4" name="Freeform 43">
              <a:extLst>
                <a:ext uri="{FF2B5EF4-FFF2-40B4-BE49-F238E27FC236}">
                  <a16:creationId xmlns:a16="http://schemas.microsoft.com/office/drawing/2014/main" id="{821AE83F-022D-41AF-A219-992ACE1E00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5" name="Freeform 44">
              <a:extLst>
                <a:ext uri="{FF2B5EF4-FFF2-40B4-BE49-F238E27FC236}">
                  <a16:creationId xmlns:a16="http://schemas.microsoft.com/office/drawing/2014/main" id="{EF049934-C636-4279-91F0-ED3121923E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6" name="Rectangle 45">
              <a:extLst>
                <a:ext uri="{FF2B5EF4-FFF2-40B4-BE49-F238E27FC236}">
                  <a16:creationId xmlns:a16="http://schemas.microsoft.com/office/drawing/2014/main" id="{8588DF1D-2DD2-499F-9384-29C92277FA9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57" name="Freeform 46">
              <a:extLst>
                <a:ext uri="{FF2B5EF4-FFF2-40B4-BE49-F238E27FC236}">
                  <a16:creationId xmlns:a16="http://schemas.microsoft.com/office/drawing/2014/main" id="{DF555F2B-5E3D-438F-89A8-EABA91A72D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8" name="Freeform 47">
              <a:extLst>
                <a:ext uri="{FF2B5EF4-FFF2-40B4-BE49-F238E27FC236}">
                  <a16:creationId xmlns:a16="http://schemas.microsoft.com/office/drawing/2014/main" id="{006B22A5-B971-42EE-9141-E65B4EF26B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9" name="Freeform 48">
              <a:extLst>
                <a:ext uri="{FF2B5EF4-FFF2-40B4-BE49-F238E27FC236}">
                  <a16:creationId xmlns:a16="http://schemas.microsoft.com/office/drawing/2014/main" id="{3AA529FD-59E0-4B70-94C1-D0541A63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0" name="Freeform 49">
              <a:extLst>
                <a:ext uri="{FF2B5EF4-FFF2-40B4-BE49-F238E27FC236}">
                  <a16:creationId xmlns:a16="http://schemas.microsoft.com/office/drawing/2014/main" id="{ABAFA9C1-3649-4F7F-81D0-69DF79195AA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1" name="Freeform 50">
              <a:extLst>
                <a:ext uri="{FF2B5EF4-FFF2-40B4-BE49-F238E27FC236}">
                  <a16:creationId xmlns:a16="http://schemas.microsoft.com/office/drawing/2014/main" id="{D3CCFACE-F8B9-45E4-8F31-797E1C677E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51">
              <a:extLst>
                <a:ext uri="{FF2B5EF4-FFF2-40B4-BE49-F238E27FC236}">
                  <a16:creationId xmlns:a16="http://schemas.microsoft.com/office/drawing/2014/main" id="{D9F7B9DB-1C45-4CD5-A025-F49F84F12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52">
              <a:extLst>
                <a:ext uri="{FF2B5EF4-FFF2-40B4-BE49-F238E27FC236}">
                  <a16:creationId xmlns:a16="http://schemas.microsoft.com/office/drawing/2014/main" id="{3E76F16C-AE46-486F-B365-837F8E2AD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53">
              <a:extLst>
                <a:ext uri="{FF2B5EF4-FFF2-40B4-BE49-F238E27FC236}">
                  <a16:creationId xmlns:a16="http://schemas.microsoft.com/office/drawing/2014/main" id="{1B26D62F-5620-4D58-B99D-D4149B7D2D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Freeform 54">
              <a:extLst>
                <a:ext uri="{FF2B5EF4-FFF2-40B4-BE49-F238E27FC236}">
                  <a16:creationId xmlns:a16="http://schemas.microsoft.com/office/drawing/2014/main" id="{D7E1F06E-43A3-4960-A8A9-5B5FF2D1E50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6" name="Freeform 55">
              <a:extLst>
                <a:ext uri="{FF2B5EF4-FFF2-40B4-BE49-F238E27FC236}">
                  <a16:creationId xmlns:a16="http://schemas.microsoft.com/office/drawing/2014/main" id="{67976099-4433-463C-A8CB-2B2E9522B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56">
              <a:extLst>
                <a:ext uri="{FF2B5EF4-FFF2-40B4-BE49-F238E27FC236}">
                  <a16:creationId xmlns:a16="http://schemas.microsoft.com/office/drawing/2014/main" id="{48D4F79B-7C11-4960-8519-A1987A346D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Freeform 57">
              <a:extLst>
                <a:ext uri="{FF2B5EF4-FFF2-40B4-BE49-F238E27FC236}">
                  <a16:creationId xmlns:a16="http://schemas.microsoft.com/office/drawing/2014/main" id="{701CA4FF-5ECD-40A8-8795-F72A2EF6F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9" name="Freeform 58">
              <a:extLst>
                <a:ext uri="{FF2B5EF4-FFF2-40B4-BE49-F238E27FC236}">
                  <a16:creationId xmlns:a16="http://schemas.microsoft.com/office/drawing/2014/main" id="{7593ABCC-9855-4EB5-9344-0FA5E1F20FA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1FB68B5D-A7FC-4313-ACCB-48F2BBCF5623}"/>
              </a:ext>
            </a:extLst>
          </p:cNvPr>
          <p:cNvSpPr>
            <a:spLocks noGrp="1"/>
          </p:cNvSpPr>
          <p:nvPr>
            <p:ph type="title"/>
          </p:nvPr>
        </p:nvSpPr>
        <p:spPr>
          <a:xfrm>
            <a:off x="7569221" y="94454"/>
            <a:ext cx="3856035" cy="1030289"/>
          </a:xfrm>
        </p:spPr>
        <p:txBody>
          <a:bodyPr>
            <a:normAutofit fontScale="90000"/>
          </a:bodyPr>
          <a:lstStyle/>
          <a:p>
            <a:r>
              <a:rPr lang="en-GB" dirty="0"/>
              <a:t>Identifying your foot type.</a:t>
            </a:r>
          </a:p>
        </p:txBody>
      </p:sp>
      <p:pic>
        <p:nvPicPr>
          <p:cNvPr id="5" name="Picture 4">
            <a:extLst>
              <a:ext uri="{FF2B5EF4-FFF2-40B4-BE49-F238E27FC236}">
                <a16:creationId xmlns:a16="http://schemas.microsoft.com/office/drawing/2014/main" id="{EFD5D1A6-50A3-4BA8-9CAA-3B074D5F4F2E}"/>
              </a:ext>
            </a:extLst>
          </p:cNvPr>
          <p:cNvPicPr>
            <a:picLocks noChangeAspect="1"/>
          </p:cNvPicPr>
          <p:nvPr/>
        </p:nvPicPr>
        <p:blipFill rotWithShape="1">
          <a:blip r:embed="rId5"/>
          <a:srcRect l="3410" r="8467" b="-1"/>
          <a:stretch/>
        </p:blipFill>
        <p:spPr>
          <a:xfrm>
            <a:off x="-5597" y="1"/>
            <a:ext cx="6101597" cy="3427413"/>
          </a:xfrm>
          <a:custGeom>
            <a:avLst/>
            <a:gdLst/>
            <a:ahLst/>
            <a:cxnLst/>
            <a:rect l="l" t="t" r="r" b="b"/>
            <a:pathLst>
              <a:path w="6101597" h="3427413">
                <a:moveTo>
                  <a:pt x="0" y="0"/>
                </a:moveTo>
                <a:lnTo>
                  <a:pt x="6101597" y="0"/>
                </a:lnTo>
                <a:lnTo>
                  <a:pt x="6101597" y="3427413"/>
                </a:lnTo>
                <a:lnTo>
                  <a:pt x="0" y="3427413"/>
                </a:lnTo>
                <a:close/>
              </a:path>
            </a:pathLst>
          </a:custGeom>
        </p:spPr>
      </p:pic>
      <p:pic>
        <p:nvPicPr>
          <p:cNvPr id="6" name="Picture 5" descr="A close up of a logo&#10;&#10;Description automatically generated">
            <a:extLst>
              <a:ext uri="{FF2B5EF4-FFF2-40B4-BE49-F238E27FC236}">
                <a16:creationId xmlns:a16="http://schemas.microsoft.com/office/drawing/2014/main" id="{65FA47AF-EE5E-4E6E-B579-4B5B061624D9}"/>
              </a:ext>
            </a:extLst>
          </p:cNvPr>
          <p:cNvPicPr>
            <a:picLocks noChangeAspect="1"/>
          </p:cNvPicPr>
          <p:nvPr/>
        </p:nvPicPr>
        <p:blipFill rotWithShape="1">
          <a:blip r:embed="rId6"/>
          <a:srcRect t="14339" r="-1" b="10597"/>
          <a:stretch/>
        </p:blipFill>
        <p:spPr>
          <a:xfrm>
            <a:off x="-5597" y="3427414"/>
            <a:ext cx="6101597" cy="3430587"/>
          </a:xfrm>
          <a:custGeom>
            <a:avLst/>
            <a:gdLst/>
            <a:ahLst/>
            <a:cxnLst/>
            <a:rect l="l" t="t" r="r" b="b"/>
            <a:pathLst>
              <a:path w="6101597" h="3430587">
                <a:moveTo>
                  <a:pt x="0" y="0"/>
                </a:moveTo>
                <a:lnTo>
                  <a:pt x="6101597" y="0"/>
                </a:lnTo>
                <a:lnTo>
                  <a:pt x="6101597" y="3430587"/>
                </a:lnTo>
                <a:lnTo>
                  <a:pt x="0" y="3430587"/>
                </a:lnTo>
                <a:close/>
              </a:path>
            </a:pathLst>
          </a:custGeom>
        </p:spPr>
      </p:pic>
      <p:sp>
        <p:nvSpPr>
          <p:cNvPr id="3" name="Content Placeholder 2">
            <a:extLst>
              <a:ext uri="{FF2B5EF4-FFF2-40B4-BE49-F238E27FC236}">
                <a16:creationId xmlns:a16="http://schemas.microsoft.com/office/drawing/2014/main" id="{B6636D04-E299-4B05-9096-E54A6B2F40A7}"/>
              </a:ext>
            </a:extLst>
          </p:cNvPr>
          <p:cNvSpPr>
            <a:spLocks noGrp="1"/>
          </p:cNvSpPr>
          <p:nvPr>
            <p:ph idx="1"/>
          </p:nvPr>
        </p:nvSpPr>
        <p:spPr>
          <a:xfrm>
            <a:off x="6955429" y="1626749"/>
            <a:ext cx="4799499" cy="4351771"/>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Wet foot test: Simply wet your feet and walk along a light concreate floor or a piece of carboard which will leave your footprints. </a:t>
            </a:r>
          </a:p>
          <a:p>
            <a:pPr marL="0" indent="0">
              <a:buNone/>
            </a:pPr>
            <a:endParaRPr lang="en-GB"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Neutral pronation</a:t>
            </a:r>
          </a:p>
          <a:p>
            <a:pPr>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Over pronator</a:t>
            </a:r>
          </a:p>
          <a:p>
            <a:pPr>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Supinator.</a:t>
            </a:r>
          </a:p>
        </p:txBody>
      </p:sp>
      <p:cxnSp>
        <p:nvCxnSpPr>
          <p:cNvPr id="71" name="Straight Connector 70">
            <a:extLst>
              <a:ext uri="{FF2B5EF4-FFF2-40B4-BE49-F238E27FC236}">
                <a16:creationId xmlns:a16="http://schemas.microsoft.com/office/drawing/2014/main" id="{2B1ACDB1-A7EB-4159-B316-A230683B71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3354" y="-464"/>
            <a:ext cx="2646" cy="6858465"/>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cxnSp>
        <p:nvCxnSpPr>
          <p:cNvPr id="73" name="Straight Connector 72">
            <a:extLst>
              <a:ext uri="{FF2B5EF4-FFF2-40B4-BE49-F238E27FC236}">
                <a16:creationId xmlns:a16="http://schemas.microsoft.com/office/drawing/2014/main" id="{AA825E81-DC4F-4A95-86BA-8FD9D638816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 y="3427414"/>
            <a:ext cx="6101597" cy="0"/>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spTree>
    <p:extLst>
      <p:ext uri="{BB962C8B-B14F-4D97-AF65-F5344CB8AC3E}">
        <p14:creationId xmlns:p14="http://schemas.microsoft.com/office/powerpoint/2010/main" val="23676253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39814-AAB0-4D4E-8EE6-BFE0227A2D54}"/>
              </a:ext>
            </a:extLst>
          </p:cNvPr>
          <p:cNvSpPr>
            <a:spLocks noGrp="1"/>
          </p:cNvSpPr>
          <p:nvPr>
            <p:ph type="title"/>
          </p:nvPr>
        </p:nvSpPr>
        <p:spPr>
          <a:xfrm>
            <a:off x="2318994" y="255911"/>
            <a:ext cx="8464620" cy="737317"/>
          </a:xfrm>
        </p:spPr>
        <p:txBody>
          <a:bodyPr/>
          <a:lstStyle/>
          <a:p>
            <a:r>
              <a:rPr lang="en-GB" dirty="0"/>
              <a:t>Minimal cushioned shoe</a:t>
            </a:r>
          </a:p>
        </p:txBody>
      </p:sp>
      <p:sp>
        <p:nvSpPr>
          <p:cNvPr id="3" name="Content Placeholder 2">
            <a:extLst>
              <a:ext uri="{FF2B5EF4-FFF2-40B4-BE49-F238E27FC236}">
                <a16:creationId xmlns:a16="http://schemas.microsoft.com/office/drawing/2014/main" id="{A98B08EE-07F9-4326-9196-8DAA929EEBA9}"/>
              </a:ext>
            </a:extLst>
          </p:cNvPr>
          <p:cNvSpPr>
            <a:spLocks noGrp="1"/>
          </p:cNvSpPr>
          <p:nvPr>
            <p:ph idx="1"/>
          </p:nvPr>
        </p:nvSpPr>
        <p:spPr>
          <a:xfrm>
            <a:off x="1141412" y="1150884"/>
            <a:ext cx="9905999" cy="5265682"/>
          </a:xfrm>
        </p:spPr>
        <p:txBody>
          <a:bodyPr>
            <a:normAutofit fontScale="92500"/>
          </a:bodyPr>
          <a:lstStyle/>
          <a:p>
            <a:r>
              <a:rPr lang="en-GB" dirty="0">
                <a:latin typeface="Times New Roman" panose="02020603050405020304" pitchFamily="18" charset="0"/>
                <a:cs typeface="Times New Roman" panose="02020603050405020304" pitchFamily="18" charset="0"/>
              </a:rPr>
              <a:t>Minimal cushioned shoe is defined by their low midsole stack height, low heel-toe drop, high flexibility, and lower weight. </a:t>
            </a:r>
          </a:p>
          <a:p>
            <a:r>
              <a:rPr lang="en-GB" dirty="0">
                <a:latin typeface="Times New Roman" panose="02020603050405020304" pitchFamily="18" charset="0"/>
                <a:cs typeface="Times New Roman" panose="02020603050405020304" pitchFamily="18" charset="0"/>
              </a:rPr>
              <a:t>While minimal cushioned shoes appear to decrease patellofemoral joint loading compared to a neutral cushioned shoe, however calf and Achilles tendon loading may increase (Hannigan et al., 2020).</a:t>
            </a:r>
          </a:p>
          <a:p>
            <a:r>
              <a:rPr lang="en-GB" dirty="0">
                <a:latin typeface="Times New Roman" panose="02020603050405020304" pitchFamily="18" charset="0"/>
                <a:cs typeface="Times New Roman" panose="02020603050405020304" pitchFamily="18" charset="0"/>
              </a:rPr>
              <a:t>If runners maintain a rearfoot strike, minimal shoes often increase the average vertical loading rate and vertical impact peak.</a:t>
            </a:r>
          </a:p>
          <a:p>
            <a:r>
              <a:rPr lang="en-GB" dirty="0">
                <a:latin typeface="Times New Roman" panose="02020603050405020304" pitchFamily="18" charset="0"/>
                <a:cs typeface="Times New Roman" panose="02020603050405020304" pitchFamily="18" charset="0"/>
              </a:rPr>
              <a:t>Greater impact forces and vertical loading rates have associated with a greater risk of sustaining an overuse injury.</a:t>
            </a:r>
          </a:p>
          <a:p>
            <a:r>
              <a:rPr lang="en-GB" dirty="0">
                <a:latin typeface="Times New Roman" panose="02020603050405020304" pitchFamily="18" charset="0"/>
                <a:cs typeface="Times New Roman" panose="02020603050405020304" pitchFamily="18" charset="0"/>
              </a:rPr>
              <a:t>Contains a substantially greater midsole cushioning from the forefoot to the rearfoot. </a:t>
            </a:r>
          </a:p>
          <a:p>
            <a:r>
              <a:rPr lang="en-GB" dirty="0">
                <a:latin typeface="Times New Roman" panose="02020603050405020304" pitchFamily="18" charset="0"/>
                <a:cs typeface="Times New Roman" panose="02020603050405020304" pitchFamily="18" charset="0"/>
              </a:rPr>
              <a:t>Limited research on the effects on running biomechanics, with mixed finding.</a:t>
            </a:r>
          </a:p>
          <a:p>
            <a:pPr marL="342900" indent="-342900">
              <a:buFont typeface="Wingdings" panose="05000000000000000000" pitchFamily="2" charset="2"/>
              <a:buChar char="Ø"/>
            </a:pPr>
            <a:endParaRPr lang="en-GB" dirty="0"/>
          </a:p>
          <a:p>
            <a:endParaRPr lang="en-GB" dirty="0"/>
          </a:p>
          <a:p>
            <a:endParaRPr lang="en-GB" dirty="0"/>
          </a:p>
        </p:txBody>
      </p:sp>
    </p:spTree>
    <p:extLst>
      <p:ext uri="{BB962C8B-B14F-4D97-AF65-F5344CB8AC3E}">
        <p14:creationId xmlns:p14="http://schemas.microsoft.com/office/powerpoint/2010/main" val="3649760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B882E441-FBBB-4BE0-AD21-E7ADF5F6A4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3" name="Group 12">
            <a:extLst>
              <a:ext uri="{FF2B5EF4-FFF2-40B4-BE49-F238E27FC236}">
                <a16:creationId xmlns:a16="http://schemas.microsoft.com/office/drawing/2014/main" id="{72A9CFA7-7B9A-4AD7-AB70-C7667C5948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4" name="Group 13">
              <a:extLst>
                <a:ext uri="{FF2B5EF4-FFF2-40B4-BE49-F238E27FC236}">
                  <a16:creationId xmlns:a16="http://schemas.microsoft.com/office/drawing/2014/main" id="{02D181EE-0684-4FB2-A7D1-87DC0D9E374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6" name="Rectangle 5">
                <a:extLst>
                  <a:ext uri="{FF2B5EF4-FFF2-40B4-BE49-F238E27FC236}">
                    <a16:creationId xmlns:a16="http://schemas.microsoft.com/office/drawing/2014/main" id="{65F0E1C9-0581-49F0-9914-4BA9274E9FD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7" name="Freeform 6">
                <a:extLst>
                  <a:ext uri="{FF2B5EF4-FFF2-40B4-BE49-F238E27FC236}">
                    <a16:creationId xmlns:a16="http://schemas.microsoft.com/office/drawing/2014/main" id="{921A05EA-3A7D-47C1-AFB8-55355BA872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7">
                <a:extLst>
                  <a:ext uri="{FF2B5EF4-FFF2-40B4-BE49-F238E27FC236}">
                    <a16:creationId xmlns:a16="http://schemas.microsoft.com/office/drawing/2014/main" id="{09782112-2D7D-4B3E-A1F0-A1C3819AD8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8">
                <a:extLst>
                  <a:ext uri="{FF2B5EF4-FFF2-40B4-BE49-F238E27FC236}">
                    <a16:creationId xmlns:a16="http://schemas.microsoft.com/office/drawing/2014/main" id="{4F9C8459-423F-4B2B-ADBE-439B861060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9">
                <a:extLst>
                  <a:ext uri="{FF2B5EF4-FFF2-40B4-BE49-F238E27FC236}">
                    <a16:creationId xmlns:a16="http://schemas.microsoft.com/office/drawing/2014/main" id="{286C3962-CCDF-4801-824A-25618CC479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10">
                <a:extLst>
                  <a:ext uri="{FF2B5EF4-FFF2-40B4-BE49-F238E27FC236}">
                    <a16:creationId xmlns:a16="http://schemas.microsoft.com/office/drawing/2014/main" id="{D640D23A-5BDE-4714-8681-936AAC574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11">
                <a:extLst>
                  <a:ext uri="{FF2B5EF4-FFF2-40B4-BE49-F238E27FC236}">
                    <a16:creationId xmlns:a16="http://schemas.microsoft.com/office/drawing/2014/main" id="{4F8E92AC-B601-4317-B46F-8ED054DBD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12">
                <a:extLst>
                  <a:ext uri="{FF2B5EF4-FFF2-40B4-BE49-F238E27FC236}">
                    <a16:creationId xmlns:a16="http://schemas.microsoft.com/office/drawing/2014/main" id="{0CF7AD71-F8E9-4F13-BBB9-8D3856C982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13">
                <a:extLst>
                  <a:ext uri="{FF2B5EF4-FFF2-40B4-BE49-F238E27FC236}">
                    <a16:creationId xmlns:a16="http://schemas.microsoft.com/office/drawing/2014/main" id="{32F7368C-4F04-45C5-8243-9E26D8DB112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14">
                <a:extLst>
                  <a:ext uri="{FF2B5EF4-FFF2-40B4-BE49-F238E27FC236}">
                    <a16:creationId xmlns:a16="http://schemas.microsoft.com/office/drawing/2014/main" id="{335A85BC-6E54-4DE0-BB0C-A54BADF221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15">
                <a:extLst>
                  <a:ext uri="{FF2B5EF4-FFF2-40B4-BE49-F238E27FC236}">
                    <a16:creationId xmlns:a16="http://schemas.microsoft.com/office/drawing/2014/main" id="{E7DFA615-C86D-46F3-9A2D-A66EC25C83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Line 16">
                <a:extLst>
                  <a:ext uri="{FF2B5EF4-FFF2-40B4-BE49-F238E27FC236}">
                    <a16:creationId xmlns:a16="http://schemas.microsoft.com/office/drawing/2014/main" id="{8C9054DF-8242-4F51-AA1F-2C3E578934D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8" name="Freeform 17">
                <a:extLst>
                  <a:ext uri="{FF2B5EF4-FFF2-40B4-BE49-F238E27FC236}">
                    <a16:creationId xmlns:a16="http://schemas.microsoft.com/office/drawing/2014/main" id="{C8597469-1168-4794-BA2D-5D8BDAA798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18">
                <a:extLst>
                  <a:ext uri="{FF2B5EF4-FFF2-40B4-BE49-F238E27FC236}">
                    <a16:creationId xmlns:a16="http://schemas.microsoft.com/office/drawing/2014/main" id="{0A19C83D-19FF-4041-B0F8-EB49ABD67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Freeform 19">
                <a:extLst>
                  <a:ext uri="{FF2B5EF4-FFF2-40B4-BE49-F238E27FC236}">
                    <a16:creationId xmlns:a16="http://schemas.microsoft.com/office/drawing/2014/main" id="{A2794D14-45AE-4C56-893E-1618DE365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1" name="Freeform 20">
                <a:extLst>
                  <a:ext uri="{FF2B5EF4-FFF2-40B4-BE49-F238E27FC236}">
                    <a16:creationId xmlns:a16="http://schemas.microsoft.com/office/drawing/2014/main" id="{5B5CB3C0-3FEC-445D-9AE7-B76DC83184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Rectangle 21">
                <a:extLst>
                  <a:ext uri="{FF2B5EF4-FFF2-40B4-BE49-F238E27FC236}">
                    <a16:creationId xmlns:a16="http://schemas.microsoft.com/office/drawing/2014/main" id="{EF87049D-247B-4090-A5FD-72596A49C9E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43" name="Freeform 22">
                <a:extLst>
                  <a:ext uri="{FF2B5EF4-FFF2-40B4-BE49-F238E27FC236}">
                    <a16:creationId xmlns:a16="http://schemas.microsoft.com/office/drawing/2014/main" id="{1D048CEC-518F-4BCB-A350-C0B610161B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23">
                <a:extLst>
                  <a:ext uri="{FF2B5EF4-FFF2-40B4-BE49-F238E27FC236}">
                    <a16:creationId xmlns:a16="http://schemas.microsoft.com/office/drawing/2014/main" id="{AA6F6866-13D5-468C-84DE-36A4F41BE7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24">
                <a:extLst>
                  <a:ext uri="{FF2B5EF4-FFF2-40B4-BE49-F238E27FC236}">
                    <a16:creationId xmlns:a16="http://schemas.microsoft.com/office/drawing/2014/main" id="{41E0D740-4AD8-417B-873E-ADFE6632E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25">
                <a:extLst>
                  <a:ext uri="{FF2B5EF4-FFF2-40B4-BE49-F238E27FC236}">
                    <a16:creationId xmlns:a16="http://schemas.microsoft.com/office/drawing/2014/main" id="{193D799E-85C6-4E13-94FB-1B1629A17C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26">
                <a:extLst>
                  <a:ext uri="{FF2B5EF4-FFF2-40B4-BE49-F238E27FC236}">
                    <a16:creationId xmlns:a16="http://schemas.microsoft.com/office/drawing/2014/main" id="{F60165E1-F8F1-4814-B0D9-A1806CE34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27">
                <a:extLst>
                  <a:ext uri="{FF2B5EF4-FFF2-40B4-BE49-F238E27FC236}">
                    <a16:creationId xmlns:a16="http://schemas.microsoft.com/office/drawing/2014/main" id="{1289F749-6039-4BA9-A27C-DDEA97BAF6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Freeform 28">
                <a:extLst>
                  <a:ext uri="{FF2B5EF4-FFF2-40B4-BE49-F238E27FC236}">
                    <a16:creationId xmlns:a16="http://schemas.microsoft.com/office/drawing/2014/main" id="{E81B336E-CA05-40DD-A252-78B1426565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0" name="Freeform 29">
                <a:extLst>
                  <a:ext uri="{FF2B5EF4-FFF2-40B4-BE49-F238E27FC236}">
                    <a16:creationId xmlns:a16="http://schemas.microsoft.com/office/drawing/2014/main" id="{27CEA681-1510-4213-A605-0A250A7486A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1" name="Freeform 30">
                <a:extLst>
                  <a:ext uri="{FF2B5EF4-FFF2-40B4-BE49-F238E27FC236}">
                    <a16:creationId xmlns:a16="http://schemas.microsoft.com/office/drawing/2014/main" id="{99A7CF31-4EC7-47B7-9A6B-95A0CFC79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2" name="Freeform 31">
                <a:extLst>
                  <a:ext uri="{FF2B5EF4-FFF2-40B4-BE49-F238E27FC236}">
                    <a16:creationId xmlns:a16="http://schemas.microsoft.com/office/drawing/2014/main" id="{733E9F48-DD20-413A-A03E-7C7EF1EFC1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5" name="Group 14">
              <a:extLst>
                <a:ext uri="{FF2B5EF4-FFF2-40B4-BE49-F238E27FC236}">
                  <a16:creationId xmlns:a16="http://schemas.microsoft.com/office/drawing/2014/main" id="{9AC11C72-708D-4226-83D9-8465847864E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6" name="Freeform 32">
                <a:extLst>
                  <a:ext uri="{FF2B5EF4-FFF2-40B4-BE49-F238E27FC236}">
                    <a16:creationId xmlns:a16="http://schemas.microsoft.com/office/drawing/2014/main" id="{A3BDCBC2-F3C9-4322-A19F-92D799BA2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33">
                <a:extLst>
                  <a:ext uri="{FF2B5EF4-FFF2-40B4-BE49-F238E27FC236}">
                    <a16:creationId xmlns:a16="http://schemas.microsoft.com/office/drawing/2014/main" id="{D6499DC4-58DE-4F54-8244-418F53503E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34">
                <a:extLst>
                  <a:ext uri="{FF2B5EF4-FFF2-40B4-BE49-F238E27FC236}">
                    <a16:creationId xmlns:a16="http://schemas.microsoft.com/office/drawing/2014/main" id="{FF4F0425-C4EA-4063-86D6-BA8336ECCE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35">
                <a:extLst>
                  <a:ext uri="{FF2B5EF4-FFF2-40B4-BE49-F238E27FC236}">
                    <a16:creationId xmlns:a16="http://schemas.microsoft.com/office/drawing/2014/main" id="{CBF60FB4-6211-4E97-B5B8-32B0997F8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36">
                <a:extLst>
                  <a:ext uri="{FF2B5EF4-FFF2-40B4-BE49-F238E27FC236}">
                    <a16:creationId xmlns:a16="http://schemas.microsoft.com/office/drawing/2014/main" id="{21925C84-D56D-4B52-874C-AC2783823C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37">
                <a:extLst>
                  <a:ext uri="{FF2B5EF4-FFF2-40B4-BE49-F238E27FC236}">
                    <a16:creationId xmlns:a16="http://schemas.microsoft.com/office/drawing/2014/main" id="{518070E4-22B7-4742-B08A-1BE99661E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Freeform 38">
                <a:extLst>
                  <a:ext uri="{FF2B5EF4-FFF2-40B4-BE49-F238E27FC236}">
                    <a16:creationId xmlns:a16="http://schemas.microsoft.com/office/drawing/2014/main" id="{325D21C8-5AC6-464B-B6C7-1347BEF537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39">
                <a:extLst>
                  <a:ext uri="{FF2B5EF4-FFF2-40B4-BE49-F238E27FC236}">
                    <a16:creationId xmlns:a16="http://schemas.microsoft.com/office/drawing/2014/main" id="{A17FB258-8D26-45E8-8E81-50E9C1DF8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40">
                <a:extLst>
                  <a:ext uri="{FF2B5EF4-FFF2-40B4-BE49-F238E27FC236}">
                    <a16:creationId xmlns:a16="http://schemas.microsoft.com/office/drawing/2014/main" id="{1F572CD7-AE60-496C-8D34-233853EFBF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Rectangle 41">
                <a:extLst>
                  <a:ext uri="{FF2B5EF4-FFF2-40B4-BE49-F238E27FC236}">
                    <a16:creationId xmlns:a16="http://schemas.microsoft.com/office/drawing/2014/main" id="{BBFDA56D-E398-47C5-B776-15DD0A9A116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sp>
        <p:nvSpPr>
          <p:cNvPr id="54" name="Rectangle 53">
            <a:extLst>
              <a:ext uri="{FF2B5EF4-FFF2-40B4-BE49-F238E27FC236}">
                <a16:creationId xmlns:a16="http://schemas.microsoft.com/office/drawing/2014/main" id="{086696B0-DC42-487B-A75C-9323FE41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8C852927-7A85-41C3-91E9-2F6992E34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538554" cy="5897880"/>
          </a:xfrm>
          <a:prstGeom prst="rect">
            <a:avLst/>
          </a:prstGeom>
          <a:solidFill>
            <a:srgbClr val="FFFFFF"/>
          </a:solidFill>
          <a:ln w="2222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map&#10;&#10;Description automatically generated">
            <a:extLst>
              <a:ext uri="{FF2B5EF4-FFF2-40B4-BE49-F238E27FC236}">
                <a16:creationId xmlns:a16="http://schemas.microsoft.com/office/drawing/2014/main" id="{66AB1A45-6B0A-49EC-B6FF-923AF8D8A048}"/>
              </a:ext>
            </a:extLst>
          </p:cNvPr>
          <p:cNvPicPr>
            <a:picLocks noChangeAspect="1"/>
          </p:cNvPicPr>
          <p:nvPr/>
        </p:nvPicPr>
        <p:blipFill>
          <a:blip r:embed="rId4"/>
          <a:stretch>
            <a:fillRect/>
          </a:stretch>
        </p:blipFill>
        <p:spPr>
          <a:xfrm>
            <a:off x="1020657" y="643467"/>
            <a:ext cx="4456852" cy="5571066"/>
          </a:xfrm>
          <a:prstGeom prst="rect">
            <a:avLst/>
          </a:prstGeom>
        </p:spPr>
      </p:pic>
      <p:sp>
        <p:nvSpPr>
          <p:cNvPr id="58" name="Rectangle 57">
            <a:extLst>
              <a:ext uri="{FF2B5EF4-FFF2-40B4-BE49-F238E27FC236}">
                <a16:creationId xmlns:a16="http://schemas.microsoft.com/office/drawing/2014/main" id="{0E4670F0-2634-43A1-A1DE-4011D22097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3" y="480057"/>
            <a:ext cx="5538554" cy="5897880"/>
          </a:xfrm>
          <a:prstGeom prst="rect">
            <a:avLst/>
          </a:prstGeom>
          <a:solidFill>
            <a:srgbClr val="FFFFFF"/>
          </a:solidFill>
          <a:ln w="2222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5027A61-3850-48E9-B96F-AA533285571F}"/>
              </a:ext>
            </a:extLst>
          </p:cNvPr>
          <p:cNvPicPr>
            <a:picLocks noChangeAspect="1"/>
          </p:cNvPicPr>
          <p:nvPr/>
        </p:nvPicPr>
        <p:blipFill>
          <a:blip r:embed="rId5"/>
          <a:stretch>
            <a:fillRect/>
          </a:stretch>
        </p:blipFill>
        <p:spPr>
          <a:xfrm>
            <a:off x="6342888" y="1499699"/>
            <a:ext cx="5211232" cy="3853516"/>
          </a:xfrm>
          <a:prstGeom prst="rect">
            <a:avLst/>
          </a:prstGeom>
        </p:spPr>
      </p:pic>
    </p:spTree>
    <p:extLst>
      <p:ext uri="{BB962C8B-B14F-4D97-AF65-F5344CB8AC3E}">
        <p14:creationId xmlns:p14="http://schemas.microsoft.com/office/powerpoint/2010/main" val="2007839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32123-222B-48F9-93DD-4E0A6CE01317}"/>
              </a:ext>
            </a:extLst>
          </p:cNvPr>
          <p:cNvSpPr>
            <a:spLocks noGrp="1"/>
          </p:cNvSpPr>
          <p:nvPr>
            <p:ph type="title"/>
          </p:nvPr>
        </p:nvSpPr>
        <p:spPr>
          <a:xfrm>
            <a:off x="2536580" y="260300"/>
            <a:ext cx="6060665" cy="654101"/>
          </a:xfrm>
        </p:spPr>
        <p:txBody>
          <a:bodyPr/>
          <a:lstStyle/>
          <a:p>
            <a:r>
              <a:rPr lang="en-GB" dirty="0"/>
              <a:t>Maximal cushioned shoe. </a:t>
            </a:r>
          </a:p>
        </p:txBody>
      </p:sp>
      <p:sp>
        <p:nvSpPr>
          <p:cNvPr id="3" name="Content Placeholder 2">
            <a:extLst>
              <a:ext uri="{FF2B5EF4-FFF2-40B4-BE49-F238E27FC236}">
                <a16:creationId xmlns:a16="http://schemas.microsoft.com/office/drawing/2014/main" id="{725D41B8-0F7C-490B-B8DF-CDFD625D0298}"/>
              </a:ext>
            </a:extLst>
          </p:cNvPr>
          <p:cNvSpPr>
            <a:spLocks noGrp="1"/>
          </p:cNvSpPr>
          <p:nvPr>
            <p:ph idx="1"/>
          </p:nvPr>
        </p:nvSpPr>
        <p:spPr>
          <a:xfrm>
            <a:off x="867266" y="989814"/>
            <a:ext cx="10180145" cy="5194170"/>
          </a:xfrm>
        </p:spPr>
        <p:txBody>
          <a:bodyPr>
            <a:normAutofit lnSpcReduction="10000"/>
          </a:bodyPr>
          <a:lstStyle/>
          <a:p>
            <a:r>
              <a:rPr lang="en-GB" dirty="0">
                <a:latin typeface="Times New Roman" panose="02020603050405020304" pitchFamily="18" charset="0"/>
                <a:cs typeface="Times New Roman" panose="02020603050405020304" pitchFamily="18" charset="0"/>
              </a:rPr>
              <a:t>The increase of cushioning is thought to improve shock attenuation and reduce the risk of injury. </a:t>
            </a:r>
          </a:p>
          <a:p>
            <a:r>
              <a:rPr lang="en-GB" dirty="0">
                <a:latin typeface="Times New Roman" panose="02020603050405020304" pitchFamily="18" charset="0"/>
                <a:cs typeface="Times New Roman" panose="02020603050405020304" pitchFamily="18" charset="0"/>
              </a:rPr>
              <a:t>Anecdotally, runners have expressed in press that maximal running shoes reduce or eliminate running related pains that often appear several miles into their run. </a:t>
            </a:r>
          </a:p>
          <a:p>
            <a:r>
              <a:rPr lang="en-GB" dirty="0">
                <a:latin typeface="Times New Roman" panose="02020603050405020304" pitchFamily="18" charset="0"/>
                <a:cs typeface="Times New Roman" panose="02020603050405020304" pitchFamily="18" charset="0"/>
              </a:rPr>
              <a:t>However, Pollard et al., (2018) reported that participants using a maximal cushioned shoe resulted in a higher impact peak. </a:t>
            </a:r>
          </a:p>
          <a:p>
            <a:r>
              <a:rPr lang="en-GB" dirty="0">
                <a:latin typeface="Times New Roman" panose="02020603050405020304" pitchFamily="18" charset="0"/>
                <a:cs typeface="Times New Roman" panose="02020603050405020304" pitchFamily="18" charset="0"/>
              </a:rPr>
              <a:t>Further findings were that runners displaced a greater loading rate when wearing maximal cushioned shoes compared to a neutral shoe. </a:t>
            </a:r>
          </a:p>
          <a:p>
            <a:r>
              <a:rPr lang="en-GB" dirty="0">
                <a:latin typeface="Times New Roman" panose="02020603050405020304" pitchFamily="18" charset="0"/>
                <a:cs typeface="Times New Roman" panose="02020603050405020304" pitchFamily="18" charset="0"/>
              </a:rPr>
              <a:t>Maximal shoes are also constructed with a low heel-toe drop, and they contain substantially greater midsole cushioning from the forefoot to the rearfoot.</a:t>
            </a:r>
          </a:p>
        </p:txBody>
      </p:sp>
    </p:spTree>
    <p:extLst>
      <p:ext uri="{BB962C8B-B14F-4D97-AF65-F5344CB8AC3E}">
        <p14:creationId xmlns:p14="http://schemas.microsoft.com/office/powerpoint/2010/main" val="1557800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028D8-95D1-4EAA-A1F2-6011D37CD88E}"/>
              </a:ext>
            </a:extLst>
          </p:cNvPr>
          <p:cNvSpPr>
            <a:spLocks noGrp="1"/>
          </p:cNvSpPr>
          <p:nvPr>
            <p:ph type="title"/>
          </p:nvPr>
        </p:nvSpPr>
        <p:spPr>
          <a:xfrm>
            <a:off x="1886131" y="316860"/>
            <a:ext cx="9905998" cy="1478570"/>
          </a:xfrm>
        </p:spPr>
        <p:txBody>
          <a:bodyPr/>
          <a:lstStyle/>
          <a:p>
            <a:r>
              <a:rPr lang="en-GB" dirty="0"/>
              <a:t>Statistics.</a:t>
            </a:r>
          </a:p>
        </p:txBody>
      </p:sp>
      <p:sp>
        <p:nvSpPr>
          <p:cNvPr id="3" name="Content Placeholder 2">
            <a:extLst>
              <a:ext uri="{FF2B5EF4-FFF2-40B4-BE49-F238E27FC236}">
                <a16:creationId xmlns:a16="http://schemas.microsoft.com/office/drawing/2014/main" id="{0B1EA634-F749-4D49-9D8B-5215D7E08EF9}"/>
              </a:ext>
            </a:extLst>
          </p:cNvPr>
          <p:cNvSpPr>
            <a:spLocks noGrp="1"/>
          </p:cNvSpPr>
          <p:nvPr>
            <p:ph idx="1"/>
          </p:nvPr>
        </p:nvSpPr>
        <p:spPr>
          <a:xfrm>
            <a:off x="888767" y="2059215"/>
            <a:ext cx="9905999" cy="4025463"/>
          </a:xfrm>
        </p:spPr>
        <p:txBody>
          <a:bodyPr>
            <a:normAutofit/>
          </a:bodyPr>
          <a:lstStyle/>
          <a:p>
            <a:r>
              <a:rPr lang="en-GB" dirty="0">
                <a:latin typeface="Times New Roman" panose="02020603050405020304" pitchFamily="18" charset="0"/>
                <a:cs typeface="Times New Roman" panose="02020603050405020304" pitchFamily="18" charset="0"/>
              </a:rPr>
              <a:t>Willems et al., (2019) found in their cohort study that 34% of runner and 13% of walkers developed a lower extremity injury. </a:t>
            </a:r>
          </a:p>
          <a:p>
            <a:r>
              <a:rPr lang="en-GB" dirty="0">
                <a:latin typeface="Times New Roman" panose="02020603050405020304" pitchFamily="18" charset="0"/>
                <a:cs typeface="Times New Roman" panose="02020603050405020304" pitchFamily="18" charset="0"/>
              </a:rPr>
              <a:t>Identifying that walking injuries occur less frequently than running injuries and that the incidence rate is almost half the difference.  </a:t>
            </a:r>
          </a:p>
          <a:p>
            <a:r>
              <a:rPr lang="en-GB" dirty="0">
                <a:latin typeface="Times New Roman" panose="02020603050405020304" pitchFamily="18" charset="0"/>
                <a:cs typeface="Times New Roman" panose="02020603050405020304" pitchFamily="18" charset="0"/>
              </a:rPr>
              <a:t>On average, according to ASICS (sports wear company) a regular runner should replace their shoes between every 450-500miles they have run. </a:t>
            </a:r>
          </a:p>
          <a:p>
            <a:r>
              <a:rPr lang="en-GB" dirty="0">
                <a:latin typeface="Times New Roman" panose="02020603050405020304" pitchFamily="18" charset="0"/>
                <a:cs typeface="Times New Roman" panose="02020603050405020304" pitchFamily="18" charset="0"/>
              </a:rPr>
              <a:t>How quickly your shoes wear out is dependent on your mileage, body weight, and foot type.</a:t>
            </a:r>
          </a:p>
          <a:p>
            <a:pPr marL="0" indent="0">
              <a:buNone/>
            </a:pPr>
            <a:endParaRPr lang="en-GB" dirty="0"/>
          </a:p>
        </p:txBody>
      </p:sp>
    </p:spTree>
    <p:extLst>
      <p:ext uri="{BB962C8B-B14F-4D97-AF65-F5344CB8AC3E}">
        <p14:creationId xmlns:p14="http://schemas.microsoft.com/office/powerpoint/2010/main" val="1543186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55E09-7316-4650-AB29-4D35F4E83BFB}"/>
              </a:ext>
            </a:extLst>
          </p:cNvPr>
          <p:cNvSpPr>
            <a:spLocks noGrp="1"/>
          </p:cNvSpPr>
          <p:nvPr>
            <p:ph type="title"/>
          </p:nvPr>
        </p:nvSpPr>
        <p:spPr>
          <a:xfrm>
            <a:off x="1385740" y="106239"/>
            <a:ext cx="10349827" cy="815043"/>
          </a:xfrm>
        </p:spPr>
        <p:txBody>
          <a:bodyPr/>
          <a:lstStyle/>
          <a:p>
            <a:r>
              <a:rPr lang="en-GB" dirty="0"/>
              <a:t>What effects do they have on performance?</a:t>
            </a:r>
          </a:p>
        </p:txBody>
      </p:sp>
      <p:sp>
        <p:nvSpPr>
          <p:cNvPr id="3" name="Content Placeholder 2">
            <a:extLst>
              <a:ext uri="{FF2B5EF4-FFF2-40B4-BE49-F238E27FC236}">
                <a16:creationId xmlns:a16="http://schemas.microsoft.com/office/drawing/2014/main" id="{0F6488CB-0A31-44AC-AB8C-09DA1F69C6F4}"/>
              </a:ext>
            </a:extLst>
          </p:cNvPr>
          <p:cNvSpPr>
            <a:spLocks noGrp="1"/>
          </p:cNvSpPr>
          <p:nvPr>
            <p:ph idx="1"/>
          </p:nvPr>
        </p:nvSpPr>
        <p:spPr>
          <a:xfrm>
            <a:off x="1141412" y="1159498"/>
            <a:ext cx="9905999" cy="5184742"/>
          </a:xfrm>
        </p:spPr>
        <p:txBody>
          <a:bodyPr>
            <a:normAutofit/>
          </a:bodyPr>
          <a:lstStyle/>
          <a:p>
            <a:r>
              <a:rPr lang="en-GB" dirty="0">
                <a:latin typeface="Times New Roman" panose="02020603050405020304" pitchFamily="18" charset="0"/>
                <a:cs typeface="Times New Roman" panose="02020603050405020304" pitchFamily="18" charset="0"/>
              </a:rPr>
              <a:t>Faster? – Running shoes are designed in a way that improves running efficiency. Science suggests that if you can reduce the energy it takes to run, then in theory, you should be able to run faster and for a longer period. The more energy that is returned, the more efficiently an athlete should be able to run.</a:t>
            </a:r>
          </a:p>
          <a:p>
            <a:r>
              <a:rPr lang="en-GB" dirty="0">
                <a:latin typeface="Times New Roman" panose="02020603050405020304" pitchFamily="18" charset="0"/>
                <a:cs typeface="Times New Roman" panose="02020603050405020304" pitchFamily="18" charset="0"/>
              </a:rPr>
              <a:t>Reduced pain? – Wang et al (2020) summaries that from studies, researchers have found that different styles of running shoes can effect biomechanics and alter injury risk. However, the literature surrounding the reduced injury risk is mixed and unsatisfactory (Napier and Willy, 2018).</a:t>
            </a:r>
          </a:p>
          <a:p>
            <a:r>
              <a:rPr lang="en-GB" dirty="0">
                <a:latin typeface="Times New Roman" panose="02020603050405020304" pitchFamily="18" charset="0"/>
                <a:cs typeface="Times New Roman" panose="02020603050405020304" pitchFamily="18" charset="0"/>
              </a:rPr>
              <a:t>One of the main objective's athletes will look for in a shoe is comfort. </a:t>
            </a:r>
          </a:p>
        </p:txBody>
      </p:sp>
    </p:spTree>
    <p:extLst>
      <p:ext uri="{BB962C8B-B14F-4D97-AF65-F5344CB8AC3E}">
        <p14:creationId xmlns:p14="http://schemas.microsoft.com/office/powerpoint/2010/main" val="1707442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4ED56-160E-4CE6-BDA8-A4FA0E8F9372}"/>
              </a:ext>
            </a:extLst>
          </p:cNvPr>
          <p:cNvSpPr>
            <a:spLocks noGrp="1"/>
          </p:cNvSpPr>
          <p:nvPr>
            <p:ph type="title"/>
          </p:nvPr>
        </p:nvSpPr>
        <p:spPr>
          <a:xfrm>
            <a:off x="1731182" y="157488"/>
            <a:ext cx="9322306" cy="909311"/>
          </a:xfrm>
        </p:spPr>
        <p:txBody>
          <a:bodyPr>
            <a:normAutofit fontScale="90000"/>
          </a:bodyPr>
          <a:lstStyle/>
          <a:p>
            <a:pPr algn="ctr"/>
            <a:r>
              <a:rPr lang="en-GB" dirty="0"/>
              <a:t>Case Study- Nike’s Vaporfly or ‘Alphafly’ shoes</a:t>
            </a:r>
          </a:p>
        </p:txBody>
      </p:sp>
      <p:sp>
        <p:nvSpPr>
          <p:cNvPr id="3" name="Content Placeholder 2">
            <a:extLst>
              <a:ext uri="{FF2B5EF4-FFF2-40B4-BE49-F238E27FC236}">
                <a16:creationId xmlns:a16="http://schemas.microsoft.com/office/drawing/2014/main" id="{B35884FC-C5E8-415E-A080-CBE1CCC37638}"/>
              </a:ext>
            </a:extLst>
          </p:cNvPr>
          <p:cNvSpPr>
            <a:spLocks noGrp="1"/>
          </p:cNvSpPr>
          <p:nvPr>
            <p:ph idx="1"/>
          </p:nvPr>
        </p:nvSpPr>
        <p:spPr>
          <a:xfrm>
            <a:off x="701530" y="898635"/>
            <a:ext cx="5567891" cy="5801877"/>
          </a:xfrm>
        </p:spPr>
        <p:txBody>
          <a:bodyPr anchor="ctr">
            <a:normAutofit/>
          </a:bodyPr>
          <a:lstStyle/>
          <a:p>
            <a:r>
              <a:rPr lang="en-GB" dirty="0">
                <a:latin typeface="Times New Roman" panose="02020603050405020304" pitchFamily="18" charset="0"/>
                <a:cs typeface="Times New Roman" panose="02020603050405020304" pitchFamily="18" charset="0"/>
              </a:rPr>
              <a:t>Its suggested that the new Vaporfly shoes are giving athletes an unfair advantage. </a:t>
            </a:r>
          </a:p>
          <a:p>
            <a:r>
              <a:rPr lang="en-GB" dirty="0">
                <a:latin typeface="Times New Roman" panose="02020603050405020304" pitchFamily="18" charset="0"/>
                <a:cs typeface="Times New Roman" panose="02020603050405020304" pitchFamily="18" charset="0"/>
              </a:rPr>
              <a:t>Athletes wearing the Nike's latest Vaporfly have taken 31 of 36 top-three finishes in major marathons last year (2019).</a:t>
            </a:r>
          </a:p>
          <a:p>
            <a:r>
              <a:rPr lang="en-GB" dirty="0">
                <a:latin typeface="Times New Roman" panose="02020603050405020304" pitchFamily="18" charset="0"/>
                <a:cs typeface="Times New Roman" panose="02020603050405020304" pitchFamily="18" charset="0"/>
              </a:rPr>
              <a:t>Vaporflys claim to improve an athlete's performance by 4%, and the five fastest marathons of all time have been run in the past 16 months by athletes wearing varying forms of the technology.</a:t>
            </a:r>
          </a:p>
          <a:p>
            <a:r>
              <a:rPr lang="en-GB" sz="1050" dirty="0"/>
              <a:t>https://www.youtube.com/watch?v=jGtcCeTvtYk</a:t>
            </a:r>
          </a:p>
          <a:p>
            <a:endParaRPr lang="en-GB"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66CC4004-E4FD-4748-AC85-C72F7DE816A2}"/>
              </a:ext>
            </a:extLst>
          </p:cNvPr>
          <p:cNvPicPr>
            <a:picLocks noChangeAspect="1"/>
          </p:cNvPicPr>
          <p:nvPr/>
        </p:nvPicPr>
        <p:blipFill rotWithShape="1">
          <a:blip r:embed="rId4"/>
          <a:srcRect r="9505" b="-2"/>
          <a:stretch/>
        </p:blipFill>
        <p:spPr>
          <a:xfrm>
            <a:off x="6249141" y="1771856"/>
            <a:ext cx="5241330" cy="3431740"/>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3947021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footwear&#10;&#10;Description automatically generated">
            <a:extLst>
              <a:ext uri="{FF2B5EF4-FFF2-40B4-BE49-F238E27FC236}">
                <a16:creationId xmlns:a16="http://schemas.microsoft.com/office/drawing/2014/main" id="{E556E794-031D-4989-92B5-54D4D05F98C7}"/>
              </a:ext>
            </a:extLst>
          </p:cNvPr>
          <p:cNvPicPr>
            <a:picLocks noChangeAspect="1"/>
          </p:cNvPicPr>
          <p:nvPr/>
        </p:nvPicPr>
        <p:blipFill>
          <a:blip r:embed="rId3"/>
          <a:stretch>
            <a:fillRect/>
          </a:stretch>
        </p:blipFill>
        <p:spPr>
          <a:xfrm>
            <a:off x="484632" y="2253554"/>
            <a:ext cx="3517119" cy="2344746"/>
          </a:xfrm>
          <a:prstGeom prst="rect">
            <a:avLst/>
          </a:prstGeom>
        </p:spPr>
      </p:pic>
      <p:cxnSp>
        <p:nvCxnSpPr>
          <p:cNvPr id="60" name="Straight Connector 59">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indoor, cat, sitting, table&#10;&#10;Description automatically generated">
            <a:extLst>
              <a:ext uri="{FF2B5EF4-FFF2-40B4-BE49-F238E27FC236}">
                <a16:creationId xmlns:a16="http://schemas.microsoft.com/office/drawing/2014/main" id="{B7F543C7-6BD2-44AD-95E1-A0F44F82E53E}"/>
              </a:ext>
            </a:extLst>
          </p:cNvPr>
          <p:cNvPicPr>
            <a:picLocks noChangeAspect="1"/>
          </p:cNvPicPr>
          <p:nvPr/>
        </p:nvPicPr>
        <p:blipFill>
          <a:blip r:embed="rId4"/>
          <a:stretch>
            <a:fillRect/>
          </a:stretch>
        </p:blipFill>
        <p:spPr>
          <a:xfrm>
            <a:off x="4310676" y="2328750"/>
            <a:ext cx="3537345" cy="2194353"/>
          </a:xfrm>
          <a:prstGeom prst="rect">
            <a:avLst/>
          </a:prstGeom>
        </p:spPr>
      </p:pic>
      <p:cxnSp>
        <p:nvCxnSpPr>
          <p:cNvPr id="62" name="Straight Connector 61">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1179A6BB-91C7-43BF-AA8D-0ED5871473CE}"/>
              </a:ext>
            </a:extLst>
          </p:cNvPr>
          <p:cNvPicPr>
            <a:picLocks noChangeAspect="1"/>
          </p:cNvPicPr>
          <p:nvPr/>
        </p:nvPicPr>
        <p:blipFill>
          <a:blip r:embed="rId5"/>
          <a:stretch>
            <a:fillRect/>
          </a:stretch>
        </p:blipFill>
        <p:spPr>
          <a:xfrm>
            <a:off x="8162336" y="2295425"/>
            <a:ext cx="3517120" cy="2261005"/>
          </a:xfrm>
          <a:prstGeom prst="rect">
            <a:avLst/>
          </a:prstGeom>
        </p:spPr>
      </p:pic>
    </p:spTree>
    <p:extLst>
      <p:ext uri="{BB962C8B-B14F-4D97-AF65-F5344CB8AC3E}">
        <p14:creationId xmlns:p14="http://schemas.microsoft.com/office/powerpoint/2010/main" val="4102845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DAF01-FF8D-487E-92E7-6E92F5534025}"/>
              </a:ext>
            </a:extLst>
          </p:cNvPr>
          <p:cNvSpPr>
            <a:spLocks noGrp="1"/>
          </p:cNvSpPr>
          <p:nvPr>
            <p:ph type="title"/>
          </p:nvPr>
        </p:nvSpPr>
        <p:spPr>
          <a:xfrm>
            <a:off x="1299068" y="380460"/>
            <a:ext cx="9905998" cy="1478570"/>
          </a:xfrm>
        </p:spPr>
        <p:txBody>
          <a:bodyPr/>
          <a:lstStyle/>
          <a:p>
            <a:r>
              <a:rPr lang="en-GB" dirty="0"/>
              <a:t>Laws surrounding running shoes.</a:t>
            </a:r>
          </a:p>
        </p:txBody>
      </p:sp>
      <p:sp>
        <p:nvSpPr>
          <p:cNvPr id="3" name="Content Placeholder 2">
            <a:extLst>
              <a:ext uri="{FF2B5EF4-FFF2-40B4-BE49-F238E27FC236}">
                <a16:creationId xmlns:a16="http://schemas.microsoft.com/office/drawing/2014/main" id="{57779B93-ADF8-4C4C-83E8-4B5C91BEC7C5}"/>
              </a:ext>
            </a:extLst>
          </p:cNvPr>
          <p:cNvSpPr>
            <a:spLocks noGrp="1"/>
          </p:cNvSpPr>
          <p:nvPr>
            <p:ph idx="1"/>
          </p:nvPr>
        </p:nvSpPr>
        <p:spPr>
          <a:xfrm>
            <a:off x="1141412" y="1859030"/>
            <a:ext cx="9905999" cy="4652128"/>
          </a:xfrm>
        </p:spPr>
        <p:txBody>
          <a:bodyPr>
            <a:normAutofit lnSpcReduction="10000"/>
          </a:bodyPr>
          <a:lstStyle/>
          <a:p>
            <a:r>
              <a:rPr lang="en-GB" dirty="0">
                <a:latin typeface="Times New Roman" panose="02020603050405020304" pitchFamily="18" charset="0"/>
                <a:cs typeface="Times New Roman" panose="02020603050405020304" pitchFamily="18" charset="0"/>
              </a:rPr>
              <a:t>Starting from April 2020 the World Athletics are introducing a new law that new running shoes will not be aloud in competition unless the shoe has been purchased by an athlete on the open retail market for at least four months prior to that competition.</a:t>
            </a:r>
          </a:p>
          <a:p>
            <a:r>
              <a:rPr lang="en-GB" dirty="0">
                <a:latin typeface="Times New Roman" panose="02020603050405020304" pitchFamily="18" charset="0"/>
                <a:cs typeface="Times New Roman" panose="02020603050405020304" pitchFamily="18" charset="0"/>
              </a:rPr>
              <a:t>World Athletics has also introduced an immediate indefinite ban on any shoes that have a sole thicker than 40mm.</a:t>
            </a:r>
          </a:p>
          <a:p>
            <a:r>
              <a:rPr lang="en-GB" dirty="0">
                <a:latin typeface="Times New Roman" panose="02020603050405020304" pitchFamily="18" charset="0"/>
                <a:cs typeface="Times New Roman" panose="02020603050405020304" pitchFamily="18" charset="0"/>
              </a:rPr>
              <a:t>An immediate indefinite ban has also been introduced on any shoe that contains more than one "rigid embedded plate or blade".</a:t>
            </a:r>
          </a:p>
          <a:p>
            <a:r>
              <a:rPr lang="en-GB" dirty="0">
                <a:latin typeface="Times New Roman" panose="02020603050405020304" pitchFamily="18" charset="0"/>
                <a:cs typeface="Times New Roman" panose="02020603050405020304" pitchFamily="18" charset="0"/>
              </a:rPr>
              <a:t>Any shoe that does not meet this requirements is deemed to be a prototype and may not be used in the competition. </a:t>
            </a:r>
          </a:p>
          <a:p>
            <a:pPr marL="0" indent="0">
              <a:buNone/>
            </a:pPr>
            <a:endParaRPr lang="en-GB" dirty="0"/>
          </a:p>
        </p:txBody>
      </p:sp>
    </p:spTree>
    <p:extLst>
      <p:ext uri="{BB962C8B-B14F-4D97-AF65-F5344CB8AC3E}">
        <p14:creationId xmlns:p14="http://schemas.microsoft.com/office/powerpoint/2010/main" val="347313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0D7A7-D1CD-4F17-8134-F92742CB8CE1}"/>
              </a:ext>
            </a:extLst>
          </p:cNvPr>
          <p:cNvSpPr>
            <a:spLocks noGrp="1"/>
          </p:cNvSpPr>
          <p:nvPr>
            <p:ph type="title"/>
          </p:nvPr>
        </p:nvSpPr>
        <p:spPr>
          <a:xfrm>
            <a:off x="1141413" y="618518"/>
            <a:ext cx="9905998" cy="1097160"/>
          </a:xfrm>
        </p:spPr>
        <p:txBody>
          <a:bodyPr/>
          <a:lstStyle/>
          <a:p>
            <a:r>
              <a:rPr lang="en-GB" dirty="0"/>
              <a:t>Conclusion</a:t>
            </a:r>
          </a:p>
        </p:txBody>
      </p:sp>
      <p:sp>
        <p:nvSpPr>
          <p:cNvPr id="3" name="Content Placeholder 2">
            <a:extLst>
              <a:ext uri="{FF2B5EF4-FFF2-40B4-BE49-F238E27FC236}">
                <a16:creationId xmlns:a16="http://schemas.microsoft.com/office/drawing/2014/main" id="{2E122AD2-77E4-4AAA-BDC7-21C8F3AA0DEE}"/>
              </a:ext>
            </a:extLst>
          </p:cNvPr>
          <p:cNvSpPr>
            <a:spLocks noGrp="1"/>
          </p:cNvSpPr>
          <p:nvPr>
            <p:ph idx="1"/>
          </p:nvPr>
        </p:nvSpPr>
        <p:spPr>
          <a:xfrm>
            <a:off x="1141412" y="1781666"/>
            <a:ext cx="9905999" cy="4524866"/>
          </a:xfrm>
        </p:spPr>
        <p:txBody>
          <a:bodyPr/>
          <a:lstStyle/>
          <a:p>
            <a:r>
              <a:rPr lang="en-GB" dirty="0">
                <a:latin typeface="Times New Roman" panose="02020603050405020304" pitchFamily="18" charset="0"/>
                <a:cs typeface="Times New Roman" panose="02020603050405020304" pitchFamily="18" charset="0"/>
              </a:rPr>
              <a:t>Buying a pair of running shoes is an important aspect of performance for elite runners.</a:t>
            </a:r>
          </a:p>
          <a:p>
            <a:r>
              <a:rPr lang="en-GB" dirty="0">
                <a:latin typeface="Times New Roman" panose="02020603050405020304" pitchFamily="18" charset="0"/>
                <a:cs typeface="Times New Roman" panose="02020603050405020304" pitchFamily="18" charset="0"/>
              </a:rPr>
              <a:t>But the literature surrounding the effectiveness of running shoes on performance is minimal and inconclusive.</a:t>
            </a:r>
          </a:p>
          <a:p>
            <a:r>
              <a:rPr lang="en-GB" dirty="0">
                <a:latin typeface="Times New Roman" panose="02020603050405020304" pitchFamily="18" charset="0"/>
                <a:cs typeface="Times New Roman" panose="02020603050405020304" pitchFamily="18" charset="0"/>
              </a:rPr>
              <a:t>Further research is required to investigate the true effects running shoes have on biomechanics and performance.</a:t>
            </a:r>
          </a:p>
          <a:p>
            <a:r>
              <a:rPr lang="en-GB" dirty="0">
                <a:latin typeface="Times New Roman" panose="02020603050405020304" pitchFamily="18" charset="0"/>
                <a:cs typeface="Times New Roman" panose="02020603050405020304" pitchFamily="18" charset="0"/>
              </a:rPr>
              <a:t>New technology is improving running economy yet causing disagreements for competition. </a:t>
            </a:r>
          </a:p>
        </p:txBody>
      </p:sp>
    </p:spTree>
    <p:extLst>
      <p:ext uri="{BB962C8B-B14F-4D97-AF65-F5344CB8AC3E}">
        <p14:creationId xmlns:p14="http://schemas.microsoft.com/office/powerpoint/2010/main" val="24074791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CD192-1946-4555-A33E-19AC3C44789B}"/>
              </a:ext>
            </a:extLst>
          </p:cNvPr>
          <p:cNvSpPr>
            <a:spLocks noGrp="1"/>
          </p:cNvSpPr>
          <p:nvPr>
            <p:ph type="title"/>
          </p:nvPr>
        </p:nvSpPr>
        <p:spPr>
          <a:xfrm>
            <a:off x="1398087" y="217465"/>
            <a:ext cx="3655176" cy="600682"/>
          </a:xfrm>
        </p:spPr>
        <p:txBody>
          <a:bodyPr/>
          <a:lstStyle/>
          <a:p>
            <a:r>
              <a:rPr lang="en-GB" dirty="0"/>
              <a:t>Reference List</a:t>
            </a:r>
          </a:p>
        </p:txBody>
      </p:sp>
      <p:sp>
        <p:nvSpPr>
          <p:cNvPr id="3" name="Content Placeholder 2">
            <a:extLst>
              <a:ext uri="{FF2B5EF4-FFF2-40B4-BE49-F238E27FC236}">
                <a16:creationId xmlns:a16="http://schemas.microsoft.com/office/drawing/2014/main" id="{BFDEEBC5-329F-491E-BE35-E6DF4D7F3D02}"/>
              </a:ext>
            </a:extLst>
          </p:cNvPr>
          <p:cNvSpPr>
            <a:spLocks noGrp="1"/>
          </p:cNvSpPr>
          <p:nvPr>
            <p:ph idx="1"/>
          </p:nvPr>
        </p:nvSpPr>
        <p:spPr>
          <a:xfrm>
            <a:off x="1141412" y="650449"/>
            <a:ext cx="9905999" cy="6207551"/>
          </a:xfrm>
        </p:spPr>
        <p:txBody>
          <a:bodyPr>
            <a:normAutofit/>
          </a:bodyPr>
          <a:lstStyle/>
          <a:p>
            <a:pPr marL="0" indent="0">
              <a:buNone/>
            </a:pPr>
            <a:r>
              <a:rPr lang="en-GB" sz="2000" dirty="0"/>
              <a:t>Hannigan, J., and Pollard, C. (2020) Differences in running biomechanics between maximal, traditional, and minimal running shoe. Journal of Science and Medicine in Sport.</a:t>
            </a:r>
          </a:p>
          <a:p>
            <a:pPr marL="0" indent="0">
              <a:buNone/>
            </a:pPr>
            <a:r>
              <a:rPr lang="en-GB" sz="2000" dirty="0"/>
              <a:t>Napier, C. and Willy, R. (2018) Logical fallacies in the running shoe debate: let the evidence guide prescription. British Journal of Sports Medicine.</a:t>
            </a:r>
          </a:p>
          <a:p>
            <a:pPr marL="0" indent="0">
              <a:buNone/>
            </a:pPr>
            <a:r>
              <a:rPr lang="en-GB" sz="2000" dirty="0"/>
              <a:t>Pollard, C., Ter Har, J., Hannigan, J., and Norcross, M. (2018) Influences of maximal running shoes on biomechanics before and after a 5k run. The orthopaedic journal of sports medicine. Vol. 6., Iss. 6. </a:t>
            </a:r>
          </a:p>
          <a:p>
            <a:pPr marL="0" indent="0">
              <a:buNone/>
            </a:pPr>
            <a:r>
              <a:rPr lang="en-GB" sz="2000" dirty="0"/>
              <a:t>Wang, L., Graham, R., Bourdon, E., Chen, Y., Gu, C. and Wang, L. (2020) Biomechanical Analysis of Running Foot Strike in Shoes of Different Mass. Journal of Sports Science and Medicine.</a:t>
            </a:r>
          </a:p>
          <a:p>
            <a:pPr marL="0" indent="0">
              <a:buNone/>
            </a:pPr>
            <a:r>
              <a:rPr lang="en-GB" sz="2000" dirty="0"/>
              <a:t>Willems, T., Ridder, R., and </a:t>
            </a:r>
            <a:r>
              <a:rPr lang="en-GB" sz="2000" dirty="0" err="1"/>
              <a:t>Roosen</a:t>
            </a:r>
            <a:r>
              <a:rPr lang="en-GB" sz="2000" dirty="0"/>
              <a:t>, P. (2019) </a:t>
            </a:r>
            <a:r>
              <a:rPr lang="en-GB" sz="2000" i="1" dirty="0"/>
              <a:t>Is consumer behaviour towards footwear predisposing for lower extremity injuries in runners and walkers? A prospective study. </a:t>
            </a:r>
          </a:p>
          <a:p>
            <a:pPr marL="0" indent="0">
              <a:buNone/>
            </a:pPr>
            <a:r>
              <a:rPr lang="en-GB" sz="2000" i="1" dirty="0"/>
              <a:t>BBC (2020) Available at </a:t>
            </a:r>
            <a:r>
              <a:rPr lang="en-GB" sz="2000" dirty="0">
                <a:hlinkClick r:id="rId2"/>
              </a:rPr>
              <a:t>https://www.bbc.co.uk/sport/athletics/51324991</a:t>
            </a:r>
            <a:r>
              <a:rPr lang="en-GB" sz="2000" dirty="0"/>
              <a:t>. Accessed on: 05/03/20.</a:t>
            </a:r>
          </a:p>
          <a:p>
            <a:pPr marL="0" indent="0">
              <a:buNone/>
            </a:pPr>
            <a:endParaRPr lang="en-GB" sz="2000" i="1" dirty="0"/>
          </a:p>
          <a:p>
            <a:pPr marL="0" indent="0">
              <a:buNone/>
            </a:pPr>
            <a:endParaRPr lang="en-GB" dirty="0"/>
          </a:p>
          <a:p>
            <a:pPr marL="0" indent="0">
              <a:buNone/>
            </a:pPr>
            <a:endParaRPr lang="en-GB" dirty="0"/>
          </a:p>
          <a:p>
            <a:pPr marL="0" indent="0">
              <a:buNone/>
            </a:pPr>
            <a:endParaRPr lang="en-GB" dirty="0"/>
          </a:p>
          <a:p>
            <a:pPr marL="0" indent="0">
              <a:buNone/>
            </a:pPr>
            <a:endParaRPr lang="en-GB" i="1" dirty="0"/>
          </a:p>
        </p:txBody>
      </p:sp>
    </p:spTree>
    <p:extLst>
      <p:ext uri="{BB962C8B-B14F-4D97-AF65-F5344CB8AC3E}">
        <p14:creationId xmlns:p14="http://schemas.microsoft.com/office/powerpoint/2010/main" val="3952208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A7DD9-993A-4935-AFBD-F31CC2979FA6}"/>
              </a:ext>
            </a:extLst>
          </p:cNvPr>
          <p:cNvSpPr>
            <a:spLocks noGrp="1"/>
          </p:cNvSpPr>
          <p:nvPr>
            <p:ph type="title"/>
          </p:nvPr>
        </p:nvSpPr>
        <p:spPr>
          <a:xfrm>
            <a:off x="1141412" y="1723024"/>
            <a:ext cx="9905998" cy="1478570"/>
          </a:xfrm>
        </p:spPr>
        <p:txBody>
          <a:bodyPr/>
          <a:lstStyle/>
          <a:p>
            <a:pPr algn="ctr"/>
            <a:r>
              <a:rPr lang="en-GB" dirty="0"/>
              <a:t>Thank you for listening</a:t>
            </a:r>
          </a:p>
        </p:txBody>
      </p:sp>
      <p:sp>
        <p:nvSpPr>
          <p:cNvPr id="3" name="Content Placeholder 2">
            <a:extLst>
              <a:ext uri="{FF2B5EF4-FFF2-40B4-BE49-F238E27FC236}">
                <a16:creationId xmlns:a16="http://schemas.microsoft.com/office/drawing/2014/main" id="{F622717D-F506-467E-822E-174234549E4B}"/>
              </a:ext>
            </a:extLst>
          </p:cNvPr>
          <p:cNvSpPr>
            <a:spLocks noGrp="1"/>
          </p:cNvSpPr>
          <p:nvPr>
            <p:ph idx="1"/>
          </p:nvPr>
        </p:nvSpPr>
        <p:spPr>
          <a:xfrm>
            <a:off x="1141412" y="3201594"/>
            <a:ext cx="9905999" cy="3541714"/>
          </a:xfrm>
        </p:spPr>
        <p:txBody>
          <a:bodyPr>
            <a:normAutofit/>
          </a:bodyPr>
          <a:lstStyle/>
          <a:p>
            <a:pPr marL="0" indent="0" algn="ctr">
              <a:buNone/>
            </a:pPr>
            <a:r>
              <a:rPr lang="en-GB" sz="3200" dirty="0"/>
              <a:t>Do you have any questions?</a:t>
            </a:r>
          </a:p>
        </p:txBody>
      </p:sp>
    </p:spTree>
    <p:extLst>
      <p:ext uri="{BB962C8B-B14F-4D97-AF65-F5344CB8AC3E}">
        <p14:creationId xmlns:p14="http://schemas.microsoft.com/office/powerpoint/2010/main" val="9506278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TotalTime>
  <Words>1416</Words>
  <Application>Microsoft Office PowerPoint</Application>
  <PresentationFormat>Widescreen</PresentationFormat>
  <Paragraphs>84</Paragraphs>
  <Slides>15</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Times New Roman</vt:lpstr>
      <vt:lpstr>Tw Cen MT</vt:lpstr>
      <vt:lpstr>Wingdings</vt:lpstr>
      <vt:lpstr>Circuit</vt:lpstr>
      <vt:lpstr>Ergogenic aids review: Running shoes</vt:lpstr>
      <vt:lpstr>Introduction</vt:lpstr>
      <vt:lpstr>What you need to know about running shoes.</vt:lpstr>
      <vt:lpstr>Identifying your foot type.</vt:lpstr>
      <vt:lpstr>Minimal cushioned shoe</vt:lpstr>
      <vt:lpstr>PowerPoint Presentation</vt:lpstr>
      <vt:lpstr>Maximal cushioned shoe. </vt:lpstr>
      <vt:lpstr>Statistics.</vt:lpstr>
      <vt:lpstr>What effects do they have on performance?</vt:lpstr>
      <vt:lpstr>Case Study- Nike’s Vaporfly or ‘Alphafly’ shoes</vt:lpstr>
      <vt:lpstr>PowerPoint Presentation</vt:lpstr>
      <vt:lpstr>Laws surrounding running shoes.</vt:lpstr>
      <vt:lpstr>Conclusion</vt:lpstr>
      <vt:lpstr>Reference List</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Ergogenic aids review: Running shoes</dc:title>
  <dc:creator>Emily Thomas (1600360)</dc:creator>
  <cp:lastModifiedBy>Emily Thomas (1600360)</cp:lastModifiedBy>
  <cp:revision>7</cp:revision>
  <dcterms:created xsi:type="dcterms:W3CDTF">2020-03-06T12:59:50Z</dcterms:created>
  <dcterms:modified xsi:type="dcterms:W3CDTF">2020-03-06T13:34:45Z</dcterms:modified>
</cp:coreProperties>
</file>