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6" r:id="rId4"/>
    <p:sldId id="259" r:id="rId5"/>
    <p:sldId id="260" r:id="rId6"/>
    <p:sldId id="261" r:id="rId7"/>
    <p:sldId id="262" r:id="rId8"/>
    <p:sldId id="263" r:id="rId9"/>
    <p:sldId id="264" r:id="rId10"/>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746" autoAdjust="0"/>
  </p:normalViewPr>
  <p:slideViewPr>
    <p:cSldViewPr>
      <p:cViewPr varScale="1">
        <p:scale>
          <a:sx n="71" d="100"/>
          <a:sy n="71" d="100"/>
        </p:scale>
        <p:origin x="-113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2F9A847-A6C9-4D6B-B4EC-E0FD062C86CC}" type="datetimeFigureOut">
              <a:rPr lang="zh-CN" altLang="en-US" smtClean="0"/>
              <a:t>2017/11/30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C55D9CB-FD03-43D3-9C19-F241578B56F3}"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r="-1000" b="-3000"/>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F9A847-A6C9-4D6B-B4EC-E0FD062C86CC}" type="datetimeFigureOut">
              <a:rPr lang="zh-CN" altLang="en-US" smtClean="0"/>
              <a:t>2017/11/30</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55D9CB-FD03-43D3-9C19-F241578B56F3}"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echweb.com.cn/internet/2011-08-24/1085023.shtml" TargetMode="External"/><Relationship Id="rId2" Type="http://schemas.openxmlformats.org/officeDocument/2006/relationships/hyperlink" Target="http://www.techweb.com.cn/news/2011-11-01/1112785.shtml" TargetMode="External"/><Relationship Id="rId1" Type="http://schemas.openxmlformats.org/officeDocument/2006/relationships/slideLayout" Target="../slideLayouts/slideLayout2.xml"/><Relationship Id="rId4" Type="http://schemas.openxmlformats.org/officeDocument/2006/relationships/hyperlink" Target="https://www.douban.com/note/14630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l="-15000" r="-10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6012160" y="2780928"/>
            <a:ext cx="3131840" cy="4077072"/>
          </a:xfrm>
        </p:spPr>
        <p:txBody>
          <a:bodyPr>
            <a:normAutofit/>
          </a:bodyPr>
          <a:lstStyle/>
          <a:p>
            <a:r>
              <a:rPr lang="en-US" altLang="zh-CN" sz="2400" b="1" dirty="0" smtClean="0"/>
              <a:t>Its uniqueness is: push only one discount a day products per person limit shot once a day, the discount must be the type of service, the service has a regional, offline sales team scale far beyond the online team.</a:t>
            </a:r>
            <a:endParaRPr lang="zh-CN" altLang="en-US" sz="2400" b="1" dirty="0"/>
          </a:p>
        </p:txBody>
      </p:sp>
      <p:sp>
        <p:nvSpPr>
          <p:cNvPr id="3" name="内容占位符 2"/>
          <p:cNvSpPr>
            <a:spLocks noGrp="1"/>
          </p:cNvSpPr>
          <p:nvPr>
            <p:ph idx="1"/>
          </p:nvPr>
        </p:nvSpPr>
        <p:spPr>
          <a:xfrm>
            <a:off x="251520" y="3789040"/>
            <a:ext cx="3250704" cy="2736304"/>
          </a:xfrm>
        </p:spPr>
        <p:txBody>
          <a:bodyPr>
            <a:normAutofit/>
          </a:bodyPr>
          <a:lstStyle/>
          <a:p>
            <a:r>
              <a:rPr lang="en-US" altLang="zh-CN" sz="2800" b="1" dirty="0" smtClean="0"/>
              <a:t>Groupon was first established in November 2008, it is to buy friends as the main business model.</a:t>
            </a:r>
            <a:endParaRPr lang="zh-CN" altLang="en-US"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l="-15000" r="-15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dirty="0"/>
          </a:p>
        </p:txBody>
      </p:sp>
      <p:sp>
        <p:nvSpPr>
          <p:cNvPr id="3" name="内容占位符 2"/>
          <p:cNvSpPr>
            <a:spLocks noGrp="1"/>
          </p:cNvSpPr>
          <p:nvPr>
            <p:ph idx="1"/>
          </p:nvPr>
        </p:nvSpPr>
        <p:spPr/>
        <p:txBody>
          <a:bodyPr/>
          <a:lstStyle/>
          <a:p>
            <a:endParaRPr lang="zh-CN"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副标题 2"/>
          <p:cNvSpPr>
            <a:spLocks noGrp="1"/>
          </p:cNvSpPr>
          <p:nvPr>
            <p:ph type="subTitle" idx="1"/>
          </p:nvPr>
        </p:nvSpPr>
        <p:spPr>
          <a:xfrm>
            <a:off x="4860032" y="4869160"/>
            <a:ext cx="3592488" cy="1201688"/>
          </a:xfrm>
        </p:spPr>
        <p:txBody>
          <a:bodyPr>
            <a:noAutofit/>
          </a:bodyPr>
          <a:lstStyle/>
          <a:p>
            <a:r>
              <a:rPr lang="en-US" altLang="zh-CN" sz="2000" b="1" dirty="0" smtClean="0">
                <a:solidFill>
                  <a:schemeClr val="tx1"/>
                </a:solidFill>
                <a:effectLst>
                  <a:outerShdw blurRad="38100" dist="38100" dir="2700000" algn="tl">
                    <a:srgbClr val="000000">
                      <a:alpha val="43137"/>
                    </a:srgbClr>
                  </a:outerShdw>
                </a:effectLst>
              </a:rPr>
              <a:t>Gaopeng network by the United States Groupon and Tencent joint venture buy station.</a:t>
            </a:r>
            <a:endParaRPr lang="zh-CN" altLang="en-US" sz="2000" b="1" dirty="0">
              <a:solidFill>
                <a:schemeClr val="tx1"/>
              </a:solidFill>
              <a:effectLst>
                <a:outerShdw blurRad="38100" dist="38100" dir="2700000" algn="tl">
                  <a:srgbClr val="000000">
                    <a:alpha val="43137"/>
                  </a:srgbClr>
                </a:outerShdw>
              </a:effectLst>
            </a:endParaRPr>
          </a:p>
        </p:txBody>
      </p:sp>
      <p:pic>
        <p:nvPicPr>
          <p:cNvPr id="1026" name="Picture 2" descr="C:\Users\Administrator\Desktop\高朋\logo.jpg"/>
          <p:cNvPicPr>
            <a:picLocks noChangeAspect="1" noChangeArrowheads="1"/>
          </p:cNvPicPr>
          <p:nvPr/>
        </p:nvPicPr>
        <p:blipFill>
          <a:blip r:embed="rId2" cstate="print"/>
          <a:srcRect/>
          <a:stretch>
            <a:fillRect/>
          </a:stretch>
        </p:blipFill>
        <p:spPr bwMode="auto">
          <a:xfrm>
            <a:off x="251520" y="980728"/>
            <a:ext cx="8308615" cy="3672408"/>
          </a:xfrm>
          <a:prstGeom prst="rect">
            <a:avLst/>
          </a:prstGeom>
          <a:noFill/>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6516216" y="274638"/>
            <a:ext cx="2170584" cy="3802434"/>
          </a:xfrm>
        </p:spPr>
        <p:txBody>
          <a:bodyPr>
            <a:normAutofit/>
          </a:bodyPr>
          <a:lstStyle/>
          <a:p>
            <a:r>
              <a:rPr lang="en-GB" altLang="zh-CN" sz="3200" b="1" dirty="0"/>
              <a:t>Choose the wrong partner Tencent</a:t>
            </a:r>
            <a:endParaRPr lang="zh-CN" altLang="en-US" sz="3200" b="1" dirty="0"/>
          </a:p>
        </p:txBody>
      </p:sp>
      <p:sp>
        <p:nvSpPr>
          <p:cNvPr id="3" name="内容占位符 2"/>
          <p:cNvSpPr>
            <a:spLocks noGrp="1"/>
          </p:cNvSpPr>
          <p:nvPr>
            <p:ph idx="1"/>
          </p:nvPr>
        </p:nvSpPr>
        <p:spPr>
          <a:xfrm>
            <a:off x="323528" y="4293096"/>
            <a:ext cx="8363272" cy="2088232"/>
          </a:xfrm>
        </p:spPr>
        <p:txBody>
          <a:bodyPr>
            <a:normAutofit fontScale="92500" lnSpcReduction="20000"/>
          </a:bodyPr>
          <a:lstStyle/>
          <a:p>
            <a:r>
              <a:rPr lang="en-GB" altLang="zh-CN" dirty="0"/>
              <a:t>Every multinational company wants to cooperate with Tencent, Tencent, as China's largest Internet company, has a huge user and traffic resources, which are expected by every enterprise that wants to enter the Chinese market</a:t>
            </a:r>
            <a:endParaRPr lang="zh-CN" altLang="en-US" dirty="0"/>
          </a:p>
        </p:txBody>
      </p:sp>
      <p:pic>
        <p:nvPicPr>
          <p:cNvPr id="2050" name="Picture 2" descr="C:\Users\Administrator\Desktop\高朋\高朋Gaopeng_files\timg.jpg"/>
          <p:cNvPicPr>
            <a:picLocks noChangeAspect="1" noChangeArrowheads="1"/>
          </p:cNvPicPr>
          <p:nvPr/>
        </p:nvPicPr>
        <p:blipFill>
          <a:blip r:embed="rId2" cstate="print"/>
          <a:srcRect/>
          <a:stretch>
            <a:fillRect/>
          </a:stretch>
        </p:blipFill>
        <p:spPr bwMode="auto">
          <a:xfrm>
            <a:off x="395535" y="404664"/>
            <a:ext cx="5760641" cy="381354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323528" y="2204864"/>
            <a:ext cx="4824536" cy="2016224"/>
          </a:xfrm>
        </p:spPr>
        <p:txBody>
          <a:bodyPr>
            <a:normAutofit/>
          </a:bodyPr>
          <a:lstStyle/>
          <a:p>
            <a:r>
              <a:rPr lang="en-GB" altLang="zh-CN" sz="2400" b="1" dirty="0"/>
              <a:t>Upside down right and wrong </a:t>
            </a:r>
            <a:r>
              <a:rPr lang="en-GB" altLang="zh-CN" sz="2400" b="1" dirty="0" smtClean="0"/>
              <a:t>remarks:</a:t>
            </a:r>
            <a:r>
              <a:rPr lang="en-GB" altLang="zh-CN" sz="2400" b="1" dirty="0"/>
              <a:t>Foreign Facebook, domestic Renren; foreign Twitter, domestic microblogging; foreign YouTube, domestic Youku</a:t>
            </a:r>
            <a:endParaRPr lang="zh-CN" altLang="en-US" sz="2400" b="1" dirty="0"/>
          </a:p>
        </p:txBody>
      </p:sp>
      <p:sp>
        <p:nvSpPr>
          <p:cNvPr id="3076" name="AutoShape 4" descr="http://img1.imgtn.bdimg.com/it/u=738813624,3503297023&amp;fm=27&amp;gp=0.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zh-CN" altLang="en-US"/>
          </a:p>
        </p:txBody>
      </p:sp>
      <p:sp>
        <p:nvSpPr>
          <p:cNvPr id="3078" name="AutoShape 6" descr="http://img1.imgtn.bdimg.com/it/u=2966740567,3200941894&amp;fm=27&amp;gp=0.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zh-CN" altLang="en-US"/>
          </a:p>
        </p:txBody>
      </p:sp>
      <p:pic>
        <p:nvPicPr>
          <p:cNvPr id="3079" name="Picture 7" descr="C:\Users\Administrator\Desktop\高朋\高朋Gaopeng_files\20140312_02.jpg"/>
          <p:cNvPicPr>
            <a:picLocks noChangeAspect="1" noChangeArrowheads="1"/>
          </p:cNvPicPr>
          <p:nvPr/>
        </p:nvPicPr>
        <p:blipFill>
          <a:blip r:embed="rId2" cstate="print"/>
          <a:srcRect/>
          <a:stretch>
            <a:fillRect/>
          </a:stretch>
        </p:blipFill>
        <p:spPr bwMode="auto">
          <a:xfrm>
            <a:off x="179512" y="188640"/>
            <a:ext cx="3404089" cy="1727448"/>
          </a:xfrm>
          <a:prstGeom prst="rect">
            <a:avLst/>
          </a:prstGeom>
          <a:noFill/>
        </p:spPr>
      </p:pic>
      <p:pic>
        <p:nvPicPr>
          <p:cNvPr id="3081" name="Picture 9" descr="C:\Users\Administrator\Desktop\高朋\高朋Gaopeng_files\7-14022H1232O60.png"/>
          <p:cNvPicPr>
            <a:picLocks noChangeAspect="1" noChangeArrowheads="1"/>
          </p:cNvPicPr>
          <p:nvPr/>
        </p:nvPicPr>
        <p:blipFill>
          <a:blip r:embed="rId3" cstate="print"/>
          <a:srcRect/>
          <a:stretch>
            <a:fillRect/>
          </a:stretch>
        </p:blipFill>
        <p:spPr bwMode="auto">
          <a:xfrm>
            <a:off x="5255568" y="0"/>
            <a:ext cx="3888432" cy="2960394"/>
          </a:xfrm>
          <a:prstGeom prst="rect">
            <a:avLst/>
          </a:prstGeom>
          <a:noFill/>
        </p:spPr>
      </p:pic>
      <p:pic>
        <p:nvPicPr>
          <p:cNvPr id="3082" name="Picture 10" descr="C:\Users\Administrator\Desktop\高朋\高朋Gaopeng_files\YouTube_logo_2013.svg.png"/>
          <p:cNvPicPr>
            <a:picLocks noChangeAspect="1" noChangeArrowheads="1"/>
          </p:cNvPicPr>
          <p:nvPr/>
        </p:nvPicPr>
        <p:blipFill>
          <a:blip r:embed="rId4" cstate="print"/>
          <a:srcRect/>
          <a:stretch>
            <a:fillRect/>
          </a:stretch>
        </p:blipFill>
        <p:spPr bwMode="auto">
          <a:xfrm>
            <a:off x="323528" y="4365104"/>
            <a:ext cx="3962162" cy="1656184"/>
          </a:xfrm>
          <a:prstGeom prst="rect">
            <a:avLst/>
          </a:prstGeom>
          <a:noFill/>
        </p:spPr>
      </p:pic>
      <p:pic>
        <p:nvPicPr>
          <p:cNvPr id="3083" name="Picture 11" descr="C:\Users\Administrator\Desktop\高朋\高朋Gaopeng_files\u=3245905474,867317166&amp;fm=27&amp;gp=0.jpg"/>
          <p:cNvPicPr>
            <a:picLocks noChangeAspect="1" noChangeArrowheads="1"/>
          </p:cNvPicPr>
          <p:nvPr/>
        </p:nvPicPr>
        <p:blipFill>
          <a:blip r:embed="rId5" cstate="print"/>
          <a:srcRect/>
          <a:stretch>
            <a:fillRect/>
          </a:stretch>
        </p:blipFill>
        <p:spPr bwMode="auto">
          <a:xfrm>
            <a:off x="5652120" y="3356992"/>
            <a:ext cx="2952750" cy="295275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t="18000" b="18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251520" y="274638"/>
            <a:ext cx="8435280" cy="1498178"/>
          </a:xfrm>
        </p:spPr>
        <p:txBody>
          <a:bodyPr>
            <a:normAutofit/>
          </a:bodyPr>
          <a:lstStyle/>
          <a:p>
            <a:r>
              <a:rPr lang="en-GB" altLang="zh-CN" sz="2000" b="1" dirty="0"/>
              <a:t>Groupon's hiring style is in Beijing, Shanghai, Guangzhou, Shenzhen and other places at the same time recruitment, recruitment channels, including local network, Linkedin and other web resources, at the same time has hired more than ten headhunters in the country involved in hiring. </a:t>
            </a:r>
            <a:endParaRPr lang="zh-CN" altLang="en-US" sz="2000" b="1" dirty="0"/>
          </a:p>
        </p:txBody>
      </p:sp>
      <p:sp>
        <p:nvSpPr>
          <p:cNvPr id="3" name="内容占位符 2"/>
          <p:cNvSpPr>
            <a:spLocks noGrp="1"/>
          </p:cNvSpPr>
          <p:nvPr>
            <p:ph idx="1"/>
          </p:nvPr>
        </p:nvSpPr>
        <p:spPr>
          <a:xfrm>
            <a:off x="179512" y="5229200"/>
            <a:ext cx="8712968" cy="1440160"/>
          </a:xfrm>
        </p:spPr>
        <p:txBody>
          <a:bodyPr>
            <a:normAutofit/>
          </a:bodyPr>
          <a:lstStyle/>
          <a:p>
            <a:r>
              <a:rPr lang="en-GB" altLang="zh-CN" sz="2000" b="1" dirty="0"/>
              <a:t>The industry believes that Gao Peng's hiring style is too harsh and naked, Gao Peng use than the current buy site staff salary of 2-3 times the pay as bait, more than a dozen headhunters in the industry to dig. </a:t>
            </a:r>
            <a:endParaRPr lang="zh-CN" altLang="en-US" sz="20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5868144" y="404664"/>
            <a:ext cx="3106688" cy="3528392"/>
          </a:xfrm>
        </p:spPr>
        <p:txBody>
          <a:bodyPr>
            <a:noAutofit/>
          </a:bodyPr>
          <a:lstStyle/>
          <a:p>
            <a:pPr lvl="0"/>
            <a:r>
              <a:rPr lang="en-GB" altLang="zh-CN" sz="2400" dirty="0"/>
              <a:t>Recruiting staff is too fast. No company can recruit hundreds, or even thousands, of highly qualified Chinese employees in just a few months.executives in China, adding to the cost.</a:t>
            </a:r>
            <a:r>
              <a:rPr lang="zh-CN" altLang="zh-CN" sz="2000" dirty="0"/>
              <a:t/>
            </a:r>
            <a:br>
              <a:rPr lang="zh-CN" altLang="zh-CN" sz="2000" dirty="0"/>
            </a:br>
            <a:endParaRPr lang="zh-CN" altLang="en-US" sz="2000" dirty="0"/>
          </a:p>
        </p:txBody>
      </p:sp>
      <p:sp>
        <p:nvSpPr>
          <p:cNvPr id="3" name="内容占位符 2"/>
          <p:cNvSpPr>
            <a:spLocks noGrp="1"/>
          </p:cNvSpPr>
          <p:nvPr>
            <p:ph idx="1"/>
          </p:nvPr>
        </p:nvSpPr>
        <p:spPr>
          <a:xfrm>
            <a:off x="251520" y="4005064"/>
            <a:ext cx="8640960" cy="2520280"/>
          </a:xfrm>
        </p:spPr>
        <p:txBody>
          <a:bodyPr>
            <a:normAutofit/>
          </a:bodyPr>
          <a:lstStyle/>
          <a:p>
            <a:pPr lvl="0" algn="ctr">
              <a:buNone/>
            </a:pPr>
            <a:r>
              <a:rPr lang="en-GB" altLang="zh-CN" sz="2400" dirty="0"/>
              <a:t>The success of buy site requires a lot of push personnel, also need to have good leadership. However, when the site has not yet been launched, groupon Ren Xin, president of China market, resigned, which hit groupon's morale. After a large number of layoffs due to economic problems, which will make candidates think groupon is a "poison company." </a:t>
            </a:r>
            <a:endParaRPr lang="zh-CN" altLang="zh-CN" sz="2400" dirty="0"/>
          </a:p>
        </p:txBody>
      </p:sp>
      <p:pic>
        <p:nvPicPr>
          <p:cNvPr id="18434" name="Picture 2" descr="C:\Users\Administrator\Desktop\高朋\合同.jpg"/>
          <p:cNvPicPr>
            <a:picLocks noChangeAspect="1" noChangeArrowheads="1"/>
          </p:cNvPicPr>
          <p:nvPr/>
        </p:nvPicPr>
        <p:blipFill>
          <a:blip r:embed="rId2" cstate="print"/>
          <a:srcRect/>
          <a:stretch>
            <a:fillRect/>
          </a:stretch>
        </p:blipFill>
        <p:spPr bwMode="auto">
          <a:xfrm>
            <a:off x="323528" y="260648"/>
            <a:ext cx="5400599" cy="3544757"/>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b="40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2555776" y="0"/>
            <a:ext cx="3970784" cy="805482"/>
          </a:xfrm>
        </p:spPr>
        <p:txBody>
          <a:bodyPr>
            <a:normAutofit/>
          </a:bodyPr>
          <a:lstStyle/>
          <a:p>
            <a:r>
              <a:rPr lang="en-US" altLang="zh-CN" sz="3600" b="1" dirty="0" smtClean="0">
                <a:solidFill>
                  <a:schemeClr val="bg1"/>
                </a:solidFill>
              </a:rPr>
              <a:t>technical problem</a:t>
            </a:r>
            <a:endParaRPr lang="zh-CN" altLang="en-US" sz="3600" b="1" dirty="0">
              <a:solidFill>
                <a:schemeClr val="bg1"/>
              </a:solidFill>
            </a:endParaRPr>
          </a:p>
        </p:txBody>
      </p:sp>
      <p:pic>
        <p:nvPicPr>
          <p:cNvPr id="19458" name="图片 1" descr="http://la.25752.com/forum/201307/16/2052228z0irfaiz14gzki7.jpg"/>
          <p:cNvPicPr>
            <a:picLocks noChangeAspect="1" noChangeArrowheads="1"/>
          </p:cNvPicPr>
          <p:nvPr/>
        </p:nvPicPr>
        <p:blipFill>
          <a:blip r:embed="rId3" cstate="print"/>
          <a:srcRect/>
          <a:stretch>
            <a:fillRect/>
          </a:stretch>
        </p:blipFill>
        <p:spPr bwMode="auto">
          <a:xfrm>
            <a:off x="0" y="3429000"/>
            <a:ext cx="9144000" cy="342900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REFERENCE</a:t>
            </a:r>
            <a:endParaRPr lang="zh-CN" altLang="en-US" dirty="0"/>
          </a:p>
        </p:txBody>
      </p:sp>
      <p:sp>
        <p:nvSpPr>
          <p:cNvPr id="3" name="内容占位符 2"/>
          <p:cNvSpPr>
            <a:spLocks noGrp="1"/>
          </p:cNvSpPr>
          <p:nvPr>
            <p:ph idx="1"/>
          </p:nvPr>
        </p:nvSpPr>
        <p:spPr/>
        <p:txBody>
          <a:bodyPr>
            <a:normAutofit lnSpcReduction="10000"/>
          </a:bodyPr>
          <a:lstStyle/>
          <a:p>
            <a:pPr lvl="0"/>
            <a:r>
              <a:rPr lang="en-GB" altLang="zh-CN" u="sng" dirty="0">
                <a:hlinkClick r:id="rId2"/>
              </a:rPr>
              <a:t>http://www.techweb.com.cn/news/2011-11-01/1112785.shtml</a:t>
            </a:r>
            <a:r>
              <a:rPr lang="en-US" altLang="zh-CN" dirty="0"/>
              <a:t> </a:t>
            </a:r>
            <a:endParaRPr lang="zh-CN" altLang="zh-CN" dirty="0"/>
          </a:p>
          <a:p>
            <a:pPr lvl="0"/>
            <a:r>
              <a:rPr lang="en-GB" altLang="zh-CN" u="sng" dirty="0">
                <a:hlinkClick r:id="rId3"/>
              </a:rPr>
              <a:t>http://www.techweb.com.cn/internet/2011-08-24/1085023.shtml</a:t>
            </a:r>
            <a:r>
              <a:rPr lang="en-US" altLang="zh-CN" dirty="0"/>
              <a:t> </a:t>
            </a:r>
            <a:endParaRPr lang="zh-CN" altLang="zh-CN" dirty="0"/>
          </a:p>
          <a:p>
            <a:pPr lvl="0"/>
            <a:r>
              <a:rPr lang="en-GB" altLang="zh-CN" u="sng" dirty="0">
                <a:hlinkClick r:id="rId4"/>
              </a:rPr>
              <a:t>https://www.douban.com/note/146300472/</a:t>
            </a:r>
            <a:r>
              <a:rPr lang="en-US" altLang="zh-CN" dirty="0"/>
              <a:t> </a:t>
            </a:r>
            <a:endParaRPr lang="zh-CN" altLang="zh-CN" dirty="0"/>
          </a:p>
          <a:p>
            <a:pPr lvl="0"/>
            <a:r>
              <a:rPr lang="en-GB" altLang="zh-CN" dirty="0"/>
              <a:t>http://www.flyertea.com/thread-206101-1-1.html </a:t>
            </a:r>
            <a:endParaRPr lang="zh-CN" altLang="zh-CN" dirty="0"/>
          </a:p>
          <a:p>
            <a:r>
              <a:rPr lang="en-US" altLang="zh-CN" dirty="0" smtClean="0"/>
              <a:t>http://www.gaopeng.com/templates/page/about/about.html</a:t>
            </a:r>
            <a:endParaRPr lang="zh-CN" altLang="en-US" dirty="0"/>
          </a:p>
        </p:txBody>
      </p:sp>
    </p:spTree>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108</TotalTime>
  <Words>358</Words>
  <Application>Microsoft Office PowerPoint</Application>
  <PresentationFormat>全屏显示(4:3)</PresentationFormat>
  <Paragraphs>17</Paragraphs>
  <Slides>9</Slides>
  <Notes>0</Notes>
  <HiddenSlides>1</HiddenSlides>
  <MMClips>0</MMClips>
  <ScaleCrop>false</ScaleCrop>
  <HeadingPairs>
    <vt:vector size="4" baseType="variant">
      <vt:variant>
        <vt:lpstr>主题</vt:lpstr>
      </vt:variant>
      <vt:variant>
        <vt:i4>1</vt:i4>
      </vt:variant>
      <vt:variant>
        <vt:lpstr>幻灯片标题</vt:lpstr>
      </vt:variant>
      <vt:variant>
        <vt:i4>9</vt:i4>
      </vt:variant>
    </vt:vector>
  </HeadingPairs>
  <TitlesOfParts>
    <vt:vector size="10" baseType="lpstr">
      <vt:lpstr>Office 主题</vt:lpstr>
      <vt:lpstr>Its uniqueness is: push only one discount a day products per person limit shot once a day, the discount must be the type of service, the service has a regional, offline sales team scale far beyond the online team.</vt:lpstr>
      <vt:lpstr>幻灯片 2</vt:lpstr>
      <vt:lpstr>幻灯片 3</vt:lpstr>
      <vt:lpstr>Choose the wrong partner Tencent</vt:lpstr>
      <vt:lpstr>Upside down right and wrong remarks:Foreign Facebook, domestic Renren; foreign Twitter, domestic microblogging; foreign YouTube, domestic Youku</vt:lpstr>
      <vt:lpstr>Groupon's hiring style is in Beijing, Shanghai, Guangzhou, Shenzhen and other places at the same time recruitment, recruitment channels, including local network, Linkedin and other web resources, at the same time has hired more than ten headhunters in the country involved in hiring. </vt:lpstr>
      <vt:lpstr>Recruiting staff is too fast. No company can recruit hundreds, or even thousands, of highly qualified Chinese employees in just a few months.executives in China, adding to the cost. </vt:lpstr>
      <vt:lpstr>technical problem</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dreamsummit</dc:creator>
  <cp:lastModifiedBy>dreamsummit</cp:lastModifiedBy>
  <cp:revision>11</cp:revision>
  <dcterms:created xsi:type="dcterms:W3CDTF">2017-11-29T18:05:12Z</dcterms:created>
  <dcterms:modified xsi:type="dcterms:W3CDTF">2017-11-29T19:53:16Z</dcterms:modified>
</cp:coreProperties>
</file>