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handoutMasterIdLst>
    <p:handoutMasterId r:id="rId44"/>
  </p:handoutMasterIdLst>
  <p:sldIdLst>
    <p:sldId id="257" r:id="rId2"/>
    <p:sldId id="301" r:id="rId3"/>
    <p:sldId id="258" r:id="rId4"/>
    <p:sldId id="260" r:id="rId5"/>
    <p:sldId id="259" r:id="rId6"/>
    <p:sldId id="261" r:id="rId7"/>
    <p:sldId id="262" r:id="rId8"/>
    <p:sldId id="302" r:id="rId9"/>
    <p:sldId id="263" r:id="rId10"/>
    <p:sldId id="264" r:id="rId11"/>
    <p:sldId id="267" r:id="rId12"/>
    <p:sldId id="266" r:id="rId13"/>
    <p:sldId id="268" r:id="rId14"/>
    <p:sldId id="285" r:id="rId15"/>
    <p:sldId id="286" r:id="rId16"/>
    <p:sldId id="290" r:id="rId17"/>
    <p:sldId id="292" r:id="rId18"/>
    <p:sldId id="293" r:id="rId19"/>
    <p:sldId id="300" r:id="rId20"/>
    <p:sldId id="289" r:id="rId21"/>
    <p:sldId id="294" r:id="rId22"/>
    <p:sldId id="295" r:id="rId23"/>
    <p:sldId id="296" r:id="rId24"/>
    <p:sldId id="297" r:id="rId25"/>
    <p:sldId id="287" r:id="rId26"/>
    <p:sldId id="288" r:id="rId27"/>
    <p:sldId id="271" r:id="rId28"/>
    <p:sldId id="283" r:id="rId29"/>
    <p:sldId id="273" r:id="rId30"/>
    <p:sldId id="274" r:id="rId31"/>
    <p:sldId id="284" r:id="rId32"/>
    <p:sldId id="277" r:id="rId33"/>
    <p:sldId id="275" r:id="rId34"/>
    <p:sldId id="280" r:id="rId35"/>
    <p:sldId id="282" r:id="rId36"/>
    <p:sldId id="279" r:id="rId37"/>
    <p:sldId id="278" r:id="rId38"/>
    <p:sldId id="281" r:id="rId39"/>
    <p:sldId id="298" r:id="rId40"/>
    <p:sldId id="299" r:id="rId41"/>
    <p:sldId id="303" r:id="rId4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33" autoAdjust="0"/>
    <p:restoredTop sz="94671" autoAdjust="0"/>
  </p:normalViewPr>
  <p:slideViewPr>
    <p:cSldViewPr>
      <p:cViewPr>
        <p:scale>
          <a:sx n="125" d="100"/>
          <a:sy n="125" d="100"/>
        </p:scale>
        <p:origin x="114" y="-130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B8474E8-BEDB-4041-8873-D148A0F85F6C}" type="datetimeFigureOut">
              <a:rPr lang="en-GB" smtClean="0"/>
              <a:t>21/02/2017</a:t>
            </a:fld>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0E914A7-3C72-411C-BFA4-130DEEDB8425}" type="slidenum">
              <a:rPr lang="en-GB" smtClean="0"/>
              <a:t>‹#›</a:t>
            </a:fld>
            <a:endParaRPr lang="en-GB" dirty="0"/>
          </a:p>
        </p:txBody>
      </p:sp>
    </p:spTree>
    <p:extLst>
      <p:ext uri="{BB962C8B-B14F-4D97-AF65-F5344CB8AC3E}">
        <p14:creationId xmlns:p14="http://schemas.microsoft.com/office/powerpoint/2010/main" val="17767477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4F7DC566-3113-4CEA-AF5F-8E0ED648521E}" type="datetimeFigureOut">
              <a:rPr lang="en-GB" smtClean="0"/>
              <a:t>21/02/2017</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530994E4-63D7-4976-8CAF-736A81CD6DCA}" type="slidenum">
              <a:rPr lang="en-GB" smtClean="0"/>
              <a:t>‹#›</a:t>
            </a:fld>
            <a:endParaRPr lang="en-GB" dirty="0"/>
          </a:p>
        </p:txBody>
      </p:sp>
    </p:spTree>
    <p:extLst>
      <p:ext uri="{BB962C8B-B14F-4D97-AF65-F5344CB8AC3E}">
        <p14:creationId xmlns:p14="http://schemas.microsoft.com/office/powerpoint/2010/main" val="1356567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150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D12BB2CB-F40E-4868-98F2-6779C6E35245}" type="slidenum">
              <a:rPr lang="en-GB" altLang="en-US" smtClean="0">
                <a:solidFill>
                  <a:srgbClr val="000000"/>
                </a:solidFill>
              </a:rPr>
              <a:pPr>
                <a:defRPr/>
              </a:pPr>
              <a:t>1</a:t>
            </a:fld>
            <a:endParaRPr lang="en-GB" altLang="en-US" dirty="0" smtClean="0">
              <a:solidFill>
                <a:srgbClr val="000000"/>
              </a:solidFill>
            </a:endParaRPr>
          </a:p>
        </p:txBody>
      </p:sp>
    </p:spTree>
    <p:extLst>
      <p:ext uri="{BB962C8B-B14F-4D97-AF65-F5344CB8AC3E}">
        <p14:creationId xmlns:p14="http://schemas.microsoft.com/office/powerpoint/2010/main" val="1764603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3</a:t>
            </a:fld>
            <a:endParaRPr lang="en-GB" altLang="en-US" dirty="0" smtClean="0">
              <a:solidFill>
                <a:srgbClr val="000000"/>
              </a:solidFill>
            </a:endParaRPr>
          </a:p>
        </p:txBody>
      </p:sp>
    </p:spTree>
    <p:extLst>
      <p:ext uri="{BB962C8B-B14F-4D97-AF65-F5344CB8AC3E}">
        <p14:creationId xmlns:p14="http://schemas.microsoft.com/office/powerpoint/2010/main" val="2006703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4</a:t>
            </a:fld>
            <a:endParaRPr lang="en-GB" altLang="en-US" dirty="0" smtClean="0">
              <a:solidFill>
                <a:srgbClr val="000000"/>
              </a:solidFill>
            </a:endParaRPr>
          </a:p>
        </p:txBody>
      </p:sp>
    </p:spTree>
    <p:extLst>
      <p:ext uri="{BB962C8B-B14F-4D97-AF65-F5344CB8AC3E}">
        <p14:creationId xmlns:p14="http://schemas.microsoft.com/office/powerpoint/2010/main" val="3954169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5</a:t>
            </a:fld>
            <a:endParaRPr lang="en-GB" altLang="en-US" dirty="0" smtClean="0">
              <a:solidFill>
                <a:srgbClr val="000000"/>
              </a:solidFill>
            </a:endParaRPr>
          </a:p>
        </p:txBody>
      </p:sp>
    </p:spTree>
    <p:extLst>
      <p:ext uri="{BB962C8B-B14F-4D97-AF65-F5344CB8AC3E}">
        <p14:creationId xmlns:p14="http://schemas.microsoft.com/office/powerpoint/2010/main" val="301860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6</a:t>
            </a:fld>
            <a:endParaRPr lang="en-GB" altLang="en-US" dirty="0" smtClean="0">
              <a:solidFill>
                <a:srgbClr val="000000"/>
              </a:solidFill>
            </a:endParaRPr>
          </a:p>
        </p:txBody>
      </p:sp>
    </p:spTree>
    <p:extLst>
      <p:ext uri="{BB962C8B-B14F-4D97-AF65-F5344CB8AC3E}">
        <p14:creationId xmlns:p14="http://schemas.microsoft.com/office/powerpoint/2010/main" val="1002472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7</a:t>
            </a:fld>
            <a:endParaRPr lang="en-GB" altLang="en-US" dirty="0" smtClean="0">
              <a:solidFill>
                <a:srgbClr val="000000"/>
              </a:solidFill>
            </a:endParaRPr>
          </a:p>
        </p:txBody>
      </p:sp>
    </p:spTree>
    <p:extLst>
      <p:ext uri="{BB962C8B-B14F-4D97-AF65-F5344CB8AC3E}">
        <p14:creationId xmlns:p14="http://schemas.microsoft.com/office/powerpoint/2010/main" val="1914603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9</a:t>
            </a:fld>
            <a:endParaRPr lang="en-GB" altLang="en-US" dirty="0" smtClean="0">
              <a:solidFill>
                <a:srgbClr val="000000"/>
              </a:solidFill>
            </a:endParaRPr>
          </a:p>
        </p:txBody>
      </p:sp>
    </p:spTree>
    <p:extLst>
      <p:ext uri="{BB962C8B-B14F-4D97-AF65-F5344CB8AC3E}">
        <p14:creationId xmlns:p14="http://schemas.microsoft.com/office/powerpoint/2010/main" val="1592484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10</a:t>
            </a:fld>
            <a:endParaRPr lang="en-GB" altLang="en-US" dirty="0" smtClean="0">
              <a:solidFill>
                <a:srgbClr val="000000"/>
              </a:solidFill>
            </a:endParaRPr>
          </a:p>
        </p:txBody>
      </p:sp>
    </p:spTree>
    <p:extLst>
      <p:ext uri="{BB962C8B-B14F-4D97-AF65-F5344CB8AC3E}">
        <p14:creationId xmlns:p14="http://schemas.microsoft.com/office/powerpoint/2010/main" val="23672176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11</a:t>
            </a:fld>
            <a:endParaRPr lang="en-GB" altLang="en-US" dirty="0" smtClean="0">
              <a:solidFill>
                <a:srgbClr val="000000"/>
              </a:solidFill>
            </a:endParaRPr>
          </a:p>
        </p:txBody>
      </p:sp>
    </p:spTree>
    <p:extLst>
      <p:ext uri="{BB962C8B-B14F-4D97-AF65-F5344CB8AC3E}">
        <p14:creationId xmlns:p14="http://schemas.microsoft.com/office/powerpoint/2010/main" val="3381250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12</a:t>
            </a:fld>
            <a:endParaRPr lang="en-GB" altLang="en-US" dirty="0" smtClean="0">
              <a:solidFill>
                <a:srgbClr val="000000"/>
              </a:solidFill>
            </a:endParaRPr>
          </a:p>
        </p:txBody>
      </p:sp>
    </p:spTree>
    <p:extLst>
      <p:ext uri="{BB962C8B-B14F-4D97-AF65-F5344CB8AC3E}">
        <p14:creationId xmlns:p14="http://schemas.microsoft.com/office/powerpoint/2010/main" val="892071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13</a:t>
            </a:fld>
            <a:endParaRPr lang="en-GB" altLang="en-US" dirty="0" smtClean="0">
              <a:solidFill>
                <a:srgbClr val="000000"/>
              </a:solidFill>
            </a:endParaRPr>
          </a:p>
        </p:txBody>
      </p:sp>
    </p:spTree>
    <p:extLst>
      <p:ext uri="{BB962C8B-B14F-4D97-AF65-F5344CB8AC3E}">
        <p14:creationId xmlns:p14="http://schemas.microsoft.com/office/powerpoint/2010/main" val="587285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14</a:t>
            </a:fld>
            <a:endParaRPr lang="en-GB" altLang="en-US" dirty="0" smtClean="0">
              <a:solidFill>
                <a:srgbClr val="000000"/>
              </a:solidFill>
            </a:endParaRPr>
          </a:p>
        </p:txBody>
      </p:sp>
    </p:spTree>
    <p:extLst>
      <p:ext uri="{BB962C8B-B14F-4D97-AF65-F5344CB8AC3E}">
        <p14:creationId xmlns:p14="http://schemas.microsoft.com/office/powerpoint/2010/main" val="269880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15</a:t>
            </a:fld>
            <a:endParaRPr lang="en-GB" altLang="en-US" dirty="0" smtClean="0">
              <a:solidFill>
                <a:srgbClr val="000000"/>
              </a:solidFill>
            </a:endParaRPr>
          </a:p>
        </p:txBody>
      </p:sp>
    </p:spTree>
    <p:extLst>
      <p:ext uri="{BB962C8B-B14F-4D97-AF65-F5344CB8AC3E}">
        <p14:creationId xmlns:p14="http://schemas.microsoft.com/office/powerpoint/2010/main" val="3148267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16</a:t>
            </a:fld>
            <a:endParaRPr lang="en-GB" altLang="en-US" dirty="0" smtClean="0">
              <a:solidFill>
                <a:srgbClr val="000000"/>
              </a:solidFill>
            </a:endParaRPr>
          </a:p>
        </p:txBody>
      </p:sp>
    </p:spTree>
    <p:extLst>
      <p:ext uri="{BB962C8B-B14F-4D97-AF65-F5344CB8AC3E}">
        <p14:creationId xmlns:p14="http://schemas.microsoft.com/office/powerpoint/2010/main" val="3345298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17</a:t>
            </a:fld>
            <a:endParaRPr lang="en-GB" dirty="0"/>
          </a:p>
        </p:txBody>
      </p:sp>
    </p:spTree>
    <p:extLst>
      <p:ext uri="{BB962C8B-B14F-4D97-AF65-F5344CB8AC3E}">
        <p14:creationId xmlns:p14="http://schemas.microsoft.com/office/powerpoint/2010/main" val="3605870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18</a:t>
            </a:fld>
            <a:endParaRPr lang="en-GB" dirty="0"/>
          </a:p>
        </p:txBody>
      </p:sp>
    </p:spTree>
    <p:extLst>
      <p:ext uri="{BB962C8B-B14F-4D97-AF65-F5344CB8AC3E}">
        <p14:creationId xmlns:p14="http://schemas.microsoft.com/office/powerpoint/2010/main" val="10957619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19</a:t>
            </a:fld>
            <a:endParaRPr lang="en-GB" dirty="0"/>
          </a:p>
        </p:txBody>
      </p:sp>
    </p:spTree>
    <p:extLst>
      <p:ext uri="{BB962C8B-B14F-4D97-AF65-F5344CB8AC3E}">
        <p14:creationId xmlns:p14="http://schemas.microsoft.com/office/powerpoint/2010/main" val="1964812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20</a:t>
            </a:fld>
            <a:endParaRPr lang="en-GB" dirty="0"/>
          </a:p>
        </p:txBody>
      </p:sp>
    </p:spTree>
    <p:extLst>
      <p:ext uri="{BB962C8B-B14F-4D97-AF65-F5344CB8AC3E}">
        <p14:creationId xmlns:p14="http://schemas.microsoft.com/office/powerpoint/2010/main" val="16604116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21</a:t>
            </a:fld>
            <a:endParaRPr lang="en-GB" dirty="0"/>
          </a:p>
        </p:txBody>
      </p:sp>
    </p:spTree>
    <p:extLst>
      <p:ext uri="{BB962C8B-B14F-4D97-AF65-F5344CB8AC3E}">
        <p14:creationId xmlns:p14="http://schemas.microsoft.com/office/powerpoint/2010/main" val="32567626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22</a:t>
            </a:fld>
            <a:endParaRPr lang="en-GB" dirty="0"/>
          </a:p>
        </p:txBody>
      </p:sp>
    </p:spTree>
    <p:extLst>
      <p:ext uri="{BB962C8B-B14F-4D97-AF65-F5344CB8AC3E}">
        <p14:creationId xmlns:p14="http://schemas.microsoft.com/office/powerpoint/2010/main" val="34933568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23</a:t>
            </a:fld>
            <a:endParaRPr lang="en-GB" dirty="0"/>
          </a:p>
        </p:txBody>
      </p:sp>
    </p:spTree>
    <p:extLst>
      <p:ext uri="{BB962C8B-B14F-4D97-AF65-F5344CB8AC3E}">
        <p14:creationId xmlns:p14="http://schemas.microsoft.com/office/powerpoint/2010/main" val="1572851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24</a:t>
            </a:fld>
            <a:endParaRPr lang="en-GB" dirty="0"/>
          </a:p>
        </p:txBody>
      </p:sp>
    </p:spTree>
    <p:extLst>
      <p:ext uri="{BB962C8B-B14F-4D97-AF65-F5344CB8AC3E}">
        <p14:creationId xmlns:p14="http://schemas.microsoft.com/office/powerpoint/2010/main" val="809863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25</a:t>
            </a:fld>
            <a:endParaRPr lang="en-GB" dirty="0"/>
          </a:p>
        </p:txBody>
      </p:sp>
    </p:spTree>
    <p:extLst>
      <p:ext uri="{BB962C8B-B14F-4D97-AF65-F5344CB8AC3E}">
        <p14:creationId xmlns:p14="http://schemas.microsoft.com/office/powerpoint/2010/main" val="289499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26</a:t>
            </a:fld>
            <a:endParaRPr lang="en-GB" dirty="0"/>
          </a:p>
        </p:txBody>
      </p:sp>
    </p:spTree>
    <p:extLst>
      <p:ext uri="{BB962C8B-B14F-4D97-AF65-F5344CB8AC3E}">
        <p14:creationId xmlns:p14="http://schemas.microsoft.com/office/powerpoint/2010/main" val="10737940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27</a:t>
            </a:fld>
            <a:endParaRPr lang="en-GB" altLang="en-US" dirty="0" smtClean="0">
              <a:solidFill>
                <a:srgbClr val="000000"/>
              </a:solidFill>
            </a:endParaRPr>
          </a:p>
        </p:txBody>
      </p:sp>
    </p:spTree>
    <p:extLst>
      <p:ext uri="{BB962C8B-B14F-4D97-AF65-F5344CB8AC3E}">
        <p14:creationId xmlns:p14="http://schemas.microsoft.com/office/powerpoint/2010/main" val="19523908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28</a:t>
            </a:fld>
            <a:endParaRPr lang="en-GB" altLang="en-US" dirty="0" smtClean="0">
              <a:solidFill>
                <a:srgbClr val="000000"/>
              </a:solidFill>
            </a:endParaRPr>
          </a:p>
        </p:txBody>
      </p:sp>
    </p:spTree>
    <p:extLst>
      <p:ext uri="{BB962C8B-B14F-4D97-AF65-F5344CB8AC3E}">
        <p14:creationId xmlns:p14="http://schemas.microsoft.com/office/powerpoint/2010/main" val="19111175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29</a:t>
            </a:fld>
            <a:endParaRPr lang="en-GB" altLang="en-US" dirty="0" smtClean="0">
              <a:solidFill>
                <a:srgbClr val="000000"/>
              </a:solidFill>
            </a:endParaRPr>
          </a:p>
        </p:txBody>
      </p:sp>
    </p:spTree>
    <p:extLst>
      <p:ext uri="{BB962C8B-B14F-4D97-AF65-F5344CB8AC3E}">
        <p14:creationId xmlns:p14="http://schemas.microsoft.com/office/powerpoint/2010/main" val="7272683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30</a:t>
            </a:fld>
            <a:endParaRPr lang="en-GB" altLang="en-US" dirty="0" smtClean="0">
              <a:solidFill>
                <a:srgbClr val="000000"/>
              </a:solidFill>
            </a:endParaRPr>
          </a:p>
        </p:txBody>
      </p:sp>
    </p:spTree>
    <p:extLst>
      <p:ext uri="{BB962C8B-B14F-4D97-AF65-F5344CB8AC3E}">
        <p14:creationId xmlns:p14="http://schemas.microsoft.com/office/powerpoint/2010/main" val="8509173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31</a:t>
            </a:fld>
            <a:endParaRPr lang="en-GB" altLang="en-US" dirty="0" smtClean="0">
              <a:solidFill>
                <a:srgbClr val="000000"/>
              </a:solidFill>
            </a:endParaRPr>
          </a:p>
        </p:txBody>
      </p:sp>
    </p:spTree>
    <p:extLst>
      <p:ext uri="{BB962C8B-B14F-4D97-AF65-F5344CB8AC3E}">
        <p14:creationId xmlns:p14="http://schemas.microsoft.com/office/powerpoint/2010/main" val="38738056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32</a:t>
            </a:fld>
            <a:endParaRPr lang="en-GB" altLang="en-US" dirty="0" smtClean="0">
              <a:solidFill>
                <a:srgbClr val="000000"/>
              </a:solidFill>
            </a:endParaRPr>
          </a:p>
        </p:txBody>
      </p:sp>
    </p:spTree>
    <p:extLst>
      <p:ext uri="{BB962C8B-B14F-4D97-AF65-F5344CB8AC3E}">
        <p14:creationId xmlns:p14="http://schemas.microsoft.com/office/powerpoint/2010/main" val="2337490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2253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3A9240F-3307-4BB4-8AEB-AB51150F33B6}" type="slidenum">
              <a:rPr lang="en-GB" altLang="en-US" smtClean="0">
                <a:solidFill>
                  <a:srgbClr val="000000"/>
                </a:solidFill>
              </a:rPr>
              <a:pPr fontAlgn="base">
                <a:spcBef>
                  <a:spcPct val="0"/>
                </a:spcBef>
                <a:spcAft>
                  <a:spcPct val="0"/>
                </a:spcAft>
                <a:defRPr/>
              </a:pPr>
              <a:t>33</a:t>
            </a:fld>
            <a:endParaRPr lang="en-GB" altLang="en-US" dirty="0" smtClean="0">
              <a:solidFill>
                <a:srgbClr val="000000"/>
              </a:solidFill>
            </a:endParaRPr>
          </a:p>
        </p:txBody>
      </p:sp>
    </p:spTree>
    <p:extLst>
      <p:ext uri="{BB962C8B-B14F-4D97-AF65-F5344CB8AC3E}">
        <p14:creationId xmlns:p14="http://schemas.microsoft.com/office/powerpoint/2010/main" val="16548739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30994E4-63D7-4976-8CAF-736A81CD6DCA}" type="slidenum">
              <a:rPr lang="en-GB" smtClean="0"/>
              <a:t>34</a:t>
            </a:fld>
            <a:endParaRPr lang="en-GB" dirty="0"/>
          </a:p>
        </p:txBody>
      </p:sp>
    </p:spTree>
    <p:extLst>
      <p:ext uri="{BB962C8B-B14F-4D97-AF65-F5344CB8AC3E}">
        <p14:creationId xmlns:p14="http://schemas.microsoft.com/office/powerpoint/2010/main" val="14337039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35</a:t>
            </a:fld>
            <a:endParaRPr lang="en-GB" dirty="0"/>
          </a:p>
        </p:txBody>
      </p:sp>
    </p:spTree>
    <p:extLst>
      <p:ext uri="{BB962C8B-B14F-4D97-AF65-F5344CB8AC3E}">
        <p14:creationId xmlns:p14="http://schemas.microsoft.com/office/powerpoint/2010/main" val="13070179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36</a:t>
            </a:fld>
            <a:endParaRPr lang="en-GB" dirty="0"/>
          </a:p>
        </p:txBody>
      </p:sp>
    </p:spTree>
    <p:extLst>
      <p:ext uri="{BB962C8B-B14F-4D97-AF65-F5344CB8AC3E}">
        <p14:creationId xmlns:p14="http://schemas.microsoft.com/office/powerpoint/2010/main" val="31460063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0994E4-63D7-4976-8CAF-736A81CD6DCA}" type="slidenum">
              <a:rPr lang="en-GB" smtClean="0"/>
              <a:t>37</a:t>
            </a:fld>
            <a:endParaRPr lang="en-GB" dirty="0"/>
          </a:p>
        </p:txBody>
      </p:sp>
    </p:spTree>
    <p:extLst>
      <p:ext uri="{BB962C8B-B14F-4D97-AF65-F5344CB8AC3E}">
        <p14:creationId xmlns:p14="http://schemas.microsoft.com/office/powerpoint/2010/main" val="148474583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30994E4-63D7-4976-8CAF-736A81CD6DCA}" type="slidenum">
              <a:rPr lang="en-GB" smtClean="0"/>
              <a:t>38</a:t>
            </a:fld>
            <a:endParaRPr lang="en-GB" dirty="0"/>
          </a:p>
        </p:txBody>
      </p:sp>
    </p:spTree>
    <p:extLst>
      <p:ext uri="{BB962C8B-B14F-4D97-AF65-F5344CB8AC3E}">
        <p14:creationId xmlns:p14="http://schemas.microsoft.com/office/powerpoint/2010/main" val="39320957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30994E4-63D7-4976-8CAF-736A81CD6DCA}" type="slidenum">
              <a:rPr lang="en-GB" smtClean="0">
                <a:solidFill>
                  <a:prstClr val="black"/>
                </a:solidFill>
              </a:rPr>
              <a:pPr/>
              <a:t>39</a:t>
            </a:fld>
            <a:endParaRPr lang="en-GB" dirty="0">
              <a:solidFill>
                <a:prstClr val="black"/>
              </a:solidFill>
            </a:endParaRPr>
          </a:p>
        </p:txBody>
      </p:sp>
    </p:spTree>
    <p:extLst>
      <p:ext uri="{BB962C8B-B14F-4D97-AF65-F5344CB8AC3E}">
        <p14:creationId xmlns:p14="http://schemas.microsoft.com/office/powerpoint/2010/main" val="35203828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30994E4-63D7-4976-8CAF-736A81CD6DCA}" type="slidenum">
              <a:rPr lang="en-GB" smtClean="0">
                <a:solidFill>
                  <a:prstClr val="black"/>
                </a:solidFill>
              </a:rPr>
              <a:pPr/>
              <a:t>40</a:t>
            </a:fld>
            <a:endParaRPr lang="en-GB" dirty="0">
              <a:solidFill>
                <a:prstClr val="black"/>
              </a:solidFill>
            </a:endParaRPr>
          </a:p>
        </p:txBody>
      </p:sp>
    </p:spTree>
    <p:extLst>
      <p:ext uri="{BB962C8B-B14F-4D97-AF65-F5344CB8AC3E}">
        <p14:creationId xmlns:p14="http://schemas.microsoft.com/office/powerpoint/2010/main" val="4152707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EEDC9CE5-ECCC-41C7-A2E1-D43166161598}" type="datetimeFigureOut">
              <a:rPr lang="en-GB"/>
              <a:pPr>
                <a:defRPr/>
              </a:pPr>
              <a:t>21/02/2017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69079C99-5ABC-440C-ADDD-66C31A1BB9F4}" type="slidenum">
              <a:rPr lang="en-GB"/>
              <a:pPr>
                <a:defRPr/>
              </a:pPr>
              <a:t>‹#›</a:t>
            </a:fld>
            <a:endParaRPr lang="en-GB" dirty="0"/>
          </a:p>
        </p:txBody>
      </p:sp>
    </p:spTree>
    <p:extLst>
      <p:ext uri="{BB962C8B-B14F-4D97-AF65-F5344CB8AC3E}">
        <p14:creationId xmlns:p14="http://schemas.microsoft.com/office/powerpoint/2010/main" val="2259044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235D715-942B-4A95-B315-342BE37F50CC}" type="datetimeFigureOut">
              <a:rPr lang="en-GB"/>
              <a:pPr>
                <a:defRPr/>
              </a:pPr>
              <a:t>21/02/2017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1455D904-5CD5-47C6-81DA-BC847390C052}" type="slidenum">
              <a:rPr lang="en-GB"/>
              <a:pPr>
                <a:defRPr/>
              </a:pPr>
              <a:t>‹#›</a:t>
            </a:fld>
            <a:endParaRPr lang="en-GB" dirty="0"/>
          </a:p>
        </p:txBody>
      </p:sp>
    </p:spTree>
    <p:extLst>
      <p:ext uri="{BB962C8B-B14F-4D97-AF65-F5344CB8AC3E}">
        <p14:creationId xmlns:p14="http://schemas.microsoft.com/office/powerpoint/2010/main" val="1773311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72CD6D3-2466-4325-9683-5BBD32A37483}" type="datetimeFigureOut">
              <a:rPr lang="en-GB"/>
              <a:pPr>
                <a:defRPr/>
              </a:pPr>
              <a:t>21/02/2017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FD5E0749-C16B-4BCC-AB3F-FEDD373BC90A}" type="slidenum">
              <a:rPr lang="en-GB"/>
              <a:pPr>
                <a:defRPr/>
              </a:pPr>
              <a:t>‹#›</a:t>
            </a:fld>
            <a:endParaRPr lang="en-GB" dirty="0"/>
          </a:p>
        </p:txBody>
      </p:sp>
    </p:spTree>
    <p:extLst>
      <p:ext uri="{BB962C8B-B14F-4D97-AF65-F5344CB8AC3E}">
        <p14:creationId xmlns:p14="http://schemas.microsoft.com/office/powerpoint/2010/main" val="1274328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19F29392-564A-4853-9713-262DD8530F4C}" type="datetimeFigureOut">
              <a:rPr lang="en-GB"/>
              <a:pPr>
                <a:defRPr/>
              </a:pPr>
              <a:t>21/02/2017</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9AC5F212-9E8A-4C22-BE3C-D580525DE53F}" type="slidenum">
              <a:rPr lang="en-GB"/>
              <a:pPr>
                <a:defRPr/>
              </a:pPr>
              <a:t>‹#›</a:t>
            </a:fld>
            <a:endParaRPr lang="en-GB" dirty="0"/>
          </a:p>
        </p:txBody>
      </p:sp>
    </p:spTree>
    <p:extLst>
      <p:ext uri="{BB962C8B-B14F-4D97-AF65-F5344CB8AC3E}">
        <p14:creationId xmlns:p14="http://schemas.microsoft.com/office/powerpoint/2010/main" val="279831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AD73C2B9-89BD-40CE-9B21-09566547DC7A}" type="datetimeFigureOut">
              <a:rPr lang="en-GB"/>
              <a:pPr>
                <a:defRPr/>
              </a:pPr>
              <a:t>21/02/2017</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8B84EF8E-5B08-4D69-AAE0-AC9545FBBE8E}" type="slidenum">
              <a:rPr lang="en-GB"/>
              <a:pPr>
                <a:defRPr/>
              </a:pPr>
              <a:t>‹#›</a:t>
            </a:fld>
            <a:endParaRPr lang="en-GB" dirty="0"/>
          </a:p>
        </p:txBody>
      </p:sp>
    </p:spTree>
    <p:extLst>
      <p:ext uri="{BB962C8B-B14F-4D97-AF65-F5344CB8AC3E}">
        <p14:creationId xmlns:p14="http://schemas.microsoft.com/office/powerpoint/2010/main" val="2683701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5DEE6600-966F-41A9-90BF-1E60A00D345C}" type="datetimeFigureOut">
              <a:rPr lang="en-GB"/>
              <a:pPr>
                <a:defRPr/>
              </a:pPr>
              <a:t>21/02/2017</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C1A9283F-6A8F-4BCF-A650-7CD3A6523DF6}" type="slidenum">
              <a:rPr lang="en-GB"/>
              <a:pPr>
                <a:defRPr/>
              </a:pPr>
              <a:t>‹#›</a:t>
            </a:fld>
            <a:endParaRPr lang="en-GB" dirty="0"/>
          </a:p>
        </p:txBody>
      </p:sp>
    </p:spTree>
    <p:extLst>
      <p:ext uri="{BB962C8B-B14F-4D97-AF65-F5344CB8AC3E}">
        <p14:creationId xmlns:p14="http://schemas.microsoft.com/office/powerpoint/2010/main" val="30852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3F68118-4B1B-4234-8983-C139A9C62674}" type="datetimeFigureOut">
              <a:rPr lang="en-GB"/>
              <a:pPr>
                <a:defRPr/>
              </a:pPr>
              <a:t>21/02/2017</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8EDC6D1C-8DCD-4067-8608-0792FE7DC2A8}" type="slidenum">
              <a:rPr lang="en-GB"/>
              <a:pPr>
                <a:defRPr/>
              </a:pPr>
              <a:t>‹#›</a:t>
            </a:fld>
            <a:endParaRPr lang="en-GB" dirty="0"/>
          </a:p>
        </p:txBody>
      </p:sp>
    </p:spTree>
    <p:extLst>
      <p:ext uri="{BB962C8B-B14F-4D97-AF65-F5344CB8AC3E}">
        <p14:creationId xmlns:p14="http://schemas.microsoft.com/office/powerpoint/2010/main" val="516233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838CFF6-2CA1-4199-AB09-B893F5472354}" type="datetimeFigureOut">
              <a:rPr lang="en-GB"/>
              <a:pPr>
                <a:defRPr/>
              </a:pPr>
              <a:t>21/02/2017</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EF8A46D4-5078-45E2-AB3F-1E33729D00D4}" type="slidenum">
              <a:rPr lang="en-GB"/>
              <a:pPr>
                <a:defRPr/>
              </a:pPr>
              <a:t>‹#›</a:t>
            </a:fld>
            <a:endParaRPr lang="en-GB" dirty="0"/>
          </a:p>
        </p:txBody>
      </p:sp>
    </p:spTree>
    <p:extLst>
      <p:ext uri="{BB962C8B-B14F-4D97-AF65-F5344CB8AC3E}">
        <p14:creationId xmlns:p14="http://schemas.microsoft.com/office/powerpoint/2010/main" val="1050503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E05F331-37E9-4594-8753-CDFDF4A8CB67}" type="datetimeFigureOut">
              <a:rPr lang="en-GB"/>
              <a:pPr>
                <a:defRPr/>
              </a:pPr>
              <a:t>21/02/2017</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5BA5FA21-7FC6-4422-AEB8-A538799A0321}" type="slidenum">
              <a:rPr lang="en-GB"/>
              <a:pPr>
                <a:defRPr/>
              </a:pPr>
              <a:t>‹#›</a:t>
            </a:fld>
            <a:endParaRPr lang="en-GB" dirty="0"/>
          </a:p>
        </p:txBody>
      </p:sp>
    </p:spTree>
    <p:extLst>
      <p:ext uri="{BB962C8B-B14F-4D97-AF65-F5344CB8AC3E}">
        <p14:creationId xmlns:p14="http://schemas.microsoft.com/office/powerpoint/2010/main" val="3407429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0F0A8C88-4A2D-45C0-A344-4F0DAE70A892}" type="datetimeFigureOut">
              <a:rPr lang="en-GB"/>
              <a:pPr>
                <a:defRPr/>
              </a:pPr>
              <a:t>21/02/2017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61E2B22C-7B64-4D42-93CC-2D06CC15D42D}" type="slidenum">
              <a:rPr lang="en-GB"/>
              <a:pPr>
                <a:defRPr/>
              </a:pPr>
              <a:t>‹#›</a:t>
            </a:fld>
            <a:endParaRPr lang="en-GB" dirty="0"/>
          </a:p>
        </p:txBody>
      </p:sp>
    </p:spTree>
    <p:extLst>
      <p:ext uri="{BB962C8B-B14F-4D97-AF65-F5344CB8AC3E}">
        <p14:creationId xmlns:p14="http://schemas.microsoft.com/office/powerpoint/2010/main" val="1205068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0CC4C7E3-F1D2-4A62-99D3-C5E36015465E}" type="datetimeFigureOut">
              <a:rPr lang="en-GB"/>
              <a:pPr>
                <a:defRPr/>
              </a:pPr>
              <a:t>21/02/2017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0B2FE993-F446-487A-87E3-C8FABF2AD68F}" type="slidenum">
              <a:rPr lang="en-GB"/>
              <a:pPr>
                <a:defRPr/>
              </a:pPr>
              <a:t>‹#›</a:t>
            </a:fld>
            <a:endParaRPr lang="en-GB" dirty="0"/>
          </a:p>
        </p:txBody>
      </p:sp>
    </p:spTree>
    <p:extLst>
      <p:ext uri="{BB962C8B-B14F-4D97-AF65-F5344CB8AC3E}">
        <p14:creationId xmlns:p14="http://schemas.microsoft.com/office/powerpoint/2010/main" val="1825373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white">
                    <a:tint val="75000"/>
                  </a:prstClr>
                </a:solidFill>
                <a:latin typeface="+mn-lt"/>
                <a:cs typeface="+mn-cs"/>
              </a:defRPr>
            </a:lvl1pPr>
          </a:lstStyle>
          <a:p>
            <a:pPr>
              <a:defRPr/>
            </a:pPr>
            <a:fld id="{625C052D-3BBE-4967-B8CA-5F39F63D1A52}" type="datetimeFigureOut">
              <a:rPr lang="en-GB"/>
              <a:pPr>
                <a:defRPr/>
              </a:pPr>
              <a:t>21/02/2017</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mn-lt"/>
                <a:cs typeface="+mn-cs"/>
              </a:defRPr>
            </a:lvl1pPr>
          </a:lstStyle>
          <a:p>
            <a:pPr>
              <a:defRPr/>
            </a:pPr>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white">
                    <a:tint val="75000"/>
                  </a:prstClr>
                </a:solidFill>
                <a:latin typeface="+mn-lt"/>
                <a:cs typeface="+mn-cs"/>
              </a:defRPr>
            </a:lvl1pPr>
          </a:lstStyle>
          <a:p>
            <a:pPr>
              <a:defRPr/>
            </a:pPr>
            <a:fld id="{54CDEC39-FDFD-4C62-B6ED-432FD8C89716}" type="slidenum">
              <a:rPr lang="en-GB"/>
              <a:pPr>
                <a:defRPr/>
              </a:pPr>
              <a:t>‹#›</a:t>
            </a:fld>
            <a:endParaRPr lang="en-GB" dirty="0"/>
          </a:p>
        </p:txBody>
      </p:sp>
    </p:spTree>
    <p:extLst>
      <p:ext uri="{BB962C8B-B14F-4D97-AF65-F5344CB8AC3E}">
        <p14:creationId xmlns:p14="http://schemas.microsoft.com/office/powerpoint/2010/main" val="133319194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8.jp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1.jpg"/></Relationships>
</file>

<file path=ppt/slides/_rels/slide1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hyperlink" Target="https://www.brown.edu/academics/east-asia-resources/index.php?q=chinese-calendar-advertisement-1920s"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jpeg"/><Relationship Id="rId4" Type="http://schemas.openxmlformats.org/officeDocument/2006/relationships/image" Target="../media/image46.png"/></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3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3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68.png"/><Relationship Id="rId4" Type="http://schemas.openxmlformats.org/officeDocument/2006/relationships/image" Target="../media/image67.png"/></Relationships>
</file>

<file path=ppt/slides/_rels/slide3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72.png"/><Relationship Id="rId4" Type="http://schemas.openxmlformats.org/officeDocument/2006/relationships/image" Target="../media/image71.png"/></Relationships>
</file>

<file path=ppt/slides/_rels/slide3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3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3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78.png"/></Relationships>
</file>

<file path=ppt/slides/_rels/slide38.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81.png"/><Relationship Id="rId4" Type="http://schemas.openxmlformats.org/officeDocument/2006/relationships/image" Target="../media/image80.png"/></Relationships>
</file>

<file path=ppt/slides/_rels/slide39.xml.rels><?xml version="1.0" encoding="UTF-8" standalone="yes"?>
<Relationships xmlns="http://schemas.openxmlformats.org/package/2006/relationships"><Relationship Id="rId3" Type="http://schemas.openxmlformats.org/officeDocument/2006/relationships/image" Target="../media/image82.png"/><Relationship Id="rId7" Type="http://schemas.openxmlformats.org/officeDocument/2006/relationships/image" Target="../media/image8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4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88.png"/></Relationships>
</file>

<file path=ppt/slides/_rels/slide4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25" y="1052736"/>
            <a:ext cx="9148413" cy="5805264"/>
          </a:xfrm>
          <a:prstGeom prst="rect">
            <a:avLst/>
          </a:prstGeom>
        </p:spPr>
        <p:txBody>
          <a:bodyPr wrap="square" lIns="540000" tIns="360000" rIns="540000" bIns="360000" numCol="2" spcCol="360000">
            <a:normAutofit fontScale="62500" lnSpcReduction="20000"/>
          </a:bodyPr>
          <a:lstStyle/>
          <a:p>
            <a:pPr>
              <a:defRPr/>
            </a:pPr>
            <a:r>
              <a:rPr lang="en-GB" sz="2900" b="1" u="sng" dirty="0" smtClean="0">
                <a:solidFill>
                  <a:prstClr val="white"/>
                </a:solidFill>
                <a:cs typeface="Arial" charset="0"/>
              </a:rPr>
              <a:t>1. Shanghai Today</a:t>
            </a:r>
          </a:p>
          <a:p>
            <a:pPr marL="285750" indent="-285750">
              <a:buFontTx/>
              <a:buChar char="-"/>
              <a:defRPr/>
            </a:pPr>
            <a:r>
              <a:rPr lang="en-GB" sz="2700" dirty="0" smtClean="0">
                <a:solidFill>
                  <a:prstClr val="white"/>
                </a:solidFill>
                <a:cs typeface="Arial" charset="0"/>
              </a:rPr>
              <a:t>Chronology of modern China</a:t>
            </a:r>
          </a:p>
          <a:p>
            <a:pPr marL="285750" indent="-285750">
              <a:buFontTx/>
              <a:buChar char="-"/>
              <a:defRPr/>
            </a:pPr>
            <a:r>
              <a:rPr lang="en-GB" sz="2700" dirty="0" smtClean="0">
                <a:solidFill>
                  <a:prstClr val="white"/>
                </a:solidFill>
                <a:cs typeface="Arial" charset="0"/>
              </a:rPr>
              <a:t>Skyscrapers</a:t>
            </a:r>
            <a:endParaRPr lang="en-GB" sz="2700" dirty="0">
              <a:solidFill>
                <a:prstClr val="white"/>
              </a:solidFill>
              <a:cs typeface="Arial" charset="0"/>
            </a:endParaRPr>
          </a:p>
          <a:p>
            <a:pPr marL="285750" indent="-285750">
              <a:buFontTx/>
              <a:buChar char="-"/>
              <a:defRPr/>
            </a:pPr>
            <a:r>
              <a:rPr lang="en-GB" sz="2700" dirty="0" smtClean="0">
                <a:solidFill>
                  <a:prstClr val="white"/>
                </a:solidFill>
                <a:cs typeface="Arial" charset="0"/>
              </a:rPr>
              <a:t>Finance</a:t>
            </a:r>
          </a:p>
          <a:p>
            <a:pPr marL="285750" indent="-285750">
              <a:buFontTx/>
              <a:buChar char="-"/>
              <a:defRPr/>
            </a:pPr>
            <a:r>
              <a:rPr lang="en-GB" sz="2700" dirty="0" smtClean="0">
                <a:solidFill>
                  <a:prstClr val="white"/>
                </a:solidFill>
                <a:cs typeface="Arial" charset="0"/>
              </a:rPr>
              <a:t>Culture</a:t>
            </a:r>
          </a:p>
          <a:p>
            <a:pPr marL="285750" indent="-285750">
              <a:buFontTx/>
              <a:buChar char="-"/>
              <a:defRPr/>
            </a:pPr>
            <a:r>
              <a:rPr lang="en-GB" sz="2700" dirty="0" smtClean="0">
                <a:solidFill>
                  <a:prstClr val="white"/>
                </a:solidFill>
                <a:cs typeface="Arial" charset="0"/>
              </a:rPr>
              <a:t>Port</a:t>
            </a:r>
            <a:endParaRPr lang="en-GB" sz="2700" dirty="0">
              <a:solidFill>
                <a:prstClr val="white"/>
              </a:solidFill>
              <a:cs typeface="Arial" charset="0"/>
            </a:endParaRPr>
          </a:p>
          <a:p>
            <a:pPr marL="285750" indent="-285750">
              <a:buFontTx/>
              <a:buChar char="-"/>
              <a:defRPr/>
            </a:pPr>
            <a:endParaRPr lang="en-GB" sz="2700" b="1" u="sng" dirty="0">
              <a:solidFill>
                <a:prstClr val="white"/>
              </a:solidFill>
              <a:cs typeface="Arial" charset="0"/>
            </a:endParaRPr>
          </a:p>
          <a:p>
            <a:pPr>
              <a:defRPr/>
            </a:pPr>
            <a:r>
              <a:rPr lang="en-GB" sz="2700" b="1" u="sng" dirty="0">
                <a:solidFill>
                  <a:prstClr val="white"/>
                </a:solidFill>
                <a:cs typeface="Arial" charset="0"/>
              </a:rPr>
              <a:t>2. History of </a:t>
            </a:r>
            <a:r>
              <a:rPr lang="en-GB" sz="2700" b="1" u="sng" dirty="0" smtClean="0">
                <a:solidFill>
                  <a:prstClr val="white"/>
                </a:solidFill>
                <a:cs typeface="Arial" charset="0"/>
              </a:rPr>
              <a:t>Shanghai</a:t>
            </a:r>
            <a:endParaRPr lang="en-GB" sz="2700" b="1" u="sng" dirty="0">
              <a:solidFill>
                <a:prstClr val="white"/>
              </a:solidFill>
              <a:cs typeface="Arial" charset="0"/>
            </a:endParaRPr>
          </a:p>
          <a:p>
            <a:pPr marL="285750" indent="-285750">
              <a:buFontTx/>
              <a:buChar char="-"/>
              <a:defRPr/>
            </a:pPr>
            <a:r>
              <a:rPr lang="en-GB" sz="2700" dirty="0" smtClean="0">
                <a:solidFill>
                  <a:prstClr val="white"/>
                </a:solidFill>
                <a:cs typeface="Arial" charset="0"/>
              </a:rPr>
              <a:t>Geographic significance</a:t>
            </a:r>
            <a:endParaRPr lang="en-GB" sz="2700" dirty="0">
              <a:solidFill>
                <a:prstClr val="white"/>
              </a:solidFill>
              <a:cs typeface="Arial" charset="0"/>
            </a:endParaRPr>
          </a:p>
          <a:p>
            <a:pPr marL="285750" indent="-285750">
              <a:buFontTx/>
              <a:buChar char="-"/>
              <a:defRPr/>
            </a:pPr>
            <a:r>
              <a:rPr lang="en-GB" sz="2700" dirty="0" smtClean="0">
                <a:solidFill>
                  <a:prstClr val="white"/>
                </a:solidFill>
                <a:cs typeface="Arial" charset="0"/>
              </a:rPr>
              <a:t>Pre-19</a:t>
            </a:r>
            <a:r>
              <a:rPr lang="en-GB" sz="2700" baseline="30000" dirty="0" smtClean="0">
                <a:solidFill>
                  <a:prstClr val="white"/>
                </a:solidFill>
                <a:cs typeface="Arial" charset="0"/>
              </a:rPr>
              <a:t>th </a:t>
            </a:r>
            <a:r>
              <a:rPr lang="en-GB" sz="2700" dirty="0" smtClean="0">
                <a:solidFill>
                  <a:prstClr val="white"/>
                </a:solidFill>
                <a:cs typeface="Arial" charset="0"/>
              </a:rPr>
              <a:t>century</a:t>
            </a:r>
          </a:p>
          <a:p>
            <a:pPr marL="285750" indent="-285750">
              <a:buFontTx/>
              <a:buChar char="-"/>
              <a:defRPr/>
            </a:pPr>
            <a:r>
              <a:rPr lang="en-GB" sz="2700" dirty="0" smtClean="0">
                <a:solidFill>
                  <a:prstClr val="white"/>
                </a:solidFill>
                <a:cs typeface="Arial" charset="0"/>
              </a:rPr>
              <a:t>Macartney Mission</a:t>
            </a:r>
          </a:p>
          <a:p>
            <a:pPr marL="285750" indent="-285750">
              <a:buFontTx/>
              <a:buChar char="-"/>
              <a:defRPr/>
            </a:pPr>
            <a:r>
              <a:rPr lang="en-GB" sz="2700" dirty="0" smtClean="0">
                <a:solidFill>
                  <a:prstClr val="white"/>
                </a:solidFill>
                <a:cs typeface="Arial" charset="0"/>
              </a:rPr>
              <a:t>Opium Wars</a:t>
            </a:r>
          </a:p>
          <a:p>
            <a:pPr marL="285750" indent="-285750">
              <a:buFontTx/>
              <a:buChar char="-"/>
              <a:defRPr/>
            </a:pPr>
            <a:r>
              <a:rPr lang="en-GB" sz="2700" dirty="0" smtClean="0">
                <a:solidFill>
                  <a:prstClr val="white"/>
                </a:solidFill>
                <a:cs typeface="Arial" charset="0"/>
              </a:rPr>
              <a:t>Treaty of Nanking</a:t>
            </a:r>
          </a:p>
          <a:p>
            <a:pPr marL="285750" indent="-285750">
              <a:buFontTx/>
              <a:buChar char="-"/>
              <a:defRPr/>
            </a:pPr>
            <a:r>
              <a:rPr lang="en-GB" sz="2700" dirty="0" smtClean="0">
                <a:solidFill>
                  <a:prstClr val="white"/>
                </a:solidFill>
                <a:cs typeface="Arial" charset="0"/>
              </a:rPr>
              <a:t>International concessions</a:t>
            </a:r>
          </a:p>
          <a:p>
            <a:pPr>
              <a:defRPr/>
            </a:pPr>
            <a:endParaRPr lang="en-GB" sz="2700" b="1" u="sng" dirty="0" smtClean="0">
              <a:solidFill>
                <a:prstClr val="white"/>
              </a:solidFill>
              <a:cs typeface="Arial" charset="0"/>
            </a:endParaRPr>
          </a:p>
          <a:p>
            <a:pPr>
              <a:defRPr/>
            </a:pPr>
            <a:r>
              <a:rPr lang="en-GB" sz="2700" b="1" u="sng" dirty="0" smtClean="0">
                <a:solidFill>
                  <a:prstClr val="white"/>
                </a:solidFill>
                <a:cs typeface="Arial" charset="0"/>
              </a:rPr>
              <a:t>3</a:t>
            </a:r>
            <a:r>
              <a:rPr lang="en-GB" sz="2700" b="1" u="sng" dirty="0">
                <a:solidFill>
                  <a:prstClr val="white"/>
                </a:solidFill>
                <a:cs typeface="Arial" charset="0"/>
              </a:rPr>
              <a:t>. </a:t>
            </a:r>
            <a:r>
              <a:rPr lang="en-GB" sz="2700" b="1" u="sng" dirty="0" smtClean="0">
                <a:solidFill>
                  <a:prstClr val="white"/>
                </a:solidFill>
                <a:cs typeface="Arial" charset="0"/>
              </a:rPr>
              <a:t>Modernity Shanghai</a:t>
            </a:r>
            <a:endParaRPr lang="en-GB" sz="2700" b="1" u="sng" dirty="0">
              <a:solidFill>
                <a:prstClr val="white"/>
              </a:solidFill>
              <a:cs typeface="Arial" charset="0"/>
            </a:endParaRPr>
          </a:p>
          <a:p>
            <a:pPr marL="285750" indent="-285750">
              <a:buFontTx/>
              <a:buChar char="-"/>
              <a:defRPr/>
            </a:pPr>
            <a:r>
              <a:rPr lang="en-GB" sz="2700" dirty="0">
                <a:solidFill>
                  <a:prstClr val="white"/>
                </a:solidFill>
                <a:cs typeface="Arial" charset="0"/>
              </a:rPr>
              <a:t>The </a:t>
            </a:r>
            <a:r>
              <a:rPr lang="en-GB" sz="2700" dirty="0" smtClean="0">
                <a:solidFill>
                  <a:prstClr val="white"/>
                </a:solidFill>
                <a:cs typeface="Arial" charset="0"/>
              </a:rPr>
              <a:t>Bund</a:t>
            </a:r>
          </a:p>
          <a:p>
            <a:pPr marL="285750" indent="-285750">
              <a:buFontTx/>
              <a:buChar char="-"/>
              <a:defRPr/>
            </a:pPr>
            <a:r>
              <a:rPr lang="en-GB" sz="2700" dirty="0" smtClean="0">
                <a:solidFill>
                  <a:prstClr val="white"/>
                </a:solidFill>
                <a:cs typeface="Arial" charset="0"/>
              </a:rPr>
              <a:t>The Clock</a:t>
            </a:r>
          </a:p>
          <a:p>
            <a:pPr marL="285750" indent="-285750">
              <a:buFontTx/>
              <a:buChar char="-"/>
              <a:defRPr/>
            </a:pPr>
            <a:r>
              <a:rPr lang="en-GB" sz="2700" dirty="0" smtClean="0">
                <a:solidFill>
                  <a:prstClr val="white"/>
                </a:solidFill>
                <a:cs typeface="Arial" charset="0"/>
              </a:rPr>
              <a:t>The Calendar</a:t>
            </a:r>
          </a:p>
          <a:p>
            <a:pPr marL="285750" indent="-285750">
              <a:buFontTx/>
              <a:buChar char="-"/>
              <a:defRPr/>
            </a:pPr>
            <a:r>
              <a:rPr lang="en-GB" sz="2700" dirty="0" smtClean="0">
                <a:solidFill>
                  <a:prstClr val="white"/>
                </a:solidFill>
                <a:cs typeface="Arial" charset="0"/>
              </a:rPr>
              <a:t>‘A Chronicle of Clothes’ </a:t>
            </a:r>
          </a:p>
          <a:p>
            <a:pPr marL="285750" indent="-285750">
              <a:buFontTx/>
              <a:buChar char="-"/>
              <a:defRPr/>
            </a:pPr>
            <a:r>
              <a:rPr lang="en-GB" sz="2700" dirty="0" smtClean="0">
                <a:solidFill>
                  <a:prstClr val="white"/>
                </a:solidFill>
                <a:cs typeface="Arial" charset="0"/>
              </a:rPr>
              <a:t>Nank(j)ing Road</a:t>
            </a:r>
            <a:endParaRPr lang="en-GB" sz="2700" dirty="0">
              <a:solidFill>
                <a:prstClr val="white"/>
              </a:solidFill>
              <a:cs typeface="Arial" charset="0"/>
            </a:endParaRPr>
          </a:p>
          <a:p>
            <a:pPr marL="285750" indent="-285750">
              <a:buFontTx/>
              <a:buChar char="-"/>
              <a:defRPr/>
            </a:pPr>
            <a:r>
              <a:rPr lang="en-GB" sz="2700" dirty="0" smtClean="0">
                <a:solidFill>
                  <a:prstClr val="white"/>
                </a:solidFill>
                <a:cs typeface="Arial" charset="0"/>
              </a:rPr>
              <a:t>French Concession</a:t>
            </a:r>
            <a:endParaRPr lang="en-GB" sz="2700" dirty="0">
              <a:solidFill>
                <a:prstClr val="white"/>
              </a:solidFill>
              <a:cs typeface="Arial" charset="0"/>
            </a:endParaRPr>
          </a:p>
          <a:p>
            <a:pPr marL="285750" indent="-285750">
              <a:buFontTx/>
              <a:buChar char="-"/>
              <a:defRPr/>
            </a:pPr>
            <a:r>
              <a:rPr lang="en-GB" sz="2700" dirty="0">
                <a:solidFill>
                  <a:prstClr val="white"/>
                </a:solidFill>
                <a:cs typeface="Arial" charset="0"/>
              </a:rPr>
              <a:t>Refugee Shanghai</a:t>
            </a:r>
          </a:p>
          <a:p>
            <a:pPr marL="285750" indent="-285750">
              <a:buFontTx/>
              <a:buChar char="-"/>
              <a:defRPr/>
            </a:pPr>
            <a:r>
              <a:rPr lang="en-GB" sz="2700" dirty="0" smtClean="0">
                <a:solidFill>
                  <a:prstClr val="white"/>
                </a:solidFill>
                <a:cs typeface="Arial" charset="0"/>
              </a:rPr>
              <a:t>Nationalist Shanghai</a:t>
            </a:r>
          </a:p>
          <a:p>
            <a:pPr marL="285750" indent="-285750">
              <a:buFontTx/>
              <a:buChar char="-"/>
              <a:defRPr/>
            </a:pPr>
            <a:r>
              <a:rPr lang="en-GB" sz="2700" dirty="0" smtClean="0">
                <a:solidFill>
                  <a:prstClr val="white"/>
                </a:solidFill>
                <a:cs typeface="Arial" charset="0"/>
              </a:rPr>
              <a:t>Occupation Shanghai</a:t>
            </a:r>
          </a:p>
          <a:p>
            <a:pPr marL="285750" indent="-285750">
              <a:buFontTx/>
              <a:buChar char="-"/>
              <a:defRPr/>
            </a:pPr>
            <a:endParaRPr lang="en-GB" sz="2700" dirty="0" smtClean="0">
              <a:solidFill>
                <a:prstClr val="white"/>
              </a:solidFill>
              <a:cs typeface="Arial" charset="0"/>
            </a:endParaRPr>
          </a:p>
          <a:p>
            <a:pPr>
              <a:defRPr/>
            </a:pPr>
            <a:r>
              <a:rPr lang="en-GB" sz="2700" b="1" u="sng" dirty="0">
                <a:solidFill>
                  <a:prstClr val="white"/>
                </a:solidFill>
                <a:cs typeface="Arial" charset="0"/>
              </a:rPr>
              <a:t>4. Communist Shanghai</a:t>
            </a:r>
          </a:p>
          <a:p>
            <a:pPr marL="285750" indent="-285750">
              <a:buFontTx/>
              <a:buChar char="-"/>
              <a:defRPr/>
            </a:pPr>
            <a:r>
              <a:rPr lang="en-GB" sz="2700" dirty="0">
                <a:solidFill>
                  <a:prstClr val="white"/>
                </a:solidFill>
                <a:cs typeface="Arial" charset="0"/>
              </a:rPr>
              <a:t>Est. of CCP</a:t>
            </a:r>
          </a:p>
          <a:p>
            <a:pPr marL="285750" indent="-285750">
              <a:buFontTx/>
              <a:buChar char="-"/>
              <a:defRPr/>
            </a:pPr>
            <a:r>
              <a:rPr lang="en-GB" sz="2700" dirty="0">
                <a:solidFill>
                  <a:prstClr val="white"/>
                </a:solidFill>
                <a:cs typeface="Arial" charset="0"/>
              </a:rPr>
              <a:t>People’s Republic era</a:t>
            </a:r>
          </a:p>
          <a:p>
            <a:pPr marL="285750" indent="-285750">
              <a:buFontTx/>
              <a:buChar char="-"/>
              <a:defRPr/>
            </a:pPr>
            <a:r>
              <a:rPr lang="en-GB" sz="2700" dirty="0">
                <a:solidFill>
                  <a:prstClr val="white"/>
                </a:solidFill>
                <a:cs typeface="Arial" charset="0"/>
              </a:rPr>
              <a:t>Great Leap forward</a:t>
            </a:r>
          </a:p>
          <a:p>
            <a:pPr marL="285750" indent="-285750">
              <a:buFontTx/>
              <a:buChar char="-"/>
              <a:defRPr/>
            </a:pPr>
            <a:r>
              <a:rPr lang="en-GB" sz="2700" dirty="0">
                <a:solidFill>
                  <a:prstClr val="white"/>
                </a:solidFill>
                <a:cs typeface="Arial" charset="0"/>
              </a:rPr>
              <a:t>Cultural revolution</a:t>
            </a:r>
          </a:p>
          <a:p>
            <a:pPr marL="285750" indent="-285750">
              <a:buFontTx/>
              <a:buChar char="-"/>
              <a:defRPr/>
            </a:pPr>
            <a:r>
              <a:rPr lang="en-GB" sz="2700" dirty="0">
                <a:solidFill>
                  <a:prstClr val="white"/>
                </a:solidFill>
                <a:cs typeface="Arial" charset="0"/>
              </a:rPr>
              <a:t>Economic liberalisation</a:t>
            </a:r>
          </a:p>
          <a:p>
            <a:pPr marL="285750" indent="-285750">
              <a:buFontTx/>
              <a:buChar char="-"/>
              <a:defRPr/>
            </a:pPr>
            <a:r>
              <a:rPr lang="en-GB" sz="2700" dirty="0">
                <a:solidFill>
                  <a:prstClr val="white"/>
                </a:solidFill>
                <a:cs typeface="Arial" charset="0"/>
              </a:rPr>
              <a:t>Nostalgia</a:t>
            </a:r>
          </a:p>
          <a:p>
            <a:pPr>
              <a:defRPr/>
            </a:pPr>
            <a:endParaRPr lang="en-GB" sz="2700" dirty="0">
              <a:solidFill>
                <a:prstClr val="white"/>
              </a:solidFill>
              <a:cs typeface="Arial" charset="0"/>
            </a:endParaRPr>
          </a:p>
          <a:p>
            <a:pPr marL="285750" indent="-285750">
              <a:buFontTx/>
              <a:buChar char="-"/>
              <a:defRPr/>
            </a:pPr>
            <a:endParaRPr lang="en-GB" sz="2700" dirty="0" smtClean="0">
              <a:solidFill>
                <a:prstClr val="white"/>
              </a:solidFill>
              <a:cs typeface="Arial" charset="0"/>
            </a:endParaRPr>
          </a:p>
          <a:p>
            <a:pPr algn="r">
              <a:defRPr/>
            </a:pPr>
            <a:endParaRPr lang="en-GB" sz="2700" b="1" u="sng" dirty="0" smtClean="0">
              <a:solidFill>
                <a:srgbClr val="FFFF00"/>
              </a:solidFill>
              <a:effectLst>
                <a:outerShdw blurRad="38100" dist="38100" dir="2700000" algn="tl">
                  <a:srgbClr val="000000">
                    <a:alpha val="43137"/>
                  </a:srgbClr>
                </a:outerShdw>
              </a:effectLst>
              <a:cs typeface="Arial" charset="0"/>
            </a:endParaRPr>
          </a:p>
          <a:p>
            <a:pPr algn="r">
              <a:defRPr/>
            </a:pPr>
            <a:r>
              <a:rPr lang="en-GB" sz="2700" b="1" u="sng" dirty="0" smtClean="0">
                <a:solidFill>
                  <a:srgbClr val="FFFF00"/>
                </a:solidFill>
                <a:effectLst>
                  <a:outerShdw blurRad="38100" dist="38100" dir="2700000" algn="tl">
                    <a:srgbClr val="000000">
                      <a:alpha val="43137"/>
                    </a:srgbClr>
                  </a:outerShdw>
                </a:effectLst>
                <a:cs typeface="Arial" charset="0"/>
              </a:rPr>
              <a:t>AIMS</a:t>
            </a:r>
          </a:p>
          <a:p>
            <a:pPr marL="285750" indent="-285750" algn="r">
              <a:buFont typeface="Arial" panose="020B0604020202020204" pitchFamily="34" charset="0"/>
              <a:buChar char="•"/>
              <a:defRPr/>
            </a:pPr>
            <a:r>
              <a:rPr lang="en-GB" sz="2700" b="1" dirty="0" smtClean="0">
                <a:solidFill>
                  <a:srgbClr val="FFFF00"/>
                </a:solidFill>
                <a:effectLst>
                  <a:outerShdw blurRad="38100" dist="38100" dir="2700000" algn="tl">
                    <a:srgbClr val="000000">
                      <a:alpha val="43137"/>
                    </a:srgbClr>
                  </a:outerShdw>
                </a:effectLst>
                <a:cs typeface="Arial" charset="0"/>
              </a:rPr>
              <a:t>Outline </a:t>
            </a:r>
            <a:r>
              <a:rPr lang="en-GB" sz="2700" b="1" dirty="0">
                <a:solidFill>
                  <a:srgbClr val="FFFF00"/>
                </a:solidFill>
                <a:effectLst>
                  <a:outerShdw blurRad="38100" dist="38100" dir="2700000" algn="tl">
                    <a:srgbClr val="000000">
                      <a:alpha val="43137"/>
                    </a:srgbClr>
                  </a:outerShdw>
                </a:effectLst>
                <a:cs typeface="Arial" charset="0"/>
              </a:rPr>
              <a:t>a brief history of </a:t>
            </a:r>
            <a:r>
              <a:rPr lang="en-GB" sz="2700" b="1" dirty="0" smtClean="0">
                <a:solidFill>
                  <a:srgbClr val="FFFF00"/>
                </a:solidFill>
                <a:effectLst>
                  <a:outerShdw blurRad="38100" dist="38100" dir="2700000" algn="tl">
                    <a:srgbClr val="000000">
                      <a:alpha val="43137"/>
                    </a:srgbClr>
                  </a:outerShdw>
                </a:effectLst>
                <a:cs typeface="Arial" charset="0"/>
              </a:rPr>
              <a:t>Shanghai from </a:t>
            </a:r>
            <a:r>
              <a:rPr lang="en-GB" sz="2700" b="1" dirty="0">
                <a:solidFill>
                  <a:srgbClr val="FFFF00"/>
                </a:solidFill>
                <a:effectLst>
                  <a:outerShdw blurRad="38100" dist="38100" dir="2700000" algn="tl">
                    <a:srgbClr val="000000">
                      <a:alpha val="43137"/>
                    </a:srgbClr>
                  </a:outerShdw>
                </a:effectLst>
                <a:cs typeface="Arial" charset="0"/>
              </a:rPr>
              <a:t>the </a:t>
            </a:r>
            <a:r>
              <a:rPr lang="en-GB" sz="2700" b="1" dirty="0" smtClean="0">
                <a:solidFill>
                  <a:srgbClr val="FFFF00"/>
                </a:solidFill>
                <a:effectLst>
                  <a:outerShdw blurRad="38100" dist="38100" dir="2700000" algn="tl">
                    <a:srgbClr val="000000">
                      <a:alpha val="43137"/>
                    </a:srgbClr>
                  </a:outerShdw>
                </a:effectLst>
                <a:cs typeface="Arial" charset="0"/>
              </a:rPr>
              <a:t>19</a:t>
            </a:r>
            <a:r>
              <a:rPr lang="en-GB" sz="2700" b="1" baseline="30000" dirty="0" smtClean="0">
                <a:solidFill>
                  <a:srgbClr val="FFFF00"/>
                </a:solidFill>
                <a:effectLst>
                  <a:outerShdw blurRad="38100" dist="38100" dir="2700000" algn="tl">
                    <a:srgbClr val="000000">
                      <a:alpha val="43137"/>
                    </a:srgbClr>
                  </a:outerShdw>
                </a:effectLst>
                <a:cs typeface="Arial" charset="0"/>
              </a:rPr>
              <a:t>th</a:t>
            </a:r>
            <a:r>
              <a:rPr lang="en-GB" sz="2700" b="1" dirty="0" smtClean="0">
                <a:solidFill>
                  <a:srgbClr val="FFFF00"/>
                </a:solidFill>
                <a:effectLst>
                  <a:outerShdw blurRad="38100" dist="38100" dir="2700000" algn="tl">
                    <a:srgbClr val="000000">
                      <a:alpha val="43137"/>
                    </a:srgbClr>
                  </a:outerShdw>
                </a:effectLst>
                <a:cs typeface="Arial" charset="0"/>
              </a:rPr>
              <a:t> century to the present</a:t>
            </a:r>
            <a:endParaRPr lang="en-GB" sz="2700" b="1" dirty="0">
              <a:solidFill>
                <a:srgbClr val="FFFF00"/>
              </a:solidFill>
              <a:effectLst>
                <a:outerShdw blurRad="38100" dist="38100" dir="2700000" algn="tl">
                  <a:srgbClr val="000000">
                    <a:alpha val="43137"/>
                  </a:srgbClr>
                </a:outerShdw>
              </a:effectLst>
              <a:cs typeface="Arial" charset="0"/>
            </a:endParaRPr>
          </a:p>
          <a:p>
            <a:pPr marL="285750" indent="-285750" algn="r">
              <a:buFont typeface="Arial" panose="020B0604020202020204" pitchFamily="34" charset="0"/>
              <a:buChar char="•"/>
              <a:defRPr/>
            </a:pPr>
            <a:r>
              <a:rPr lang="en-GB" sz="2700" b="1" dirty="0" smtClean="0">
                <a:solidFill>
                  <a:srgbClr val="FFFF00"/>
                </a:solidFill>
                <a:effectLst>
                  <a:outerShdw blurRad="38100" dist="38100" dir="2700000" algn="tl">
                    <a:srgbClr val="000000">
                      <a:alpha val="43137"/>
                    </a:srgbClr>
                  </a:outerShdw>
                </a:effectLst>
                <a:cs typeface="Arial" charset="0"/>
              </a:rPr>
              <a:t>Explain Shanghai’s relationship to European (quasi-)imperialism and its emergence as a modern, cosmopolitan metropolis in early 20</a:t>
            </a:r>
            <a:r>
              <a:rPr lang="en-GB" sz="2700" b="1" baseline="30000" dirty="0" smtClean="0">
                <a:solidFill>
                  <a:srgbClr val="FFFF00"/>
                </a:solidFill>
                <a:effectLst>
                  <a:outerShdw blurRad="38100" dist="38100" dir="2700000" algn="tl">
                    <a:srgbClr val="000000">
                      <a:alpha val="43137"/>
                    </a:srgbClr>
                  </a:outerShdw>
                </a:effectLst>
                <a:cs typeface="Arial" charset="0"/>
              </a:rPr>
              <a:t>th</a:t>
            </a:r>
            <a:r>
              <a:rPr lang="en-GB" sz="2700" b="1" dirty="0" smtClean="0">
                <a:solidFill>
                  <a:srgbClr val="FFFF00"/>
                </a:solidFill>
                <a:effectLst>
                  <a:outerShdw blurRad="38100" dist="38100" dir="2700000" algn="tl">
                    <a:srgbClr val="000000">
                      <a:alpha val="43137"/>
                    </a:srgbClr>
                  </a:outerShdw>
                </a:effectLst>
                <a:cs typeface="Arial" charset="0"/>
              </a:rPr>
              <a:t> century</a:t>
            </a:r>
          </a:p>
          <a:p>
            <a:pPr marL="285750" indent="-285750" algn="r">
              <a:buFont typeface="Arial" panose="020B0604020202020204" pitchFamily="34" charset="0"/>
              <a:buChar char="•"/>
              <a:defRPr/>
            </a:pPr>
            <a:r>
              <a:rPr lang="en-GB" sz="2700" b="1" dirty="0" smtClean="0">
                <a:solidFill>
                  <a:srgbClr val="FFFF00"/>
                </a:solidFill>
                <a:effectLst>
                  <a:outerShdw blurRad="38100" dist="38100" dir="2700000" algn="tl">
                    <a:srgbClr val="000000">
                      <a:alpha val="43137"/>
                    </a:srgbClr>
                  </a:outerShdw>
                </a:effectLst>
                <a:cs typeface="Arial" charset="0"/>
              </a:rPr>
              <a:t>Discuss </a:t>
            </a:r>
            <a:r>
              <a:rPr lang="en-GB" sz="2700" b="1" dirty="0">
                <a:solidFill>
                  <a:srgbClr val="FFFF00"/>
                </a:solidFill>
                <a:effectLst>
                  <a:outerShdw blurRad="38100" dist="38100" dir="2700000" algn="tl">
                    <a:srgbClr val="000000">
                      <a:alpha val="43137"/>
                    </a:srgbClr>
                  </a:outerShdw>
                </a:effectLst>
                <a:cs typeface="Arial" charset="0"/>
              </a:rPr>
              <a:t>Shanghai’s relationship to the development of Chinese </a:t>
            </a:r>
            <a:r>
              <a:rPr lang="en-GB" sz="2700" b="1" dirty="0" smtClean="0">
                <a:solidFill>
                  <a:srgbClr val="FFFF00"/>
                </a:solidFill>
                <a:effectLst>
                  <a:outerShdw blurRad="38100" dist="38100" dir="2700000" algn="tl">
                    <a:srgbClr val="000000">
                      <a:alpha val="43137"/>
                    </a:srgbClr>
                  </a:outerShdw>
                </a:effectLst>
                <a:cs typeface="Arial" charset="0"/>
              </a:rPr>
              <a:t>nationalism</a:t>
            </a:r>
          </a:p>
          <a:p>
            <a:pPr marL="285750" indent="-285750" algn="r">
              <a:buFont typeface="Arial" panose="020B0604020202020204" pitchFamily="34" charset="0"/>
              <a:buChar char="•"/>
              <a:defRPr/>
            </a:pPr>
            <a:r>
              <a:rPr lang="en-GB" sz="2700" b="1" dirty="0" smtClean="0">
                <a:solidFill>
                  <a:srgbClr val="FFFF00"/>
                </a:solidFill>
                <a:effectLst>
                  <a:outerShdw blurRad="38100" dist="38100" dir="2700000" algn="tl">
                    <a:srgbClr val="000000">
                      <a:alpha val="43137"/>
                    </a:srgbClr>
                  </a:outerShdw>
                </a:effectLst>
                <a:cs typeface="Arial" charset="0"/>
              </a:rPr>
              <a:t>Explore changing fortunes of Shanghai in Communist era</a:t>
            </a:r>
            <a:endParaRPr lang="en-GB" sz="2700" b="1" dirty="0">
              <a:solidFill>
                <a:srgbClr val="FFFF00"/>
              </a:solidFill>
              <a:effectLst>
                <a:outerShdw blurRad="38100" dist="38100" dir="2700000" algn="tl">
                  <a:srgbClr val="000000">
                    <a:alpha val="43137"/>
                  </a:srgbClr>
                </a:outerShdw>
              </a:effectLst>
              <a:cs typeface="Arial" charset="0"/>
            </a:endParaRPr>
          </a:p>
          <a:p>
            <a:pPr marL="285750" indent="-285750" algn="r">
              <a:buFont typeface="Arial" panose="020B0604020202020204" pitchFamily="34" charset="0"/>
              <a:buChar char="•"/>
              <a:defRPr/>
            </a:pPr>
            <a:endParaRPr lang="en-GB" sz="2700" b="1" dirty="0" smtClean="0">
              <a:solidFill>
                <a:srgbClr val="FFFF00"/>
              </a:solidFill>
              <a:effectLst>
                <a:outerShdw blurRad="38100" dist="38100" dir="2700000" algn="tl">
                  <a:srgbClr val="000000">
                    <a:alpha val="43137"/>
                  </a:srgbClr>
                </a:outerShdw>
              </a:effectLst>
              <a:cs typeface="Arial" charset="0"/>
            </a:endParaRPr>
          </a:p>
        </p:txBody>
      </p:sp>
      <p:sp>
        <p:nvSpPr>
          <p:cNvPr id="5" name="Rectangle 4"/>
          <p:cNvSpPr/>
          <p:nvPr/>
        </p:nvSpPr>
        <p:spPr>
          <a:xfrm>
            <a:off x="-11113" y="-3175"/>
            <a:ext cx="9144001" cy="1644650"/>
          </a:xfrm>
          <a:prstGeom prst="rect">
            <a:avLst/>
          </a:prstGeom>
        </p:spPr>
        <p:txBody>
          <a:bodyPr lIns="540000" tIns="540000" rIns="540000" bIns="540000">
            <a:spAutoFit/>
          </a:bodyPr>
          <a:lstStyle/>
          <a:p>
            <a:pPr>
              <a:defRPr/>
            </a:pPr>
            <a:r>
              <a:rPr lang="en-GB" b="1" dirty="0" smtClean="0">
                <a:solidFill>
                  <a:srgbClr val="FF0000"/>
                </a:solidFill>
                <a:effectLst>
                  <a:outerShdw blurRad="38100" dist="38100" dir="2700000" algn="tl">
                    <a:srgbClr val="000000">
                      <a:alpha val="43137"/>
                    </a:srgbClr>
                  </a:outerShdw>
                </a:effectLst>
                <a:cs typeface="Arial" charset="0"/>
              </a:rPr>
              <a:t>AHHI6012 Imagining the City</a:t>
            </a:r>
            <a:r>
              <a:rPr lang="en-GB" b="1" dirty="0">
                <a:solidFill>
                  <a:srgbClr val="FF0000"/>
                </a:solidFill>
                <a:effectLst>
                  <a:outerShdw blurRad="38100" dist="38100" dir="2700000" algn="tl">
                    <a:srgbClr val="000000">
                      <a:alpha val="43137"/>
                    </a:srgbClr>
                  </a:outerShdw>
                </a:effectLst>
                <a:cs typeface="Arial" charset="0"/>
              </a:rPr>
              <a:t>: The Urban Experience, </a:t>
            </a:r>
            <a:r>
              <a:rPr lang="en-GB" b="1" dirty="0" smtClean="0">
                <a:solidFill>
                  <a:srgbClr val="FF0000"/>
                </a:solidFill>
                <a:effectLst>
                  <a:outerShdw blurRad="38100" dist="38100" dir="2700000" algn="tl">
                    <a:srgbClr val="000000">
                      <a:alpha val="43137"/>
                    </a:srgbClr>
                  </a:outerShdw>
                </a:effectLst>
                <a:cs typeface="Arial" charset="0"/>
              </a:rPr>
              <a:t>c. 1851–Present</a:t>
            </a:r>
            <a:endParaRPr lang="en-GB" b="1" dirty="0">
              <a:solidFill>
                <a:srgbClr val="FF0000"/>
              </a:solidFill>
              <a:effectLst>
                <a:outerShdw blurRad="38100" dist="38100" dir="2700000" algn="tl">
                  <a:srgbClr val="000000">
                    <a:alpha val="43137"/>
                  </a:srgbClr>
                </a:outerShdw>
              </a:effectLst>
              <a:cs typeface="Arial" charset="0"/>
            </a:endParaRPr>
          </a:p>
          <a:p>
            <a:pPr>
              <a:defRPr/>
            </a:pPr>
            <a:r>
              <a:rPr lang="en-GB" b="1" dirty="0">
                <a:solidFill>
                  <a:srgbClr val="FF0000"/>
                </a:solidFill>
                <a:effectLst>
                  <a:outerShdw blurRad="38100" dist="38100" dir="2700000" algn="tl">
                    <a:srgbClr val="000000">
                      <a:alpha val="43137"/>
                    </a:srgbClr>
                  </a:outerShdw>
                </a:effectLst>
                <a:cs typeface="Arial" charset="0"/>
              </a:rPr>
              <a:t>Week 4 Shanghai: The Pearl of the Orient</a:t>
            </a:r>
          </a:p>
        </p:txBody>
      </p:sp>
    </p:spTree>
    <p:extLst>
      <p:ext uri="{BB962C8B-B14F-4D97-AF65-F5344CB8AC3E}">
        <p14:creationId xmlns:p14="http://schemas.microsoft.com/office/powerpoint/2010/main" val="11854597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21" y="-6561"/>
            <a:ext cx="9155113" cy="1736878"/>
          </a:xfrm>
          <a:prstGeom prst="rect">
            <a:avLst/>
          </a:prstGeom>
        </p:spPr>
        <p:txBody>
          <a:bodyPr lIns="540000" tIns="540000" rIns="540000" bIns="540000">
            <a:spAutoFit/>
          </a:bodyPr>
          <a:lstStyle/>
          <a:p>
            <a:pPr marL="457200" indent="-457200" fontAlgn="auto">
              <a:spcBef>
                <a:spcPts val="0"/>
              </a:spcBef>
              <a:spcAft>
                <a:spcPts val="0"/>
              </a:spcAft>
              <a:buAutoNum type="arabicPeriod"/>
              <a:defRPr/>
            </a:pPr>
            <a:r>
              <a:rPr lang="en-GB" sz="2400" b="1" dirty="0" smtClean="0">
                <a:solidFill>
                  <a:prstClr val="white"/>
                </a:solidFill>
                <a:effectLst>
                  <a:outerShdw blurRad="38100" dist="38100" dir="2700000" algn="tl">
                    <a:srgbClr val="000000">
                      <a:alpha val="43137"/>
                    </a:srgbClr>
                  </a:outerShdw>
                </a:effectLst>
                <a:latin typeface="+mn-lt"/>
                <a:cs typeface="+mn-cs"/>
              </a:rPr>
              <a:t>Shanghai Today: Chronology of Modern China</a:t>
            </a: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graphicFrame>
        <p:nvGraphicFramePr>
          <p:cNvPr id="3" name="Table 2"/>
          <p:cNvGraphicFramePr>
            <a:graphicFrameLocks noGrp="1"/>
          </p:cNvGraphicFramePr>
          <p:nvPr>
            <p:extLst>
              <p:ext uri="{D42A27DB-BD31-4B8C-83A1-F6EECF244321}">
                <p14:modId xmlns:p14="http://schemas.microsoft.com/office/powerpoint/2010/main" val="14727981"/>
              </p:ext>
            </p:extLst>
          </p:nvPr>
        </p:nvGraphicFramePr>
        <p:xfrm>
          <a:off x="483183" y="1340769"/>
          <a:ext cx="8337289" cy="5184574"/>
        </p:xfrm>
        <a:graphic>
          <a:graphicData uri="http://schemas.openxmlformats.org/drawingml/2006/table">
            <a:tbl>
              <a:tblPr firstRow="1" firstCol="1" bandRow="1">
                <a:tableStyleId>{5C22544A-7EE6-4342-B048-85BDC9FD1C3A}</a:tableStyleId>
              </a:tblPr>
              <a:tblGrid>
                <a:gridCol w="1364296"/>
                <a:gridCol w="6972993"/>
              </a:tblGrid>
              <a:tr h="856945">
                <a:tc>
                  <a:txBody>
                    <a:bodyPr/>
                    <a:lstStyle/>
                    <a:p>
                      <a:pPr>
                        <a:lnSpc>
                          <a:spcPct val="107000"/>
                        </a:lnSpc>
                        <a:spcAft>
                          <a:spcPts val="800"/>
                        </a:spcAft>
                      </a:pPr>
                      <a:r>
                        <a:rPr lang="en-US" sz="1800" dirty="0">
                          <a:effectLst/>
                        </a:rPr>
                        <a:t>1644–1911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tc>
                <a:tc>
                  <a:txBody>
                    <a:bodyPr/>
                    <a:lstStyle/>
                    <a:p>
                      <a:pPr algn="ctr">
                        <a:lnSpc>
                          <a:spcPct val="107000"/>
                        </a:lnSpc>
                        <a:spcAft>
                          <a:spcPts val="800"/>
                        </a:spcAft>
                      </a:pPr>
                      <a:r>
                        <a:rPr lang="en-US" sz="1800" dirty="0" smtClean="0">
                          <a:effectLst/>
                        </a:rPr>
                        <a:t>The Qing </a:t>
                      </a:r>
                      <a:r>
                        <a:rPr lang="en-US" sz="1800" dirty="0">
                          <a:effectLst/>
                        </a:rPr>
                        <a:t>Dynasty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tc>
              </a:tr>
              <a:tr h="782783">
                <a:tc>
                  <a:txBody>
                    <a:bodyPr/>
                    <a:lstStyle/>
                    <a:p>
                      <a:pPr>
                        <a:lnSpc>
                          <a:spcPct val="107000"/>
                        </a:lnSpc>
                        <a:spcAft>
                          <a:spcPts val="800"/>
                        </a:spcAft>
                      </a:pPr>
                      <a:r>
                        <a:rPr lang="en-US" sz="1800" dirty="0" smtClean="0">
                          <a:effectLst/>
                        </a:rPr>
                        <a:t>1839–1842,</a:t>
                      </a:r>
                    </a:p>
                    <a:p>
                      <a:pPr marL="0" marR="0" indent="0" algn="l" defTabSz="914400" rtl="0" eaLnBrk="1" fontAlgn="auto" latinLnBrk="0" hangingPunct="1">
                        <a:lnSpc>
                          <a:spcPct val="107000"/>
                        </a:lnSpc>
                        <a:spcBef>
                          <a:spcPts val="0"/>
                        </a:spcBef>
                        <a:spcAft>
                          <a:spcPts val="800"/>
                        </a:spcAft>
                        <a:buClrTx/>
                        <a:buSzTx/>
                        <a:buFontTx/>
                        <a:buNone/>
                        <a:tabLst/>
                        <a:defRPr/>
                      </a:pPr>
                      <a:r>
                        <a:rPr lang="en-GB" sz="1800" dirty="0" smtClean="0">
                          <a:effectLst/>
                        </a:rPr>
                        <a:t>1856–1860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tc>
                <a:tc>
                  <a:txBody>
                    <a:bodyPr/>
                    <a:lstStyle/>
                    <a:p>
                      <a:pPr algn="ctr">
                        <a:lnSpc>
                          <a:spcPct val="107000"/>
                        </a:lnSpc>
                        <a:spcAft>
                          <a:spcPts val="800"/>
                        </a:spcAft>
                      </a:pPr>
                      <a:r>
                        <a:rPr lang="en-US" sz="1800" dirty="0" smtClean="0">
                          <a:effectLst/>
                        </a:rPr>
                        <a:t>Opium Wars </a:t>
                      </a:r>
                      <a:r>
                        <a:rPr lang="en-US" sz="1800" dirty="0">
                          <a:effectLst/>
                        </a:rPr>
                        <a:t>between Great Britain and China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nchor="ctr"/>
                </a:tc>
              </a:tr>
              <a:tr h="576811">
                <a:tc>
                  <a:txBody>
                    <a:bodyPr/>
                    <a:lstStyle/>
                    <a:p>
                      <a:pPr>
                        <a:lnSpc>
                          <a:spcPct val="107000"/>
                        </a:lnSpc>
                        <a:spcAft>
                          <a:spcPts val="800"/>
                        </a:spcAft>
                      </a:pPr>
                      <a:r>
                        <a:rPr lang="en-US" sz="1800" dirty="0">
                          <a:solidFill>
                            <a:srgbClr val="FFFF00"/>
                          </a:solidFill>
                          <a:effectLst/>
                        </a:rPr>
                        <a:t>1912–1949</a:t>
                      </a:r>
                      <a:endParaRPr lang="en-US" sz="18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solidFill>
                      <a:schemeClr val="accent5"/>
                    </a:solidFill>
                  </a:tcPr>
                </a:tc>
                <a:tc>
                  <a:txBody>
                    <a:bodyPr/>
                    <a:lstStyle/>
                    <a:p>
                      <a:pPr algn="ctr">
                        <a:lnSpc>
                          <a:spcPct val="107000"/>
                        </a:lnSpc>
                        <a:spcAft>
                          <a:spcPts val="800"/>
                        </a:spcAft>
                      </a:pPr>
                      <a:r>
                        <a:rPr lang="en-US" sz="1800" b="1" dirty="0">
                          <a:solidFill>
                            <a:srgbClr val="FFFF00"/>
                          </a:solidFill>
                          <a:effectLst/>
                        </a:rPr>
                        <a:t>Republican Era</a:t>
                      </a:r>
                      <a:endParaRPr lang="en-US" sz="1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nchor="ctr">
                    <a:solidFill>
                      <a:schemeClr val="accent5"/>
                    </a:solidFill>
                  </a:tcPr>
                </a:tc>
              </a:tr>
              <a:tr h="672864">
                <a:tc>
                  <a:txBody>
                    <a:bodyPr/>
                    <a:lstStyle/>
                    <a:p>
                      <a:pPr>
                        <a:lnSpc>
                          <a:spcPct val="107000"/>
                        </a:lnSpc>
                        <a:spcAft>
                          <a:spcPts val="800"/>
                        </a:spcAft>
                      </a:pPr>
                      <a:r>
                        <a:rPr lang="en-US" sz="1800" dirty="0">
                          <a:effectLst/>
                        </a:rPr>
                        <a:t>1937–1945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tc>
                <a:tc>
                  <a:txBody>
                    <a:bodyPr/>
                    <a:lstStyle/>
                    <a:p>
                      <a:pPr algn="ctr">
                        <a:lnSpc>
                          <a:spcPct val="107000"/>
                        </a:lnSpc>
                        <a:spcAft>
                          <a:spcPts val="800"/>
                        </a:spcAft>
                      </a:pPr>
                      <a:r>
                        <a:rPr lang="en-US" sz="1800" dirty="0">
                          <a:effectLst/>
                        </a:rPr>
                        <a:t>Second-Sino Japanese War: Japanese occupation of eastern China, including Shanghai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nchor="ctr"/>
                </a:tc>
              </a:tr>
              <a:tr h="576811">
                <a:tc>
                  <a:txBody>
                    <a:bodyPr/>
                    <a:lstStyle/>
                    <a:p>
                      <a:pPr>
                        <a:lnSpc>
                          <a:spcPct val="107000"/>
                        </a:lnSpc>
                        <a:spcAft>
                          <a:spcPts val="800"/>
                        </a:spcAft>
                      </a:pPr>
                      <a:r>
                        <a:rPr lang="en-US" sz="1800" dirty="0">
                          <a:effectLst/>
                        </a:rPr>
                        <a:t>1949–present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solidFill>
                      <a:srgbClr val="FF0000"/>
                    </a:solidFill>
                  </a:tcPr>
                </a:tc>
                <a:tc>
                  <a:txBody>
                    <a:bodyPr/>
                    <a:lstStyle/>
                    <a:p>
                      <a:pPr algn="ctr">
                        <a:lnSpc>
                          <a:spcPct val="107000"/>
                        </a:lnSpc>
                        <a:spcAft>
                          <a:spcPts val="800"/>
                        </a:spcAft>
                      </a:pPr>
                      <a:r>
                        <a:rPr lang="en-US" sz="1800" b="1" dirty="0">
                          <a:solidFill>
                            <a:schemeClr val="tx1"/>
                          </a:solidFill>
                          <a:effectLst/>
                        </a:rPr>
                        <a:t>People’s Republic of China – Communist era</a:t>
                      </a:r>
                      <a:endParaRPr lang="en-US"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nchor="ctr">
                    <a:solidFill>
                      <a:srgbClr val="FF0000"/>
                    </a:solidFill>
                  </a:tcPr>
                </a:tc>
              </a:tr>
              <a:tr h="576811">
                <a:tc>
                  <a:txBody>
                    <a:bodyPr/>
                    <a:lstStyle/>
                    <a:p>
                      <a:pPr>
                        <a:lnSpc>
                          <a:spcPct val="107000"/>
                        </a:lnSpc>
                        <a:spcAft>
                          <a:spcPts val="800"/>
                        </a:spcAft>
                      </a:pPr>
                      <a:r>
                        <a:rPr lang="en-US" sz="1800" dirty="0">
                          <a:effectLst/>
                        </a:rPr>
                        <a:t>1958–1961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tc>
                <a:tc>
                  <a:txBody>
                    <a:bodyPr/>
                    <a:lstStyle/>
                    <a:p>
                      <a:pPr algn="ctr">
                        <a:lnSpc>
                          <a:spcPct val="107000"/>
                        </a:lnSpc>
                        <a:spcAft>
                          <a:spcPts val="800"/>
                        </a:spcAft>
                      </a:pPr>
                      <a:r>
                        <a:rPr lang="en-US" sz="1800" dirty="0">
                          <a:effectLst/>
                        </a:rPr>
                        <a:t>The Great Leap </a:t>
                      </a:r>
                      <a:r>
                        <a:rPr lang="en-US" sz="1800" dirty="0" smtClean="0">
                          <a:effectLst/>
                        </a:rPr>
                        <a:t>Forward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nchor="ctr"/>
                </a:tc>
              </a:tr>
              <a:tr h="576811">
                <a:tc>
                  <a:txBody>
                    <a:bodyPr/>
                    <a:lstStyle/>
                    <a:p>
                      <a:pPr>
                        <a:lnSpc>
                          <a:spcPct val="107000"/>
                        </a:lnSpc>
                        <a:spcAft>
                          <a:spcPts val="800"/>
                        </a:spcAft>
                      </a:pPr>
                      <a:r>
                        <a:rPr lang="en-US" sz="1800" dirty="0">
                          <a:effectLst/>
                        </a:rPr>
                        <a:t>1966–1976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tc>
                <a:tc>
                  <a:txBody>
                    <a:bodyPr/>
                    <a:lstStyle/>
                    <a:p>
                      <a:pPr algn="ctr">
                        <a:lnSpc>
                          <a:spcPct val="107000"/>
                        </a:lnSpc>
                        <a:spcAft>
                          <a:spcPts val="800"/>
                        </a:spcAft>
                      </a:pPr>
                      <a:r>
                        <a:rPr lang="en-US" sz="1800" dirty="0">
                          <a:effectLst/>
                        </a:rPr>
                        <a:t>Cultural </a:t>
                      </a:r>
                      <a:r>
                        <a:rPr lang="en-US" sz="1800" dirty="0" smtClean="0">
                          <a:effectLst/>
                        </a:rPr>
                        <a:t>Revolution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nchor="ctr"/>
                </a:tc>
              </a:tr>
              <a:tr h="564738">
                <a:tc>
                  <a:txBody>
                    <a:bodyPr/>
                    <a:lstStyle/>
                    <a:p>
                      <a:pPr>
                        <a:lnSpc>
                          <a:spcPct val="107000"/>
                        </a:lnSpc>
                        <a:spcAft>
                          <a:spcPts val="800"/>
                        </a:spcAft>
                      </a:pPr>
                      <a:r>
                        <a:rPr lang="en-US" sz="1800" dirty="0">
                          <a:solidFill>
                            <a:schemeClr val="bg1"/>
                          </a:solidFill>
                          <a:effectLst/>
                        </a:rPr>
                        <a:t>1978–present</a:t>
                      </a:r>
                      <a:endParaRPr lang="en-US"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solidFill>
                      <a:srgbClr val="FFC000"/>
                    </a:solidFill>
                  </a:tcPr>
                </a:tc>
                <a:tc>
                  <a:txBody>
                    <a:bodyPr/>
                    <a:lstStyle/>
                    <a:p>
                      <a:pPr algn="ctr">
                        <a:lnSpc>
                          <a:spcPct val="107000"/>
                        </a:lnSpc>
                        <a:spcAft>
                          <a:spcPts val="800"/>
                        </a:spcAft>
                      </a:pPr>
                      <a:r>
                        <a:rPr lang="en-GB" sz="1800" b="1" noProof="0" dirty="0" smtClean="0">
                          <a:solidFill>
                            <a:schemeClr val="bg1"/>
                          </a:solidFill>
                          <a:effectLst/>
                        </a:rPr>
                        <a:t>Liberalisation</a:t>
                      </a:r>
                      <a:r>
                        <a:rPr lang="en-US" sz="1800" b="1" dirty="0" smtClean="0">
                          <a:solidFill>
                            <a:schemeClr val="bg1"/>
                          </a:solidFill>
                          <a:effectLst/>
                        </a:rPr>
                        <a:t> </a:t>
                      </a:r>
                      <a:r>
                        <a:rPr lang="en-US" sz="1800" b="1" dirty="0">
                          <a:solidFill>
                            <a:schemeClr val="bg1"/>
                          </a:solidFill>
                          <a:effectLst/>
                        </a:rPr>
                        <a:t>of Chinese economy</a:t>
                      </a:r>
                      <a:endParaRPr lang="en-US" sz="1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472" marR="17472" marT="17472" marB="17472" anchor="ctr">
                    <a:solidFill>
                      <a:srgbClr val="FFC000"/>
                    </a:solidFill>
                  </a:tcPr>
                </a:tc>
              </a:tr>
            </a:tbl>
          </a:graphicData>
        </a:graphic>
      </p:graphicFrame>
    </p:spTree>
    <p:extLst>
      <p:ext uri="{BB962C8B-B14F-4D97-AF65-F5344CB8AC3E}">
        <p14:creationId xmlns:p14="http://schemas.microsoft.com/office/powerpoint/2010/main" val="37863380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C:\Users\Public\Pictures\Photos\2013\China, July 2013\Shanghai\GEDC110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528" y="-99392"/>
            <a:ext cx="9324528" cy="699339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187624" y="727075"/>
            <a:ext cx="5184576" cy="2567874"/>
          </a:xfrm>
          <a:prstGeom prst="rect">
            <a:avLst/>
          </a:prstGeom>
        </p:spPr>
        <p:txBody>
          <a:bodyPr wrap="square" lIns="540000" tIns="540000" rIns="540000" bIns="540000">
            <a:spAutoFit/>
          </a:bodyPr>
          <a:lstStyle/>
          <a:p>
            <a:pPr marL="342900" indent="-342900" fontAlgn="auto">
              <a:spcBef>
                <a:spcPts val="0"/>
              </a:spcBef>
              <a:spcAft>
                <a:spcPts val="0"/>
              </a:spcAft>
              <a:buFontTx/>
              <a:buChar char="-"/>
              <a:defRPr/>
            </a:pPr>
            <a:r>
              <a:rPr lang="en-GB" sz="2400" b="1" dirty="0" smtClean="0">
                <a:solidFill>
                  <a:srgbClr val="FF0000"/>
                </a:solidFill>
                <a:effectLst>
                  <a:outerShdw blurRad="38100" dist="38100" dir="2700000" algn="tl">
                    <a:srgbClr val="000000">
                      <a:alpha val="43137"/>
                    </a:srgbClr>
                  </a:outerShdw>
                </a:effectLst>
              </a:rPr>
              <a:t>Largest city in the world: 24million+ residents</a:t>
            </a:r>
          </a:p>
          <a:p>
            <a:pPr marL="342900" indent="-342900" fontAlgn="auto">
              <a:spcBef>
                <a:spcPts val="0"/>
              </a:spcBef>
              <a:spcAft>
                <a:spcPts val="0"/>
              </a:spcAft>
              <a:buFontTx/>
              <a:buChar char="-"/>
              <a:defRPr/>
            </a:pPr>
            <a:r>
              <a:rPr lang="en-GB" sz="2400" b="1" dirty="0" smtClean="0">
                <a:solidFill>
                  <a:srgbClr val="FF0000"/>
                </a:solidFill>
                <a:effectLst>
                  <a:outerShdw blurRad="38100" dist="38100" dir="2700000" algn="tl">
                    <a:srgbClr val="000000">
                      <a:alpha val="43137"/>
                    </a:srgbClr>
                  </a:outerShdw>
                </a:effectLst>
              </a:rPr>
              <a:t>Global financial centre</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1" name="Rectangle 10"/>
          <p:cNvSpPr/>
          <p:nvPr/>
        </p:nvSpPr>
        <p:spPr>
          <a:xfrm>
            <a:off x="-25921" y="-6561"/>
            <a:ext cx="9155113" cy="1736878"/>
          </a:xfrm>
          <a:prstGeom prst="rect">
            <a:avLst/>
          </a:prstGeom>
        </p:spPr>
        <p:txBody>
          <a:bodyPr lIns="540000" tIns="540000" rIns="540000" bIns="540000">
            <a:spAutoFit/>
          </a:bodyPr>
          <a:lstStyle/>
          <a:p>
            <a:pPr marL="457200" indent="-457200" fontAlgn="auto">
              <a:spcBef>
                <a:spcPts val="0"/>
              </a:spcBef>
              <a:spcAft>
                <a:spcPts val="0"/>
              </a:spcAft>
              <a:buAutoNum type="arabicPeriod"/>
              <a:defRPr/>
            </a:pPr>
            <a:r>
              <a:rPr lang="en-GB" sz="2400" b="1" dirty="0" smtClean="0">
                <a:solidFill>
                  <a:prstClr val="white"/>
                </a:solidFill>
                <a:effectLst>
                  <a:outerShdw blurRad="38100" dist="38100" dir="2700000" algn="tl">
                    <a:srgbClr val="000000">
                      <a:alpha val="43137"/>
                    </a:srgbClr>
                  </a:outerShdw>
                </a:effectLst>
                <a:latin typeface="+mn-lt"/>
                <a:cs typeface="+mn-cs"/>
              </a:rPr>
              <a:t>Shanghai Today</a:t>
            </a: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graphicFrame>
        <p:nvGraphicFramePr>
          <p:cNvPr id="2" name="Table 1"/>
          <p:cNvGraphicFramePr>
            <a:graphicFrameLocks noGrp="1"/>
          </p:cNvGraphicFramePr>
          <p:nvPr>
            <p:extLst>
              <p:ext uri="{D42A27DB-BD31-4B8C-83A1-F6EECF244321}">
                <p14:modId xmlns:p14="http://schemas.microsoft.com/office/powerpoint/2010/main" val="2448438295"/>
              </p:ext>
            </p:extLst>
          </p:nvPr>
        </p:nvGraphicFramePr>
        <p:xfrm>
          <a:off x="-80788" y="3212976"/>
          <a:ext cx="3384376" cy="3920129"/>
        </p:xfrm>
        <a:graphic>
          <a:graphicData uri="http://schemas.openxmlformats.org/drawingml/2006/table">
            <a:tbl>
              <a:tblPr/>
              <a:tblGrid>
                <a:gridCol w="1330609"/>
                <a:gridCol w="1191586"/>
                <a:gridCol w="862181"/>
              </a:tblGrid>
              <a:tr h="372784">
                <a:tc gridSpan="3">
                  <a:txBody>
                    <a:bodyPr/>
                    <a:lstStyle/>
                    <a:p>
                      <a:pPr algn="ctr"/>
                      <a:r>
                        <a:rPr lang="en-US" b="1" dirty="0">
                          <a:effectLst/>
                        </a:rPr>
                        <a:t>Historical population</a:t>
                      </a:r>
                    </a:p>
                  </a:txBody>
                  <a:tcPr anchor="ctr">
                    <a:lnL>
                      <a:noFill/>
                    </a:lnL>
                    <a:lnR>
                      <a:noFill/>
                    </a:lnR>
                    <a:lnT>
                      <a:noFill/>
                    </a:lnT>
                    <a:lnB>
                      <a:noFill/>
                    </a:lnB>
                  </a:tcPr>
                </a:tc>
                <a:tc hMerge="1">
                  <a:txBody>
                    <a:bodyPr/>
                    <a:lstStyle/>
                    <a:p>
                      <a:endParaRPr lang="en-US"/>
                    </a:p>
                  </a:txBody>
                  <a:tcPr/>
                </a:tc>
                <a:tc hMerge="1">
                  <a:txBody>
                    <a:bodyPr/>
                    <a:lstStyle/>
                    <a:p>
                      <a:endParaRPr lang="en-US"/>
                    </a:p>
                  </a:txBody>
                  <a:tcPr/>
                </a:tc>
              </a:tr>
              <a:tr h="299004">
                <a:tc>
                  <a:txBody>
                    <a:bodyPr/>
                    <a:lstStyle/>
                    <a:p>
                      <a:pPr algn="ctr"/>
                      <a:r>
                        <a:rPr lang="en-US" b="1" dirty="0">
                          <a:effectLst/>
                        </a:rPr>
                        <a:t>Year</a:t>
                      </a:r>
                    </a:p>
                  </a:txBody>
                  <a:tcPr marL="9525" marR="9525" marT="9525" marB="9525" anchor="ctr">
                    <a:lnL>
                      <a:noFill/>
                    </a:lnL>
                    <a:lnR>
                      <a:noFill/>
                    </a:lnR>
                    <a:lnT>
                      <a:noFill/>
                    </a:lnT>
                    <a:lnB w="9525" cap="flat" cmpd="sng" algn="ctr">
                      <a:solidFill>
                        <a:srgbClr val="000000"/>
                      </a:solidFill>
                      <a:prstDash val="solid"/>
                      <a:round/>
                      <a:headEnd type="none" w="med" len="med"/>
                      <a:tailEnd type="none" w="med" len="med"/>
                    </a:lnB>
                  </a:tcPr>
                </a:tc>
                <a:tc>
                  <a:txBody>
                    <a:bodyPr/>
                    <a:lstStyle/>
                    <a:p>
                      <a:pPr algn="ctr"/>
                      <a:r>
                        <a:rPr lang="en-US" b="1" dirty="0">
                          <a:effectLst/>
                        </a:rPr>
                        <a:t>Pop.</a:t>
                      </a:r>
                    </a:p>
                  </a:txBody>
                  <a:tcPr marL="19050" marR="19050" marT="9525" marB="9525" anchor="ctr">
                    <a:lnL>
                      <a:noFill/>
                    </a:lnL>
                    <a:lnR>
                      <a:noFill/>
                    </a:lnR>
                    <a:lnT>
                      <a:noFill/>
                    </a:lnT>
                    <a:lnB w="9525" cap="flat" cmpd="sng" algn="ctr">
                      <a:solidFill>
                        <a:srgbClr val="000000"/>
                      </a:solidFill>
                      <a:prstDash val="solid"/>
                      <a:round/>
                      <a:headEnd type="none" w="med" len="med"/>
                      <a:tailEnd type="none" w="med" len="med"/>
                    </a:lnB>
                  </a:tcPr>
                </a:tc>
                <a:tc>
                  <a:txBody>
                    <a:bodyPr/>
                    <a:lstStyle/>
                    <a:p>
                      <a:pPr algn="ctr"/>
                      <a:r>
                        <a:rPr lang="en-US" b="1" dirty="0">
                          <a:effectLst/>
                        </a:rPr>
                        <a:t>±%</a:t>
                      </a:r>
                    </a:p>
                  </a:txBody>
                  <a:tcPr marL="9525" marR="9525" marT="9525" marB="9525" anchor="ctr">
                    <a:lnL>
                      <a:noFill/>
                    </a:lnL>
                    <a:lnR>
                      <a:noFill/>
                    </a:lnR>
                    <a:lnT>
                      <a:noFill/>
                    </a:lnT>
                    <a:lnB w="9525" cap="flat" cmpd="sng" algn="ctr">
                      <a:solidFill>
                        <a:srgbClr val="000000"/>
                      </a:solidFill>
                      <a:prstDash val="solid"/>
                      <a:round/>
                      <a:headEnd type="none" w="med" len="med"/>
                      <a:tailEnd type="none" w="med" len="med"/>
                    </a:lnB>
                  </a:tcPr>
                </a:tc>
              </a:tr>
              <a:tr h="377243">
                <a:tc>
                  <a:txBody>
                    <a:bodyPr/>
                    <a:lstStyle/>
                    <a:p>
                      <a:pPr algn="ctr"/>
                      <a:r>
                        <a:rPr lang="en-US" b="1" dirty="0" smtClean="0">
                          <a:effectLst/>
                        </a:rPr>
                        <a:t>1953</a:t>
                      </a:r>
                      <a:endParaRPr lang="en-US" b="1" dirty="0">
                        <a:effectLst/>
                      </a:endParaRPr>
                    </a:p>
                  </a:txBody>
                  <a:tcPr marL="9525" marR="9525" marT="9525" marB="9525" anchor="ctr">
                    <a:lnL>
                      <a:noFill/>
                    </a:lnL>
                    <a:lnR>
                      <a:noFill/>
                    </a:lnR>
                    <a:lnT w="9525" cap="flat" cmpd="sng" algn="ctr">
                      <a:solidFill>
                        <a:srgbClr val="000000"/>
                      </a:solidFill>
                      <a:prstDash val="solid"/>
                      <a:round/>
                      <a:headEnd type="none" w="med" len="med"/>
                      <a:tailEnd type="none" w="med" len="med"/>
                    </a:lnT>
                    <a:lnB>
                      <a:noFill/>
                    </a:lnB>
                  </a:tcPr>
                </a:tc>
                <a:tc>
                  <a:txBody>
                    <a:bodyPr/>
                    <a:lstStyle/>
                    <a:p>
                      <a:pPr algn="ctr"/>
                      <a:r>
                        <a:rPr lang="en-US" b="1" dirty="0">
                          <a:effectLst/>
                        </a:rPr>
                        <a:t>6,204,400</a:t>
                      </a:r>
                    </a:p>
                  </a:txBody>
                  <a:tcPr marL="9525" marR="9525" marT="9525" marB="9525" anchor="ctr">
                    <a:lnL>
                      <a:noFill/>
                    </a:lnL>
                    <a:lnR>
                      <a:noFill/>
                    </a:lnR>
                    <a:lnT w="9525" cap="flat" cmpd="sng" algn="ctr">
                      <a:solidFill>
                        <a:srgbClr val="000000"/>
                      </a:solidFill>
                      <a:prstDash val="solid"/>
                      <a:round/>
                      <a:headEnd type="none" w="med" len="med"/>
                      <a:tailEnd type="none" w="med" len="med"/>
                    </a:lnT>
                    <a:lnB>
                      <a:noFill/>
                    </a:lnB>
                  </a:tcPr>
                </a:tc>
                <a:tc>
                  <a:txBody>
                    <a:bodyPr/>
                    <a:lstStyle/>
                    <a:p>
                      <a:pPr algn="ctr"/>
                      <a:r>
                        <a:rPr lang="en-US" b="1" dirty="0">
                          <a:effectLst/>
                        </a:rPr>
                        <a:t>—    </a:t>
                      </a:r>
                    </a:p>
                  </a:txBody>
                  <a:tcPr marL="9525" marR="9525" marT="9525" marB="9525" anchor="ctr">
                    <a:lnL>
                      <a:noFill/>
                    </a:lnL>
                    <a:lnR>
                      <a:noFill/>
                    </a:lnR>
                    <a:lnT w="9525" cap="flat" cmpd="sng" algn="ctr">
                      <a:solidFill>
                        <a:srgbClr val="000000"/>
                      </a:solidFill>
                      <a:prstDash val="solid"/>
                      <a:round/>
                      <a:headEnd type="none" w="med" len="med"/>
                      <a:tailEnd type="none" w="med" len="med"/>
                    </a:lnT>
                    <a:lnB>
                      <a:noFill/>
                    </a:lnB>
                  </a:tcPr>
                </a:tc>
              </a:tr>
              <a:tr h="377243">
                <a:tc>
                  <a:txBody>
                    <a:bodyPr/>
                    <a:lstStyle/>
                    <a:p>
                      <a:pPr algn="ctr"/>
                      <a:r>
                        <a:rPr lang="en-US" b="1" dirty="0" smtClean="0">
                          <a:effectLst/>
                        </a:rPr>
                        <a:t>1964</a:t>
                      </a:r>
                      <a:endParaRPr lang="en-US" b="1" dirty="0">
                        <a:effectLst/>
                      </a:endParaRPr>
                    </a:p>
                  </a:txBody>
                  <a:tcPr marL="9525" marR="9525" marT="9525" marB="9525" anchor="ctr">
                    <a:lnL>
                      <a:noFill/>
                    </a:lnL>
                    <a:lnR>
                      <a:noFill/>
                    </a:lnR>
                    <a:lnT>
                      <a:noFill/>
                    </a:lnT>
                    <a:lnB>
                      <a:noFill/>
                    </a:lnB>
                  </a:tcPr>
                </a:tc>
                <a:tc>
                  <a:txBody>
                    <a:bodyPr/>
                    <a:lstStyle/>
                    <a:p>
                      <a:pPr algn="ctr"/>
                      <a:r>
                        <a:rPr lang="en-US" b="1" dirty="0">
                          <a:effectLst/>
                        </a:rPr>
                        <a:t>10,816,500</a:t>
                      </a:r>
                    </a:p>
                  </a:txBody>
                  <a:tcPr marL="9525" marR="9525" marT="9525" marB="9525" anchor="ctr">
                    <a:lnL>
                      <a:noFill/>
                    </a:lnL>
                    <a:lnR>
                      <a:noFill/>
                    </a:lnR>
                    <a:lnT>
                      <a:noFill/>
                    </a:lnT>
                    <a:lnB>
                      <a:noFill/>
                    </a:lnB>
                  </a:tcPr>
                </a:tc>
                <a:tc>
                  <a:txBody>
                    <a:bodyPr/>
                    <a:lstStyle/>
                    <a:p>
                      <a:pPr algn="ctr"/>
                      <a:r>
                        <a:rPr lang="en-US" b="1" dirty="0">
                          <a:effectLst/>
                        </a:rPr>
                        <a:t>+74.3%</a:t>
                      </a:r>
                    </a:p>
                  </a:txBody>
                  <a:tcPr marL="9525" marR="9525" marT="9525" marB="9525" anchor="ctr">
                    <a:lnL>
                      <a:noFill/>
                    </a:lnL>
                    <a:lnR>
                      <a:noFill/>
                    </a:lnR>
                    <a:lnT>
                      <a:noFill/>
                    </a:lnT>
                    <a:lnB>
                      <a:noFill/>
                    </a:lnB>
                  </a:tcPr>
                </a:tc>
              </a:tr>
              <a:tr h="377243">
                <a:tc>
                  <a:txBody>
                    <a:bodyPr/>
                    <a:lstStyle/>
                    <a:p>
                      <a:pPr algn="ctr"/>
                      <a:r>
                        <a:rPr lang="en-US" b="1" dirty="0" smtClean="0">
                          <a:effectLst/>
                        </a:rPr>
                        <a:t>1982</a:t>
                      </a:r>
                      <a:endParaRPr lang="en-US" b="1" dirty="0">
                        <a:effectLst/>
                      </a:endParaRPr>
                    </a:p>
                  </a:txBody>
                  <a:tcPr marL="9525" marR="9525" marT="9525" marB="9525" anchor="ctr">
                    <a:lnL>
                      <a:noFill/>
                    </a:lnL>
                    <a:lnR>
                      <a:noFill/>
                    </a:lnR>
                    <a:lnT>
                      <a:noFill/>
                    </a:lnT>
                    <a:lnB>
                      <a:noFill/>
                    </a:lnB>
                  </a:tcPr>
                </a:tc>
                <a:tc>
                  <a:txBody>
                    <a:bodyPr/>
                    <a:lstStyle/>
                    <a:p>
                      <a:pPr algn="ctr"/>
                      <a:r>
                        <a:rPr lang="en-US" b="1" dirty="0">
                          <a:effectLst/>
                        </a:rPr>
                        <a:t>11,859,700</a:t>
                      </a:r>
                    </a:p>
                  </a:txBody>
                  <a:tcPr marL="9525" marR="9525" marT="9525" marB="9525" anchor="ctr">
                    <a:lnL>
                      <a:noFill/>
                    </a:lnL>
                    <a:lnR>
                      <a:noFill/>
                    </a:lnR>
                    <a:lnT>
                      <a:noFill/>
                    </a:lnT>
                    <a:lnB>
                      <a:noFill/>
                    </a:lnB>
                  </a:tcPr>
                </a:tc>
                <a:tc>
                  <a:txBody>
                    <a:bodyPr/>
                    <a:lstStyle/>
                    <a:p>
                      <a:pPr algn="ctr"/>
                      <a:r>
                        <a:rPr lang="en-US" b="1" dirty="0">
                          <a:effectLst/>
                        </a:rPr>
                        <a:t>+9.6%</a:t>
                      </a:r>
                    </a:p>
                  </a:txBody>
                  <a:tcPr marL="9525" marR="9525" marT="9525" marB="9525" anchor="ctr">
                    <a:lnL>
                      <a:noFill/>
                    </a:lnL>
                    <a:lnR>
                      <a:noFill/>
                    </a:lnR>
                    <a:lnT>
                      <a:noFill/>
                    </a:lnT>
                    <a:lnB>
                      <a:noFill/>
                    </a:lnB>
                  </a:tcPr>
                </a:tc>
              </a:tr>
              <a:tr h="377243">
                <a:tc>
                  <a:txBody>
                    <a:bodyPr/>
                    <a:lstStyle/>
                    <a:p>
                      <a:pPr algn="ctr"/>
                      <a:r>
                        <a:rPr lang="en-US" b="1" dirty="0" smtClean="0">
                          <a:effectLst/>
                        </a:rPr>
                        <a:t>1990</a:t>
                      </a:r>
                      <a:endParaRPr lang="en-US" b="1" dirty="0">
                        <a:effectLst/>
                      </a:endParaRPr>
                    </a:p>
                  </a:txBody>
                  <a:tcPr marL="9525" marR="9525" marT="9525" marB="9525" anchor="ctr">
                    <a:lnL>
                      <a:noFill/>
                    </a:lnL>
                    <a:lnR>
                      <a:noFill/>
                    </a:lnR>
                    <a:lnT>
                      <a:noFill/>
                    </a:lnT>
                    <a:lnB>
                      <a:noFill/>
                    </a:lnB>
                  </a:tcPr>
                </a:tc>
                <a:tc>
                  <a:txBody>
                    <a:bodyPr/>
                    <a:lstStyle/>
                    <a:p>
                      <a:pPr algn="ctr"/>
                      <a:r>
                        <a:rPr lang="en-US" b="1" dirty="0">
                          <a:effectLst/>
                        </a:rPr>
                        <a:t>13,341,900</a:t>
                      </a:r>
                    </a:p>
                  </a:txBody>
                  <a:tcPr marL="9525" marR="9525" marT="9525" marB="9525" anchor="ctr">
                    <a:lnL>
                      <a:noFill/>
                    </a:lnL>
                    <a:lnR>
                      <a:noFill/>
                    </a:lnR>
                    <a:lnT>
                      <a:noFill/>
                    </a:lnT>
                    <a:lnB>
                      <a:noFill/>
                    </a:lnB>
                  </a:tcPr>
                </a:tc>
                <a:tc>
                  <a:txBody>
                    <a:bodyPr/>
                    <a:lstStyle/>
                    <a:p>
                      <a:pPr algn="ctr"/>
                      <a:r>
                        <a:rPr lang="en-US" b="1" dirty="0">
                          <a:effectLst/>
                        </a:rPr>
                        <a:t>+12.5%</a:t>
                      </a:r>
                    </a:p>
                  </a:txBody>
                  <a:tcPr marL="9525" marR="9525" marT="9525" marB="9525" anchor="ctr">
                    <a:lnL>
                      <a:noFill/>
                    </a:lnL>
                    <a:lnR>
                      <a:noFill/>
                    </a:lnR>
                    <a:lnT>
                      <a:noFill/>
                    </a:lnT>
                    <a:lnB>
                      <a:noFill/>
                    </a:lnB>
                  </a:tcPr>
                </a:tc>
              </a:tr>
              <a:tr h="377243">
                <a:tc>
                  <a:txBody>
                    <a:bodyPr/>
                    <a:lstStyle/>
                    <a:p>
                      <a:pPr algn="ctr"/>
                      <a:r>
                        <a:rPr lang="en-US" b="1" dirty="0" smtClean="0">
                          <a:effectLst/>
                        </a:rPr>
                        <a:t>2000</a:t>
                      </a:r>
                      <a:endParaRPr lang="en-US" b="1" dirty="0">
                        <a:effectLst/>
                      </a:endParaRPr>
                    </a:p>
                  </a:txBody>
                  <a:tcPr marL="9525" marR="9525" marT="9525" marB="9525" anchor="ctr">
                    <a:lnL>
                      <a:noFill/>
                    </a:lnL>
                    <a:lnR>
                      <a:noFill/>
                    </a:lnR>
                    <a:lnT>
                      <a:noFill/>
                    </a:lnT>
                    <a:lnB w="9525" cap="flat" cmpd="sng" algn="ctr">
                      <a:solidFill>
                        <a:srgbClr val="BBBBBB"/>
                      </a:solidFill>
                      <a:prstDash val="solid"/>
                      <a:round/>
                      <a:headEnd type="none" w="med" len="med"/>
                      <a:tailEnd type="none" w="med" len="med"/>
                    </a:lnB>
                  </a:tcPr>
                </a:tc>
                <a:tc>
                  <a:txBody>
                    <a:bodyPr/>
                    <a:lstStyle/>
                    <a:p>
                      <a:pPr algn="ctr"/>
                      <a:r>
                        <a:rPr lang="en-US" b="1" dirty="0">
                          <a:effectLst/>
                        </a:rPr>
                        <a:t>16,407,700</a:t>
                      </a:r>
                    </a:p>
                  </a:txBody>
                  <a:tcPr marL="9525" marR="9525" marT="9525" marB="9525" anchor="ctr">
                    <a:lnL>
                      <a:noFill/>
                    </a:lnL>
                    <a:lnR>
                      <a:noFill/>
                    </a:lnR>
                    <a:lnT>
                      <a:noFill/>
                    </a:lnT>
                    <a:lnB w="9525" cap="flat" cmpd="sng" algn="ctr">
                      <a:solidFill>
                        <a:srgbClr val="BBBBBB"/>
                      </a:solidFill>
                      <a:prstDash val="solid"/>
                      <a:round/>
                      <a:headEnd type="none" w="med" len="med"/>
                      <a:tailEnd type="none" w="med" len="med"/>
                    </a:lnB>
                  </a:tcPr>
                </a:tc>
                <a:tc>
                  <a:txBody>
                    <a:bodyPr/>
                    <a:lstStyle/>
                    <a:p>
                      <a:pPr algn="ctr"/>
                      <a:r>
                        <a:rPr lang="en-US" b="1" dirty="0">
                          <a:effectLst/>
                        </a:rPr>
                        <a:t>+23.0%</a:t>
                      </a:r>
                    </a:p>
                  </a:txBody>
                  <a:tcPr marL="9525" marR="9525" marT="9525" marB="9525" anchor="ctr">
                    <a:lnL>
                      <a:noFill/>
                    </a:lnL>
                    <a:lnR>
                      <a:noFill/>
                    </a:lnR>
                    <a:lnT>
                      <a:noFill/>
                    </a:lnT>
                    <a:lnB w="9525" cap="flat" cmpd="sng" algn="ctr">
                      <a:solidFill>
                        <a:srgbClr val="BBBBBB"/>
                      </a:solidFill>
                      <a:prstDash val="solid"/>
                      <a:round/>
                      <a:headEnd type="none" w="med" len="med"/>
                      <a:tailEnd type="none" w="med" len="med"/>
                    </a:lnB>
                  </a:tcPr>
                </a:tc>
              </a:tr>
              <a:tr h="377243">
                <a:tc>
                  <a:txBody>
                    <a:bodyPr/>
                    <a:lstStyle/>
                    <a:p>
                      <a:pPr algn="ctr"/>
                      <a:r>
                        <a:rPr lang="en-US" b="1" dirty="0" smtClean="0">
                          <a:effectLst/>
                        </a:rPr>
                        <a:t>2010</a:t>
                      </a:r>
                      <a:endParaRPr lang="en-US" b="1" dirty="0">
                        <a:effectLst/>
                      </a:endParaRPr>
                    </a:p>
                  </a:txBody>
                  <a:tcPr marL="9525" marR="9525" marT="9525" marB="9525" anchor="ctr">
                    <a:lnL>
                      <a:noFill/>
                    </a:lnL>
                    <a:lnR>
                      <a:noFill/>
                    </a:lnR>
                    <a:lnT w="9525" cap="flat" cmpd="sng" algn="ctr">
                      <a:solidFill>
                        <a:srgbClr val="BBBBBB"/>
                      </a:solidFill>
                      <a:prstDash val="solid"/>
                      <a:round/>
                      <a:headEnd type="none" w="med" len="med"/>
                      <a:tailEnd type="none" w="med" len="med"/>
                    </a:lnT>
                    <a:lnB>
                      <a:noFill/>
                    </a:lnB>
                  </a:tcPr>
                </a:tc>
                <a:tc>
                  <a:txBody>
                    <a:bodyPr/>
                    <a:lstStyle/>
                    <a:p>
                      <a:pPr algn="ctr"/>
                      <a:r>
                        <a:rPr lang="en-US" b="1" dirty="0">
                          <a:effectLst/>
                        </a:rPr>
                        <a:t>23,019,200</a:t>
                      </a:r>
                    </a:p>
                  </a:txBody>
                  <a:tcPr marL="9525" marR="9525" marT="9525" marB="9525" anchor="ctr">
                    <a:lnL>
                      <a:noFill/>
                    </a:lnL>
                    <a:lnR>
                      <a:noFill/>
                    </a:lnR>
                    <a:lnT w="9525" cap="flat" cmpd="sng" algn="ctr">
                      <a:solidFill>
                        <a:srgbClr val="BBBBBB"/>
                      </a:solidFill>
                      <a:prstDash val="solid"/>
                      <a:round/>
                      <a:headEnd type="none" w="med" len="med"/>
                      <a:tailEnd type="none" w="med" len="med"/>
                    </a:lnT>
                    <a:lnB>
                      <a:noFill/>
                    </a:lnB>
                  </a:tcPr>
                </a:tc>
                <a:tc>
                  <a:txBody>
                    <a:bodyPr/>
                    <a:lstStyle/>
                    <a:p>
                      <a:pPr algn="ctr"/>
                      <a:r>
                        <a:rPr lang="en-US" b="1" dirty="0">
                          <a:effectLst/>
                        </a:rPr>
                        <a:t>+40.3%</a:t>
                      </a:r>
                    </a:p>
                  </a:txBody>
                  <a:tcPr marL="9525" marR="9525" marT="9525" marB="9525" anchor="ctr">
                    <a:lnL>
                      <a:noFill/>
                    </a:lnL>
                    <a:lnR>
                      <a:noFill/>
                    </a:lnR>
                    <a:lnT w="9525" cap="flat" cmpd="sng" algn="ctr">
                      <a:solidFill>
                        <a:srgbClr val="BBBBBB"/>
                      </a:solidFill>
                      <a:prstDash val="solid"/>
                      <a:round/>
                      <a:headEnd type="none" w="med" len="med"/>
                      <a:tailEnd type="none" w="med" len="med"/>
                    </a:lnT>
                    <a:lnB>
                      <a:noFill/>
                    </a:lnB>
                  </a:tcPr>
                </a:tc>
              </a:tr>
              <a:tr h="377243">
                <a:tc>
                  <a:txBody>
                    <a:bodyPr/>
                    <a:lstStyle/>
                    <a:p>
                      <a:pPr algn="ctr"/>
                      <a:r>
                        <a:rPr lang="en-US" b="1" dirty="0" smtClean="0">
                          <a:effectLst/>
                        </a:rPr>
                        <a:t>2014</a:t>
                      </a:r>
                      <a:endParaRPr lang="en-US" b="1" dirty="0">
                        <a:effectLst/>
                      </a:endParaRPr>
                    </a:p>
                  </a:txBody>
                  <a:tcPr marL="9525" marR="9525" marT="9525" marB="9525" anchor="ctr">
                    <a:lnL>
                      <a:noFill/>
                    </a:lnL>
                    <a:lnR>
                      <a:noFill/>
                    </a:lnR>
                    <a:lnT>
                      <a:noFill/>
                    </a:lnT>
                    <a:lnB w="9525" cap="flat" cmpd="sng" algn="ctr">
                      <a:solidFill>
                        <a:srgbClr val="000000"/>
                      </a:solidFill>
                      <a:prstDash val="solid"/>
                      <a:round/>
                      <a:headEnd type="none" w="med" len="med"/>
                      <a:tailEnd type="none" w="med" len="med"/>
                    </a:lnB>
                  </a:tcPr>
                </a:tc>
                <a:tc>
                  <a:txBody>
                    <a:bodyPr/>
                    <a:lstStyle/>
                    <a:p>
                      <a:pPr algn="ctr"/>
                      <a:r>
                        <a:rPr lang="en-US" b="1" dirty="0">
                          <a:effectLst/>
                        </a:rPr>
                        <a:t>24,256,800</a:t>
                      </a:r>
                    </a:p>
                  </a:txBody>
                  <a:tcPr marL="9525" marR="9525" marT="9525" marB="9525" anchor="ctr">
                    <a:lnL>
                      <a:noFill/>
                    </a:lnL>
                    <a:lnR>
                      <a:noFill/>
                    </a:lnR>
                    <a:lnT>
                      <a:noFill/>
                    </a:lnT>
                    <a:lnB w="9525" cap="flat" cmpd="sng" algn="ctr">
                      <a:solidFill>
                        <a:srgbClr val="000000"/>
                      </a:solidFill>
                      <a:prstDash val="solid"/>
                      <a:round/>
                      <a:headEnd type="none" w="med" len="med"/>
                      <a:tailEnd type="none" w="med" len="med"/>
                    </a:lnB>
                  </a:tcPr>
                </a:tc>
                <a:tc>
                  <a:txBody>
                    <a:bodyPr/>
                    <a:lstStyle/>
                    <a:p>
                      <a:pPr algn="ctr"/>
                      <a:r>
                        <a:rPr lang="en-US" b="1" dirty="0">
                          <a:effectLst/>
                        </a:rPr>
                        <a:t>+0.4%</a:t>
                      </a:r>
                    </a:p>
                  </a:txBody>
                  <a:tcPr marL="9525" marR="9525" marT="9525" marB="9525" anchor="ctr">
                    <a:lnL>
                      <a:noFill/>
                    </a:lnL>
                    <a:lnR>
                      <a:noFill/>
                    </a:lnR>
                    <a:lnT>
                      <a:noFill/>
                    </a:lnT>
                    <a:lnB w="9525" cap="flat" cmpd="sng" algn="ctr">
                      <a:solidFill>
                        <a:srgbClr val="000000"/>
                      </a:solidFill>
                      <a:prstDash val="solid"/>
                      <a:round/>
                      <a:headEnd type="none" w="med" len="med"/>
                      <a:tailEnd type="none" w="med" len="med"/>
                    </a:lnB>
                  </a:tcPr>
                </a:tc>
              </a:tr>
              <a:tr h="607640">
                <a:tc gridSpan="3">
                  <a:txBody>
                    <a:bodyPr/>
                    <a:lstStyle/>
                    <a:p>
                      <a:pPr algn="l"/>
                      <a:endParaRPr lang="en-US" dirty="0">
                        <a:effectLst/>
                      </a:endParaRPr>
                    </a:p>
                  </a:txBody>
                  <a:tcPr anchor="ctr">
                    <a:lnL>
                      <a:noFill/>
                    </a:lnL>
                    <a:lnR>
                      <a:noFill/>
                    </a:lnR>
                    <a:lnT w="9525"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r>
            </a:tbl>
          </a:graphicData>
        </a:graphic>
      </p:graphicFrame>
    </p:spTree>
    <p:extLst>
      <p:ext uri="{BB962C8B-B14F-4D97-AF65-F5344CB8AC3E}">
        <p14:creationId xmlns:p14="http://schemas.microsoft.com/office/powerpoint/2010/main" val="41351228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736878"/>
          </a:xfrm>
          <a:prstGeom prst="rect">
            <a:avLst/>
          </a:prstGeom>
        </p:spPr>
        <p:txBody>
          <a:bodyPr lIns="540000" tIns="540000" rIns="540000" bIns="540000">
            <a:spAutoFit/>
          </a:bodyPr>
          <a:lstStyle/>
          <a:p>
            <a:pPr marL="457200" indent="-457200" fontAlgn="auto">
              <a:spcBef>
                <a:spcPts val="0"/>
              </a:spcBef>
              <a:spcAft>
                <a:spcPts val="0"/>
              </a:spcAft>
              <a:buAutoNum type="arabicPeriod"/>
              <a:defRPr/>
            </a:pPr>
            <a:r>
              <a:rPr lang="en-GB" sz="2400" b="1" dirty="0" smtClean="0">
                <a:solidFill>
                  <a:prstClr val="white"/>
                </a:solidFill>
                <a:effectLst>
                  <a:outerShdw blurRad="38100" dist="38100" dir="2700000" algn="tl">
                    <a:srgbClr val="000000">
                      <a:alpha val="43137"/>
                    </a:srgbClr>
                  </a:outerShdw>
                </a:effectLst>
                <a:latin typeface="+mn-lt"/>
                <a:cs typeface="+mn-cs"/>
              </a:rPr>
              <a:t>Shanghai Today</a:t>
            </a: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3074" name="Picture 2" descr="C:\Users\Public\Pictures\Photos\2013\China, July 2013\Shanghai\GEDC096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0734" y="-9766"/>
            <a:ext cx="5364088" cy="402306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13" y="4394531"/>
            <a:ext cx="3749899" cy="24431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descr="C:\Users\Public\Pictures\Photos\2013\China, July 2013\Shanghai\GEDC063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55578" y="3072341"/>
            <a:ext cx="2839244" cy="3785659"/>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https://upload.wikimedia.org/wikipedia/en/thumb/6/66/Shanghai_World_Expo.svg/901px-Shanghai_World_Expo.sv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85863" y="2001767"/>
            <a:ext cx="2769715" cy="331121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5079" y="529484"/>
            <a:ext cx="6142038" cy="2937206"/>
          </a:xfrm>
          <a:prstGeom prst="rect">
            <a:avLst/>
          </a:prstGeom>
        </p:spPr>
        <p:txBody>
          <a:bodyPr lIns="540000" tIns="540000" rIns="540000" bIns="540000">
            <a:spAutoFit/>
          </a:bodyPr>
          <a:lstStyle/>
          <a:p>
            <a:pPr marL="342900" indent="-342900" fontAlgn="auto">
              <a:spcBef>
                <a:spcPts val="0"/>
              </a:spcBef>
              <a:spcAft>
                <a:spcPts val="0"/>
              </a:spcAft>
              <a:buFontTx/>
              <a:buChar char="-"/>
              <a:defRPr/>
            </a:pPr>
            <a:r>
              <a:rPr lang="en-GB" sz="2400" b="1" dirty="0" smtClean="0">
                <a:solidFill>
                  <a:srgbClr val="FF0000"/>
                </a:solidFill>
                <a:effectLst>
                  <a:outerShdw blurRad="38100" dist="38100" dir="2700000" algn="tl">
                    <a:srgbClr val="000000">
                      <a:alpha val="43137"/>
                    </a:srgbClr>
                  </a:outerShdw>
                </a:effectLst>
              </a:rPr>
              <a:t>Emerging cultural capital</a:t>
            </a:r>
          </a:p>
          <a:p>
            <a:pPr marL="342900" indent="-342900" fontAlgn="auto">
              <a:spcBef>
                <a:spcPts val="0"/>
              </a:spcBef>
              <a:spcAft>
                <a:spcPts val="0"/>
              </a:spcAft>
              <a:buFontTx/>
              <a:buChar char="-"/>
              <a:defRPr/>
            </a:pPr>
            <a:r>
              <a:rPr lang="en-GB" sz="2400" b="1" dirty="0" smtClean="0">
                <a:solidFill>
                  <a:srgbClr val="FF0000"/>
                </a:solidFill>
                <a:effectLst>
                  <a:outerShdw blurRad="38100" dist="38100" dir="2700000" algn="tl">
                    <a:srgbClr val="000000">
                      <a:alpha val="43137"/>
                    </a:srgbClr>
                  </a:outerShdw>
                </a:effectLst>
              </a:rPr>
              <a:t>Retail and real estate</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endParaRPr>
          </a:p>
          <a:p>
            <a:pPr marL="342900" indent="-342900" fontAlgn="auto">
              <a:spcBef>
                <a:spcPts val="0"/>
              </a:spcBef>
              <a:spcAft>
                <a:spcPts val="0"/>
              </a:spcAft>
              <a:buFontTx/>
              <a:buChar char="-"/>
              <a:defRPr/>
            </a:pPr>
            <a:endParaRPr lang="en-GB" sz="2400" b="1" dirty="0" smtClean="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2" name="Picture 1"/>
          <p:cNvPicPr>
            <a:picLocks noChangeAspect="1"/>
          </p:cNvPicPr>
          <p:nvPr/>
        </p:nvPicPr>
        <p:blipFill>
          <a:blip r:embed="rId7"/>
          <a:stretch>
            <a:fillRect/>
          </a:stretch>
        </p:blipFill>
        <p:spPr>
          <a:xfrm>
            <a:off x="0" y="1998087"/>
            <a:ext cx="3738786" cy="2453210"/>
          </a:xfrm>
          <a:prstGeom prst="rect">
            <a:avLst/>
          </a:prstGeom>
        </p:spPr>
      </p:pic>
    </p:spTree>
    <p:extLst>
      <p:ext uri="{BB962C8B-B14F-4D97-AF65-F5344CB8AC3E}">
        <p14:creationId xmlns:p14="http://schemas.microsoft.com/office/powerpoint/2010/main" val="40346358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Public\Pictures\Photos\2013\China, July 2013\Shanghai\GEDC12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5776" y="-13018"/>
            <a:ext cx="6580845" cy="493563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Public\Pictures\Photos\2013\China, July 2013\Shanghai\GEDC123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52" y="3294949"/>
            <a:ext cx="4745921" cy="355944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0" y="42203"/>
            <a:ext cx="9155113" cy="1736878"/>
          </a:xfrm>
          <a:prstGeom prst="rect">
            <a:avLst/>
          </a:prstGeom>
        </p:spPr>
        <p:txBody>
          <a:bodyPr lIns="540000" tIns="540000" rIns="540000" bIns="540000">
            <a:spAutoFit/>
          </a:bodyPr>
          <a:lstStyle/>
          <a:p>
            <a:pPr marL="457200" indent="-457200" fontAlgn="auto">
              <a:spcBef>
                <a:spcPts val="0"/>
              </a:spcBef>
              <a:spcAft>
                <a:spcPts val="0"/>
              </a:spcAft>
              <a:buAutoNum type="arabicPeriod"/>
              <a:defRPr/>
            </a:pPr>
            <a:r>
              <a:rPr lang="en-GB" sz="2400" b="1" dirty="0" smtClean="0">
                <a:solidFill>
                  <a:prstClr val="white"/>
                </a:solidFill>
                <a:effectLst>
                  <a:outerShdw blurRad="38100" dist="38100" dir="2700000" algn="tl">
                    <a:srgbClr val="000000">
                      <a:alpha val="43137"/>
                    </a:srgbClr>
                  </a:outerShdw>
                </a:effectLst>
                <a:latin typeface="+mn-lt"/>
                <a:cs typeface="+mn-cs"/>
              </a:rPr>
              <a:t>Shanghai Today</a:t>
            </a: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sp>
        <p:nvSpPr>
          <p:cNvPr id="8" name="Rectangle 7"/>
          <p:cNvSpPr/>
          <p:nvPr/>
        </p:nvSpPr>
        <p:spPr>
          <a:xfrm>
            <a:off x="0" y="727075"/>
            <a:ext cx="6142038" cy="2567874"/>
          </a:xfrm>
          <a:prstGeom prst="rect">
            <a:avLst/>
          </a:prstGeom>
        </p:spPr>
        <p:txBody>
          <a:bodyPr lIns="540000" tIns="540000" rIns="540000" bIns="540000">
            <a:spAutoFit/>
          </a:bodyPr>
          <a:lstStyle/>
          <a:p>
            <a:pPr marL="342900" indent="-342900" fontAlgn="auto">
              <a:spcBef>
                <a:spcPts val="0"/>
              </a:spcBef>
              <a:spcAft>
                <a:spcPts val="0"/>
              </a:spcAft>
              <a:buFontTx/>
              <a:buChar char="-"/>
              <a:defRPr/>
            </a:pPr>
            <a:r>
              <a:rPr lang="en-GB" sz="2400" b="1" dirty="0" smtClean="0">
                <a:solidFill>
                  <a:srgbClr val="FF0000"/>
                </a:solidFill>
                <a:effectLst>
                  <a:outerShdw blurRad="38100" dist="38100" dir="2700000" algn="tl">
                    <a:srgbClr val="000000">
                      <a:alpha val="43137"/>
                    </a:srgbClr>
                  </a:outerShdw>
                </a:effectLst>
              </a:rPr>
              <a:t>Busiest port in the world</a:t>
            </a:r>
          </a:p>
          <a:p>
            <a:pPr marL="342900" indent="-342900" fontAlgn="auto">
              <a:spcBef>
                <a:spcPts val="0"/>
              </a:spcBef>
              <a:spcAft>
                <a:spcPts val="0"/>
              </a:spcAft>
              <a:buFontTx/>
              <a:buChar char="-"/>
              <a:defRPr/>
            </a:pPr>
            <a:r>
              <a:rPr lang="en-GB" sz="2400" b="1" dirty="0" smtClean="0">
                <a:solidFill>
                  <a:srgbClr val="FF0000"/>
                </a:solidFill>
                <a:effectLst>
                  <a:outerShdw blurRad="38100" dist="38100" dir="2700000" algn="tl">
                    <a:srgbClr val="000000">
                      <a:alpha val="43137"/>
                    </a:srgbClr>
                  </a:outerShdw>
                </a:effectLst>
              </a:rPr>
              <a:t>Manufacturing hub</a:t>
            </a:r>
            <a:endParaRPr lang="en-GB" sz="2400" b="1" dirty="0">
              <a:solidFill>
                <a:srgbClr val="FF0000"/>
              </a:solidFill>
              <a:effectLst>
                <a:outerShdw blurRad="38100" dist="38100" dir="2700000" algn="tl">
                  <a:srgbClr val="000000">
                    <a:alpha val="43137"/>
                  </a:srgbClr>
                </a:outerShdw>
              </a:effectLst>
            </a:endParaRPr>
          </a:p>
          <a:p>
            <a:pPr marL="342900" indent="-342900" fontAlgn="auto">
              <a:spcBef>
                <a:spcPts val="0"/>
              </a:spcBef>
              <a:spcAft>
                <a:spcPts val="0"/>
              </a:spcAft>
              <a:buFontTx/>
              <a:buChar char="-"/>
              <a:defRPr/>
            </a:pPr>
            <a:endParaRPr lang="en-GB" sz="2400" b="1" dirty="0" smtClean="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37819814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4225578"/>
          </a:xfrm>
          <a:prstGeom prst="rect">
            <a:avLst/>
          </a:prstGeom>
        </p:spPr>
      </p:pic>
      <p:sp>
        <p:nvSpPr>
          <p:cNvPr id="10" name="Rectangle 9"/>
          <p:cNvSpPr/>
          <p:nvPr/>
        </p:nvSpPr>
        <p:spPr>
          <a:xfrm>
            <a:off x="-11113" y="-3175"/>
            <a:ext cx="9155113" cy="1736878"/>
          </a:xfrm>
          <a:prstGeom prst="rect">
            <a:avLst/>
          </a:prstGeom>
        </p:spPr>
        <p:txBody>
          <a:bodyPr lIns="540000" tIns="540000" rIns="540000" bIns="540000">
            <a:spAutoFit/>
          </a:bodyPr>
          <a:lstStyle/>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2. History of Shanghai</a:t>
            </a: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4100" name="Picture 4" descr="http://www.topguilintravel.com/pic/guilin-map/map-of-chin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57119" y="3429000"/>
            <a:ext cx="3612229" cy="34290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1113" y="3920794"/>
            <a:ext cx="5568232" cy="2937206"/>
          </a:xfrm>
          <a:prstGeom prst="rect">
            <a:avLst/>
          </a:prstGeom>
        </p:spPr>
        <p:txBody>
          <a:bodyPr wrap="square" lIns="540000" tIns="540000" rIns="540000" bIns="540000">
            <a:spAutoFit/>
          </a:bodyPr>
          <a:lstStyle/>
          <a:p>
            <a:pPr marL="342900" indent="-342900" fontAlgn="auto">
              <a:spcBef>
                <a:spcPts val="0"/>
              </a:spcBef>
              <a:spcAft>
                <a:spcPts val="0"/>
              </a:spcAft>
              <a:buFont typeface="Arial" panose="020B0604020202020204" pitchFamily="34" charset="0"/>
              <a:buChar char="•"/>
              <a:defRPr/>
            </a:pPr>
            <a:r>
              <a:rPr lang="en-GB" sz="2400" dirty="0" smtClean="0">
                <a:solidFill>
                  <a:srgbClr val="FFFF00"/>
                </a:solidFill>
                <a:effectLst>
                  <a:outerShdw blurRad="38100" dist="38100" dir="2700000" algn="tl">
                    <a:srgbClr val="000000">
                      <a:alpha val="43137"/>
                    </a:srgbClr>
                  </a:outerShdw>
                </a:effectLst>
              </a:rPr>
              <a:t>Geographic significance:</a:t>
            </a:r>
          </a:p>
          <a:p>
            <a:pPr marL="800100" lvl="1" indent="-342900">
              <a:buFontTx/>
              <a:buChar char="-"/>
              <a:defRPr/>
            </a:pPr>
            <a:r>
              <a:rPr lang="en-GB" sz="2400" dirty="0" smtClean="0">
                <a:solidFill>
                  <a:srgbClr val="FFFF00"/>
                </a:solidFill>
                <a:effectLst>
                  <a:outerShdw blurRad="38100" dist="38100" dir="2700000" algn="tl">
                    <a:srgbClr val="000000">
                      <a:alpha val="43137"/>
                    </a:srgbClr>
                  </a:outerShdw>
                </a:effectLst>
              </a:rPr>
              <a:t>Coastal city: connected to Pacific via East China Sea</a:t>
            </a:r>
          </a:p>
          <a:p>
            <a:pPr marL="800100" lvl="1" indent="-342900">
              <a:buFontTx/>
              <a:buChar char="-"/>
              <a:defRPr/>
            </a:pPr>
            <a:r>
              <a:rPr lang="en-GB" sz="2400" dirty="0" smtClean="0">
                <a:solidFill>
                  <a:srgbClr val="FFFF00"/>
                </a:solidFill>
                <a:effectLst>
                  <a:outerShdw blurRad="38100" dist="38100" dir="2700000" algn="tl">
                    <a:srgbClr val="000000">
                      <a:alpha val="43137"/>
                    </a:srgbClr>
                  </a:outerShdw>
                </a:effectLst>
              </a:rPr>
              <a:t>Located at mouth of Yangtze River</a:t>
            </a:r>
            <a:endParaRPr lang="en-GB" sz="2400" dirty="0">
              <a:solidFill>
                <a:srgbClr val="FF0000"/>
              </a:solidFill>
              <a:effectLst>
                <a:outerShdw blurRad="38100" dist="38100" dir="2700000" algn="tl">
                  <a:srgbClr val="000000">
                    <a:alpha val="43137"/>
                  </a:srgbClr>
                </a:outerShdw>
              </a:effectLst>
            </a:endParaRPr>
          </a:p>
        </p:txBody>
      </p:sp>
      <p:sp>
        <p:nvSpPr>
          <p:cNvPr id="7" name="Rectangle 6"/>
          <p:cNvSpPr/>
          <p:nvPr/>
        </p:nvSpPr>
        <p:spPr>
          <a:xfrm>
            <a:off x="5364088" y="143583"/>
            <a:ext cx="2232248" cy="1305990"/>
          </a:xfrm>
          <a:prstGeom prst="rect">
            <a:avLst/>
          </a:prstGeom>
        </p:spPr>
        <p:txBody>
          <a:bodyPr wrap="square" lIns="540000" tIns="540000" rIns="540000" bIns="540000">
            <a:spAutoFit/>
          </a:bodyPr>
          <a:lstStyle/>
          <a:p>
            <a:pPr fontAlgn="auto">
              <a:spcBef>
                <a:spcPts val="0"/>
              </a:spcBef>
              <a:spcAft>
                <a:spcPts val="0"/>
              </a:spcAft>
              <a:defRPr/>
            </a:pPr>
            <a:r>
              <a:rPr lang="en-GB" sz="1400" dirty="0" smtClean="0">
                <a:solidFill>
                  <a:schemeClr val="bg1"/>
                </a:solidFill>
                <a:effectLst>
                  <a:outerShdw blurRad="38100" dist="38100" dir="2700000" algn="tl">
                    <a:srgbClr val="000000">
                      <a:alpha val="43137"/>
                    </a:srgbClr>
                  </a:outerShdw>
                </a:effectLst>
              </a:rPr>
              <a:t>Yangtze River</a:t>
            </a:r>
            <a:endParaRPr lang="en-GB" sz="14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788392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1113" y="-3176"/>
            <a:ext cx="3863033" cy="6261193"/>
          </a:xfrm>
          <a:prstGeom prst="rect">
            <a:avLst/>
          </a:prstGeom>
        </p:spPr>
        <p:txBody>
          <a:bodyPr wrap="square" lIns="540000" tIns="540000" rIns="540000" bIns="540000">
            <a:spAutoFit/>
          </a:bodyPr>
          <a:lstStyle/>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2. History of Shanghai</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endParaRPr>
          </a:p>
          <a:p>
            <a:pPr marL="342900" indent="-342900" fontAlgn="auto">
              <a:spcBef>
                <a:spcPts val="0"/>
              </a:spcBef>
              <a:spcAft>
                <a:spcPts val="0"/>
              </a:spcAft>
              <a:buFont typeface="Arial" panose="020B0604020202020204" pitchFamily="34" charset="0"/>
              <a:buChar char="•"/>
              <a:defRPr/>
            </a:pPr>
            <a:r>
              <a:rPr lang="en-GB" sz="2400" b="1" dirty="0" smtClean="0">
                <a:solidFill>
                  <a:srgbClr val="FFFF00"/>
                </a:solidFill>
                <a:effectLst>
                  <a:outerShdw blurRad="38100" dist="38100" dir="2700000" algn="tl">
                    <a:srgbClr val="000000">
                      <a:alpha val="43137"/>
                    </a:srgbClr>
                  </a:outerShdw>
                </a:effectLst>
                <a:latin typeface="+mn-lt"/>
                <a:cs typeface="+mn-cs"/>
              </a:rPr>
              <a:t>Early settlement as a fis</a:t>
            </a:r>
            <a:r>
              <a:rPr lang="en-GB" sz="2400" b="1" dirty="0" smtClean="0">
                <a:solidFill>
                  <a:srgbClr val="FFFF00"/>
                </a:solidFill>
                <a:effectLst>
                  <a:outerShdw blurRad="38100" dist="38100" dir="2700000" algn="tl">
                    <a:srgbClr val="000000">
                      <a:alpha val="43137"/>
                    </a:srgbClr>
                  </a:outerShdw>
                </a:effectLst>
              </a:rPr>
              <a:t>hing village</a:t>
            </a:r>
          </a:p>
          <a:p>
            <a:pPr marL="342900" indent="-342900" fontAlgn="auto">
              <a:spcBef>
                <a:spcPts val="0"/>
              </a:spcBef>
              <a:spcAft>
                <a:spcPts val="0"/>
              </a:spcAft>
              <a:buFont typeface="Arial" panose="020B0604020202020204" pitchFamily="34" charset="0"/>
              <a:buChar char="•"/>
              <a:defRPr/>
            </a:pPr>
            <a:r>
              <a:rPr lang="en-GB" sz="2400" b="1" dirty="0" smtClean="0">
                <a:solidFill>
                  <a:srgbClr val="FFFF00"/>
                </a:solidFill>
                <a:effectLst>
                  <a:outerShdw blurRad="38100" dist="38100" dir="2700000" algn="tl">
                    <a:srgbClr val="000000">
                      <a:alpha val="43137"/>
                    </a:srgbClr>
                  </a:outerShdw>
                </a:effectLst>
              </a:rPr>
              <a:t>Made market town, 1074</a:t>
            </a:r>
          </a:p>
          <a:p>
            <a:pPr marL="342900" indent="-342900" fontAlgn="auto">
              <a:spcBef>
                <a:spcPts val="0"/>
              </a:spcBef>
              <a:spcAft>
                <a:spcPts val="0"/>
              </a:spcAft>
              <a:buFont typeface="Arial" panose="020B0604020202020204" pitchFamily="34" charset="0"/>
              <a:buChar char="•"/>
              <a:defRPr/>
            </a:pPr>
            <a:r>
              <a:rPr lang="en-GB" sz="2400" b="1" dirty="0" smtClean="0">
                <a:solidFill>
                  <a:srgbClr val="FFFF00"/>
                </a:solidFill>
                <a:effectLst>
                  <a:outerShdw blurRad="38100" dist="38100" dir="2700000" algn="tl">
                    <a:srgbClr val="000000">
                      <a:alpha val="43137"/>
                    </a:srgbClr>
                  </a:outerShdw>
                </a:effectLst>
              </a:rPr>
              <a:t>City Walls built 1554 to protect against Japanese pirates</a:t>
            </a:r>
          </a:p>
          <a:p>
            <a:pPr marL="342900" indent="-342900" fontAlgn="auto">
              <a:spcBef>
                <a:spcPts val="0"/>
              </a:spcBef>
              <a:spcAft>
                <a:spcPts val="0"/>
              </a:spcAft>
              <a:buFont typeface="Arial" panose="020B0604020202020204" pitchFamily="34" charset="0"/>
              <a:buChar char="•"/>
              <a:defRPr/>
            </a:pPr>
            <a:r>
              <a:rPr lang="en-GB" sz="2400" b="1" dirty="0" smtClean="0">
                <a:solidFill>
                  <a:srgbClr val="FFFF00"/>
                </a:solidFill>
                <a:effectLst>
                  <a:outerShdw blurRad="38100" dist="38100" dir="2700000" algn="tl">
                    <a:srgbClr val="000000">
                      <a:alpha val="43137"/>
                    </a:srgbClr>
                  </a:outerShdw>
                </a:effectLst>
              </a:rPr>
              <a:t>Became major port for Yangtze region  in 18</a:t>
            </a:r>
            <a:r>
              <a:rPr lang="en-GB" sz="2400" b="1" baseline="30000" dirty="0" smtClean="0">
                <a:solidFill>
                  <a:srgbClr val="FFFF00"/>
                </a:solidFill>
                <a:effectLst>
                  <a:outerShdw blurRad="38100" dist="38100" dir="2700000" algn="tl">
                    <a:srgbClr val="000000">
                      <a:alpha val="43137"/>
                    </a:srgbClr>
                  </a:outerShdw>
                </a:effectLst>
              </a:rPr>
              <a:t>th</a:t>
            </a:r>
            <a:r>
              <a:rPr lang="en-GB" sz="2400" b="1" dirty="0" smtClean="0">
                <a:solidFill>
                  <a:srgbClr val="FFFF00"/>
                </a:solidFill>
                <a:effectLst>
                  <a:outerShdw blurRad="38100" dist="38100" dir="2700000" algn="tl">
                    <a:srgbClr val="000000">
                      <a:alpha val="43137"/>
                    </a:srgbClr>
                  </a:outerShdw>
                </a:effectLst>
              </a:rPr>
              <a:t> century</a:t>
            </a:r>
          </a:p>
          <a:p>
            <a:pPr marL="342900" indent="-342900" fontAlgn="auto">
              <a:spcBef>
                <a:spcPts val="0"/>
              </a:spcBef>
              <a:spcAft>
                <a:spcPts val="0"/>
              </a:spcAft>
              <a:buFont typeface="Arial" panose="020B0604020202020204" pitchFamily="34" charset="0"/>
              <a:buChar char="•"/>
              <a:defRPr/>
            </a:pPr>
            <a:endParaRPr lang="en-GB" sz="2400" b="1" dirty="0" smtClean="0">
              <a:solidFill>
                <a:srgbClr val="FFFF00"/>
              </a:solidFill>
              <a:effectLst>
                <a:outerShdw blurRad="38100" dist="38100" dir="2700000" algn="tl">
                  <a:srgbClr val="000000">
                    <a:alpha val="43137"/>
                  </a:srgbClr>
                </a:outerShdw>
              </a:effectLst>
            </a:endParaRPr>
          </a:p>
        </p:txBody>
      </p:sp>
      <p:sp>
        <p:nvSpPr>
          <p:cNvPr id="12" name="Rectangle 11"/>
          <p:cNvSpPr/>
          <p:nvPr/>
        </p:nvSpPr>
        <p:spPr>
          <a:xfrm>
            <a:off x="3575768" y="3475792"/>
            <a:ext cx="5568232" cy="2198543"/>
          </a:xfrm>
          <a:prstGeom prst="rect">
            <a:avLst/>
          </a:prstGeom>
        </p:spPr>
        <p:txBody>
          <a:bodyPr wrap="square" lIns="540000" tIns="540000" rIns="540000" bIns="540000">
            <a:spAutoFit/>
          </a:bodyPr>
          <a:lstStyle/>
          <a:p>
            <a:pPr fontAlgn="auto">
              <a:spcBef>
                <a:spcPts val="0"/>
              </a:spcBef>
              <a:spcAft>
                <a:spcPts val="0"/>
              </a:spcAft>
              <a:defRPr/>
            </a:pPr>
            <a:r>
              <a:rPr lang="en-GB" sz="2400" dirty="0" smtClean="0"/>
              <a:t>Old city </a:t>
            </a:r>
            <a:r>
              <a:rPr lang="en-GB" sz="2400" dirty="0"/>
              <a:t>of Shanghai </a:t>
            </a:r>
            <a:r>
              <a:rPr lang="en-GB" sz="2400" dirty="0" smtClean="0"/>
              <a:t>with walls </a:t>
            </a:r>
            <a:r>
              <a:rPr lang="en-GB" sz="2400" dirty="0"/>
              <a:t>and </a:t>
            </a:r>
            <a:r>
              <a:rPr lang="en-GB" sz="2400" dirty="0" smtClean="0"/>
              <a:t>seafront, 17</a:t>
            </a:r>
            <a:r>
              <a:rPr lang="en-GB" sz="2400" baseline="30000" dirty="0" smtClean="0"/>
              <a:t>th</a:t>
            </a:r>
            <a:r>
              <a:rPr lang="en-GB" sz="2400" dirty="0" smtClean="0"/>
              <a:t> century</a:t>
            </a:r>
          </a:p>
          <a:p>
            <a:pPr fontAlgn="auto">
              <a:spcBef>
                <a:spcPts val="0"/>
              </a:spcBef>
              <a:spcAft>
                <a:spcPts val="0"/>
              </a:spcAft>
              <a:defRPr/>
            </a:pPr>
            <a:endParaRPr lang="en-GB" sz="2400" dirty="0">
              <a:solidFill>
                <a:srgbClr val="FF0000"/>
              </a:solidFill>
              <a:effectLst>
                <a:outerShdw blurRad="38100" dist="38100" dir="2700000" algn="tl">
                  <a:srgbClr val="000000">
                    <a:alpha val="43137"/>
                  </a:srgbClr>
                </a:outerShdw>
              </a:effectLst>
            </a:endParaRPr>
          </a:p>
        </p:txBody>
      </p:sp>
      <p:pic>
        <p:nvPicPr>
          <p:cNvPr id="5122" name="Picture 2" descr="https://upload.wikimedia.org/wikipedia/commons/thumb/8/86/Old_City_of_Shanghai_will_walls_and_seafront.jpg/800px-Old_City_of_Shanghai_will_walls_and_seafron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8092"/>
            <a:ext cx="5364088" cy="3504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79250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19872" y="764704"/>
            <a:ext cx="5524500" cy="4143375"/>
          </a:xfrm>
          <a:prstGeom prst="rect">
            <a:avLst/>
          </a:prstGeom>
        </p:spPr>
      </p:pic>
      <p:sp>
        <p:nvSpPr>
          <p:cNvPr id="3" name="Rectangle 2"/>
          <p:cNvSpPr/>
          <p:nvPr/>
        </p:nvSpPr>
        <p:spPr>
          <a:xfrm>
            <a:off x="3106738" y="6165577"/>
            <a:ext cx="6037262" cy="523220"/>
          </a:xfrm>
          <a:prstGeom prst="rect">
            <a:avLst/>
          </a:prstGeom>
        </p:spPr>
        <p:txBody>
          <a:bodyPr wrap="square">
            <a:spAutoFit/>
          </a:bodyPr>
          <a:lstStyle/>
          <a:p>
            <a:r>
              <a:rPr lang="en-US" sz="1400" dirty="0"/>
              <a:t>The Reception, a caricature of the reception that Lord Macartney received from the Qianlong Emperor by James </a:t>
            </a:r>
            <a:r>
              <a:rPr lang="en-US" sz="1400" dirty="0" smtClean="0"/>
              <a:t>Gillray; 18</a:t>
            </a:r>
            <a:r>
              <a:rPr lang="en-US" sz="1400" baseline="30000" dirty="0" smtClean="0"/>
              <a:t>th</a:t>
            </a:r>
            <a:r>
              <a:rPr lang="en-US" sz="1400" dirty="0" smtClean="0"/>
              <a:t>-century representation of Qianlong</a:t>
            </a:r>
            <a:endParaRPr lang="en-US" sz="1400" dirty="0"/>
          </a:p>
        </p:txBody>
      </p:sp>
      <p:pic>
        <p:nvPicPr>
          <p:cNvPr id="4" name="Picture 3"/>
          <p:cNvPicPr>
            <a:picLocks noChangeAspect="1"/>
          </p:cNvPicPr>
          <p:nvPr/>
        </p:nvPicPr>
        <p:blipFill>
          <a:blip r:embed="rId3"/>
          <a:stretch>
            <a:fillRect/>
          </a:stretch>
        </p:blipFill>
        <p:spPr>
          <a:xfrm>
            <a:off x="179512" y="738312"/>
            <a:ext cx="3143250" cy="4143375"/>
          </a:xfrm>
          <a:prstGeom prst="rect">
            <a:avLst/>
          </a:prstGeom>
        </p:spPr>
      </p:pic>
      <p:sp>
        <p:nvSpPr>
          <p:cNvPr id="5" name="Rectangle 4"/>
          <p:cNvSpPr/>
          <p:nvPr/>
        </p:nvSpPr>
        <p:spPr>
          <a:xfrm>
            <a:off x="539552" y="4908079"/>
            <a:ext cx="8208912" cy="1754326"/>
          </a:xfrm>
          <a:prstGeom prst="rect">
            <a:avLst/>
          </a:prstGeom>
        </p:spPr>
        <p:txBody>
          <a:bodyPr wrap="square">
            <a:spAutoFit/>
          </a:bodyPr>
          <a:lstStyle/>
          <a:p>
            <a:pPr algn="just"/>
            <a:r>
              <a:rPr lang="en-US" dirty="0" smtClean="0">
                <a:solidFill>
                  <a:srgbClr val="FFFF00"/>
                </a:solidFill>
              </a:rPr>
              <a:t>“Our </a:t>
            </a:r>
            <a:r>
              <a:rPr lang="en-US" dirty="0">
                <a:solidFill>
                  <a:srgbClr val="FFFF00"/>
                </a:solidFill>
              </a:rPr>
              <a:t>Celestial Empire possesses all things in prolific abundance and lacks no product within its borders. There is therefore no need to import the manufactures of outside barbarians in exchange for our own produce</a:t>
            </a:r>
            <a:r>
              <a:rPr lang="en-US" dirty="0" smtClean="0">
                <a:solidFill>
                  <a:srgbClr val="FFFF00"/>
                </a:solidFill>
              </a:rPr>
              <a:t>.”</a:t>
            </a:r>
            <a:endParaRPr lang="en-US" dirty="0">
              <a:solidFill>
                <a:srgbClr val="FFFF00"/>
              </a:solidFill>
            </a:endParaRPr>
          </a:p>
          <a:p>
            <a:pPr marL="285750" indent="-285750">
              <a:buFontTx/>
              <a:buChar char="-"/>
            </a:pPr>
            <a:r>
              <a:rPr lang="en-US" dirty="0" smtClean="0">
                <a:solidFill>
                  <a:srgbClr val="FFFF00"/>
                </a:solidFill>
              </a:rPr>
              <a:t>Qianlong </a:t>
            </a:r>
            <a:r>
              <a:rPr lang="en-US" dirty="0">
                <a:solidFill>
                  <a:srgbClr val="FFFF00"/>
                </a:solidFill>
              </a:rPr>
              <a:t>Emperor, Second Edict to King George III of England</a:t>
            </a:r>
            <a:r>
              <a:rPr lang="en-US" dirty="0" smtClean="0">
                <a:solidFill>
                  <a:srgbClr val="FFFF00"/>
                </a:solidFill>
              </a:rPr>
              <a:t>,</a:t>
            </a:r>
          </a:p>
          <a:p>
            <a:pPr marL="285750" indent="-285750">
              <a:buFontTx/>
              <a:buChar char="-"/>
            </a:pPr>
            <a:endParaRPr lang="en-US" dirty="0" smtClean="0"/>
          </a:p>
          <a:p>
            <a:endParaRPr lang="en-US" dirty="0"/>
          </a:p>
        </p:txBody>
      </p:sp>
      <p:sp>
        <p:nvSpPr>
          <p:cNvPr id="6" name="Rectangle 5"/>
          <p:cNvSpPr/>
          <p:nvPr/>
        </p:nvSpPr>
        <p:spPr>
          <a:xfrm>
            <a:off x="-11113" y="-3176"/>
            <a:ext cx="9047609" cy="1465695"/>
          </a:xfrm>
          <a:prstGeom prst="rect">
            <a:avLst/>
          </a:prstGeom>
        </p:spPr>
        <p:txBody>
          <a:bodyPr wrap="square" lIns="540000" tIns="360000" rIns="540000" bIns="360000">
            <a:spAutoFit/>
          </a:bodyPr>
          <a:lstStyle/>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2. History of Shanghai: Macartney Mission, 1792–1793</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038703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https://s-media-cache-ak0.pinimg.com/originals/83/48/ac/8348acb71b4315ef6df9686b40445c5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537721"/>
            <a:ext cx="3620926" cy="4365104"/>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83900"/>
            <a:ext cx="4070875" cy="3029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p:cNvSpPr/>
          <p:nvPr/>
        </p:nvSpPr>
        <p:spPr>
          <a:xfrm>
            <a:off x="-11113" y="-3175"/>
            <a:ext cx="9155113" cy="2290875"/>
          </a:xfrm>
          <a:prstGeom prst="rect">
            <a:avLst/>
          </a:prstGeom>
        </p:spPr>
        <p:txBody>
          <a:bodyPr lIns="540000" tIns="540000" rIns="540000" bIns="540000">
            <a:spAutoFit/>
          </a:bodyPr>
          <a:lstStyle/>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2. History of Shanghai: Opium Wars</a:t>
            </a:r>
          </a:p>
          <a:p>
            <a:pPr>
              <a:defRPr/>
            </a:pPr>
            <a:r>
              <a:rPr lang="en-GB" dirty="0">
                <a:solidFill>
                  <a:srgbClr val="FFFF00"/>
                </a:solidFill>
                <a:effectLst>
                  <a:outerShdw blurRad="38100" dist="38100" dir="2700000" algn="tl">
                    <a:srgbClr val="000000">
                      <a:alpha val="43137"/>
                    </a:srgbClr>
                  </a:outerShdw>
                </a:effectLst>
              </a:rPr>
              <a:t>First Opium War (1839–1842), </a:t>
            </a:r>
            <a:endParaRPr lang="en-GB" dirty="0" smtClean="0">
              <a:solidFill>
                <a:srgbClr val="FFFF00"/>
              </a:solidFill>
              <a:effectLst>
                <a:outerShdw blurRad="38100" dist="38100" dir="2700000" algn="tl">
                  <a:srgbClr val="000000">
                    <a:alpha val="43137"/>
                  </a:srgbClr>
                </a:outerShdw>
              </a:effectLst>
            </a:endParaRPr>
          </a:p>
          <a:p>
            <a:pPr>
              <a:defRPr/>
            </a:pPr>
            <a:r>
              <a:rPr lang="en-GB" dirty="0" smtClean="0">
                <a:solidFill>
                  <a:srgbClr val="FFFF00"/>
                </a:solidFill>
                <a:effectLst>
                  <a:outerShdw blurRad="38100" dist="38100" dir="2700000" algn="tl">
                    <a:srgbClr val="000000">
                      <a:alpha val="43137"/>
                    </a:srgbClr>
                  </a:outerShdw>
                </a:effectLst>
              </a:rPr>
              <a:t>Second </a:t>
            </a:r>
            <a:r>
              <a:rPr lang="en-GB" dirty="0">
                <a:solidFill>
                  <a:srgbClr val="FFFF00"/>
                </a:solidFill>
                <a:effectLst>
                  <a:outerShdw blurRad="38100" dist="38100" dir="2700000" algn="tl">
                    <a:srgbClr val="000000">
                      <a:alpha val="43137"/>
                    </a:srgbClr>
                  </a:outerShdw>
                </a:effectLst>
              </a:rPr>
              <a:t>Opium War (1856–1860</a:t>
            </a:r>
            <a:r>
              <a:rPr lang="en-GB" dirty="0" smtClean="0">
                <a:solidFill>
                  <a:srgbClr val="FFFF00"/>
                </a:solidFill>
                <a:effectLst>
                  <a:outerShdw blurRad="38100" dist="38100" dir="2700000" algn="tl">
                    <a:srgbClr val="000000">
                      <a:alpha val="43137"/>
                    </a:srgbClr>
                  </a:outerShdw>
                </a:effectLst>
              </a:rPr>
              <a:t>) </a:t>
            </a:r>
            <a:endParaRPr lang="en-GB" dirty="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sp>
        <p:nvSpPr>
          <p:cNvPr id="6" name="Rectangle 5"/>
          <p:cNvSpPr/>
          <p:nvPr/>
        </p:nvSpPr>
        <p:spPr>
          <a:xfrm>
            <a:off x="3728429" y="2924944"/>
            <a:ext cx="5420769" cy="4537644"/>
          </a:xfrm>
          <a:prstGeom prst="rect">
            <a:avLst/>
          </a:prstGeom>
        </p:spPr>
        <p:txBody>
          <a:bodyPr wrap="square" lIns="540000" tIns="540000" rIns="540000" bIns="540000">
            <a:spAutoFit/>
          </a:bodyPr>
          <a:lstStyle/>
          <a:p>
            <a:pPr marL="342900" indent="-342900" fontAlgn="auto">
              <a:spcBef>
                <a:spcPts val="0"/>
              </a:spcBef>
              <a:spcAft>
                <a:spcPts val="0"/>
              </a:spcAft>
              <a:buFont typeface="Arial" panose="020B0604020202020204" pitchFamily="34" charset="0"/>
              <a:buChar char="•"/>
              <a:defRPr/>
            </a:pPr>
            <a:r>
              <a:rPr lang="en-GB" sz="2000" dirty="0" smtClean="0">
                <a:solidFill>
                  <a:srgbClr val="FFFF00"/>
                </a:solidFill>
                <a:effectLst>
                  <a:outerShdw blurRad="38100" dist="38100" dir="2700000" algn="tl">
                    <a:srgbClr val="000000">
                      <a:alpha val="43137"/>
                    </a:srgbClr>
                  </a:outerShdw>
                </a:effectLst>
              </a:rPr>
              <a:t>Conflict between British and Chinese empires</a:t>
            </a:r>
          </a:p>
          <a:p>
            <a:pPr marL="342900" indent="-342900" fontAlgn="auto">
              <a:spcBef>
                <a:spcPts val="0"/>
              </a:spcBef>
              <a:spcAft>
                <a:spcPts val="0"/>
              </a:spcAft>
              <a:buFont typeface="Arial" panose="020B0604020202020204" pitchFamily="34" charset="0"/>
              <a:buChar char="•"/>
              <a:defRPr/>
            </a:pPr>
            <a:r>
              <a:rPr lang="en-GB" sz="2000" dirty="0" smtClean="0">
                <a:solidFill>
                  <a:srgbClr val="FFFF00"/>
                </a:solidFill>
                <a:effectLst>
                  <a:outerShdw blurRad="38100" dist="38100" dir="2700000" algn="tl">
                    <a:srgbClr val="000000">
                      <a:alpha val="43137"/>
                    </a:srgbClr>
                  </a:outerShdw>
                </a:effectLst>
              </a:rPr>
              <a:t>British desire to open a reluctant China to trade – and to access Chinese tea</a:t>
            </a:r>
          </a:p>
          <a:p>
            <a:pPr marL="342900" indent="-342900" fontAlgn="auto">
              <a:spcBef>
                <a:spcPts val="0"/>
              </a:spcBef>
              <a:spcAft>
                <a:spcPts val="0"/>
              </a:spcAft>
              <a:buFont typeface="Arial" panose="020B0604020202020204" pitchFamily="34" charset="0"/>
              <a:buChar char="•"/>
              <a:defRPr/>
            </a:pPr>
            <a:r>
              <a:rPr lang="en-GB" sz="2000" dirty="0" smtClean="0">
                <a:solidFill>
                  <a:srgbClr val="FFFF00"/>
                </a:solidFill>
                <a:effectLst>
                  <a:outerShdw blurRad="38100" dist="38100" dir="2700000" algn="tl">
                    <a:srgbClr val="000000">
                      <a:alpha val="43137"/>
                    </a:srgbClr>
                  </a:outerShdw>
                </a:effectLst>
              </a:rPr>
              <a:t>Britain sold opium to Chinese civilians; opposed by Chinese imperial authorities</a:t>
            </a:r>
          </a:p>
          <a:p>
            <a:pPr marL="342900" indent="-342900" fontAlgn="auto">
              <a:spcBef>
                <a:spcPts val="0"/>
              </a:spcBef>
              <a:spcAft>
                <a:spcPts val="0"/>
              </a:spcAft>
              <a:buFont typeface="Arial" panose="020B0604020202020204" pitchFamily="34" charset="0"/>
              <a:buChar char="•"/>
              <a:defRPr/>
            </a:pPr>
            <a:r>
              <a:rPr lang="en-GB" sz="2000" dirty="0" smtClean="0">
                <a:solidFill>
                  <a:srgbClr val="FFFF00"/>
                </a:solidFill>
                <a:effectLst>
                  <a:outerShdw blurRad="38100" dist="38100" dir="2700000" algn="tl">
                    <a:srgbClr val="000000">
                      <a:alpha val="43137"/>
                    </a:srgbClr>
                  </a:outerShdw>
                </a:effectLst>
              </a:rPr>
              <a:t>‘Gunboat diplomacy’ used to enforce British will</a:t>
            </a:r>
          </a:p>
          <a:p>
            <a:pPr marL="342900" indent="-342900" fontAlgn="auto">
              <a:spcBef>
                <a:spcPts val="0"/>
              </a:spcBef>
              <a:spcAft>
                <a:spcPts val="0"/>
              </a:spcAft>
              <a:buFont typeface="Arial" panose="020B0604020202020204" pitchFamily="34" charset="0"/>
              <a:buChar char="•"/>
              <a:defRPr/>
            </a:pPr>
            <a:endParaRPr lang="en-GB" sz="240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463554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6788" y="-16559"/>
            <a:ext cx="8348229" cy="3131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descr="http://www.mappery.com/maps/China-Treaty-Ports-Map.mediumthum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114675"/>
            <a:ext cx="2562225" cy="37433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98902" y="3114675"/>
            <a:ext cx="4261225" cy="3072499"/>
          </a:xfrm>
          <a:prstGeom prst="rect">
            <a:avLst/>
          </a:prstGeom>
        </p:spPr>
      </p:pic>
      <p:sp>
        <p:nvSpPr>
          <p:cNvPr id="5" name="Rectangle 4"/>
          <p:cNvSpPr/>
          <p:nvPr/>
        </p:nvSpPr>
        <p:spPr>
          <a:xfrm>
            <a:off x="-11113" y="-3175"/>
            <a:ext cx="9155113" cy="1459879"/>
          </a:xfrm>
          <a:prstGeom prst="rect">
            <a:avLst/>
          </a:prstGeom>
        </p:spPr>
        <p:txBody>
          <a:bodyPr lIns="540000" tIns="540000" rIns="540000" bIns="540000">
            <a:spAutoFit/>
          </a:bodyPr>
          <a:lstStyle/>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2. History of Shanghai: </a:t>
            </a:r>
            <a:r>
              <a:rPr lang="en-GB" sz="2400" b="1" dirty="0" smtClean="0">
                <a:solidFill>
                  <a:srgbClr val="FF0000"/>
                </a:solidFill>
                <a:effectLst>
                  <a:outerShdw blurRad="38100" dist="38100" dir="2700000" algn="tl">
                    <a:srgbClr val="000000">
                      <a:alpha val="43137"/>
                    </a:srgbClr>
                  </a:outerShdw>
                </a:effectLst>
              </a:rPr>
              <a:t>Treaty of Nanking, 1842</a:t>
            </a:r>
            <a:endParaRPr lang="en-GB" b="1" dirty="0">
              <a:solidFill>
                <a:srgbClr val="FF0000"/>
              </a:solidFill>
              <a:effectLst>
                <a:outerShdw blurRad="38100" dist="38100" dir="2700000" algn="tl">
                  <a:srgbClr val="000000">
                    <a:alpha val="43137"/>
                  </a:srgbClr>
                </a:outerShdw>
              </a:effectLst>
              <a:latin typeface="+mn-lt"/>
              <a:cs typeface="+mn-cs"/>
            </a:endParaRPr>
          </a:p>
        </p:txBody>
      </p:sp>
      <p:sp>
        <p:nvSpPr>
          <p:cNvPr id="2" name="Rectangle 1"/>
          <p:cNvSpPr/>
          <p:nvPr/>
        </p:nvSpPr>
        <p:spPr>
          <a:xfrm>
            <a:off x="2573338" y="2492896"/>
            <a:ext cx="2924619" cy="4801314"/>
          </a:xfrm>
          <a:prstGeom prst="rect">
            <a:avLst/>
          </a:prstGeom>
        </p:spPr>
        <p:txBody>
          <a:bodyPr wrap="square">
            <a:spAutoFit/>
          </a:bodyPr>
          <a:lstStyle/>
          <a:p>
            <a:pPr marL="285750" indent="-285750" fontAlgn="auto">
              <a:spcBef>
                <a:spcPts val="0"/>
              </a:spcBef>
              <a:spcAft>
                <a:spcPts val="0"/>
              </a:spcAft>
              <a:buFont typeface="Arial" panose="020B0604020202020204" pitchFamily="34" charset="0"/>
              <a:buChar char="•"/>
              <a:defRPr/>
            </a:pPr>
            <a:r>
              <a:rPr lang="en-GB" dirty="0">
                <a:solidFill>
                  <a:srgbClr val="FFFF00"/>
                </a:solidFill>
                <a:effectLst>
                  <a:outerShdw blurRad="38100" dist="38100" dir="2700000" algn="tl">
                    <a:srgbClr val="000000">
                      <a:alpha val="43137"/>
                    </a:srgbClr>
                  </a:outerShdw>
                </a:effectLst>
              </a:rPr>
              <a:t>Established  Shanghai, Canton, Ningpo, Fuchow, and </a:t>
            </a:r>
            <a:r>
              <a:rPr lang="en-GB" dirty="0" smtClean="0">
                <a:solidFill>
                  <a:srgbClr val="FFFF00"/>
                </a:solidFill>
                <a:effectLst>
                  <a:outerShdw blurRad="38100" dist="38100" dir="2700000" algn="tl">
                    <a:srgbClr val="000000">
                      <a:alpha val="43137"/>
                    </a:srgbClr>
                  </a:outerShdw>
                </a:effectLst>
              </a:rPr>
              <a:t>Amoy</a:t>
            </a:r>
            <a:r>
              <a:rPr lang="en-GB" dirty="0">
                <a:solidFill>
                  <a:srgbClr val="FFFF00"/>
                </a:solidFill>
                <a:effectLst>
                  <a:outerShdw blurRad="38100" dist="38100" dir="2700000" algn="tl">
                    <a:srgbClr val="000000">
                      <a:alpha val="43137"/>
                    </a:srgbClr>
                  </a:outerShdw>
                </a:effectLst>
              </a:rPr>
              <a:t> </a:t>
            </a:r>
            <a:r>
              <a:rPr lang="en-GB" dirty="0" smtClean="0">
                <a:solidFill>
                  <a:srgbClr val="FFFF00"/>
                </a:solidFill>
                <a:effectLst>
                  <a:outerShdw blurRad="38100" dist="38100" dir="2700000" algn="tl">
                    <a:srgbClr val="000000">
                      <a:alpha val="43137"/>
                    </a:srgbClr>
                  </a:outerShdw>
                </a:effectLst>
              </a:rPr>
              <a:t>as Treaty Ports open to foreign trade and settlement; ceded Hong Kong to British Empire</a:t>
            </a:r>
          </a:p>
          <a:p>
            <a:pPr marL="285750" indent="-285750" fontAlgn="auto">
              <a:spcBef>
                <a:spcPts val="0"/>
              </a:spcBef>
              <a:spcAft>
                <a:spcPts val="0"/>
              </a:spcAft>
              <a:buFont typeface="Arial" panose="020B0604020202020204" pitchFamily="34" charset="0"/>
              <a:buChar char="•"/>
              <a:defRPr/>
            </a:pPr>
            <a:endParaRPr lang="en-GB" dirty="0" smtClean="0">
              <a:solidFill>
                <a:srgbClr val="FFFF00"/>
              </a:solidFill>
              <a:effectLst>
                <a:outerShdw blurRad="38100" dist="38100" dir="2700000" algn="tl">
                  <a:srgbClr val="000000">
                    <a:alpha val="43137"/>
                  </a:srgbClr>
                </a:outerShdw>
              </a:effectLst>
            </a:endParaRPr>
          </a:p>
          <a:p>
            <a:pPr marL="285750" indent="-285750" fontAlgn="auto">
              <a:spcBef>
                <a:spcPts val="0"/>
              </a:spcBef>
              <a:spcAft>
                <a:spcPts val="0"/>
              </a:spcAft>
              <a:buFont typeface="Arial" panose="020B0604020202020204" pitchFamily="34" charset="0"/>
              <a:buChar char="•"/>
              <a:defRPr/>
            </a:pPr>
            <a:r>
              <a:rPr lang="en-GB" dirty="0" smtClean="0">
                <a:solidFill>
                  <a:srgbClr val="FFFF00"/>
                </a:solidFill>
                <a:effectLst>
                  <a:outerShdw blurRad="38100" dist="38100" dir="2700000" algn="tl">
                    <a:srgbClr val="000000">
                      <a:alpha val="43137"/>
                    </a:srgbClr>
                  </a:outerShdw>
                </a:effectLst>
              </a:rPr>
              <a:t>Recalled as first of “unequal  treaties” and beginning of “century of humiliation” in China</a:t>
            </a:r>
            <a:endParaRPr lang="en-GB" dirty="0">
              <a:solidFill>
                <a:srgbClr val="FFFF00"/>
              </a:solidFill>
              <a:effectLst>
                <a:outerShdw blurRad="38100" dist="38100" dir="2700000" algn="tl">
                  <a:srgbClr val="000000">
                    <a:alpha val="43137"/>
                  </a:srgbClr>
                </a:outerShdw>
              </a:effectLst>
            </a:endParaRPr>
          </a:p>
          <a:p>
            <a:pPr marL="285750" indent="-285750" fontAlgn="auto">
              <a:spcBef>
                <a:spcPts val="0"/>
              </a:spcBef>
              <a:spcAft>
                <a:spcPts val="0"/>
              </a:spcAft>
              <a:buFont typeface="Arial" panose="020B0604020202020204" pitchFamily="34" charset="0"/>
              <a:buChar char="•"/>
              <a:defRPr/>
            </a:pPr>
            <a:endParaRPr lang="en-GB" dirty="0" smtClean="0">
              <a:solidFill>
                <a:srgbClr val="FFFF00"/>
              </a:solidFill>
              <a:effectLst>
                <a:outerShdw blurRad="38100" dist="38100" dir="2700000" algn="tl">
                  <a:srgbClr val="000000">
                    <a:alpha val="43137"/>
                  </a:srgbClr>
                </a:outerShdw>
              </a:effectLst>
            </a:endParaRPr>
          </a:p>
          <a:p>
            <a:pPr marL="285750" indent="-285750">
              <a:buFont typeface="Arial" panose="020B0604020202020204" pitchFamily="34" charset="0"/>
              <a:buChar char="•"/>
              <a:defRPr/>
            </a:pPr>
            <a:r>
              <a:rPr lang="en-GB" dirty="0" smtClean="0">
                <a:solidFill>
                  <a:srgbClr val="FFFF00"/>
                </a:solidFill>
                <a:effectLst>
                  <a:outerShdw blurRad="38100" dist="38100" dir="2700000" algn="tl">
                    <a:srgbClr val="000000">
                      <a:alpha val="43137"/>
                    </a:srgbClr>
                  </a:outerShdw>
                </a:effectLst>
              </a:rPr>
              <a:t>Further treaty ports added after Second Opium </a:t>
            </a:r>
            <a:r>
              <a:rPr lang="en-GB" dirty="0">
                <a:solidFill>
                  <a:srgbClr val="FFFF00"/>
                </a:solidFill>
                <a:effectLst>
                  <a:outerShdw blurRad="38100" dist="38100" dir="2700000" algn="tl">
                    <a:srgbClr val="000000">
                      <a:alpha val="43137"/>
                    </a:srgbClr>
                  </a:outerShdw>
                </a:effectLst>
              </a:rPr>
              <a:t>War (1856–1860) </a:t>
            </a:r>
            <a:endParaRPr lang="en-GB" dirty="0">
              <a:solidFill>
                <a:srgbClr val="FF0000"/>
              </a:solidFill>
              <a:effectLst>
                <a:outerShdw blurRad="38100" dist="38100" dir="2700000" algn="tl">
                  <a:srgbClr val="000000">
                    <a:alpha val="43137"/>
                  </a:srgbClr>
                </a:outerShdw>
              </a:effectLst>
            </a:endParaRPr>
          </a:p>
          <a:p>
            <a:pPr marL="285750" indent="-285750" fontAlgn="auto">
              <a:spcBef>
                <a:spcPts val="0"/>
              </a:spcBef>
              <a:spcAft>
                <a:spcPts val="0"/>
              </a:spcAft>
              <a:buFont typeface="Arial" panose="020B0604020202020204" pitchFamily="34" charset="0"/>
              <a:buChar char="•"/>
              <a:defRPr/>
            </a:pPr>
            <a:endParaRPr lang="en-GB" dirty="0">
              <a:solidFill>
                <a:srgbClr val="FFFF00"/>
              </a:solidFill>
              <a:effectLst>
                <a:outerShdw blurRad="38100" dist="38100" dir="2700000" algn="tl">
                  <a:srgbClr val="000000">
                    <a:alpha val="43137"/>
                  </a:srgbClr>
                </a:outerShdw>
              </a:effectLst>
            </a:endParaRPr>
          </a:p>
          <a:p>
            <a:pPr marL="285750" indent="-285750" fontAlgn="auto">
              <a:spcBef>
                <a:spcPts val="0"/>
              </a:spcBef>
              <a:spcAft>
                <a:spcPts val="0"/>
              </a:spcAft>
              <a:buFont typeface="Arial" panose="020B0604020202020204" pitchFamily="34" charset="0"/>
              <a:buChar char="•"/>
              <a:defRPr/>
            </a:pPr>
            <a:endParaRPr lang="en-GB" dirty="0">
              <a:solidFill>
                <a:srgbClr val="FF0000"/>
              </a:solidFill>
              <a:effectLst>
                <a:outerShdw blurRad="38100" dist="38100" dir="2700000" algn="tl">
                  <a:srgbClr val="000000">
                    <a:alpha val="43137"/>
                  </a:srgbClr>
                </a:outerShdw>
              </a:effectLst>
            </a:endParaRPr>
          </a:p>
        </p:txBody>
      </p:sp>
      <p:sp>
        <p:nvSpPr>
          <p:cNvPr id="3" name="Rectangle 2"/>
          <p:cNvSpPr/>
          <p:nvPr/>
        </p:nvSpPr>
        <p:spPr>
          <a:xfrm>
            <a:off x="0" y="1318022"/>
            <a:ext cx="1728192" cy="1477328"/>
          </a:xfrm>
          <a:prstGeom prst="rect">
            <a:avLst/>
          </a:prstGeom>
        </p:spPr>
        <p:txBody>
          <a:bodyPr wrap="square">
            <a:spAutoFit/>
          </a:bodyPr>
          <a:lstStyle/>
          <a:p>
            <a:r>
              <a:rPr lang="en-US" dirty="0" smtClean="0"/>
              <a:t>Captain </a:t>
            </a:r>
            <a:r>
              <a:rPr lang="en-US" dirty="0"/>
              <a:t>John Platt, </a:t>
            </a:r>
            <a:r>
              <a:rPr lang="en-US" i="1" dirty="0"/>
              <a:t>The Signing of the Treaty of </a:t>
            </a:r>
            <a:r>
              <a:rPr lang="en-US" i="1" dirty="0" smtClean="0"/>
              <a:t>Nanking </a:t>
            </a:r>
            <a:r>
              <a:rPr lang="en-US" dirty="0" smtClean="0"/>
              <a:t>(1846)</a:t>
            </a:r>
            <a:endParaRPr lang="en-US" i="1" dirty="0"/>
          </a:p>
        </p:txBody>
      </p:sp>
    </p:spTree>
    <p:extLst>
      <p:ext uri="{BB962C8B-B14F-4D97-AF65-F5344CB8AC3E}">
        <p14:creationId xmlns:p14="http://schemas.microsoft.com/office/powerpoint/2010/main" val="29550454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1113" y="-3175"/>
            <a:ext cx="9155113" cy="1736878"/>
          </a:xfrm>
          <a:prstGeom prst="rect">
            <a:avLst/>
          </a:prstGeom>
        </p:spPr>
        <p:txBody>
          <a:bodyPr lIns="540000" tIns="540000" rIns="540000" bIns="540000">
            <a:spAutoFit/>
          </a:bodyPr>
          <a:lstStyle/>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2. History of Shanghai: </a:t>
            </a:r>
            <a:r>
              <a:rPr lang="en-GB" sz="2400" b="1" dirty="0" smtClean="0">
                <a:solidFill>
                  <a:srgbClr val="FF0000"/>
                </a:solidFill>
                <a:effectLst>
                  <a:outerShdw blurRad="38100" dist="38100" dir="2700000" algn="tl">
                    <a:srgbClr val="000000">
                      <a:alpha val="43137"/>
                    </a:srgbClr>
                  </a:outerShdw>
                </a:effectLst>
              </a:rPr>
              <a:t>International concessions</a:t>
            </a: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1052736"/>
            <a:ext cx="9144000" cy="4076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0" y="5229200"/>
            <a:ext cx="9047609" cy="1323439"/>
          </a:xfrm>
          <a:prstGeom prst="rect">
            <a:avLst/>
          </a:prstGeom>
        </p:spPr>
        <p:txBody>
          <a:bodyPr wrap="square" lIns="540000" rIns="540000">
            <a:spAutoFit/>
          </a:bodyPr>
          <a:lstStyle/>
          <a:p>
            <a:pPr marL="285750" indent="-285750" fontAlgn="auto">
              <a:spcBef>
                <a:spcPts val="0"/>
              </a:spcBef>
              <a:spcAft>
                <a:spcPts val="0"/>
              </a:spcAft>
              <a:buFont typeface="Arial" panose="020B0604020202020204" pitchFamily="34" charset="0"/>
              <a:buChar char="•"/>
              <a:defRPr/>
            </a:pPr>
            <a:r>
              <a:rPr lang="en-GB" sz="2000" dirty="0" smtClean="0">
                <a:solidFill>
                  <a:srgbClr val="FFFF00"/>
                </a:solidFill>
                <a:effectLst>
                  <a:outerShdw blurRad="38100" dist="38100" dir="2700000" algn="tl">
                    <a:srgbClr val="000000">
                      <a:alpha val="43137"/>
                    </a:srgbClr>
                  </a:outerShdw>
                </a:effectLst>
              </a:rPr>
              <a:t>Shanghai becomes extraterritorial location where British laws and treaties apply</a:t>
            </a:r>
          </a:p>
          <a:p>
            <a:pPr marL="285750" indent="-285750">
              <a:buFont typeface="Arial" panose="020B0604020202020204" pitchFamily="34" charset="0"/>
              <a:buChar char="•"/>
              <a:defRPr/>
            </a:pPr>
            <a:r>
              <a:rPr lang="en-GB" sz="2000" dirty="0">
                <a:solidFill>
                  <a:srgbClr val="FFFF00"/>
                </a:solidFill>
                <a:effectLst>
                  <a:outerShdw blurRad="38100" dist="38100" dir="2700000" algn="tl">
                    <a:srgbClr val="000000">
                      <a:alpha val="43137"/>
                    </a:srgbClr>
                  </a:outerShdw>
                </a:effectLst>
              </a:rPr>
              <a:t>American and French concessions also </a:t>
            </a:r>
            <a:r>
              <a:rPr lang="en-GB" sz="2000" dirty="0" smtClean="0">
                <a:solidFill>
                  <a:srgbClr val="FFFF00"/>
                </a:solidFill>
                <a:effectLst>
                  <a:outerShdw blurRad="38100" dist="38100" dir="2700000" algn="tl">
                    <a:srgbClr val="000000">
                      <a:alpha val="43137"/>
                    </a:srgbClr>
                  </a:outerShdw>
                </a:effectLst>
              </a:rPr>
              <a:t>awarded in 1840s</a:t>
            </a:r>
            <a:endParaRPr lang="en-GB" sz="2000" dirty="0">
              <a:solidFill>
                <a:srgbClr val="FF0000"/>
              </a:solidFill>
              <a:effectLst>
                <a:outerShdw blurRad="38100" dist="38100" dir="2700000" algn="tl">
                  <a:srgbClr val="000000">
                    <a:alpha val="43137"/>
                  </a:srgbClr>
                </a:outerShdw>
              </a:effectLst>
            </a:endParaRPr>
          </a:p>
          <a:p>
            <a:pPr marL="285750" indent="-285750" fontAlgn="auto">
              <a:spcBef>
                <a:spcPts val="0"/>
              </a:spcBef>
              <a:spcAft>
                <a:spcPts val="0"/>
              </a:spcAft>
              <a:buFont typeface="Arial" panose="020B0604020202020204" pitchFamily="34" charset="0"/>
              <a:buChar char="•"/>
              <a:defRPr/>
            </a:pPr>
            <a:r>
              <a:rPr lang="en-GB" sz="2000" dirty="0" smtClean="0">
                <a:solidFill>
                  <a:srgbClr val="FFFF00"/>
                </a:solidFill>
                <a:effectLst>
                  <a:outerShdw blurRad="38100" dist="38100" dir="2700000" algn="tl">
                    <a:srgbClr val="000000">
                      <a:alpha val="43137"/>
                    </a:srgbClr>
                  </a:outerShdw>
                </a:effectLst>
              </a:rPr>
              <a:t>International Settlement est. with its own municipal council</a:t>
            </a:r>
          </a:p>
        </p:txBody>
      </p:sp>
    </p:spTree>
    <p:extLst>
      <p:ext uri="{BB962C8B-B14F-4D97-AF65-F5344CB8AC3E}">
        <p14:creationId xmlns:p14="http://schemas.microsoft.com/office/powerpoint/2010/main" val="21784817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http://ichef.bbci.co.uk/arts/yourpaintings/images/paintings/wml/large/nml_wml_1995_61_lar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20251"/>
            <a:ext cx="7087479" cy="481522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1113" y="-3175"/>
            <a:ext cx="9155113" cy="1459879"/>
          </a:xfrm>
          <a:prstGeom prst="rect">
            <a:avLst/>
          </a:prstGeom>
        </p:spPr>
        <p:txBody>
          <a:bodyPr lIns="540000" tIns="540000" rIns="540000" bIns="540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The Bund</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7" name="Rectangle 6"/>
          <p:cNvSpPr/>
          <p:nvPr/>
        </p:nvSpPr>
        <p:spPr>
          <a:xfrm>
            <a:off x="19312" y="4801688"/>
            <a:ext cx="9047609" cy="1631216"/>
          </a:xfrm>
          <a:prstGeom prst="rect">
            <a:avLst/>
          </a:prstGeom>
        </p:spPr>
        <p:txBody>
          <a:bodyPr wrap="square" lIns="540000" rIns="540000">
            <a:spAutoFit/>
          </a:bodyPr>
          <a:lstStyle/>
          <a:p>
            <a:pPr marL="285750" indent="-285750" fontAlgn="auto">
              <a:spcBef>
                <a:spcPts val="0"/>
              </a:spcBef>
              <a:spcAft>
                <a:spcPts val="0"/>
              </a:spcAft>
              <a:buFont typeface="Arial" panose="020B0604020202020204" pitchFamily="34" charset="0"/>
              <a:buChar char="•"/>
              <a:defRPr/>
            </a:pPr>
            <a:r>
              <a:rPr lang="en-GB" sz="2000" dirty="0" smtClean="0">
                <a:solidFill>
                  <a:srgbClr val="FFFF00"/>
                </a:solidFill>
                <a:effectLst>
                  <a:outerShdw blurRad="38100" dist="38100" dir="2700000" algn="tl">
                    <a:srgbClr val="000000">
                      <a:alpha val="43137"/>
                    </a:srgbClr>
                  </a:outerShdw>
                </a:effectLst>
              </a:rPr>
              <a:t>British zone of influence centres on shorefront of Huangpu river</a:t>
            </a:r>
          </a:p>
          <a:p>
            <a:pPr marL="285750" indent="-285750" fontAlgn="auto">
              <a:spcBef>
                <a:spcPts val="0"/>
              </a:spcBef>
              <a:spcAft>
                <a:spcPts val="0"/>
              </a:spcAft>
              <a:buFont typeface="Arial" panose="020B0604020202020204" pitchFamily="34" charset="0"/>
              <a:buChar char="•"/>
              <a:defRPr/>
            </a:pPr>
            <a:r>
              <a:rPr lang="en-GB" sz="2000" dirty="0" smtClean="0">
                <a:solidFill>
                  <a:srgbClr val="FFFF00"/>
                </a:solidFill>
                <a:effectLst>
                  <a:outerShdw blurRad="38100" dist="38100" dir="2700000" algn="tl">
                    <a:srgbClr val="000000">
                      <a:alpha val="43137"/>
                    </a:srgbClr>
                  </a:outerShdw>
                </a:effectLst>
              </a:rPr>
              <a:t>Steamship connections with Britain increases trade from 1860s onwards</a:t>
            </a:r>
          </a:p>
          <a:p>
            <a:pPr marL="285750" indent="-285750" fontAlgn="auto">
              <a:spcBef>
                <a:spcPts val="0"/>
              </a:spcBef>
              <a:spcAft>
                <a:spcPts val="0"/>
              </a:spcAft>
              <a:buFont typeface="Arial" panose="020B0604020202020204" pitchFamily="34" charset="0"/>
              <a:buChar char="•"/>
              <a:defRPr/>
            </a:pPr>
            <a:r>
              <a:rPr lang="en-GB" sz="2000" dirty="0">
                <a:solidFill>
                  <a:srgbClr val="FFFF00"/>
                </a:solidFill>
                <a:effectLst>
                  <a:outerShdw blurRad="38100" dist="38100" dir="2700000" algn="tl">
                    <a:srgbClr val="000000">
                      <a:alpha val="43137"/>
                    </a:srgbClr>
                  </a:outerShdw>
                </a:effectLst>
              </a:rPr>
              <a:t>The </a:t>
            </a:r>
            <a:r>
              <a:rPr lang="en-GB" sz="2000" dirty="0" smtClean="0">
                <a:solidFill>
                  <a:srgbClr val="FFFF00"/>
                </a:solidFill>
                <a:effectLst>
                  <a:outerShdw blurRad="38100" dist="38100" dir="2700000" algn="tl">
                    <a:srgbClr val="000000">
                      <a:alpha val="43137"/>
                    </a:srgbClr>
                  </a:outerShdw>
                </a:effectLst>
              </a:rPr>
              <a:t>Bund becomes home to banks </a:t>
            </a:r>
            <a:r>
              <a:rPr lang="en-GB" sz="2000" dirty="0">
                <a:solidFill>
                  <a:srgbClr val="FFFF00"/>
                </a:solidFill>
                <a:effectLst>
                  <a:outerShdw blurRad="38100" dist="38100" dir="2700000" algn="tl">
                    <a:srgbClr val="000000">
                      <a:alpha val="43137"/>
                    </a:srgbClr>
                  </a:outerShdw>
                </a:effectLst>
              </a:rPr>
              <a:t>and trading houses from </a:t>
            </a:r>
            <a:r>
              <a:rPr lang="en-GB" sz="2000" dirty="0" smtClean="0">
                <a:solidFill>
                  <a:srgbClr val="FFFF00"/>
                </a:solidFill>
                <a:effectLst>
                  <a:outerShdw blurRad="38100" dist="38100" dir="2700000" algn="tl">
                    <a:srgbClr val="000000">
                      <a:alpha val="43137"/>
                    </a:srgbClr>
                  </a:outerShdw>
                </a:effectLst>
              </a:rPr>
              <a:t>Britain, France</a:t>
            </a:r>
            <a:r>
              <a:rPr lang="en-GB" sz="2000" dirty="0">
                <a:solidFill>
                  <a:srgbClr val="FFFF00"/>
                </a:solidFill>
                <a:effectLst>
                  <a:outerShdw blurRad="38100" dist="38100" dir="2700000" algn="tl">
                    <a:srgbClr val="000000">
                      <a:alpha val="43137"/>
                    </a:srgbClr>
                  </a:outerShdw>
                </a:effectLst>
              </a:rPr>
              <a:t>, the </a:t>
            </a:r>
            <a:r>
              <a:rPr lang="en-GB" sz="2000" dirty="0" smtClean="0">
                <a:solidFill>
                  <a:srgbClr val="FFFF00"/>
                </a:solidFill>
                <a:effectLst>
                  <a:outerShdw blurRad="38100" dist="38100" dir="2700000" algn="tl">
                    <a:srgbClr val="000000">
                      <a:alpha val="43137"/>
                    </a:srgbClr>
                  </a:outerShdw>
                </a:effectLst>
              </a:rPr>
              <a:t>US, Russia</a:t>
            </a:r>
            <a:r>
              <a:rPr lang="en-GB" sz="2000" dirty="0">
                <a:solidFill>
                  <a:srgbClr val="FFFF00"/>
                </a:solidFill>
                <a:effectLst>
                  <a:outerShdw blurRad="38100" dist="38100" dir="2700000" algn="tl">
                    <a:srgbClr val="000000">
                      <a:alpha val="43137"/>
                    </a:srgbClr>
                  </a:outerShdw>
                </a:effectLst>
              </a:rPr>
              <a:t>, Germany, Japan, </a:t>
            </a:r>
            <a:r>
              <a:rPr lang="en-GB" sz="2000" dirty="0" smtClean="0">
                <a:solidFill>
                  <a:srgbClr val="FFFF00"/>
                </a:solidFill>
                <a:effectLst>
                  <a:outerShdw blurRad="38100" dist="38100" dir="2700000" algn="tl">
                    <a:srgbClr val="000000">
                      <a:alpha val="43137"/>
                    </a:srgbClr>
                  </a:outerShdw>
                </a:effectLst>
              </a:rPr>
              <a:t>Netherlands </a:t>
            </a:r>
            <a:r>
              <a:rPr lang="en-GB" sz="2000" dirty="0">
                <a:solidFill>
                  <a:srgbClr val="FFFF00"/>
                </a:solidFill>
                <a:effectLst>
                  <a:outerShdw blurRad="38100" dist="38100" dir="2700000" algn="tl">
                    <a:srgbClr val="000000">
                      <a:alpha val="43137"/>
                    </a:srgbClr>
                  </a:outerShdw>
                </a:effectLst>
              </a:rPr>
              <a:t>and </a:t>
            </a:r>
            <a:r>
              <a:rPr lang="en-GB" sz="2000" dirty="0" smtClean="0">
                <a:solidFill>
                  <a:srgbClr val="FFFF00"/>
                </a:solidFill>
                <a:effectLst>
                  <a:outerShdw blurRad="38100" dist="38100" dir="2700000" algn="tl">
                    <a:srgbClr val="000000">
                      <a:alpha val="43137"/>
                    </a:srgbClr>
                  </a:outerShdw>
                </a:effectLst>
              </a:rPr>
              <a:t>Belgium, plus e </a:t>
            </a:r>
            <a:r>
              <a:rPr lang="en-GB" sz="2000" dirty="0">
                <a:solidFill>
                  <a:srgbClr val="FFFF00"/>
                </a:solidFill>
                <a:effectLst>
                  <a:outerShdw blurRad="38100" dist="38100" dir="2700000" algn="tl">
                    <a:srgbClr val="000000">
                      <a:alpha val="43137"/>
                    </a:srgbClr>
                  </a:outerShdw>
                </a:effectLst>
              </a:rPr>
              <a:t>consulates of Russia and Britain, a newspaper</a:t>
            </a:r>
            <a:r>
              <a:rPr lang="en-GB" sz="2000" dirty="0" smtClean="0">
                <a:solidFill>
                  <a:srgbClr val="FFFF00"/>
                </a:solidFill>
                <a:effectLst>
                  <a:outerShdw blurRad="38100" dist="38100" dir="2700000" algn="tl">
                    <a:srgbClr val="000000">
                      <a:alpha val="43137"/>
                    </a:srgbClr>
                  </a:outerShdw>
                </a:effectLst>
              </a:rPr>
              <a:t>, plus numerous hotels</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62836" y="2195846"/>
            <a:ext cx="16668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rotWithShape="1">
          <a:blip r:embed="rId5"/>
          <a:srcRect l="4430" t="5172" r="3198" b="7121"/>
          <a:stretch/>
        </p:blipFill>
        <p:spPr>
          <a:xfrm>
            <a:off x="5703961" y="-3175"/>
            <a:ext cx="3440039" cy="2064023"/>
          </a:xfrm>
          <a:prstGeom prst="rect">
            <a:avLst/>
          </a:prstGeom>
        </p:spPr>
      </p:pic>
    </p:spTree>
    <p:extLst>
      <p:ext uri="{BB962C8B-B14F-4D97-AF65-F5344CB8AC3E}">
        <p14:creationId xmlns:p14="http://schemas.microsoft.com/office/powerpoint/2010/main" val="6632299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62" y="2385"/>
            <a:ext cx="5869910" cy="453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http://hpc.vcea.net/Asset/Preview/dbImage_ID-29169_No-1.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6963" y="3149595"/>
            <a:ext cx="5056287" cy="369619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92080" y="-3175"/>
            <a:ext cx="3851920" cy="2198543"/>
          </a:xfrm>
          <a:prstGeom prst="rect">
            <a:avLst/>
          </a:prstGeom>
        </p:spPr>
        <p:txBody>
          <a:bodyPr wrap="square" lIns="540000" tIns="540000" rIns="540000" bIns="540000">
            <a:spAutoFit/>
          </a:bodyPr>
          <a:lstStyle/>
          <a:p>
            <a:pPr algn="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The Bund</a:t>
            </a:r>
          </a:p>
          <a:p>
            <a:pPr algn="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endParaRPr>
          </a:p>
        </p:txBody>
      </p:sp>
      <p:sp>
        <p:nvSpPr>
          <p:cNvPr id="2" name="Rectangle 1"/>
          <p:cNvSpPr/>
          <p:nvPr/>
        </p:nvSpPr>
        <p:spPr>
          <a:xfrm>
            <a:off x="467544" y="4797152"/>
            <a:ext cx="3546877" cy="1569660"/>
          </a:xfrm>
          <a:prstGeom prst="rect">
            <a:avLst/>
          </a:prstGeom>
        </p:spPr>
        <p:txBody>
          <a:bodyPr wrap="square">
            <a:spAutoFit/>
          </a:bodyPr>
          <a:lstStyle/>
          <a:p>
            <a:pPr algn="r" fontAlgn="auto">
              <a:spcBef>
                <a:spcPts val="0"/>
              </a:spcBef>
              <a:spcAft>
                <a:spcPts val="0"/>
              </a:spcAft>
              <a:defRPr/>
            </a:pPr>
            <a:r>
              <a:rPr lang="en-GB" sz="2400" b="1" dirty="0">
                <a:solidFill>
                  <a:srgbClr val="FFFF00"/>
                </a:solidFill>
                <a:effectLst>
                  <a:outerShdw blurRad="38100" dist="38100" dir="2700000" algn="tl">
                    <a:srgbClr val="000000">
                      <a:alpha val="43137"/>
                    </a:srgbClr>
                  </a:outerShdw>
                </a:effectLst>
              </a:rPr>
              <a:t>First Customs House (top, built 1857)</a:t>
            </a:r>
          </a:p>
          <a:p>
            <a:pPr algn="r" fontAlgn="auto">
              <a:spcBef>
                <a:spcPts val="0"/>
              </a:spcBef>
              <a:spcAft>
                <a:spcPts val="0"/>
              </a:spcAft>
              <a:defRPr/>
            </a:pPr>
            <a:r>
              <a:rPr lang="en-GB" sz="2400" b="1" dirty="0">
                <a:solidFill>
                  <a:srgbClr val="FFFF00"/>
                </a:solidFill>
                <a:effectLst>
                  <a:outerShdw blurRad="38100" dist="38100" dir="2700000" algn="tl">
                    <a:srgbClr val="000000">
                      <a:alpha val="43137"/>
                    </a:srgbClr>
                  </a:outerShdw>
                </a:effectLst>
              </a:rPr>
              <a:t>Second Customs House (bottom, built 1893)</a:t>
            </a:r>
          </a:p>
        </p:txBody>
      </p:sp>
    </p:spTree>
    <p:extLst>
      <p:ext uri="{BB962C8B-B14F-4D97-AF65-F5344CB8AC3E}">
        <p14:creationId xmlns:p14="http://schemas.microsoft.com/office/powerpoint/2010/main" val="5307164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http://hpc.vcea.net/Asset/Preview/dbImage_ID-26753_No-1.jpeg"/>
          <p:cNvPicPr>
            <a:picLocks noChangeAspect="1" noChangeArrowheads="1"/>
          </p:cNvPicPr>
          <p:nvPr/>
        </p:nvPicPr>
        <p:blipFill rotWithShape="1">
          <a:blip r:embed="rId3">
            <a:extLst>
              <a:ext uri="{28A0092B-C50C-407E-A947-70E740481C1C}">
                <a14:useLocalDpi xmlns:a14="http://schemas.microsoft.com/office/drawing/2010/main" val="0"/>
              </a:ext>
            </a:extLst>
          </a:blip>
          <a:srcRect l="1831" t="7210" r="2337" b="5850"/>
          <a:stretch/>
        </p:blipFill>
        <p:spPr bwMode="auto">
          <a:xfrm>
            <a:off x="0" y="404664"/>
            <a:ext cx="9203309" cy="316835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73092" y="980727"/>
            <a:ext cx="1222844" cy="738664"/>
          </a:xfrm>
          <a:prstGeom prst="rect">
            <a:avLst/>
          </a:prstGeom>
        </p:spPr>
        <p:txBody>
          <a:bodyPr wrap="square">
            <a:spAutoFit/>
          </a:bodyPr>
          <a:lstStyle/>
          <a:p>
            <a:pPr algn="r">
              <a:defRPr/>
            </a:pPr>
            <a:r>
              <a:rPr lang="en-GB" sz="1400" dirty="0" smtClean="0">
                <a:solidFill>
                  <a:srgbClr val="7030A0"/>
                </a:solidFill>
              </a:rPr>
              <a:t>Third Customs House,</a:t>
            </a:r>
          </a:p>
          <a:p>
            <a:pPr algn="r">
              <a:defRPr/>
            </a:pPr>
            <a:r>
              <a:rPr lang="en-GB" sz="1400" dirty="0" smtClean="0">
                <a:solidFill>
                  <a:srgbClr val="7030A0"/>
                </a:solidFill>
              </a:rPr>
              <a:t> built 1927</a:t>
            </a:r>
            <a:endParaRPr lang="en-GB" sz="1400" dirty="0">
              <a:solidFill>
                <a:srgbClr val="7030A0"/>
              </a:solidFill>
            </a:endParaRPr>
          </a:p>
        </p:txBody>
      </p:sp>
      <p:sp>
        <p:nvSpPr>
          <p:cNvPr id="6" name="Rectangle 5"/>
          <p:cNvSpPr/>
          <p:nvPr/>
        </p:nvSpPr>
        <p:spPr>
          <a:xfrm>
            <a:off x="184628" y="958123"/>
            <a:ext cx="2241008" cy="954107"/>
          </a:xfrm>
          <a:prstGeom prst="rect">
            <a:avLst/>
          </a:prstGeom>
        </p:spPr>
        <p:txBody>
          <a:bodyPr wrap="square">
            <a:spAutoFit/>
          </a:bodyPr>
          <a:lstStyle/>
          <a:p>
            <a:pPr>
              <a:defRPr/>
            </a:pPr>
            <a:r>
              <a:rPr lang="en-GB" sz="1400" dirty="0">
                <a:solidFill>
                  <a:srgbClr val="7030A0"/>
                </a:solidFill>
              </a:rPr>
              <a:t>Hongkong and Shanghai Banking </a:t>
            </a:r>
            <a:r>
              <a:rPr lang="en-GB" sz="1400" dirty="0" smtClean="0">
                <a:solidFill>
                  <a:srgbClr val="7030A0"/>
                </a:solidFill>
              </a:rPr>
              <a:t>Corporation building,</a:t>
            </a:r>
          </a:p>
          <a:p>
            <a:pPr>
              <a:defRPr/>
            </a:pPr>
            <a:r>
              <a:rPr lang="en-GB" sz="1400" dirty="0" smtClean="0">
                <a:solidFill>
                  <a:srgbClr val="7030A0"/>
                </a:solidFill>
              </a:rPr>
              <a:t>built 1923</a:t>
            </a:r>
            <a:endParaRPr lang="en-GB" sz="1400" dirty="0">
              <a:solidFill>
                <a:srgbClr val="7030A0"/>
              </a:solidFill>
            </a:endParaRPr>
          </a:p>
        </p:txBody>
      </p:sp>
      <p:sp>
        <p:nvSpPr>
          <p:cNvPr id="8" name="Rectangle 7"/>
          <p:cNvSpPr/>
          <p:nvPr/>
        </p:nvSpPr>
        <p:spPr>
          <a:xfrm>
            <a:off x="7092280" y="742679"/>
            <a:ext cx="1008112" cy="1169551"/>
          </a:xfrm>
          <a:prstGeom prst="rect">
            <a:avLst/>
          </a:prstGeom>
        </p:spPr>
        <p:txBody>
          <a:bodyPr wrap="square">
            <a:spAutoFit/>
          </a:bodyPr>
          <a:lstStyle/>
          <a:p>
            <a:pPr>
              <a:defRPr/>
            </a:pPr>
            <a:r>
              <a:rPr lang="en-GB" sz="1400" dirty="0" smtClean="0">
                <a:solidFill>
                  <a:srgbClr val="7030A0"/>
                </a:solidFill>
              </a:rPr>
              <a:t>Sassoon House (aka Peace Hotel), built 1929</a:t>
            </a:r>
            <a:endParaRPr lang="en-GB" sz="1400" dirty="0">
              <a:solidFill>
                <a:srgbClr val="7030A0"/>
              </a:solidFill>
            </a:endParaRPr>
          </a:p>
        </p:txBody>
      </p:sp>
      <p:sp>
        <p:nvSpPr>
          <p:cNvPr id="10" name="Rectangle 9"/>
          <p:cNvSpPr/>
          <p:nvPr/>
        </p:nvSpPr>
        <p:spPr>
          <a:xfrm>
            <a:off x="0" y="3871"/>
            <a:ext cx="9143998" cy="1169066"/>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The Bund – 1920s expansion</a:t>
            </a: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3" name="Picture 2"/>
          <p:cNvPicPr>
            <a:picLocks noChangeAspect="1"/>
          </p:cNvPicPr>
          <p:nvPr/>
        </p:nvPicPr>
        <p:blipFill rotWithShape="1">
          <a:blip r:embed="rId4"/>
          <a:srcRect t="31067" b="3841"/>
          <a:stretch/>
        </p:blipFill>
        <p:spPr>
          <a:xfrm>
            <a:off x="683568" y="3585914"/>
            <a:ext cx="8399599" cy="3272086"/>
          </a:xfrm>
          <a:prstGeom prst="rect">
            <a:avLst/>
          </a:prstGeom>
        </p:spPr>
      </p:pic>
    </p:spTree>
    <p:extLst>
      <p:ext uri="{BB962C8B-B14F-4D97-AF65-F5344CB8AC3E}">
        <p14:creationId xmlns:p14="http://schemas.microsoft.com/office/powerpoint/2010/main" val="25011604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http://hpc.vcea.net/Asset/Preview/dbImage_ID-26753_No-1.jpeg"/>
          <p:cNvPicPr>
            <a:picLocks noChangeAspect="1" noChangeArrowheads="1"/>
          </p:cNvPicPr>
          <p:nvPr/>
        </p:nvPicPr>
        <p:blipFill rotWithShape="1">
          <a:blip r:embed="rId3">
            <a:extLst>
              <a:ext uri="{28A0092B-C50C-407E-A947-70E740481C1C}">
                <a14:useLocalDpi xmlns:a14="http://schemas.microsoft.com/office/drawing/2010/main" val="0"/>
              </a:ext>
            </a:extLst>
          </a:blip>
          <a:srcRect l="1831" t="7210" r="2337" b="5850"/>
          <a:stretch/>
        </p:blipFill>
        <p:spPr bwMode="auto">
          <a:xfrm>
            <a:off x="0" y="404664"/>
            <a:ext cx="9203309" cy="316835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84628" y="958123"/>
            <a:ext cx="2241008" cy="954107"/>
          </a:xfrm>
          <a:prstGeom prst="rect">
            <a:avLst/>
          </a:prstGeom>
        </p:spPr>
        <p:txBody>
          <a:bodyPr wrap="square">
            <a:spAutoFit/>
          </a:bodyPr>
          <a:lstStyle/>
          <a:p>
            <a:pPr>
              <a:defRPr/>
            </a:pPr>
            <a:r>
              <a:rPr lang="en-GB" sz="1400" dirty="0">
                <a:solidFill>
                  <a:srgbClr val="7030A0"/>
                </a:solidFill>
              </a:rPr>
              <a:t>Hongkong and Shanghai Banking </a:t>
            </a:r>
            <a:r>
              <a:rPr lang="en-GB" sz="1400" dirty="0" smtClean="0">
                <a:solidFill>
                  <a:srgbClr val="7030A0"/>
                </a:solidFill>
              </a:rPr>
              <a:t>Corporation building,</a:t>
            </a:r>
          </a:p>
          <a:p>
            <a:pPr>
              <a:defRPr/>
            </a:pPr>
            <a:r>
              <a:rPr lang="en-GB" sz="1400" dirty="0" smtClean="0">
                <a:solidFill>
                  <a:srgbClr val="7030A0"/>
                </a:solidFill>
              </a:rPr>
              <a:t>built 1923</a:t>
            </a:r>
            <a:endParaRPr lang="en-GB" sz="1400" dirty="0">
              <a:solidFill>
                <a:srgbClr val="7030A0"/>
              </a:solidFill>
            </a:endParaRPr>
          </a:p>
        </p:txBody>
      </p:sp>
      <p:sp>
        <p:nvSpPr>
          <p:cNvPr id="8" name="Rectangle 7"/>
          <p:cNvSpPr/>
          <p:nvPr/>
        </p:nvSpPr>
        <p:spPr>
          <a:xfrm>
            <a:off x="7092280" y="742679"/>
            <a:ext cx="1008112" cy="1169551"/>
          </a:xfrm>
          <a:prstGeom prst="rect">
            <a:avLst/>
          </a:prstGeom>
        </p:spPr>
        <p:txBody>
          <a:bodyPr wrap="square">
            <a:spAutoFit/>
          </a:bodyPr>
          <a:lstStyle/>
          <a:p>
            <a:pPr>
              <a:defRPr/>
            </a:pPr>
            <a:r>
              <a:rPr lang="en-GB" sz="1400" dirty="0" smtClean="0">
                <a:solidFill>
                  <a:srgbClr val="7030A0"/>
                </a:solidFill>
              </a:rPr>
              <a:t>Sassoon House (aka Peace Hotel), built 1929</a:t>
            </a:r>
            <a:endParaRPr lang="en-GB" sz="1400" dirty="0">
              <a:solidFill>
                <a:srgbClr val="7030A0"/>
              </a:solidFill>
            </a:endParaRPr>
          </a:p>
        </p:txBody>
      </p:sp>
      <p:sp>
        <p:nvSpPr>
          <p:cNvPr id="10" name="Rectangle 9"/>
          <p:cNvSpPr/>
          <p:nvPr/>
        </p:nvSpPr>
        <p:spPr>
          <a:xfrm>
            <a:off x="0" y="3871"/>
            <a:ext cx="9143998" cy="1169066"/>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The Bund – International comparisons</a:t>
            </a: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5" name="Picture 4"/>
          <p:cNvPicPr>
            <a:picLocks noChangeAspect="1"/>
          </p:cNvPicPr>
          <p:nvPr/>
        </p:nvPicPr>
        <p:blipFill rotWithShape="1">
          <a:blip r:embed="rId4"/>
          <a:srcRect t="14378" b="7656"/>
          <a:stretch/>
        </p:blipFill>
        <p:spPr>
          <a:xfrm>
            <a:off x="-1" y="3557857"/>
            <a:ext cx="9203309" cy="2636985"/>
          </a:xfrm>
          <a:prstGeom prst="rect">
            <a:avLst/>
          </a:prstGeom>
        </p:spPr>
      </p:pic>
      <p:sp>
        <p:nvSpPr>
          <p:cNvPr id="11" name="Rectangle 10"/>
          <p:cNvSpPr/>
          <p:nvPr/>
        </p:nvSpPr>
        <p:spPr>
          <a:xfrm>
            <a:off x="2773092" y="980727"/>
            <a:ext cx="1222844" cy="738664"/>
          </a:xfrm>
          <a:prstGeom prst="rect">
            <a:avLst/>
          </a:prstGeom>
        </p:spPr>
        <p:txBody>
          <a:bodyPr wrap="square">
            <a:spAutoFit/>
          </a:bodyPr>
          <a:lstStyle/>
          <a:p>
            <a:pPr algn="r">
              <a:defRPr/>
            </a:pPr>
            <a:r>
              <a:rPr lang="en-GB" sz="1400" dirty="0" smtClean="0">
                <a:solidFill>
                  <a:srgbClr val="7030A0"/>
                </a:solidFill>
              </a:rPr>
              <a:t>Third Customs House,</a:t>
            </a:r>
          </a:p>
          <a:p>
            <a:pPr algn="r">
              <a:defRPr/>
            </a:pPr>
            <a:r>
              <a:rPr lang="en-GB" sz="1400" dirty="0" smtClean="0">
                <a:solidFill>
                  <a:srgbClr val="7030A0"/>
                </a:solidFill>
              </a:rPr>
              <a:t> built 1927</a:t>
            </a:r>
            <a:endParaRPr lang="en-GB" sz="1400" dirty="0">
              <a:solidFill>
                <a:srgbClr val="7030A0"/>
              </a:solidFill>
            </a:endParaRPr>
          </a:p>
        </p:txBody>
      </p:sp>
    </p:spTree>
    <p:extLst>
      <p:ext uri="{BB962C8B-B14F-4D97-AF65-F5344CB8AC3E}">
        <p14:creationId xmlns:p14="http://schemas.microsoft.com/office/powerpoint/2010/main" val="22640556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http://hpc.vcea.net/Asset/Preview/dbImage_ID-26753_No-1.jpeg"/>
          <p:cNvPicPr>
            <a:picLocks noChangeAspect="1" noChangeArrowheads="1"/>
          </p:cNvPicPr>
          <p:nvPr/>
        </p:nvPicPr>
        <p:blipFill rotWithShape="1">
          <a:blip r:embed="rId3">
            <a:extLst>
              <a:ext uri="{28A0092B-C50C-407E-A947-70E740481C1C}">
                <a14:useLocalDpi xmlns:a14="http://schemas.microsoft.com/office/drawing/2010/main" val="0"/>
              </a:ext>
            </a:extLst>
          </a:blip>
          <a:srcRect l="1831" t="7210" r="2337" b="5850"/>
          <a:stretch/>
        </p:blipFill>
        <p:spPr bwMode="auto">
          <a:xfrm>
            <a:off x="0" y="404664"/>
            <a:ext cx="9203309" cy="316835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84628" y="958123"/>
            <a:ext cx="2241008" cy="954107"/>
          </a:xfrm>
          <a:prstGeom prst="rect">
            <a:avLst/>
          </a:prstGeom>
        </p:spPr>
        <p:txBody>
          <a:bodyPr wrap="square">
            <a:spAutoFit/>
          </a:bodyPr>
          <a:lstStyle/>
          <a:p>
            <a:pPr>
              <a:defRPr/>
            </a:pPr>
            <a:r>
              <a:rPr lang="en-GB" sz="1400" dirty="0">
                <a:solidFill>
                  <a:srgbClr val="7030A0"/>
                </a:solidFill>
              </a:rPr>
              <a:t>Hongkong and Shanghai Banking </a:t>
            </a:r>
            <a:r>
              <a:rPr lang="en-GB" sz="1400" dirty="0" smtClean="0">
                <a:solidFill>
                  <a:srgbClr val="7030A0"/>
                </a:solidFill>
              </a:rPr>
              <a:t>Corporation building,</a:t>
            </a:r>
          </a:p>
          <a:p>
            <a:pPr>
              <a:defRPr/>
            </a:pPr>
            <a:r>
              <a:rPr lang="en-GB" sz="1400" dirty="0" smtClean="0">
                <a:solidFill>
                  <a:srgbClr val="7030A0"/>
                </a:solidFill>
              </a:rPr>
              <a:t>built 1923</a:t>
            </a:r>
            <a:endParaRPr lang="en-GB" sz="1400" dirty="0">
              <a:solidFill>
                <a:srgbClr val="7030A0"/>
              </a:solidFill>
            </a:endParaRPr>
          </a:p>
        </p:txBody>
      </p:sp>
      <p:sp>
        <p:nvSpPr>
          <p:cNvPr id="8" name="Rectangle 7"/>
          <p:cNvSpPr/>
          <p:nvPr/>
        </p:nvSpPr>
        <p:spPr>
          <a:xfrm>
            <a:off x="7092280" y="742679"/>
            <a:ext cx="1008112" cy="1169551"/>
          </a:xfrm>
          <a:prstGeom prst="rect">
            <a:avLst/>
          </a:prstGeom>
        </p:spPr>
        <p:txBody>
          <a:bodyPr wrap="square">
            <a:spAutoFit/>
          </a:bodyPr>
          <a:lstStyle/>
          <a:p>
            <a:pPr>
              <a:defRPr/>
            </a:pPr>
            <a:r>
              <a:rPr lang="en-GB" sz="1400" dirty="0" smtClean="0">
                <a:solidFill>
                  <a:srgbClr val="7030A0"/>
                </a:solidFill>
              </a:rPr>
              <a:t>Sassoon House (aka Peace Hotel), built 1929</a:t>
            </a:r>
            <a:endParaRPr lang="en-GB" sz="1400" dirty="0">
              <a:solidFill>
                <a:srgbClr val="7030A0"/>
              </a:solidFill>
            </a:endParaRPr>
          </a:p>
        </p:txBody>
      </p:sp>
      <p:sp>
        <p:nvSpPr>
          <p:cNvPr id="10" name="Rectangle 9"/>
          <p:cNvSpPr/>
          <p:nvPr/>
        </p:nvSpPr>
        <p:spPr>
          <a:xfrm>
            <a:off x="0" y="3871"/>
            <a:ext cx="9143998" cy="1132715"/>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The Bund – </a:t>
            </a:r>
            <a:r>
              <a:rPr lang="en-GB" sz="2400" b="1" dirty="0" smtClean="0">
                <a:solidFill>
                  <a:srgbClr val="FF0000"/>
                </a:solidFill>
                <a:effectLst>
                  <a:outerShdw blurRad="38100" dist="38100" dir="2700000" algn="tl">
                    <a:srgbClr val="000000">
                      <a:alpha val="43137"/>
                    </a:srgbClr>
                  </a:outerShdw>
                </a:effectLst>
              </a:rPr>
              <a:t>International comparisons</a:t>
            </a:r>
            <a:endParaRPr lang="en-GB" sz="2400" b="1" dirty="0">
              <a:solidFill>
                <a:srgbClr val="FF0000"/>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4"/>
          <a:stretch>
            <a:fillRect/>
          </a:stretch>
        </p:blipFill>
        <p:spPr>
          <a:xfrm>
            <a:off x="0" y="3573016"/>
            <a:ext cx="4379978" cy="3284984"/>
          </a:xfrm>
          <a:prstGeom prst="rect">
            <a:avLst/>
          </a:prstGeom>
        </p:spPr>
      </p:pic>
      <p:sp>
        <p:nvSpPr>
          <p:cNvPr id="9" name="Rectangle 8"/>
          <p:cNvSpPr/>
          <p:nvPr/>
        </p:nvSpPr>
        <p:spPr>
          <a:xfrm>
            <a:off x="4379978" y="3605436"/>
            <a:ext cx="1475045" cy="2893100"/>
          </a:xfrm>
          <a:prstGeom prst="rect">
            <a:avLst/>
          </a:prstGeom>
        </p:spPr>
        <p:txBody>
          <a:bodyPr wrap="square">
            <a:spAutoFit/>
          </a:bodyPr>
          <a:lstStyle/>
          <a:p>
            <a:pPr algn="r">
              <a:defRPr/>
            </a:pPr>
            <a:r>
              <a:rPr lang="en-GB" sz="1400" dirty="0" smtClean="0"/>
              <a:t>Liverpool Pier Head – Royal Liver Building (completed 1911), Cunard Building (1917), Port of Liverpool Building (1907);</a:t>
            </a:r>
          </a:p>
          <a:p>
            <a:pPr algn="r">
              <a:defRPr/>
            </a:pPr>
            <a:r>
              <a:rPr lang="en-GB" sz="1400" dirty="0" smtClean="0"/>
              <a:t>Shanghai-built arch, Nelson Street, Chinatown Liverpool</a:t>
            </a:r>
            <a:endParaRPr lang="en-GB" sz="1400" dirty="0"/>
          </a:p>
        </p:txBody>
      </p:sp>
      <p:pic>
        <p:nvPicPr>
          <p:cNvPr id="3" name="Picture 2"/>
          <p:cNvPicPr>
            <a:picLocks noChangeAspect="1"/>
          </p:cNvPicPr>
          <p:nvPr/>
        </p:nvPicPr>
        <p:blipFill>
          <a:blip r:embed="rId5"/>
          <a:stretch>
            <a:fillRect/>
          </a:stretch>
        </p:blipFill>
        <p:spPr>
          <a:xfrm>
            <a:off x="5855023" y="3584165"/>
            <a:ext cx="3288977" cy="2187303"/>
          </a:xfrm>
          <a:prstGeom prst="rect">
            <a:avLst/>
          </a:prstGeom>
        </p:spPr>
      </p:pic>
      <p:sp>
        <p:nvSpPr>
          <p:cNvPr id="11" name="Rectangle 10"/>
          <p:cNvSpPr/>
          <p:nvPr/>
        </p:nvSpPr>
        <p:spPr>
          <a:xfrm>
            <a:off x="2773092" y="980727"/>
            <a:ext cx="1222844" cy="738664"/>
          </a:xfrm>
          <a:prstGeom prst="rect">
            <a:avLst/>
          </a:prstGeom>
        </p:spPr>
        <p:txBody>
          <a:bodyPr wrap="square">
            <a:spAutoFit/>
          </a:bodyPr>
          <a:lstStyle/>
          <a:p>
            <a:pPr algn="r">
              <a:defRPr/>
            </a:pPr>
            <a:r>
              <a:rPr lang="en-GB" sz="1400" dirty="0" smtClean="0">
                <a:solidFill>
                  <a:srgbClr val="7030A0"/>
                </a:solidFill>
              </a:rPr>
              <a:t>Third Customs House,</a:t>
            </a:r>
          </a:p>
          <a:p>
            <a:pPr algn="r">
              <a:defRPr/>
            </a:pPr>
            <a:r>
              <a:rPr lang="en-GB" sz="1400" dirty="0" smtClean="0">
                <a:solidFill>
                  <a:srgbClr val="7030A0"/>
                </a:solidFill>
              </a:rPr>
              <a:t> built 1927</a:t>
            </a:r>
            <a:endParaRPr lang="en-GB" sz="1400" dirty="0">
              <a:solidFill>
                <a:srgbClr val="7030A0"/>
              </a:solidFill>
            </a:endParaRPr>
          </a:p>
        </p:txBody>
      </p:sp>
    </p:spTree>
    <p:extLst>
      <p:ext uri="{BB962C8B-B14F-4D97-AF65-F5344CB8AC3E}">
        <p14:creationId xmlns:p14="http://schemas.microsoft.com/office/powerpoint/2010/main" val="21321385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100"/>
            <a:ext cx="9632964" cy="6926100"/>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2" y="-25102"/>
            <a:ext cx="4959366" cy="3526110"/>
          </a:xfrm>
          <a:prstGeom prst="rect">
            <a:avLst/>
          </a:prstGeom>
        </p:spPr>
      </p:pic>
      <p:sp>
        <p:nvSpPr>
          <p:cNvPr id="11" name="Rectangle 10"/>
          <p:cNvSpPr/>
          <p:nvPr/>
        </p:nvSpPr>
        <p:spPr>
          <a:xfrm>
            <a:off x="5084352" y="19050"/>
            <a:ext cx="4097748" cy="1871378"/>
          </a:xfrm>
          <a:prstGeom prst="rect">
            <a:avLst/>
          </a:prstGeom>
        </p:spPr>
        <p:txBody>
          <a:bodyPr wrap="square" lIns="540000" tIns="360000" rIns="540000" bIns="396000">
            <a:spAutoFit/>
          </a:bodyPr>
          <a:lstStyle/>
          <a:p>
            <a:pPr algn="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a:t>
            </a:r>
          </a:p>
          <a:p>
            <a:pPr algn="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Shanghai: </a:t>
            </a:r>
          </a:p>
          <a:p>
            <a:pPr algn="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The Clock</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21656004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100"/>
            <a:ext cx="9632964" cy="6926100"/>
          </a:xfrm>
          <a:prstGeom prst="rect">
            <a:avLst/>
          </a:prstGeom>
        </p:spPr>
      </p:pic>
      <p:sp>
        <p:nvSpPr>
          <p:cNvPr id="8" name="Rectangle 7"/>
          <p:cNvSpPr/>
          <p:nvPr/>
        </p:nvSpPr>
        <p:spPr>
          <a:xfrm>
            <a:off x="0" y="188640"/>
            <a:ext cx="6084168" cy="4478149"/>
          </a:xfrm>
          <a:prstGeom prst="rect">
            <a:avLst/>
          </a:prstGeom>
        </p:spPr>
        <p:txBody>
          <a:bodyPr wrap="square" lIns="360000" rIns="360000">
            <a:spAutoFit/>
          </a:bodyPr>
          <a:lstStyle/>
          <a:p>
            <a:pPr lvl="0" algn="just">
              <a:defRPr/>
            </a:pPr>
            <a:r>
              <a:rPr lang="en-GB" sz="2100" b="1" dirty="0" smtClean="0">
                <a:solidFill>
                  <a:srgbClr val="FF0000"/>
                </a:solidFill>
                <a:effectLst>
                  <a:outerShdw blurRad="38100" dist="38100" dir="2700000" algn="tl">
                    <a:srgbClr val="000000">
                      <a:alpha val="43137"/>
                    </a:srgbClr>
                  </a:outerShdw>
                </a:effectLst>
              </a:rPr>
              <a:t>“To take part in the modern sector of the economy, time had to be experienced as standardised measurements that synchronised and structured the rhythm of life …. For desk workers living in the city, mechanical clocks structured the temporal frame within which their daily life was to unfold … fail[ing] to distinguish between home and work, and private and public life.”</a:t>
            </a:r>
          </a:p>
          <a:p>
            <a:pPr marL="342900" lvl="0" indent="-342900" algn="r">
              <a:buFontTx/>
              <a:buChar char="-"/>
              <a:defRPr/>
            </a:pPr>
            <a:r>
              <a:rPr lang="en-GB" sz="1600" b="1" dirty="0" smtClean="0">
                <a:solidFill>
                  <a:srgbClr val="FF0000"/>
                </a:solidFill>
                <a:effectLst>
                  <a:outerShdw blurRad="38100" dist="38100" dir="2700000" algn="tl">
                    <a:srgbClr val="000000">
                      <a:alpha val="43137"/>
                    </a:srgbClr>
                  </a:outerShdw>
                </a:effectLst>
              </a:rPr>
              <a:t>Wen-Hsin Yeh, </a:t>
            </a:r>
            <a:r>
              <a:rPr lang="en-GB" sz="1600" b="1" i="1" dirty="0" smtClean="0">
                <a:solidFill>
                  <a:srgbClr val="FF0000"/>
                </a:solidFill>
                <a:effectLst>
                  <a:outerShdw blurRad="38100" dist="38100" dir="2700000" algn="tl">
                    <a:srgbClr val="000000">
                      <a:alpha val="43137"/>
                    </a:srgbClr>
                  </a:outerShdw>
                </a:effectLst>
              </a:rPr>
              <a:t>Shanghai Splendor: Economic Sentiments and the Making of Modern China </a:t>
            </a:r>
            <a:r>
              <a:rPr lang="en-GB" sz="1600" b="1" dirty="0" smtClean="0">
                <a:solidFill>
                  <a:srgbClr val="FF0000"/>
                </a:solidFill>
                <a:effectLst>
                  <a:outerShdw blurRad="38100" dist="38100" dir="2700000" algn="tl">
                    <a:srgbClr val="000000">
                      <a:alpha val="43137"/>
                    </a:srgbClr>
                  </a:outerShdw>
                </a:effectLst>
              </a:rPr>
              <a:t>(Berkeley: University of California, 2007), pp. 81–82.</a:t>
            </a:r>
          </a:p>
          <a:p>
            <a:pPr marL="342900" lvl="0" indent="-342900">
              <a:buFontTx/>
              <a:buChar char="-"/>
              <a:defRPr/>
            </a:pPr>
            <a:endParaRPr lang="en-GB" sz="2400" b="1" dirty="0" smtClean="0">
              <a:solidFill>
                <a:srgbClr val="FF0000"/>
              </a:solidFill>
              <a:effectLst>
                <a:outerShdw blurRad="38100" dist="38100" dir="2700000" algn="tl">
                  <a:srgbClr val="000000">
                    <a:alpha val="43137"/>
                  </a:srgbClr>
                </a:outerShdw>
              </a:effectLst>
            </a:endParaRPr>
          </a:p>
          <a:p>
            <a:pPr lvl="0">
              <a:defRPr/>
            </a:pPr>
            <a:endParaRPr lang="en-GB" sz="2400" b="1" dirty="0">
              <a:solidFill>
                <a:srgbClr val="FF0000"/>
              </a:solidFill>
              <a:effectLst>
                <a:outerShdw blurRad="38100" dist="38100" dir="2700000" algn="tl">
                  <a:srgbClr val="000000">
                    <a:alpha val="43137"/>
                  </a:srgbClr>
                </a:outerShdw>
              </a:effectLst>
            </a:endParaRPr>
          </a:p>
        </p:txBody>
      </p:sp>
      <p:sp>
        <p:nvSpPr>
          <p:cNvPr id="5" name="Rectangle 4"/>
          <p:cNvSpPr/>
          <p:nvPr/>
        </p:nvSpPr>
        <p:spPr>
          <a:xfrm>
            <a:off x="5084352" y="19050"/>
            <a:ext cx="4097748" cy="1871378"/>
          </a:xfrm>
          <a:prstGeom prst="rect">
            <a:avLst/>
          </a:prstGeom>
        </p:spPr>
        <p:txBody>
          <a:bodyPr wrap="square" lIns="540000" tIns="360000" rIns="540000" bIns="396000">
            <a:spAutoFit/>
          </a:bodyPr>
          <a:lstStyle/>
          <a:p>
            <a:pPr algn="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a:t>
            </a:r>
          </a:p>
          <a:p>
            <a:pPr algn="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Shanghai: </a:t>
            </a:r>
          </a:p>
          <a:p>
            <a:pPr algn="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The Clock</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31418845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1585" b="16009"/>
          <a:stretch/>
        </p:blipFill>
        <p:spPr>
          <a:xfrm>
            <a:off x="4766931" y="4063144"/>
            <a:ext cx="4377069" cy="2864386"/>
          </a:xfrm>
          <a:prstGeom prst="rect">
            <a:avLst/>
          </a:prstGeom>
        </p:spPr>
      </p:pic>
      <p:sp>
        <p:nvSpPr>
          <p:cNvPr id="4" name="Rectangle 3"/>
          <p:cNvSpPr/>
          <p:nvPr/>
        </p:nvSpPr>
        <p:spPr>
          <a:xfrm>
            <a:off x="7742962" y="4365104"/>
            <a:ext cx="1401038" cy="1169551"/>
          </a:xfrm>
          <a:prstGeom prst="rect">
            <a:avLst/>
          </a:prstGeom>
        </p:spPr>
        <p:txBody>
          <a:bodyPr wrap="square">
            <a:spAutoFit/>
          </a:bodyPr>
          <a:lstStyle/>
          <a:p>
            <a:r>
              <a:rPr lang="en-US" sz="1000" dirty="0" smtClean="0">
                <a:solidFill>
                  <a:schemeClr val="bg1"/>
                </a:solidFill>
              </a:rPr>
              <a:t>See: </a:t>
            </a:r>
            <a:r>
              <a:rPr lang="en-US" sz="1000" dirty="0" smtClean="0">
                <a:solidFill>
                  <a:schemeClr val="bg1"/>
                </a:solidFill>
                <a:hlinkClick r:id="rId4"/>
              </a:rPr>
              <a:t>https://www.brown.edu/academics/east-asia-resources/index.php?q=chinese-calendar-advertisement-1920s</a:t>
            </a:r>
            <a:endParaRPr lang="en-US" sz="1000" dirty="0" smtClean="0">
              <a:solidFill>
                <a:schemeClr val="bg1"/>
              </a:solidFill>
            </a:endParaRPr>
          </a:p>
          <a:p>
            <a:endParaRPr lang="en-US" sz="1000" dirty="0">
              <a:solidFill>
                <a:schemeClr val="bg1"/>
              </a:solidFill>
            </a:endParaRPr>
          </a:p>
        </p:txBody>
      </p:sp>
      <p:pic>
        <p:nvPicPr>
          <p:cNvPr id="5" name="Picture 4"/>
          <p:cNvPicPr>
            <a:picLocks noChangeAspect="1"/>
          </p:cNvPicPr>
          <p:nvPr/>
        </p:nvPicPr>
        <p:blipFill>
          <a:blip r:embed="rId5"/>
          <a:stretch>
            <a:fillRect/>
          </a:stretch>
        </p:blipFill>
        <p:spPr>
          <a:xfrm>
            <a:off x="6871881" y="6463"/>
            <a:ext cx="2291956" cy="3350529"/>
          </a:xfrm>
          <a:prstGeom prst="rect">
            <a:avLst/>
          </a:prstGeom>
        </p:spPr>
      </p:pic>
      <p:sp>
        <p:nvSpPr>
          <p:cNvPr id="6" name="Rectangle 5"/>
          <p:cNvSpPr/>
          <p:nvPr/>
        </p:nvSpPr>
        <p:spPr>
          <a:xfrm>
            <a:off x="19836" y="548680"/>
            <a:ext cx="4727258" cy="7682782"/>
          </a:xfrm>
          <a:prstGeom prst="rect">
            <a:avLst/>
          </a:prstGeom>
        </p:spPr>
        <p:txBody>
          <a:bodyPr wrap="square" lIns="360000" tIns="360000" rIns="360000" bIns="360000">
            <a:spAutoFit/>
          </a:bodyPr>
          <a:lstStyle/>
          <a:p>
            <a:pPr lvl="0" algn="just"/>
            <a:r>
              <a:rPr lang="en-US" sz="1600" dirty="0" smtClean="0">
                <a:solidFill>
                  <a:srgbClr val="FFFF00"/>
                </a:solidFill>
                <a:effectLst>
                  <a:outerShdw blurRad="38100" dist="38100" dir="2700000" algn="tl">
                    <a:srgbClr val="000000">
                      <a:alpha val="43137"/>
                    </a:srgbClr>
                  </a:outerShdw>
                </a:effectLst>
              </a:rPr>
              <a:t>“</a:t>
            </a:r>
            <a:r>
              <a:rPr lang="en-US" sz="1600" dirty="0">
                <a:solidFill>
                  <a:srgbClr val="FFFF00"/>
                </a:solidFill>
                <a:effectLst>
                  <a:outerShdw blurRad="38100" dist="38100" dir="2700000" algn="tl">
                    <a:srgbClr val="000000">
                      <a:alpha val="43137"/>
                    </a:srgbClr>
                  </a:outerShdw>
                </a:effectLst>
              </a:rPr>
              <a:t>Shanghai’s residents …  lived  by different calendars. The republican Chinese state marked the years since its inception, in this case 1911, </a:t>
            </a:r>
            <a:r>
              <a:rPr lang="en-US" sz="1600" dirty="0" smtClean="0">
                <a:solidFill>
                  <a:srgbClr val="FFFF00"/>
                </a:solidFill>
                <a:effectLst>
                  <a:outerShdw blurRad="38100" dist="38100" dir="2700000" algn="tl">
                    <a:srgbClr val="000000">
                      <a:alpha val="43137"/>
                    </a:srgbClr>
                  </a:outerShdw>
                </a:effectLst>
              </a:rPr>
              <a:t>so </a:t>
            </a:r>
            <a:r>
              <a:rPr lang="en-US" sz="1600" dirty="0">
                <a:solidFill>
                  <a:srgbClr val="FFFF00"/>
                </a:solidFill>
                <a:effectLst>
                  <a:outerShdw blurRad="38100" dist="38100" dir="2700000" algn="tl">
                    <a:srgbClr val="000000">
                      <a:alpha val="43137"/>
                    </a:srgbClr>
                  </a:outerShdw>
                </a:effectLst>
              </a:rPr>
              <a:t>1943 was Minguo 32 nian: the 32nd Year of the Republic, but that aside it marked the days in the Gregorian calendar, the “Western” style (and called it that): 12 months and 52 weeks. This was an issue of modernity and of a </a:t>
            </a:r>
            <a:r>
              <a:rPr lang="en-US" sz="1600" dirty="0" smtClean="0">
                <a:solidFill>
                  <a:srgbClr val="FFFF00"/>
                </a:solidFill>
                <a:effectLst>
                  <a:outerShdw blurRad="38100" dist="38100" dir="2700000" algn="tl">
                    <a:srgbClr val="000000">
                      <a:alpha val="43137"/>
                    </a:srgbClr>
                  </a:outerShdw>
                </a:effectLst>
              </a:rPr>
              <a:t>self-consciously </a:t>
            </a:r>
            <a:r>
              <a:rPr lang="en-US" sz="1600" dirty="0">
                <a:solidFill>
                  <a:srgbClr val="FFFF00"/>
                </a:solidFill>
                <a:effectLst>
                  <a:outerShdw blurRad="38100" dist="38100" dir="2700000" algn="tl">
                    <a:srgbClr val="000000">
                      <a:alpha val="43137"/>
                    </a:srgbClr>
                  </a:outerShdw>
                </a:effectLst>
              </a:rPr>
              <a:t>modernizing nationalist project. In practice, this city, like all of China, worked on </a:t>
            </a:r>
            <a:r>
              <a:rPr lang="en-US" sz="1600" dirty="0" smtClean="0">
                <a:solidFill>
                  <a:srgbClr val="FFFF00"/>
                </a:solidFill>
                <a:effectLst>
                  <a:outerShdw blurRad="38100" dist="38100" dir="2700000" algn="tl">
                    <a:srgbClr val="000000">
                      <a:alpha val="43137"/>
                    </a:srgbClr>
                  </a:outerShdw>
                </a:effectLst>
              </a:rPr>
              <a:t>two </a:t>
            </a:r>
            <a:r>
              <a:rPr lang="en-US" sz="1600" dirty="0">
                <a:solidFill>
                  <a:srgbClr val="FFFF00"/>
                </a:solidFill>
                <a:effectLst>
                  <a:outerShdw blurRad="38100" dist="38100" dir="2700000" algn="tl">
                    <a:srgbClr val="000000">
                      <a:alpha val="43137"/>
                    </a:srgbClr>
                  </a:outerShdw>
                </a:effectLst>
              </a:rPr>
              <a:t>calendars, even though one of these, the calendar of the lunar year, was </a:t>
            </a:r>
            <a:r>
              <a:rPr lang="en-US" sz="1600" dirty="0" smtClean="0">
                <a:solidFill>
                  <a:srgbClr val="FFFF00"/>
                </a:solidFill>
                <a:effectLst>
                  <a:outerShdw blurRad="38100" dist="38100" dir="2700000" algn="tl">
                    <a:srgbClr val="000000">
                      <a:alpha val="43137"/>
                    </a:srgbClr>
                  </a:outerShdw>
                </a:effectLst>
              </a:rPr>
              <a:t>supplanted </a:t>
            </a:r>
            <a:r>
              <a:rPr lang="en-US" sz="1600" dirty="0">
                <a:solidFill>
                  <a:srgbClr val="FFFF00"/>
                </a:solidFill>
                <a:effectLst>
                  <a:outerShdw blurRad="38100" dist="38100" dir="2700000" algn="tl">
                    <a:srgbClr val="000000">
                      <a:alpha val="43137"/>
                    </a:srgbClr>
                  </a:outerShdw>
                </a:effectLst>
              </a:rPr>
              <a:t>officially after 1928 by the “modern” Western solar calendar. …  After 1911, the republican state tried to dispense with the agrarian year, which it deemed u</a:t>
            </a:r>
            <a:r>
              <a:rPr lang="en-US" sz="1600" dirty="0" smtClean="0">
                <a:solidFill>
                  <a:srgbClr val="FFFF00"/>
                </a:solidFill>
                <a:effectLst>
                  <a:outerShdw blurRad="38100" dist="38100" dir="2700000" algn="tl">
                    <a:srgbClr val="000000">
                      <a:alpha val="43137"/>
                    </a:srgbClr>
                  </a:outerShdw>
                </a:effectLst>
              </a:rPr>
              <a:t>nfit </a:t>
            </a:r>
            <a:r>
              <a:rPr lang="en-US" sz="1600" dirty="0">
                <a:solidFill>
                  <a:srgbClr val="FFFF00"/>
                </a:solidFill>
                <a:effectLst>
                  <a:outerShdw blurRad="38100" dist="38100" dir="2700000" algn="tl">
                    <a:srgbClr val="000000">
                      <a:alpha val="43137"/>
                    </a:srgbClr>
                  </a:outerShdw>
                </a:effectLst>
              </a:rPr>
              <a:t>for 20th-century </a:t>
            </a:r>
            <a:r>
              <a:rPr lang="en-US" sz="1600" dirty="0" smtClean="0">
                <a:solidFill>
                  <a:srgbClr val="FFFF00"/>
                </a:solidFill>
                <a:effectLst>
                  <a:outerShdw blurRad="38100" dist="38100" dir="2700000" algn="tl">
                    <a:srgbClr val="000000">
                      <a:alpha val="43137"/>
                    </a:srgbClr>
                  </a:outerShdw>
                </a:effectLst>
              </a:rPr>
              <a:t>China </a:t>
            </a:r>
            <a:r>
              <a:rPr lang="en-US" sz="1600" dirty="0">
                <a:solidFill>
                  <a:srgbClr val="FFFF00"/>
                </a:solidFill>
                <a:effectLst>
                  <a:outerShdw blurRad="38100" dist="38100" dir="2700000" algn="tl">
                    <a:srgbClr val="000000">
                      <a:alpha val="43137"/>
                    </a:srgbClr>
                  </a:outerShdw>
                </a:effectLst>
              </a:rPr>
              <a:t>… </a:t>
            </a:r>
            <a:r>
              <a:rPr lang="en-US" sz="1600" dirty="0" smtClean="0">
                <a:solidFill>
                  <a:srgbClr val="FFFF00"/>
                </a:solidFill>
                <a:effectLst>
                  <a:outerShdw blurRad="38100" dist="38100" dir="2700000" algn="tl">
                    <a:srgbClr val="000000">
                      <a:alpha val="43137"/>
                    </a:srgbClr>
                  </a:outerShdw>
                </a:effectLst>
              </a:rPr>
              <a:t>The </a:t>
            </a:r>
            <a:r>
              <a:rPr lang="en-US" sz="1600" dirty="0">
                <a:solidFill>
                  <a:srgbClr val="FFFF00"/>
                </a:solidFill>
                <a:effectLst>
                  <a:outerShdw blurRad="38100" dist="38100" dir="2700000" algn="tl">
                    <a:srgbClr val="000000">
                      <a:alpha val="43137"/>
                    </a:srgbClr>
                  </a:outerShdw>
                </a:effectLst>
              </a:rPr>
              <a:t>first President of the new republic was installed officially on January 1 1912, a significant date in the foreign calendar deliberately chosen to mark a significant foundational event for the new </a:t>
            </a:r>
            <a:r>
              <a:rPr lang="en-US" sz="1600" dirty="0" smtClean="0">
                <a:solidFill>
                  <a:srgbClr val="FFFF00"/>
                </a:solidFill>
                <a:effectLst>
                  <a:outerShdw blurRad="38100" dist="38100" dir="2700000" algn="tl">
                    <a:srgbClr val="000000">
                      <a:alpha val="43137"/>
                    </a:srgbClr>
                  </a:outerShdw>
                </a:effectLst>
              </a:rPr>
              <a:t>order</a:t>
            </a:r>
            <a:r>
              <a:rPr lang="en-US" sz="1600" dirty="0">
                <a:solidFill>
                  <a:srgbClr val="FFFF00"/>
                </a:solidFill>
                <a:effectLst>
                  <a:outerShdw blurRad="38100" dist="38100" dir="2700000" algn="tl">
                    <a:srgbClr val="000000">
                      <a:alpha val="43137"/>
                    </a:srgbClr>
                  </a:outerShdw>
                </a:effectLst>
              </a:rPr>
              <a:t>.”</a:t>
            </a:r>
          </a:p>
          <a:p>
            <a:pPr marL="285750" lvl="0" indent="-285750">
              <a:buFontTx/>
              <a:buChar char="-"/>
            </a:pPr>
            <a:r>
              <a:rPr lang="en-GB" sz="1200" b="1" dirty="0" smtClean="0">
                <a:solidFill>
                  <a:prstClr val="white"/>
                </a:solidFill>
                <a:effectLst>
                  <a:outerShdw blurRad="38100" dist="38100" dir="2700000" algn="tl">
                    <a:srgbClr val="000000">
                      <a:alpha val="43137"/>
                    </a:srgbClr>
                  </a:outerShdw>
                </a:effectLst>
              </a:rPr>
              <a:t>Robert </a:t>
            </a:r>
            <a:r>
              <a:rPr lang="en-GB" sz="1200" b="1" dirty="0">
                <a:solidFill>
                  <a:prstClr val="white"/>
                </a:solidFill>
                <a:effectLst>
                  <a:outerShdw blurRad="38100" dist="38100" dir="2700000" algn="tl">
                    <a:srgbClr val="000000">
                      <a:alpha val="43137"/>
                    </a:srgbClr>
                  </a:outerShdw>
                </a:effectLst>
              </a:rPr>
              <a:t>Bickers, ‘</a:t>
            </a:r>
            <a:r>
              <a:rPr lang="en-US" sz="1200" b="1" dirty="0">
                <a:solidFill>
                  <a:prstClr val="white"/>
                </a:solidFill>
                <a:effectLst>
                  <a:outerShdw blurRad="38100" dist="38100" dir="2700000" algn="tl">
                    <a:srgbClr val="000000">
                      <a:alpha val="43137"/>
                    </a:srgbClr>
                  </a:outerShdw>
                </a:effectLst>
              </a:rPr>
              <a:t>Incubator City: Shanghai and the Crises of Empires,’ </a:t>
            </a:r>
            <a:r>
              <a:rPr lang="en-US" sz="1200" b="1" i="1" dirty="0">
                <a:solidFill>
                  <a:prstClr val="white"/>
                </a:solidFill>
                <a:effectLst>
                  <a:outerShdw blurRad="38100" dist="38100" dir="2700000" algn="tl">
                    <a:srgbClr val="000000">
                      <a:alpha val="43137"/>
                    </a:srgbClr>
                  </a:outerShdw>
                </a:effectLst>
              </a:rPr>
              <a:t>Journal of Urban History </a:t>
            </a:r>
            <a:r>
              <a:rPr lang="en-US" sz="1200" b="1" dirty="0">
                <a:solidFill>
                  <a:prstClr val="white"/>
                </a:solidFill>
                <a:effectLst>
                  <a:outerShdw blurRad="38100" dist="38100" dir="2700000" algn="tl">
                    <a:srgbClr val="000000">
                      <a:alpha val="43137"/>
                    </a:srgbClr>
                  </a:outerShdw>
                </a:effectLst>
              </a:rPr>
              <a:t>(Vol.38, No. 5, 2012), p. </a:t>
            </a:r>
            <a:r>
              <a:rPr lang="en-US" sz="1200" b="1" dirty="0" smtClean="0">
                <a:solidFill>
                  <a:prstClr val="white"/>
                </a:solidFill>
                <a:effectLst>
                  <a:outerShdw blurRad="38100" dist="38100" dir="2700000" algn="tl">
                    <a:srgbClr val="000000">
                      <a:alpha val="43137"/>
                    </a:srgbClr>
                  </a:outerShdw>
                </a:effectLst>
              </a:rPr>
              <a:t>866</a:t>
            </a:r>
          </a:p>
          <a:p>
            <a:pPr marL="285750" lvl="0" indent="-285750">
              <a:buFontTx/>
              <a:buChar char="-"/>
            </a:pPr>
            <a:endParaRPr lang="en-US" sz="1600" b="1" dirty="0">
              <a:solidFill>
                <a:prstClr val="white"/>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1" y="6463"/>
            <a:ext cx="9144001" cy="1748268"/>
          </a:xfrm>
          <a:prstGeom prst="rect">
            <a:avLst/>
          </a:prstGeom>
        </p:spPr>
        <p:txBody>
          <a:bodyPr wrap="square" lIns="540000" tIns="360000" rIns="540000" bIns="396000">
            <a:spAutoFit/>
          </a:bodyPr>
          <a:lstStyle/>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The Calendar</a:t>
            </a:r>
          </a:p>
          <a:p>
            <a:pPr lvl="0" algn="just"/>
            <a:endParaRPr lang="en-US" sz="1600" dirty="0" smtClean="0">
              <a:solidFill>
                <a:prstClr val="white"/>
              </a:solidFill>
            </a:endParaRPr>
          </a:p>
          <a:p>
            <a:pPr lvl="0" algn="just"/>
            <a:endParaRPr lang="en-GB" sz="2400" b="1" dirty="0">
              <a:solidFill>
                <a:srgbClr val="FF0000"/>
              </a:solidFill>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6"/>
          <a:stretch>
            <a:fillRect/>
          </a:stretch>
        </p:blipFill>
        <p:spPr>
          <a:xfrm>
            <a:off x="4542602" y="764704"/>
            <a:ext cx="2341892" cy="3298440"/>
          </a:xfrm>
          <a:prstGeom prst="rect">
            <a:avLst/>
          </a:prstGeom>
        </p:spPr>
      </p:pic>
    </p:spTree>
    <p:extLst>
      <p:ext uri="{BB962C8B-B14F-4D97-AF65-F5344CB8AC3E}">
        <p14:creationId xmlns:p14="http://schemas.microsoft.com/office/powerpoint/2010/main" val="14434947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337085" y="-17696"/>
            <a:ext cx="3851918" cy="4777420"/>
          </a:xfrm>
          <a:prstGeom prst="rect">
            <a:avLst/>
          </a:prstGeom>
        </p:spPr>
      </p:pic>
      <p:sp>
        <p:nvSpPr>
          <p:cNvPr id="7" name="Rectangle 6"/>
          <p:cNvSpPr/>
          <p:nvPr/>
        </p:nvSpPr>
        <p:spPr>
          <a:xfrm>
            <a:off x="-45005" y="1280854"/>
            <a:ext cx="5481101" cy="3231654"/>
          </a:xfrm>
          <a:prstGeom prst="rect">
            <a:avLst/>
          </a:prstGeom>
        </p:spPr>
        <p:txBody>
          <a:bodyPr wrap="square" lIns="360000" rIns="360000">
            <a:spAutoFit/>
          </a:bodyPr>
          <a:lstStyle/>
          <a:p>
            <a:pPr lvl="0">
              <a:defRPr/>
            </a:pPr>
            <a:r>
              <a:rPr lang="en-GB" sz="2000" b="1" dirty="0" smtClean="0">
                <a:solidFill>
                  <a:srgbClr val="FFFF00"/>
                </a:solidFill>
                <a:effectLst>
                  <a:outerShdw blurRad="38100" dist="38100" dir="2700000" algn="tl">
                    <a:srgbClr val="000000">
                      <a:alpha val="43137"/>
                    </a:srgbClr>
                  </a:outerShdw>
                </a:effectLst>
              </a:rPr>
              <a:t>Eileen Chang (1920–1995)</a:t>
            </a:r>
          </a:p>
          <a:p>
            <a:pPr marL="342900" lvl="0" indent="-342900">
              <a:buFont typeface="Arial" panose="020B0604020202020204" pitchFamily="34" charset="0"/>
              <a:buChar char="•"/>
              <a:defRPr/>
            </a:pPr>
            <a:r>
              <a:rPr lang="en-GB" sz="2000" b="1" dirty="0">
                <a:solidFill>
                  <a:srgbClr val="FFFF00"/>
                </a:solidFill>
                <a:effectLst>
                  <a:outerShdw blurRad="38100" dist="38100" dir="2700000" algn="tl">
                    <a:srgbClr val="000000">
                      <a:alpha val="43137"/>
                    </a:srgbClr>
                  </a:outerShdw>
                </a:effectLst>
              </a:rPr>
              <a:t>b. Zhang </a:t>
            </a:r>
            <a:r>
              <a:rPr lang="en-GB" sz="2000" b="1" dirty="0" smtClean="0">
                <a:solidFill>
                  <a:srgbClr val="FFFF00"/>
                </a:solidFill>
                <a:effectLst>
                  <a:outerShdw blurRad="38100" dist="38100" dir="2700000" algn="tl">
                    <a:srgbClr val="000000">
                      <a:alpha val="43137"/>
                    </a:srgbClr>
                  </a:outerShdw>
                </a:effectLst>
              </a:rPr>
              <a:t>Ying, Shanghai to wealthy family</a:t>
            </a:r>
          </a:p>
          <a:p>
            <a:pPr marL="342900" lvl="0" indent="-342900">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Studied at Hong Kong University – returned to Shanghai during WWII</a:t>
            </a:r>
          </a:p>
          <a:p>
            <a:pPr marL="342900" lvl="0" indent="-342900">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Migrated to Hong Kong and then the United States in Communist era</a:t>
            </a:r>
          </a:p>
          <a:p>
            <a:pPr marL="342900" lvl="0" indent="-342900">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Writings often focus on pre-WWII Shanghai</a:t>
            </a:r>
          </a:p>
          <a:p>
            <a:pPr lvl="0">
              <a:defRPr/>
            </a:pPr>
            <a:endParaRPr lang="en-GB" sz="2000" b="1" dirty="0" smtClean="0">
              <a:solidFill>
                <a:srgbClr val="FFFF00"/>
              </a:solidFill>
            </a:endParaRPr>
          </a:p>
          <a:p>
            <a:pPr lvl="0">
              <a:defRPr/>
            </a:pPr>
            <a:endParaRPr lang="en-GB" sz="2400" b="1" dirty="0">
              <a:solidFill>
                <a:srgbClr val="FF0000"/>
              </a:solidFill>
              <a:effectLst>
                <a:outerShdw blurRad="38100" dist="38100" dir="2700000" algn="tl">
                  <a:srgbClr val="000000">
                    <a:alpha val="43137"/>
                  </a:srgbClr>
                </a:outerShdw>
              </a:effectLst>
            </a:endParaRPr>
          </a:p>
        </p:txBody>
      </p:sp>
      <p:sp>
        <p:nvSpPr>
          <p:cNvPr id="10" name="Rectangle 9"/>
          <p:cNvSpPr/>
          <p:nvPr/>
        </p:nvSpPr>
        <p:spPr>
          <a:xfrm>
            <a:off x="0" y="3871"/>
            <a:ext cx="9143998" cy="1871378"/>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a:t>
            </a:r>
          </a:p>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mn-lt"/>
                <a:cs typeface="+mn-cs"/>
              </a:rPr>
              <a:t>‘A Chronicle of Changing Clothes’ (1943)</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4" name="Picture 3"/>
          <p:cNvPicPr>
            <a:picLocks noChangeAspect="1"/>
          </p:cNvPicPr>
          <p:nvPr/>
        </p:nvPicPr>
        <p:blipFill>
          <a:blip r:embed="rId4"/>
          <a:stretch>
            <a:fillRect/>
          </a:stretch>
        </p:blipFill>
        <p:spPr>
          <a:xfrm>
            <a:off x="0" y="4116617"/>
            <a:ext cx="5874392" cy="2741383"/>
          </a:xfrm>
          <a:prstGeom prst="rect">
            <a:avLst/>
          </a:prstGeom>
        </p:spPr>
      </p:pic>
      <p:pic>
        <p:nvPicPr>
          <p:cNvPr id="5" name="Picture 4"/>
          <p:cNvPicPr>
            <a:picLocks noChangeAspect="1"/>
          </p:cNvPicPr>
          <p:nvPr/>
        </p:nvPicPr>
        <p:blipFill>
          <a:blip r:embed="rId5"/>
          <a:stretch>
            <a:fillRect/>
          </a:stretch>
        </p:blipFill>
        <p:spPr>
          <a:xfrm>
            <a:off x="7730703" y="4727973"/>
            <a:ext cx="1437835" cy="2212054"/>
          </a:xfrm>
          <a:prstGeom prst="rect">
            <a:avLst/>
          </a:prstGeom>
        </p:spPr>
      </p:pic>
      <p:pic>
        <p:nvPicPr>
          <p:cNvPr id="6" name="Picture 5"/>
          <p:cNvPicPr>
            <a:picLocks noChangeAspect="1"/>
          </p:cNvPicPr>
          <p:nvPr/>
        </p:nvPicPr>
        <p:blipFill>
          <a:blip r:embed="rId6"/>
          <a:stretch>
            <a:fillRect/>
          </a:stretch>
        </p:blipFill>
        <p:spPr>
          <a:xfrm>
            <a:off x="6300192" y="4727972"/>
            <a:ext cx="1463419" cy="2246070"/>
          </a:xfrm>
          <a:prstGeom prst="rect">
            <a:avLst/>
          </a:prstGeom>
        </p:spPr>
      </p:pic>
    </p:spTree>
    <p:extLst>
      <p:ext uri="{BB962C8B-B14F-4D97-AF65-F5344CB8AC3E}">
        <p14:creationId xmlns:p14="http://schemas.microsoft.com/office/powerpoint/2010/main" val="34110941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3871"/>
            <a:ext cx="9143998" cy="1502047"/>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‘A Chronicle of Changing Clothes’</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3" name="Picture 2"/>
          <p:cNvPicPr>
            <a:picLocks noChangeAspect="1"/>
          </p:cNvPicPr>
          <p:nvPr/>
        </p:nvPicPr>
        <p:blipFill>
          <a:blip r:embed="rId3"/>
          <a:stretch>
            <a:fillRect/>
          </a:stretch>
        </p:blipFill>
        <p:spPr>
          <a:xfrm>
            <a:off x="2535705" y="903391"/>
            <a:ext cx="6626549" cy="5973287"/>
          </a:xfrm>
          <a:prstGeom prst="rect">
            <a:avLst/>
          </a:prstGeom>
        </p:spPr>
      </p:pic>
      <p:sp>
        <p:nvSpPr>
          <p:cNvPr id="8" name="Rectangle 7"/>
          <p:cNvSpPr/>
          <p:nvPr/>
        </p:nvSpPr>
        <p:spPr>
          <a:xfrm>
            <a:off x="15425" y="903391"/>
            <a:ext cx="2520280" cy="5078313"/>
          </a:xfrm>
          <a:prstGeom prst="rect">
            <a:avLst/>
          </a:prstGeom>
        </p:spPr>
        <p:txBody>
          <a:bodyPr wrap="square" lIns="360000" rIns="360000">
            <a:spAutoFit/>
          </a:bodyPr>
          <a:lstStyle/>
          <a:p>
            <a:pPr lvl="0"/>
            <a:r>
              <a:rPr lang="en-GB" sz="2000" b="1" dirty="0" smtClean="0"/>
              <a:t>What </a:t>
            </a:r>
            <a:r>
              <a:rPr lang="en-GB" sz="2000" b="1" dirty="0"/>
              <a:t>changes in fashion can you note from the images and what significance does Chang draw from these changes in the essays’ text? For instance, what does Chang say about fashion </a:t>
            </a:r>
            <a:r>
              <a:rPr lang="en-GB" sz="2000" b="1" dirty="0" smtClean="0"/>
              <a:t>in the </a:t>
            </a:r>
            <a:r>
              <a:rPr lang="en-GB" sz="2000" b="1" dirty="0"/>
              <a:t>late imperial era (c. 1890–1911</a:t>
            </a:r>
            <a:r>
              <a:rPr lang="en-GB" sz="2000" b="1" dirty="0" smtClean="0"/>
              <a:t>)</a:t>
            </a:r>
            <a:r>
              <a:rPr lang="en-US" sz="2000" dirty="0"/>
              <a:t>?</a:t>
            </a:r>
            <a:endParaRPr lang="en-GB" sz="2000" b="1" dirty="0" smtClean="0">
              <a:solidFill>
                <a:srgbClr val="FFFF00"/>
              </a:solidFill>
            </a:endParaRPr>
          </a:p>
          <a:p>
            <a:pPr lvl="0">
              <a:defRPr/>
            </a:pP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837005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660384" y="1196752"/>
            <a:ext cx="6482448" cy="5528168"/>
          </a:xfrm>
          <a:prstGeom prst="rect">
            <a:avLst/>
          </a:prstGeom>
        </p:spPr>
      </p:pic>
      <p:sp>
        <p:nvSpPr>
          <p:cNvPr id="3" name="Rectangle 2"/>
          <p:cNvSpPr/>
          <p:nvPr/>
        </p:nvSpPr>
        <p:spPr>
          <a:xfrm>
            <a:off x="0" y="3871"/>
            <a:ext cx="9143998" cy="1502047"/>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‘A Chronicle of Changing Clothes’</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5" name="Rectangle 4"/>
          <p:cNvSpPr/>
          <p:nvPr/>
        </p:nvSpPr>
        <p:spPr>
          <a:xfrm>
            <a:off x="15424" y="903391"/>
            <a:ext cx="2643793" cy="6001643"/>
          </a:xfrm>
          <a:prstGeom prst="rect">
            <a:avLst/>
          </a:prstGeom>
        </p:spPr>
        <p:txBody>
          <a:bodyPr wrap="square" lIns="360000" rIns="360000">
            <a:spAutoFit/>
          </a:bodyPr>
          <a:lstStyle/>
          <a:p>
            <a:pPr lvl="0"/>
            <a:r>
              <a:rPr lang="en-GB" sz="2000" b="1" dirty="0" smtClean="0"/>
              <a:t>What </a:t>
            </a:r>
            <a:r>
              <a:rPr lang="en-GB" sz="2000" b="1" dirty="0"/>
              <a:t>changes in fashion can you note from the images and what significance does Chang draw from these changes in the essays’ text? For instance, what does Chang say about fashion </a:t>
            </a:r>
            <a:r>
              <a:rPr lang="en-GB" sz="2000" b="1" dirty="0" smtClean="0"/>
              <a:t>in the </a:t>
            </a:r>
            <a:r>
              <a:rPr lang="en-GB" sz="2000" b="1" dirty="0"/>
              <a:t>era of the Republican revolution (c.1911–1916)</a:t>
            </a:r>
            <a:endParaRPr lang="en-US" sz="2000" dirty="0"/>
          </a:p>
          <a:p>
            <a:pPr lvl="0"/>
            <a:r>
              <a:rPr lang="en-GB" sz="2000" b="1" dirty="0" smtClean="0"/>
              <a:t>And the </a:t>
            </a:r>
            <a:r>
              <a:rPr lang="en-GB" sz="2000" b="1" dirty="0"/>
              <a:t>Warlord Era  (c. 1916–1928</a:t>
            </a:r>
            <a:r>
              <a:rPr lang="en-GB" sz="2000" b="1" dirty="0" smtClean="0"/>
              <a:t>)?</a:t>
            </a:r>
            <a:endParaRPr lang="en-US" sz="2000" dirty="0"/>
          </a:p>
          <a:p>
            <a:pPr lvl="0">
              <a:defRPr/>
            </a:pP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40500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563888" y="782079"/>
            <a:ext cx="5603125" cy="6074011"/>
          </a:xfrm>
          <a:prstGeom prst="rect">
            <a:avLst/>
          </a:prstGeom>
        </p:spPr>
      </p:pic>
      <p:sp>
        <p:nvSpPr>
          <p:cNvPr id="3" name="Rectangle 2"/>
          <p:cNvSpPr/>
          <p:nvPr/>
        </p:nvSpPr>
        <p:spPr>
          <a:xfrm>
            <a:off x="0" y="3871"/>
            <a:ext cx="9143998" cy="1502047"/>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‘A Chronicle of Changing Clothes’</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4" name="Rectangle 3"/>
          <p:cNvSpPr/>
          <p:nvPr/>
        </p:nvSpPr>
        <p:spPr>
          <a:xfrm>
            <a:off x="15425" y="903391"/>
            <a:ext cx="3525448" cy="5078313"/>
          </a:xfrm>
          <a:prstGeom prst="rect">
            <a:avLst/>
          </a:prstGeom>
        </p:spPr>
        <p:txBody>
          <a:bodyPr wrap="square" lIns="360000" rIns="360000">
            <a:spAutoFit/>
          </a:bodyPr>
          <a:lstStyle/>
          <a:p>
            <a:pPr lvl="0"/>
            <a:r>
              <a:rPr lang="en-GB" sz="2000" b="1" dirty="0" smtClean="0"/>
              <a:t>What </a:t>
            </a:r>
            <a:r>
              <a:rPr lang="en-GB" sz="2000" b="1" dirty="0"/>
              <a:t>changes in fashion can you note from the images and what significance does Chang draw from these changes in the essays’ text? For instance, what does Chang say about fashion </a:t>
            </a:r>
            <a:r>
              <a:rPr lang="en-GB" sz="2000" b="1" dirty="0" smtClean="0"/>
              <a:t>in the 1930s and 1940s?</a:t>
            </a:r>
          </a:p>
          <a:p>
            <a:pPr lvl="0"/>
            <a:endParaRPr lang="en-US" sz="2000" b="1" dirty="0" smtClean="0"/>
          </a:p>
          <a:p>
            <a:pPr lvl="0"/>
            <a:r>
              <a:rPr lang="en-US" sz="2000" b="1" dirty="0" smtClean="0"/>
              <a:t>What </a:t>
            </a:r>
            <a:r>
              <a:rPr lang="en-US" sz="2000" b="1" dirty="0"/>
              <a:t>is the </a:t>
            </a:r>
            <a:r>
              <a:rPr lang="en-US" sz="2000" b="1" i="1" dirty="0"/>
              <a:t>qipao </a:t>
            </a:r>
            <a:r>
              <a:rPr lang="en-US" sz="2000" b="1" dirty="0"/>
              <a:t>and what significance does Chang derive from it?</a:t>
            </a:r>
          </a:p>
          <a:p>
            <a:pPr lvl="0"/>
            <a:endParaRPr lang="en-GB" sz="2000" b="1" dirty="0"/>
          </a:p>
          <a:p>
            <a:pPr lvl="0"/>
            <a:endParaRPr lang="en-US" sz="2000" dirty="0" smtClean="0"/>
          </a:p>
          <a:p>
            <a:pPr lvl="0">
              <a:defRPr/>
            </a:pP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88216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5141"/>
          <a:stretch/>
        </p:blipFill>
        <p:spPr>
          <a:xfrm>
            <a:off x="3851920" y="782079"/>
            <a:ext cx="5315093" cy="6074011"/>
          </a:xfrm>
          <a:prstGeom prst="rect">
            <a:avLst/>
          </a:prstGeom>
        </p:spPr>
      </p:pic>
      <p:sp>
        <p:nvSpPr>
          <p:cNvPr id="3" name="Rectangle 2"/>
          <p:cNvSpPr/>
          <p:nvPr/>
        </p:nvSpPr>
        <p:spPr>
          <a:xfrm>
            <a:off x="0" y="3871"/>
            <a:ext cx="9143998" cy="1502047"/>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‘A Chronicle of Changing Clothes’</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4" name="Rectangle 3"/>
          <p:cNvSpPr/>
          <p:nvPr/>
        </p:nvSpPr>
        <p:spPr>
          <a:xfrm>
            <a:off x="15424" y="903391"/>
            <a:ext cx="3980511" cy="6617196"/>
          </a:xfrm>
          <a:prstGeom prst="rect">
            <a:avLst/>
          </a:prstGeom>
        </p:spPr>
        <p:txBody>
          <a:bodyPr wrap="square" lIns="360000" rIns="360000">
            <a:spAutoFit/>
          </a:bodyPr>
          <a:lstStyle/>
          <a:p>
            <a:pPr lvl="0"/>
            <a:r>
              <a:rPr lang="en-GB" sz="2000" b="1" dirty="0"/>
              <a:t>‘A Chronicle of Changing Clothes’ covers similar topics to </a:t>
            </a:r>
            <a:r>
              <a:rPr lang="en-GB" sz="2000" b="1" dirty="0" smtClean="0"/>
              <a:t>‘</a:t>
            </a:r>
            <a:r>
              <a:rPr lang="en-GB" sz="2000" b="1" dirty="0"/>
              <a:t>The Painter of Modern Life.’ What comparisons and contrasts can be drawn between Chang’s essay and Baudelaire’s? Does Chang’s </a:t>
            </a:r>
            <a:r>
              <a:rPr lang="en-GB" sz="2000" b="1" dirty="0" smtClean="0"/>
              <a:t>being  a </a:t>
            </a:r>
            <a:r>
              <a:rPr lang="en-GB" sz="2000" b="1" dirty="0"/>
              <a:t>women mean her perspective on fashions and modern urban life deviates from </a:t>
            </a:r>
            <a:r>
              <a:rPr lang="en-GB" sz="2000" b="1" dirty="0" smtClean="0"/>
              <a:t>Baudelaire’s? What </a:t>
            </a:r>
            <a:r>
              <a:rPr lang="en-GB" sz="2000" b="1" dirty="0"/>
              <a:t>‘gender politics’ are at play in the essay?</a:t>
            </a:r>
            <a:endParaRPr lang="en-US" sz="2000" dirty="0"/>
          </a:p>
          <a:p>
            <a:r>
              <a:rPr lang="en-GB" sz="2000" b="1" dirty="0"/>
              <a:t> </a:t>
            </a:r>
            <a:endParaRPr lang="en-US" sz="2000" dirty="0"/>
          </a:p>
          <a:p>
            <a:pPr lvl="0"/>
            <a:r>
              <a:rPr lang="en-GB" sz="2000" b="1" dirty="0"/>
              <a:t>What further insights might the background materials on </a:t>
            </a:r>
            <a:r>
              <a:rPr lang="en-GB" sz="2000" b="1" i="1" dirty="0"/>
              <a:t>Liangyou </a:t>
            </a:r>
            <a:r>
              <a:rPr lang="en-GB" sz="2000" b="1" dirty="0"/>
              <a:t>shed on Chang’s essay?</a:t>
            </a:r>
            <a:endParaRPr lang="en-US" sz="2000" dirty="0"/>
          </a:p>
          <a:p>
            <a:pPr lvl="0"/>
            <a:endParaRPr lang="en-GB" sz="2000" b="1" dirty="0"/>
          </a:p>
          <a:p>
            <a:pPr lvl="0"/>
            <a:endParaRPr lang="en-US" sz="2000" dirty="0" smtClean="0"/>
          </a:p>
          <a:p>
            <a:pPr lvl="0">
              <a:defRPr/>
            </a:pP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961360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4845166" y="56618"/>
            <a:ext cx="4118228" cy="2898599"/>
          </a:xfrm>
          <a:prstGeom prst="rect">
            <a:avLst/>
          </a:prstGeom>
        </p:spPr>
      </p:pic>
      <p:pic>
        <p:nvPicPr>
          <p:cNvPr id="9" name="Picture 8"/>
          <p:cNvPicPr>
            <a:picLocks noChangeAspect="1"/>
          </p:cNvPicPr>
          <p:nvPr/>
        </p:nvPicPr>
        <p:blipFill>
          <a:blip r:embed="rId4"/>
          <a:stretch>
            <a:fillRect/>
          </a:stretch>
        </p:blipFill>
        <p:spPr>
          <a:xfrm>
            <a:off x="267115" y="1196752"/>
            <a:ext cx="4304884" cy="5421263"/>
          </a:xfrm>
          <a:prstGeom prst="rect">
            <a:avLst/>
          </a:prstGeom>
        </p:spPr>
      </p:pic>
      <p:pic>
        <p:nvPicPr>
          <p:cNvPr id="11" name="Picture 10"/>
          <p:cNvPicPr>
            <a:picLocks noChangeAspect="1"/>
          </p:cNvPicPr>
          <p:nvPr/>
        </p:nvPicPr>
        <p:blipFill>
          <a:blip r:embed="rId5"/>
          <a:stretch>
            <a:fillRect/>
          </a:stretch>
        </p:blipFill>
        <p:spPr>
          <a:xfrm>
            <a:off x="4839114" y="3185011"/>
            <a:ext cx="4089811" cy="3433004"/>
          </a:xfrm>
          <a:prstGeom prst="rect">
            <a:avLst/>
          </a:prstGeom>
        </p:spPr>
      </p:pic>
      <p:sp>
        <p:nvSpPr>
          <p:cNvPr id="12" name="Rectangle 11"/>
          <p:cNvSpPr/>
          <p:nvPr/>
        </p:nvSpPr>
        <p:spPr>
          <a:xfrm>
            <a:off x="0" y="3871"/>
            <a:ext cx="9143998" cy="1502047"/>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Nanking (Nanjing) Road</a:t>
            </a:r>
          </a:p>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rPr>
              <a:t>Department Stores</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36823428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871"/>
            <a:ext cx="9143998" cy="1169066"/>
          </a:xfrm>
          <a:prstGeom prst="rect">
            <a:avLst/>
          </a:prstGeom>
        </p:spPr>
        <p:txBody>
          <a:bodyPr wrap="square" lIns="540000" tIns="360000" rIns="540000" bIns="396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rPr>
              <a:t>3</a:t>
            </a:r>
            <a:r>
              <a:rPr lang="en-GB" sz="2400" b="1" dirty="0" smtClean="0">
                <a:solidFill>
                  <a:srgbClr val="FF0000"/>
                </a:solidFill>
                <a:effectLst>
                  <a:outerShdw blurRad="38100" dist="38100" dir="2700000" algn="tl">
                    <a:srgbClr val="000000">
                      <a:alpha val="43137"/>
                    </a:srgbClr>
                  </a:outerShdw>
                </a:effectLst>
                <a:latin typeface="+mn-lt"/>
                <a:cs typeface="+mn-cs"/>
              </a:rPr>
              <a:t>. Modernity Shanghai: Nanking (Nanjing) Road</a:t>
            </a: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3" name="Picture 2" descr="http://hpc.vcea.net/Asset/Preview/dbImage_ID-32812_No-01.jpeg"/>
          <p:cNvPicPr/>
          <p:nvPr/>
        </p:nvPicPr>
        <p:blipFill rotWithShape="1">
          <a:blip r:embed="rId3">
            <a:extLst>
              <a:ext uri="{28A0092B-C50C-407E-A947-70E740481C1C}">
                <a14:useLocalDpi xmlns:a14="http://schemas.microsoft.com/office/drawing/2010/main" val="0"/>
              </a:ext>
            </a:extLst>
          </a:blip>
          <a:srcRect b="3846"/>
          <a:stretch/>
        </p:blipFill>
        <p:spPr bwMode="auto">
          <a:xfrm>
            <a:off x="3059832" y="764704"/>
            <a:ext cx="6085569" cy="3600400"/>
          </a:xfrm>
          <a:prstGeom prst="rect">
            <a:avLst/>
          </a:prstGeom>
          <a:noFill/>
          <a:ln>
            <a:noFill/>
          </a:ln>
        </p:spPr>
      </p:pic>
      <p:pic>
        <p:nvPicPr>
          <p:cNvPr id="4" name="Picture 3"/>
          <p:cNvPicPr>
            <a:picLocks noChangeAspect="1"/>
          </p:cNvPicPr>
          <p:nvPr/>
        </p:nvPicPr>
        <p:blipFill>
          <a:blip r:embed="rId4"/>
          <a:stretch>
            <a:fillRect/>
          </a:stretch>
        </p:blipFill>
        <p:spPr>
          <a:xfrm>
            <a:off x="0" y="764704"/>
            <a:ext cx="3512290" cy="2442499"/>
          </a:xfrm>
          <a:prstGeom prst="rect">
            <a:avLst/>
          </a:prstGeom>
        </p:spPr>
      </p:pic>
      <p:pic>
        <p:nvPicPr>
          <p:cNvPr id="5" name="Picture 4" descr="http://hpc.vcea.net/Asset/Preview/dbImage_ID-19505_No-1.jpeg"/>
          <p:cNvPicPr/>
          <p:nvPr/>
        </p:nvPicPr>
        <p:blipFill>
          <a:blip r:embed="rId5">
            <a:extLst>
              <a:ext uri="{28A0092B-C50C-407E-A947-70E740481C1C}">
                <a14:useLocalDpi xmlns:a14="http://schemas.microsoft.com/office/drawing/2010/main" val="0"/>
              </a:ext>
            </a:extLst>
          </a:blip>
          <a:srcRect/>
          <a:stretch>
            <a:fillRect/>
          </a:stretch>
        </p:blipFill>
        <p:spPr bwMode="auto">
          <a:xfrm>
            <a:off x="-10220" y="4362089"/>
            <a:ext cx="4438204" cy="2495911"/>
          </a:xfrm>
          <a:prstGeom prst="rect">
            <a:avLst/>
          </a:prstGeom>
          <a:noFill/>
          <a:ln>
            <a:noFill/>
          </a:ln>
        </p:spPr>
      </p:pic>
      <p:pic>
        <p:nvPicPr>
          <p:cNvPr id="6" name="Picture 5"/>
          <p:cNvPicPr>
            <a:picLocks noChangeAspect="1"/>
          </p:cNvPicPr>
          <p:nvPr/>
        </p:nvPicPr>
        <p:blipFill>
          <a:blip r:embed="rId6"/>
          <a:stretch>
            <a:fillRect/>
          </a:stretch>
        </p:blipFill>
        <p:spPr>
          <a:xfrm>
            <a:off x="4427984" y="4362088"/>
            <a:ext cx="4158420" cy="2495911"/>
          </a:xfrm>
          <a:prstGeom prst="rect">
            <a:avLst/>
          </a:prstGeom>
        </p:spPr>
      </p:pic>
    </p:spTree>
    <p:extLst>
      <p:ext uri="{BB962C8B-B14F-4D97-AF65-F5344CB8AC3E}">
        <p14:creationId xmlns:p14="http://schemas.microsoft.com/office/powerpoint/2010/main" val="8152758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1811" y="0"/>
            <a:ext cx="5004048" cy="1736878"/>
          </a:xfrm>
          <a:prstGeom prst="rect">
            <a:avLst/>
          </a:prstGeom>
        </p:spPr>
        <p:txBody>
          <a:bodyPr wrap="square" lIns="540000" tIns="540000" rIns="540000" bIns="540000">
            <a:spAutoFit/>
          </a:bodyPr>
          <a:lstStyle/>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9500" y="4141416"/>
            <a:ext cx="4344500" cy="2679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6632"/>
            <a:ext cx="6372638" cy="3709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6202536" y="749325"/>
            <a:ext cx="2887131" cy="2923877"/>
          </a:xfrm>
          <a:prstGeom prst="rect">
            <a:avLst/>
          </a:prstGeom>
        </p:spPr>
        <p:txBody>
          <a:bodyPr wrap="square" lIns="360000" rIns="360000">
            <a:spAutoFit/>
          </a:bodyPr>
          <a:lstStyle/>
          <a:p>
            <a:pPr marL="342900" lvl="0" indent="-342900">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Leafy residential area</a:t>
            </a:r>
          </a:p>
          <a:p>
            <a:pPr marL="342900" lvl="0" indent="-342900">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Home to commercial and leisure institutions (cinemas, cafes, dancehalls, etc.)</a:t>
            </a:r>
            <a:endParaRPr lang="en-GB" sz="2000" b="1" dirty="0" smtClean="0">
              <a:solidFill>
                <a:srgbClr val="FFFF00"/>
              </a:solidFill>
            </a:endParaRPr>
          </a:p>
          <a:p>
            <a:pPr lvl="0">
              <a:defRPr/>
            </a:pPr>
            <a:endParaRPr lang="en-GB" sz="2400" b="1" dirty="0">
              <a:solidFill>
                <a:srgbClr val="FF0000"/>
              </a:solidFill>
              <a:effectLst>
                <a:outerShdw blurRad="38100" dist="38100" dir="2700000" algn="tl">
                  <a:srgbClr val="000000">
                    <a:alpha val="43137"/>
                  </a:srgbClr>
                </a:outerShdw>
              </a:effectLst>
            </a:endParaRPr>
          </a:p>
        </p:txBody>
      </p:sp>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825707"/>
            <a:ext cx="4799500" cy="30322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5356" y="222108"/>
            <a:ext cx="9024312" cy="461665"/>
          </a:xfrm>
          <a:prstGeom prst="rect">
            <a:avLst/>
          </a:prstGeom>
        </p:spPr>
        <p:txBody>
          <a:bodyPr wrap="square" lIns="540000" rIns="540000">
            <a:spAutoFit/>
          </a:bodyPr>
          <a:lstStyle/>
          <a:p>
            <a:pPr lvl="0">
              <a:defRPr/>
            </a:pPr>
            <a:r>
              <a:rPr lang="en-GB" sz="2400" b="1" dirty="0">
                <a:solidFill>
                  <a:srgbClr val="FF0000"/>
                </a:solidFill>
                <a:effectLst>
                  <a:outerShdw blurRad="38100" dist="38100" dir="2700000" algn="tl">
                    <a:srgbClr val="000000">
                      <a:alpha val="43137"/>
                    </a:srgbClr>
                  </a:outerShdw>
                </a:effectLst>
              </a:rPr>
              <a:t>3. Modernity Shanghai: The French Concession</a:t>
            </a:r>
          </a:p>
        </p:txBody>
      </p:sp>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99500" y="2530345"/>
            <a:ext cx="1603008" cy="1596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78147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1811" y="0"/>
            <a:ext cx="5004048" cy="1736878"/>
          </a:xfrm>
          <a:prstGeom prst="rect">
            <a:avLst/>
          </a:prstGeom>
        </p:spPr>
        <p:txBody>
          <a:bodyPr wrap="square" lIns="540000" tIns="540000" rIns="540000" bIns="540000">
            <a:spAutoFit/>
          </a:bodyPr>
          <a:lstStyle/>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sp>
        <p:nvSpPr>
          <p:cNvPr id="10" name="Rectangle 9"/>
          <p:cNvSpPr/>
          <p:nvPr/>
        </p:nvSpPr>
        <p:spPr>
          <a:xfrm>
            <a:off x="5107673" y="747566"/>
            <a:ext cx="3712799" cy="3847207"/>
          </a:xfrm>
          <a:prstGeom prst="rect">
            <a:avLst/>
          </a:prstGeom>
        </p:spPr>
        <p:txBody>
          <a:bodyPr wrap="square" lIns="360000" rIns="360000">
            <a:spAutoFit/>
          </a:bodyPr>
          <a:lstStyle/>
          <a:p>
            <a:pPr marL="342900" lvl="0" indent="-342900">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1920s &amp; 1930s Shanghai assumes glamorous status – featured in Hollywood films and visited by  celebrities like Douglas Fairbanks and Mary Pickford, and Anna May Wong</a:t>
            </a:r>
          </a:p>
          <a:p>
            <a:pPr marL="342900" lvl="0" indent="-342900">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Acquires various nicknames – Pearl of the Orient, Paris of the East </a:t>
            </a:r>
            <a:endParaRPr lang="en-GB" sz="2000" b="1" dirty="0" smtClean="0">
              <a:solidFill>
                <a:srgbClr val="FFFF00"/>
              </a:solidFill>
            </a:endParaRPr>
          </a:p>
          <a:p>
            <a:pPr lvl="0">
              <a:defRPr/>
            </a:pPr>
            <a:endParaRPr lang="en-GB" sz="2400" b="1" dirty="0">
              <a:solidFill>
                <a:srgbClr val="FF0000"/>
              </a:solidFill>
              <a:effectLst>
                <a:outerShdw blurRad="38100" dist="38100" dir="2700000" algn="tl">
                  <a:srgbClr val="000000">
                    <a:alpha val="43137"/>
                  </a:srgbClr>
                </a:outerShdw>
              </a:effectLst>
            </a:endParaRPr>
          </a:p>
        </p:txBody>
      </p:sp>
      <p:sp>
        <p:nvSpPr>
          <p:cNvPr id="5" name="Rectangle 4"/>
          <p:cNvSpPr/>
          <p:nvPr/>
        </p:nvSpPr>
        <p:spPr>
          <a:xfrm>
            <a:off x="65356" y="222108"/>
            <a:ext cx="9024312" cy="461665"/>
          </a:xfrm>
          <a:prstGeom prst="rect">
            <a:avLst/>
          </a:prstGeom>
        </p:spPr>
        <p:txBody>
          <a:bodyPr wrap="square" lIns="540000" rIns="540000">
            <a:spAutoFit/>
          </a:bodyPr>
          <a:lstStyle/>
          <a:p>
            <a:pPr lvl="0">
              <a:defRPr/>
            </a:pPr>
            <a:r>
              <a:rPr lang="en-GB" sz="2400" b="1" dirty="0">
                <a:solidFill>
                  <a:srgbClr val="FF0000"/>
                </a:solidFill>
                <a:effectLst>
                  <a:outerShdw blurRad="38100" dist="38100" dir="2700000" algn="tl">
                    <a:srgbClr val="000000">
                      <a:alpha val="43137"/>
                    </a:srgbClr>
                  </a:outerShdw>
                </a:effectLst>
              </a:rPr>
              <a:t>3. Modernity Shanghai: The French Concession</a:t>
            </a:r>
          </a:p>
        </p:txBody>
      </p:sp>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736377"/>
            <a:ext cx="4640129" cy="322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b="8142"/>
          <a:stretch/>
        </p:blipFill>
        <p:spPr bwMode="auto">
          <a:xfrm>
            <a:off x="-73171" y="3924830"/>
            <a:ext cx="2057322" cy="2986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984" y="4658566"/>
            <a:ext cx="1563539" cy="2191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4151" y="3956627"/>
            <a:ext cx="1912397" cy="2894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5"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70544" y="4583244"/>
            <a:ext cx="2886361" cy="2243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2218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1811" y="0"/>
            <a:ext cx="5004048" cy="1736878"/>
          </a:xfrm>
          <a:prstGeom prst="rect">
            <a:avLst/>
          </a:prstGeom>
        </p:spPr>
        <p:txBody>
          <a:bodyPr wrap="square" lIns="540000" tIns="540000" rIns="540000" bIns="540000">
            <a:spAutoFit/>
          </a:bodyPr>
          <a:lstStyle/>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16386" name="Picture 2" descr="Jewish refugees from Germany and Austria arrive at the port of Shanghai. China, 1938-19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3643" y="394798"/>
            <a:ext cx="4574845" cy="3303519"/>
          </a:xfrm>
          <a:prstGeom prst="rect">
            <a:avLst/>
          </a:prstGeom>
          <a:noFill/>
          <a:extLst>
            <a:ext uri="{909E8E84-426E-40DD-AFC4-6F175D3DCCD1}">
              <a14:hiddenFill xmlns:a14="http://schemas.microsoft.com/office/drawing/2010/main">
                <a:solidFill>
                  <a:srgbClr val="FFFFFF"/>
                </a:solidFill>
              </a14:hiddenFill>
            </a:ext>
          </a:extLst>
        </p:spPr>
      </p:pic>
      <p:pic>
        <p:nvPicPr>
          <p:cNvPr id="1638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8369" y="3734248"/>
            <a:ext cx="4330462" cy="3123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974" y="3045796"/>
            <a:ext cx="2645456" cy="2427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33" y="222108"/>
            <a:ext cx="4220076" cy="2808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65356" y="222108"/>
            <a:ext cx="9024312" cy="461665"/>
          </a:xfrm>
          <a:prstGeom prst="rect">
            <a:avLst/>
          </a:prstGeom>
        </p:spPr>
        <p:txBody>
          <a:bodyPr wrap="square" lIns="540000" rIns="540000">
            <a:spAutoFit/>
          </a:bodyPr>
          <a:lstStyle/>
          <a:p>
            <a:pPr lvl="0">
              <a:defRPr/>
            </a:pPr>
            <a:r>
              <a:rPr lang="en-GB" sz="2400" b="1" dirty="0">
                <a:solidFill>
                  <a:srgbClr val="FF0000"/>
                </a:solidFill>
                <a:effectLst>
                  <a:outerShdw blurRad="38100" dist="38100" dir="2700000" algn="tl">
                    <a:srgbClr val="000000">
                      <a:alpha val="43137"/>
                    </a:srgbClr>
                  </a:outerShdw>
                </a:effectLst>
              </a:rPr>
              <a:t>3. Modernity Shanghai: </a:t>
            </a:r>
            <a:r>
              <a:rPr lang="en-GB" sz="2400" b="1" dirty="0" smtClean="0">
                <a:solidFill>
                  <a:srgbClr val="FF0000"/>
                </a:solidFill>
                <a:effectLst>
                  <a:outerShdw blurRad="38100" dist="38100" dir="2700000" algn="tl">
                    <a:srgbClr val="000000">
                      <a:alpha val="43137"/>
                    </a:srgbClr>
                  </a:outerShdw>
                </a:effectLst>
              </a:rPr>
              <a:t>Refugee Shanghai</a:t>
            </a:r>
            <a:endParaRPr lang="en-GB" sz="2400" b="1" dirty="0">
              <a:solidFill>
                <a:srgbClr val="FF0000"/>
              </a:solidFill>
              <a:effectLst>
                <a:outerShdw blurRad="38100" dist="38100" dir="2700000" algn="tl">
                  <a:srgbClr val="000000">
                    <a:alpha val="43137"/>
                  </a:srgbClr>
                </a:outerShdw>
              </a:effectLst>
            </a:endParaRPr>
          </a:p>
        </p:txBody>
      </p:sp>
      <p:sp>
        <p:nvSpPr>
          <p:cNvPr id="11" name="Rectangle 10"/>
          <p:cNvSpPr/>
          <p:nvPr/>
        </p:nvSpPr>
        <p:spPr>
          <a:xfrm>
            <a:off x="5724128" y="661563"/>
            <a:ext cx="3168352" cy="1384995"/>
          </a:xfrm>
          <a:prstGeom prst="rect">
            <a:avLst/>
          </a:prstGeom>
        </p:spPr>
        <p:txBody>
          <a:bodyPr wrap="square" lIns="360000" rIns="360000">
            <a:spAutoFit/>
          </a:bodyPr>
          <a:lstStyle/>
          <a:p>
            <a:pPr marL="342900" lvl="0" indent="-342900" algn="r">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Jewish refugees settle during Holocaust </a:t>
            </a:r>
            <a:endParaRPr lang="en-GB" sz="2000" b="1" dirty="0" smtClean="0">
              <a:solidFill>
                <a:srgbClr val="FFFF00"/>
              </a:solidFill>
            </a:endParaRPr>
          </a:p>
          <a:p>
            <a:pPr lvl="0">
              <a:defRPr/>
            </a:pPr>
            <a:endParaRPr lang="en-GB" sz="2400" b="1" dirty="0">
              <a:solidFill>
                <a:srgbClr val="FF0000"/>
              </a:solidFill>
              <a:effectLst>
                <a:outerShdw blurRad="38100" dist="38100" dir="2700000" algn="tl">
                  <a:srgbClr val="000000">
                    <a:alpha val="43137"/>
                  </a:srgbClr>
                </a:outerShdw>
              </a:effectLst>
            </a:endParaRPr>
          </a:p>
        </p:txBody>
      </p:sp>
      <p:sp>
        <p:nvSpPr>
          <p:cNvPr id="13" name="Rectangle 12"/>
          <p:cNvSpPr/>
          <p:nvPr/>
        </p:nvSpPr>
        <p:spPr>
          <a:xfrm>
            <a:off x="0" y="5495236"/>
            <a:ext cx="4932040" cy="1384995"/>
          </a:xfrm>
          <a:prstGeom prst="rect">
            <a:avLst/>
          </a:prstGeom>
        </p:spPr>
        <p:txBody>
          <a:bodyPr wrap="square" lIns="360000" rIns="360000">
            <a:spAutoFit/>
          </a:bodyPr>
          <a:lstStyle/>
          <a:p>
            <a:pPr marL="342900" lvl="0" indent="-342900">
              <a:buFont typeface="Arial" panose="020B0604020202020204" pitchFamily="34" charset="0"/>
              <a:buChar char="•"/>
              <a:defRPr/>
            </a:pPr>
            <a:r>
              <a:rPr lang="en-GB" sz="2000" b="1" dirty="0" smtClean="0">
                <a:solidFill>
                  <a:srgbClr val="FFFF00"/>
                </a:solidFill>
                <a:effectLst>
                  <a:outerShdw blurRad="38100" dist="38100" dir="2700000" algn="tl">
                    <a:srgbClr val="000000">
                      <a:alpha val="43137"/>
                    </a:srgbClr>
                  </a:outerShdw>
                </a:effectLst>
              </a:rPr>
              <a:t>Major settlements of White Russians (imperial loyalists) in 1910s and 1920s</a:t>
            </a:r>
          </a:p>
          <a:p>
            <a:pPr lvl="0">
              <a:defRPr/>
            </a:pP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017104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1811" y="0"/>
            <a:ext cx="5004048" cy="1736878"/>
          </a:xfrm>
          <a:prstGeom prst="rect">
            <a:avLst/>
          </a:prstGeom>
        </p:spPr>
        <p:txBody>
          <a:bodyPr wrap="square" lIns="540000" tIns="540000" rIns="540000" bIns="540000">
            <a:spAutoFit/>
          </a:bodyPr>
          <a:lstStyle/>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17410" name="Picture 2" descr="C:\Users\Public\Pictures\Photos\2013\China, July 2013\Shanghai\GEDC134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40104" y="-19012"/>
            <a:ext cx="5503896" cy="4127922"/>
          </a:xfrm>
          <a:prstGeom prst="rect">
            <a:avLst/>
          </a:prstGeom>
          <a:noFill/>
          <a:extLst>
            <a:ext uri="{909E8E84-426E-40DD-AFC4-6F175D3DCCD1}">
              <a14:hiddenFill xmlns:a14="http://schemas.microsoft.com/office/drawing/2010/main">
                <a:solidFill>
                  <a:srgbClr val="FFFFFF"/>
                </a:solidFill>
              </a14:hiddenFill>
            </a:ext>
          </a:extLst>
        </p:spPr>
      </p:pic>
      <p:pic>
        <p:nvPicPr>
          <p:cNvPr id="174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0207" y="3215344"/>
            <a:ext cx="5203793" cy="36426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5356" y="222108"/>
            <a:ext cx="9024312" cy="461665"/>
          </a:xfrm>
          <a:prstGeom prst="rect">
            <a:avLst/>
          </a:prstGeom>
        </p:spPr>
        <p:txBody>
          <a:bodyPr wrap="square" lIns="540000" rIns="540000">
            <a:spAutoFit/>
          </a:bodyPr>
          <a:lstStyle/>
          <a:p>
            <a:pPr lvl="0">
              <a:defRPr/>
            </a:pPr>
            <a:r>
              <a:rPr lang="en-GB" sz="2400" b="1" dirty="0">
                <a:solidFill>
                  <a:srgbClr val="FF0000"/>
                </a:solidFill>
                <a:effectLst>
                  <a:outerShdw blurRad="38100" dist="38100" dir="2700000" algn="tl">
                    <a:srgbClr val="000000">
                      <a:alpha val="43137"/>
                    </a:srgbClr>
                  </a:outerShdw>
                </a:effectLst>
              </a:rPr>
              <a:t>3. Modernity Shanghai: </a:t>
            </a:r>
            <a:r>
              <a:rPr lang="en-GB" sz="2400" b="1" dirty="0" smtClean="0">
                <a:solidFill>
                  <a:srgbClr val="FF0000"/>
                </a:solidFill>
                <a:effectLst>
                  <a:outerShdw blurRad="38100" dist="38100" dir="2700000" algn="tl">
                    <a:srgbClr val="000000">
                      <a:alpha val="43137"/>
                    </a:srgbClr>
                  </a:outerShdw>
                </a:effectLst>
              </a:rPr>
              <a:t>Nationalist </a:t>
            </a:r>
            <a:r>
              <a:rPr lang="en-GB" sz="2400" b="1" dirty="0" smtClean="0">
                <a:solidFill>
                  <a:srgbClr val="FF0000"/>
                </a:solidFill>
                <a:effectLst>
                  <a:outerShdw blurRad="38100" dist="38100" dir="2700000" algn="tl">
                    <a:srgbClr val="000000">
                      <a:alpha val="43137"/>
                    </a:srgbClr>
                  </a:outerShdw>
                </a:effectLst>
              </a:rPr>
              <a:t>Shanghai</a:t>
            </a:r>
          </a:p>
        </p:txBody>
      </p:sp>
      <p:sp>
        <p:nvSpPr>
          <p:cNvPr id="6" name="Rectangle 5"/>
          <p:cNvSpPr/>
          <p:nvPr/>
        </p:nvSpPr>
        <p:spPr>
          <a:xfrm>
            <a:off x="0" y="683773"/>
            <a:ext cx="4131811" cy="5816977"/>
          </a:xfrm>
          <a:prstGeom prst="rect">
            <a:avLst/>
          </a:prstGeom>
        </p:spPr>
        <p:txBody>
          <a:bodyPr wrap="square" lIns="540000" rIns="540000">
            <a:spAutoFit/>
          </a:bodyPr>
          <a:lstStyle/>
          <a:p>
            <a:pPr lvl="0">
              <a:defRPr/>
            </a:pPr>
            <a:endParaRPr lang="en-GB" sz="2000" b="1" dirty="0">
              <a:solidFill>
                <a:srgbClr val="FFFF00"/>
              </a:solidFill>
              <a:effectLst>
                <a:outerShdw blurRad="38100" dist="38100" dir="2700000" algn="tl">
                  <a:srgbClr val="000000">
                    <a:alpha val="43137"/>
                  </a:srgbClr>
                </a:outerShdw>
              </a:effectLst>
            </a:endParaRPr>
          </a:p>
          <a:p>
            <a:pPr marL="342900" lvl="0" indent="-342900">
              <a:buFontTx/>
              <a:buChar char="-"/>
              <a:defRPr/>
            </a:pPr>
            <a:r>
              <a:rPr lang="en-GB" sz="2000" b="1" dirty="0" smtClean="0">
                <a:solidFill>
                  <a:srgbClr val="FFFF00"/>
                </a:solidFill>
                <a:effectLst>
                  <a:outerShdw blurRad="38100" dist="38100" dir="2700000" algn="tl">
                    <a:srgbClr val="000000">
                      <a:alpha val="43137"/>
                    </a:srgbClr>
                  </a:outerShdw>
                </a:effectLst>
              </a:rPr>
              <a:t>1911 Revolution deposes empire and establishes Republic of China</a:t>
            </a:r>
          </a:p>
          <a:p>
            <a:pPr marL="342900" lvl="0" indent="-342900">
              <a:buFontTx/>
              <a:buChar char="-"/>
              <a:defRPr/>
            </a:pPr>
            <a:r>
              <a:rPr lang="en-GB" sz="2000" b="1" dirty="0" smtClean="0">
                <a:solidFill>
                  <a:srgbClr val="FFFF00"/>
                </a:solidFill>
                <a:effectLst>
                  <a:outerShdw blurRad="38100" dist="38100" dir="2700000" algn="tl">
                    <a:srgbClr val="000000">
                      <a:alpha val="43137"/>
                    </a:srgbClr>
                  </a:outerShdw>
                </a:effectLst>
              </a:rPr>
              <a:t>Revolution led by Sun Yat-sen (1866–1925)</a:t>
            </a:r>
          </a:p>
          <a:p>
            <a:pPr marL="342900" lvl="0" indent="-342900">
              <a:buFontTx/>
              <a:buChar char="-"/>
              <a:defRPr/>
            </a:pPr>
            <a:r>
              <a:rPr lang="en-GB" sz="2000" b="1" dirty="0" smtClean="0">
                <a:solidFill>
                  <a:srgbClr val="FFFF00"/>
                </a:solidFill>
                <a:effectLst>
                  <a:outerShdw blurRad="38100" dist="38100" dir="2700000" algn="tl">
                    <a:srgbClr val="000000">
                      <a:alpha val="43137"/>
                    </a:srgbClr>
                  </a:outerShdw>
                </a:effectLst>
              </a:rPr>
              <a:t>Sun married to Soong Qing-ling (1893–1981), a Shanghainese with a Christian background who (after Sun’s death) later occupied high office in the Communist People’s Republic</a:t>
            </a:r>
          </a:p>
          <a:p>
            <a:pPr marL="342900" lvl="0" indent="-342900">
              <a:buFontTx/>
              <a:buChar char="-"/>
              <a:defRPr/>
            </a:pPr>
            <a:endParaRPr lang="en-GB" sz="2000" b="1" dirty="0">
              <a:solidFill>
                <a:srgbClr val="FFFF00"/>
              </a:solidFill>
              <a:effectLst>
                <a:outerShdw blurRad="38100" dist="38100" dir="2700000" algn="tl">
                  <a:srgbClr val="000000">
                    <a:alpha val="43137"/>
                  </a:srgbClr>
                </a:outerShdw>
              </a:effectLst>
            </a:endParaRPr>
          </a:p>
          <a:p>
            <a:pPr lvl="0">
              <a:defRPr/>
            </a:pPr>
            <a:r>
              <a:rPr lang="en-GB" dirty="0" smtClean="0">
                <a:solidFill>
                  <a:srgbClr val="FFFF00"/>
                </a:solidFill>
                <a:effectLst>
                  <a:outerShdw blurRad="38100" dist="38100" dir="2700000" algn="tl">
                    <a:srgbClr val="000000">
                      <a:alpha val="43137"/>
                    </a:srgbClr>
                  </a:outerShdw>
                </a:effectLst>
              </a:rPr>
              <a:t>Top image: former residence of Sun Yat-sen and </a:t>
            </a:r>
            <a:r>
              <a:rPr lang="en-GB" dirty="0">
                <a:solidFill>
                  <a:srgbClr val="FFFF00"/>
                </a:solidFill>
                <a:effectLst>
                  <a:outerShdw blurRad="38100" dist="38100" dir="2700000" algn="tl">
                    <a:srgbClr val="000000">
                      <a:alpha val="43137"/>
                    </a:srgbClr>
                  </a:outerShdw>
                </a:effectLst>
              </a:rPr>
              <a:t>Soong </a:t>
            </a:r>
            <a:r>
              <a:rPr lang="en-GB" dirty="0" smtClean="0">
                <a:solidFill>
                  <a:srgbClr val="FFFF00"/>
                </a:solidFill>
                <a:effectLst>
                  <a:outerShdw blurRad="38100" dist="38100" dir="2700000" algn="tl">
                    <a:srgbClr val="000000">
                      <a:alpha val="43137"/>
                    </a:srgbClr>
                  </a:outerShdw>
                </a:effectLst>
              </a:rPr>
              <a:t>Qing-ling, French Concession, Shanghai</a:t>
            </a:r>
            <a:endParaRPr lang="en-GB" sz="2400" b="1" dirty="0">
              <a:solidFill>
                <a:srgbClr val="FFFF00"/>
              </a:solidFill>
            </a:endParaRPr>
          </a:p>
        </p:txBody>
      </p:sp>
    </p:spTree>
    <p:extLst>
      <p:ext uri="{BB962C8B-B14F-4D97-AF65-F5344CB8AC3E}">
        <p14:creationId xmlns:p14="http://schemas.microsoft.com/office/powerpoint/2010/main" val="7880062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1811" y="0"/>
            <a:ext cx="5004048" cy="1736878"/>
          </a:xfrm>
          <a:prstGeom prst="rect">
            <a:avLst/>
          </a:prstGeom>
        </p:spPr>
        <p:txBody>
          <a:bodyPr wrap="square" lIns="540000" tIns="540000" rIns="540000" bIns="540000">
            <a:spAutoFit/>
          </a:bodyPr>
          <a:lstStyle/>
          <a:p>
            <a:pPr>
              <a:defRPr/>
            </a:pPr>
            <a:endParaRPr lang="en-GB" sz="2400" b="1" dirty="0">
              <a:solidFill>
                <a:srgbClr val="FF0000"/>
              </a:solidFill>
              <a:effectLst>
                <a:outerShdw blurRad="38100" dist="38100" dir="2700000" algn="tl">
                  <a:srgbClr val="000000">
                    <a:alpha val="43137"/>
                  </a:srgbClr>
                </a:outerShdw>
              </a:effectLst>
            </a:endParaRPr>
          </a:p>
          <a:p>
            <a:pPr>
              <a:defRPr/>
            </a:pPr>
            <a:endParaRPr lang="en-GB" b="1" dirty="0">
              <a:solidFill>
                <a:srgbClr val="FF0000"/>
              </a:solidFill>
              <a:effectLst>
                <a:outerShdw blurRad="38100" dist="38100" dir="2700000" algn="tl">
                  <a:srgbClr val="000000">
                    <a:alpha val="43137"/>
                  </a:srgbClr>
                </a:outerShdw>
              </a:effectLst>
            </a:endParaRPr>
          </a:p>
        </p:txBody>
      </p:sp>
      <p:sp>
        <p:nvSpPr>
          <p:cNvPr id="2" name="Rectangle 1"/>
          <p:cNvSpPr/>
          <p:nvPr/>
        </p:nvSpPr>
        <p:spPr>
          <a:xfrm>
            <a:off x="119755" y="5981123"/>
            <a:ext cx="5100317" cy="830997"/>
          </a:xfrm>
          <a:prstGeom prst="rect">
            <a:avLst/>
          </a:prstGeom>
        </p:spPr>
        <p:txBody>
          <a:bodyPr wrap="square">
            <a:spAutoFit/>
          </a:bodyPr>
          <a:lstStyle/>
          <a:p>
            <a:pPr algn="r"/>
            <a:r>
              <a:rPr lang="en-GB" sz="1600" dirty="0">
                <a:solidFill>
                  <a:prstClr val="white"/>
                </a:solidFill>
              </a:rPr>
              <a:t>Chiang Kai-shek after the capture of Shanghai, 1927; Chiang Kai-shek and Soong Mei-Ling  marriage, Majestic Hotel, Shanghai, 1927</a:t>
            </a:r>
            <a:endParaRPr lang="en-GB" dirty="0">
              <a:solidFill>
                <a:prstClr val="white"/>
              </a:solidFill>
            </a:endParaRPr>
          </a:p>
        </p:txBody>
      </p:sp>
      <p:sp>
        <p:nvSpPr>
          <p:cNvPr id="3" name="AutoShape 2" descr="http://c8.alamy.com/comp/C46DJT/chiang-kai-shek-after-the-capture-of-shanghai-1927-C46DJT.jpg"/>
          <p:cNvSpPr>
            <a:spLocks noChangeAspect="1" noChangeArrowheads="1"/>
          </p:cNvSpPr>
          <p:nvPr/>
        </p:nvSpPr>
        <p:spPr bwMode="auto">
          <a:xfrm>
            <a:off x="63500" y="-136525"/>
            <a:ext cx="6981825" cy="5591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white"/>
              </a:solidFill>
            </a:endParaRPr>
          </a:p>
        </p:txBody>
      </p:sp>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6034" y="44624"/>
            <a:ext cx="4889825" cy="38864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60"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9449"/>
          <a:stretch/>
        </p:blipFill>
        <p:spPr bwMode="auto">
          <a:xfrm>
            <a:off x="5270033" y="3995114"/>
            <a:ext cx="3791036" cy="2746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63500" y="116632"/>
            <a:ext cx="9024312" cy="830997"/>
          </a:xfrm>
          <a:prstGeom prst="rect">
            <a:avLst/>
          </a:prstGeom>
        </p:spPr>
        <p:txBody>
          <a:bodyPr wrap="square" lIns="540000" rIns="540000">
            <a:spAutoFit/>
          </a:bodyPr>
          <a:lstStyle/>
          <a:p>
            <a:pPr>
              <a:defRPr/>
            </a:pPr>
            <a:r>
              <a:rPr lang="en-GB" sz="2400" b="1" dirty="0">
                <a:solidFill>
                  <a:srgbClr val="FF0000"/>
                </a:solidFill>
                <a:effectLst>
                  <a:outerShdw blurRad="38100" dist="38100" dir="2700000" algn="tl">
                    <a:srgbClr val="000000">
                      <a:alpha val="43137"/>
                    </a:srgbClr>
                  </a:outerShdw>
                </a:effectLst>
              </a:rPr>
              <a:t>3. Modernity Shanghai</a:t>
            </a:r>
            <a:r>
              <a:rPr lang="en-GB" sz="2400" b="1" dirty="0" smtClean="0">
                <a:solidFill>
                  <a:srgbClr val="FF0000"/>
                </a:solidFill>
                <a:effectLst>
                  <a:outerShdw blurRad="38100" dist="38100" dir="2700000" algn="tl">
                    <a:srgbClr val="000000">
                      <a:alpha val="43137"/>
                    </a:srgbClr>
                  </a:outerShdw>
                </a:effectLst>
              </a:rPr>
              <a:t>: </a:t>
            </a:r>
          </a:p>
          <a:p>
            <a:pPr>
              <a:defRPr/>
            </a:pPr>
            <a:r>
              <a:rPr lang="en-GB" sz="2400" b="1" dirty="0" smtClean="0">
                <a:solidFill>
                  <a:srgbClr val="FF0000"/>
                </a:solidFill>
                <a:effectLst>
                  <a:outerShdw blurRad="38100" dist="38100" dir="2700000" algn="tl">
                    <a:srgbClr val="000000">
                      <a:alpha val="43137"/>
                    </a:srgbClr>
                  </a:outerShdw>
                </a:effectLst>
              </a:rPr>
              <a:t> Nationalist Shanghai</a:t>
            </a:r>
            <a:endParaRPr lang="en-GB" sz="24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0" y="683773"/>
            <a:ext cx="5220072" cy="6309420"/>
          </a:xfrm>
          <a:prstGeom prst="rect">
            <a:avLst/>
          </a:prstGeom>
        </p:spPr>
        <p:txBody>
          <a:bodyPr wrap="square" lIns="540000" rIns="540000">
            <a:spAutoFit/>
          </a:bodyPr>
          <a:lstStyle/>
          <a:p>
            <a:pPr>
              <a:defRPr/>
            </a:pPr>
            <a:endParaRPr lang="en-GB" sz="2000" b="1" dirty="0">
              <a:solidFill>
                <a:srgbClr val="FFFF00"/>
              </a:solidFill>
              <a:effectLst>
                <a:outerShdw blurRad="38100" dist="38100" dir="2700000" algn="tl">
                  <a:srgbClr val="000000">
                    <a:alpha val="43137"/>
                  </a:srgbClr>
                </a:outerShdw>
              </a:effectLst>
            </a:endParaRPr>
          </a:p>
          <a:p>
            <a:pPr marL="342900" indent="-342900">
              <a:buFontTx/>
              <a:buChar char="-"/>
              <a:defRPr/>
            </a:pPr>
            <a:r>
              <a:rPr lang="en-GB" sz="2000" b="1" dirty="0">
                <a:solidFill>
                  <a:srgbClr val="FFFF00"/>
                </a:solidFill>
                <a:effectLst>
                  <a:outerShdw blurRad="38100" dist="38100" dir="2700000" algn="tl">
                    <a:srgbClr val="000000">
                      <a:alpha val="43137"/>
                    </a:srgbClr>
                  </a:outerShdw>
                </a:effectLst>
              </a:rPr>
              <a:t>Warlord Era 1916–1928: China ruled by competing factions</a:t>
            </a:r>
          </a:p>
          <a:p>
            <a:pPr marL="342900" indent="-342900">
              <a:buFontTx/>
              <a:buChar char="-"/>
              <a:defRPr/>
            </a:pPr>
            <a:r>
              <a:rPr lang="en-GB" sz="2000" b="1" dirty="0">
                <a:solidFill>
                  <a:srgbClr val="FFFF00"/>
                </a:solidFill>
                <a:effectLst>
                  <a:outerShdw blurRad="38100" dist="38100" dir="2700000" algn="tl">
                    <a:srgbClr val="000000">
                      <a:alpha val="43137"/>
                    </a:srgbClr>
                  </a:outerShdw>
                </a:effectLst>
              </a:rPr>
              <a:t>Nationalist leaders use International Settlement as hideout</a:t>
            </a:r>
          </a:p>
          <a:p>
            <a:pPr marL="342900" indent="-342900">
              <a:buFontTx/>
              <a:buChar char="-"/>
              <a:defRPr/>
            </a:pPr>
            <a:r>
              <a:rPr lang="en-GB" sz="2000" b="1" dirty="0">
                <a:solidFill>
                  <a:srgbClr val="FFFF00"/>
                </a:solidFill>
                <a:effectLst>
                  <a:outerShdw blurRad="38100" dist="38100" dir="2700000" algn="tl">
                    <a:srgbClr val="000000">
                      <a:alpha val="43137"/>
                    </a:srgbClr>
                  </a:outerShdw>
                </a:effectLst>
              </a:rPr>
              <a:t>Chiang Kai-shek (1887–1975) eventually emerges as leader of unified national government in 1928</a:t>
            </a:r>
          </a:p>
          <a:p>
            <a:pPr marL="342900" indent="-342900">
              <a:buFontTx/>
              <a:buChar char="-"/>
              <a:defRPr/>
            </a:pPr>
            <a:r>
              <a:rPr lang="en-GB" sz="2000" b="1" dirty="0">
                <a:solidFill>
                  <a:srgbClr val="FFFF00"/>
                </a:solidFill>
                <a:effectLst>
                  <a:outerShdw blurRad="38100" dist="38100" dir="2700000" algn="tl">
                    <a:srgbClr val="000000">
                      <a:alpha val="43137"/>
                    </a:srgbClr>
                  </a:outerShdw>
                </a:effectLst>
              </a:rPr>
              <a:t>Consolidation of power facilitated by Shanghai Massacre of 1927, which purged  Chiang’s political opponents (especially communists)</a:t>
            </a:r>
          </a:p>
          <a:p>
            <a:pPr marL="342900" indent="-342900">
              <a:buFontTx/>
              <a:buChar char="-"/>
              <a:defRPr/>
            </a:pPr>
            <a:r>
              <a:rPr lang="en-GB" sz="2000" b="1" dirty="0">
                <a:solidFill>
                  <a:srgbClr val="FFFF00"/>
                </a:solidFill>
                <a:effectLst>
                  <a:outerShdw blurRad="38100" dist="38100" dir="2700000" algn="tl">
                    <a:srgbClr val="000000">
                      <a:alpha val="43137"/>
                    </a:srgbClr>
                  </a:outerShdw>
                </a:effectLst>
              </a:rPr>
              <a:t>Chiang, later dictator of Taiwan-based Republic of China, married to Soong Mei-Ling, sister of Soong </a:t>
            </a:r>
            <a:r>
              <a:rPr lang="en-GB" sz="2000" b="1" dirty="0" smtClean="0">
                <a:solidFill>
                  <a:srgbClr val="FFFF00"/>
                </a:solidFill>
                <a:effectLst>
                  <a:outerShdw blurRad="38100" dist="38100" dir="2700000" algn="tl">
                    <a:srgbClr val="000000">
                      <a:alpha val="43137"/>
                    </a:srgbClr>
                  </a:outerShdw>
                </a:effectLst>
              </a:rPr>
              <a:t>Qing-ling – wife of Sun Yat-sen</a:t>
            </a:r>
            <a:endParaRPr lang="en-GB" sz="2000" b="1"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000" b="1"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000" b="1" dirty="0">
              <a:solidFill>
                <a:srgbClr val="FFFF00"/>
              </a:solidFill>
              <a:effectLst>
                <a:outerShdw blurRad="38100" dist="38100" dir="2700000" algn="tl">
                  <a:srgbClr val="000000">
                    <a:alpha val="43137"/>
                  </a:srgbClr>
                </a:outerShdw>
              </a:effectLst>
            </a:endParaRPr>
          </a:p>
          <a:p>
            <a:pPr>
              <a:defRPr/>
            </a:pPr>
            <a:endParaRPr lang="en-GB" sz="2400" b="1" dirty="0">
              <a:solidFill>
                <a:srgbClr val="FFFF00"/>
              </a:solidFill>
            </a:endParaRPr>
          </a:p>
        </p:txBody>
      </p:sp>
    </p:spTree>
    <p:extLst>
      <p:ext uri="{BB962C8B-B14F-4D97-AF65-F5344CB8AC3E}">
        <p14:creationId xmlns:p14="http://schemas.microsoft.com/office/powerpoint/2010/main" val="23432330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1811" y="0"/>
            <a:ext cx="5004048" cy="1736878"/>
          </a:xfrm>
          <a:prstGeom prst="rect">
            <a:avLst/>
          </a:prstGeom>
        </p:spPr>
        <p:txBody>
          <a:bodyPr wrap="square" lIns="540000" tIns="540000" rIns="540000" bIns="540000">
            <a:spAutoFit/>
          </a:bodyPr>
          <a:lstStyle/>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sp>
        <p:nvSpPr>
          <p:cNvPr id="3" name="AutoShape 2" descr="http://c8.alamy.com/comp/C46DJT/chiang-kai-shek-after-the-capture-of-shanghai-1927-C46DJT.jpg"/>
          <p:cNvSpPr>
            <a:spLocks noChangeAspect="1" noChangeArrowheads="1"/>
          </p:cNvSpPr>
          <p:nvPr/>
        </p:nvSpPr>
        <p:spPr bwMode="auto">
          <a:xfrm>
            <a:off x="63500" y="-136525"/>
            <a:ext cx="6981825" cy="5591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048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084" y="654429"/>
            <a:ext cx="5904656" cy="41438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1443" y="2726345"/>
            <a:ext cx="1313803" cy="20473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65356" y="222108"/>
            <a:ext cx="9024312" cy="461665"/>
          </a:xfrm>
          <a:prstGeom prst="rect">
            <a:avLst/>
          </a:prstGeom>
        </p:spPr>
        <p:txBody>
          <a:bodyPr wrap="square" lIns="540000" rIns="540000">
            <a:spAutoFit/>
          </a:bodyPr>
          <a:lstStyle/>
          <a:p>
            <a:pPr lvl="0">
              <a:defRPr/>
            </a:pPr>
            <a:r>
              <a:rPr lang="en-GB" sz="2400" b="1" dirty="0">
                <a:solidFill>
                  <a:srgbClr val="FF0000"/>
                </a:solidFill>
                <a:effectLst>
                  <a:outerShdw blurRad="38100" dist="38100" dir="2700000" algn="tl">
                    <a:srgbClr val="000000">
                      <a:alpha val="43137"/>
                    </a:srgbClr>
                  </a:outerShdw>
                </a:effectLst>
              </a:rPr>
              <a:t>3. Modernity Shanghai: </a:t>
            </a:r>
            <a:r>
              <a:rPr lang="en-GB" sz="2400" b="1" dirty="0" smtClean="0">
                <a:solidFill>
                  <a:srgbClr val="FF0000"/>
                </a:solidFill>
                <a:effectLst>
                  <a:outerShdw blurRad="38100" dist="38100" dir="2700000" algn="tl">
                    <a:srgbClr val="000000">
                      <a:alpha val="43137"/>
                    </a:srgbClr>
                  </a:outerShdw>
                </a:effectLst>
              </a:rPr>
              <a:t>Occupied Shanghai</a:t>
            </a:r>
          </a:p>
        </p:txBody>
      </p:sp>
      <p:sp>
        <p:nvSpPr>
          <p:cNvPr id="9" name="Rectangle 8"/>
          <p:cNvSpPr/>
          <p:nvPr/>
        </p:nvSpPr>
        <p:spPr>
          <a:xfrm>
            <a:off x="-41618" y="4508320"/>
            <a:ext cx="7385031" cy="2246769"/>
          </a:xfrm>
          <a:prstGeom prst="rect">
            <a:avLst/>
          </a:prstGeom>
        </p:spPr>
        <p:txBody>
          <a:bodyPr wrap="square" lIns="540000" rIns="540000">
            <a:spAutoFit/>
          </a:bodyPr>
          <a:lstStyle/>
          <a:p>
            <a:pPr lvl="0">
              <a:defRPr/>
            </a:pPr>
            <a:endParaRPr lang="en-GB" sz="2000" b="1" dirty="0">
              <a:solidFill>
                <a:srgbClr val="FFFF00"/>
              </a:solidFill>
              <a:effectLst>
                <a:outerShdw blurRad="38100" dist="38100" dir="2700000" algn="tl">
                  <a:srgbClr val="000000">
                    <a:alpha val="43137"/>
                  </a:srgbClr>
                </a:outerShdw>
              </a:effectLst>
            </a:endParaRPr>
          </a:p>
          <a:p>
            <a:pPr marL="342900" lvl="0" indent="-342900">
              <a:buFontTx/>
              <a:buChar char="-"/>
              <a:defRPr/>
            </a:pPr>
            <a:r>
              <a:rPr lang="en-GB" sz="2000" b="1" dirty="0" smtClean="0">
                <a:solidFill>
                  <a:srgbClr val="FFFF00"/>
                </a:solidFill>
                <a:effectLst>
                  <a:outerShdw blurRad="38100" dist="38100" dir="2700000" algn="tl">
                    <a:srgbClr val="000000">
                      <a:alpha val="43137"/>
                    </a:srgbClr>
                  </a:outerShdw>
                </a:effectLst>
              </a:rPr>
              <a:t>Shanghai occupied during Second </a:t>
            </a:r>
            <a:r>
              <a:rPr lang="en-GB" sz="2000" b="1" dirty="0">
                <a:solidFill>
                  <a:srgbClr val="FFFF00"/>
                </a:solidFill>
                <a:effectLst>
                  <a:outerShdw blurRad="38100" dist="38100" dir="2700000" algn="tl">
                    <a:srgbClr val="000000">
                      <a:alpha val="43137"/>
                    </a:srgbClr>
                  </a:outerShdw>
                </a:effectLst>
              </a:rPr>
              <a:t>Sino-Japanese </a:t>
            </a:r>
            <a:r>
              <a:rPr lang="en-GB" sz="2000" b="1" dirty="0" smtClean="0">
                <a:solidFill>
                  <a:srgbClr val="FFFF00"/>
                </a:solidFill>
                <a:effectLst>
                  <a:outerShdw blurRad="38100" dist="38100" dir="2700000" algn="tl">
                    <a:srgbClr val="000000">
                      <a:alpha val="43137"/>
                    </a:srgbClr>
                  </a:outerShdw>
                </a:effectLst>
              </a:rPr>
              <a:t>War, 1937–1945</a:t>
            </a:r>
          </a:p>
          <a:p>
            <a:pPr marL="342900" lvl="0" indent="-342900">
              <a:buFontTx/>
              <a:buChar char="-"/>
              <a:defRPr/>
            </a:pPr>
            <a:r>
              <a:rPr lang="en-GB" sz="2000" b="1" dirty="0" smtClean="0">
                <a:solidFill>
                  <a:srgbClr val="FFFF00"/>
                </a:solidFill>
                <a:effectLst>
                  <a:outerShdw blurRad="38100" dist="38100" dir="2700000" algn="tl">
                    <a:srgbClr val="000000">
                      <a:alpha val="43137"/>
                    </a:srgbClr>
                  </a:outerShdw>
                </a:effectLst>
              </a:rPr>
              <a:t>Initially protected international settlements; seized after Pearl Harbour attacks, 1941</a:t>
            </a:r>
          </a:p>
          <a:p>
            <a:pPr marL="342900" lvl="0" indent="-342900">
              <a:buFontTx/>
              <a:buChar char="-"/>
              <a:defRPr/>
            </a:pPr>
            <a:r>
              <a:rPr lang="en-GB" sz="2000" b="1" dirty="0" smtClean="0">
                <a:solidFill>
                  <a:srgbClr val="FFFF00"/>
                </a:solidFill>
                <a:effectLst>
                  <a:outerShdw blurRad="38100" dist="38100" dir="2700000" algn="tl">
                    <a:srgbClr val="000000">
                      <a:alpha val="43137"/>
                    </a:srgbClr>
                  </a:outerShdw>
                </a:effectLst>
              </a:rPr>
              <a:t>Increased discrimination of Jewish refugees </a:t>
            </a:r>
            <a:r>
              <a:rPr lang="en-GB" sz="2000" b="1" dirty="0" smtClean="0">
                <a:solidFill>
                  <a:srgbClr val="FFFF00"/>
                </a:solidFill>
                <a:effectLst>
                  <a:outerShdw blurRad="38100" dist="38100" dir="2700000" algn="tl">
                    <a:srgbClr val="000000">
                      <a:alpha val="43137"/>
                    </a:srgbClr>
                  </a:outerShdw>
                </a:effectLst>
              </a:rPr>
              <a:t>thereafter: est. of Shanghai Ghetto</a:t>
            </a:r>
            <a:endParaRPr lang="en-GB" sz="2400" b="1" dirty="0">
              <a:solidFill>
                <a:srgbClr val="FFFF00"/>
              </a:solidFill>
            </a:endParaRPr>
          </a:p>
        </p:txBody>
      </p:sp>
      <p:pic>
        <p:nvPicPr>
          <p:cNvPr id="2" name="Picture 1"/>
          <p:cNvPicPr>
            <a:picLocks noChangeAspect="1"/>
          </p:cNvPicPr>
          <p:nvPr/>
        </p:nvPicPr>
        <p:blipFill rotWithShape="1">
          <a:blip r:embed="rId5"/>
          <a:srcRect l="73237" t="1450" r="1099" b="72386"/>
          <a:stretch/>
        </p:blipFill>
        <p:spPr>
          <a:xfrm>
            <a:off x="7343414" y="4365104"/>
            <a:ext cx="1728193" cy="1472815"/>
          </a:xfrm>
          <a:prstGeom prst="rect">
            <a:avLst/>
          </a:prstGeom>
        </p:spPr>
      </p:pic>
      <p:pic>
        <p:nvPicPr>
          <p:cNvPr id="10" name="Picture 9"/>
          <p:cNvPicPr>
            <a:picLocks noChangeAspect="1"/>
          </p:cNvPicPr>
          <p:nvPr/>
        </p:nvPicPr>
        <p:blipFill rotWithShape="1">
          <a:blip r:embed="rId5"/>
          <a:srcRect l="-3083" t="158" r="28357" b="224"/>
          <a:stretch/>
        </p:blipFill>
        <p:spPr>
          <a:xfrm>
            <a:off x="5935789" y="654429"/>
            <a:ext cx="3208211" cy="3575167"/>
          </a:xfrm>
          <a:prstGeom prst="rect">
            <a:avLst/>
          </a:prstGeom>
        </p:spPr>
      </p:pic>
    </p:spTree>
    <p:extLst>
      <p:ext uri="{BB962C8B-B14F-4D97-AF65-F5344CB8AC3E}">
        <p14:creationId xmlns:p14="http://schemas.microsoft.com/office/powerpoint/2010/main" val="7895419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1811" y="0"/>
            <a:ext cx="5004048" cy="1736878"/>
          </a:xfrm>
          <a:prstGeom prst="rect">
            <a:avLst/>
          </a:prstGeom>
        </p:spPr>
        <p:txBody>
          <a:bodyPr wrap="square" lIns="540000" tIns="540000" rIns="540000" bIns="540000">
            <a:spAutoFit/>
          </a:bodyPr>
          <a:lstStyle/>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18436" name="Picture 4" descr="http://chineseposters.net/images/e15-45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0388" y="1736878"/>
            <a:ext cx="6979280" cy="45004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1520" y="3429000"/>
            <a:ext cx="1944216" cy="2308324"/>
          </a:xfrm>
          <a:prstGeom prst="rect">
            <a:avLst/>
          </a:prstGeom>
        </p:spPr>
        <p:txBody>
          <a:bodyPr wrap="square">
            <a:spAutoFit/>
          </a:bodyPr>
          <a:lstStyle/>
          <a:p>
            <a:r>
              <a:rPr lang="en-US" altLang="ja-JP" dirty="0" smtClean="0"/>
              <a:t>‘</a:t>
            </a:r>
            <a:r>
              <a:rPr lang="en-GB" dirty="0" smtClean="0"/>
              <a:t>Reverently looking up to the site of the first national congress of the Chinese Communist </a:t>
            </a:r>
            <a:r>
              <a:rPr lang="en-GB" dirty="0" smtClean="0"/>
              <a:t>Party,’ </a:t>
            </a:r>
            <a:r>
              <a:rPr lang="en-US" altLang="ja-JP" dirty="0" smtClean="0"/>
              <a:t>1973</a:t>
            </a:r>
            <a:r>
              <a:rPr lang="en-GB" dirty="0" smtClean="0"/>
              <a:t/>
            </a:r>
            <a:br>
              <a:rPr lang="en-GB" dirty="0" smtClean="0"/>
            </a:br>
            <a:endParaRPr lang="en-GB" dirty="0"/>
          </a:p>
        </p:txBody>
      </p:sp>
      <p:sp>
        <p:nvSpPr>
          <p:cNvPr id="5" name="Rectangle 4"/>
          <p:cNvSpPr/>
          <p:nvPr/>
        </p:nvSpPr>
        <p:spPr>
          <a:xfrm>
            <a:off x="65356" y="222108"/>
            <a:ext cx="9024312" cy="1938992"/>
          </a:xfrm>
          <a:prstGeom prst="rect">
            <a:avLst/>
          </a:prstGeom>
        </p:spPr>
        <p:txBody>
          <a:bodyPr wrap="square" lIns="540000" rIns="540000">
            <a:spAutoFit/>
          </a:bodyPr>
          <a:lstStyle/>
          <a:p>
            <a:pPr lvl="0">
              <a:defRPr/>
            </a:pPr>
            <a:r>
              <a:rPr lang="en-GB" sz="2400" b="1" dirty="0" smtClean="0">
                <a:solidFill>
                  <a:srgbClr val="FF0000"/>
                </a:solidFill>
                <a:effectLst>
                  <a:outerShdw blurRad="38100" dist="38100" dir="2700000" algn="tl">
                    <a:srgbClr val="000000">
                      <a:alpha val="43137"/>
                    </a:srgbClr>
                  </a:outerShdw>
                </a:effectLst>
              </a:rPr>
              <a:t>4. Communist Shanghai</a:t>
            </a:r>
            <a:r>
              <a:rPr lang="en-GB" sz="2400" b="1" dirty="0">
                <a:solidFill>
                  <a:srgbClr val="FF0000"/>
                </a:solidFill>
                <a:effectLst>
                  <a:outerShdw blurRad="38100" dist="38100" dir="2700000" algn="tl">
                    <a:srgbClr val="000000">
                      <a:alpha val="43137"/>
                    </a:srgbClr>
                  </a:outerShdw>
                </a:effectLst>
              </a:rPr>
              <a:t>: </a:t>
            </a:r>
            <a:r>
              <a:rPr lang="en-GB" sz="2400" b="1" dirty="0" smtClean="0">
                <a:solidFill>
                  <a:srgbClr val="FF0000"/>
                </a:solidFill>
                <a:effectLst>
                  <a:outerShdw blurRad="38100" dist="38100" dir="2700000" algn="tl">
                    <a:srgbClr val="000000">
                      <a:alpha val="43137"/>
                    </a:srgbClr>
                  </a:outerShdw>
                </a:effectLst>
              </a:rPr>
              <a:t>Establishment of Communist Party</a:t>
            </a:r>
          </a:p>
          <a:p>
            <a:pPr marL="342900" lvl="0" indent="-342900">
              <a:buFontTx/>
              <a:buChar char="-"/>
              <a:defRPr/>
            </a:pPr>
            <a:r>
              <a:rPr lang="en-GB" sz="2400" b="1" dirty="0" smtClean="0">
                <a:solidFill>
                  <a:srgbClr val="FFFF00"/>
                </a:solidFill>
                <a:effectLst>
                  <a:outerShdw blurRad="38100" dist="38100" dir="2700000" algn="tl">
                    <a:srgbClr val="000000">
                      <a:alpha val="43137"/>
                    </a:srgbClr>
                  </a:outerShdw>
                </a:effectLst>
              </a:rPr>
              <a:t>First National Congress of the </a:t>
            </a:r>
            <a:r>
              <a:rPr lang="en-GB" sz="2400" b="1" dirty="0">
                <a:solidFill>
                  <a:srgbClr val="FFFF00"/>
                </a:solidFill>
                <a:effectLst>
                  <a:outerShdw blurRad="38100" dist="38100" dir="2700000" algn="tl">
                    <a:srgbClr val="000000">
                      <a:alpha val="43137"/>
                    </a:srgbClr>
                  </a:outerShdw>
                </a:effectLst>
              </a:rPr>
              <a:t>Chinese Communist Party, </a:t>
            </a:r>
            <a:r>
              <a:rPr lang="en-GB" sz="2400" b="1" dirty="0" smtClean="0">
                <a:solidFill>
                  <a:srgbClr val="FFFF00"/>
                </a:solidFill>
                <a:effectLst>
                  <a:outerShdw blurRad="38100" dist="38100" dir="2700000" algn="tl">
                    <a:srgbClr val="000000">
                      <a:alpha val="43137"/>
                    </a:srgbClr>
                  </a:outerShdw>
                </a:effectLst>
              </a:rPr>
              <a:t>held in French Concession, July 1921</a:t>
            </a:r>
          </a:p>
          <a:p>
            <a:pPr marL="342900" lvl="0" indent="-342900">
              <a:buFontTx/>
              <a:buChar char="-"/>
              <a:defRPr/>
            </a:pPr>
            <a:endParaRPr lang="en-GB" sz="2400" b="1" dirty="0">
              <a:solidFill>
                <a:srgbClr val="FF0000"/>
              </a:solidFill>
              <a:effectLst>
                <a:outerShdw blurRad="38100" dist="38100" dir="2700000" algn="tl">
                  <a:srgbClr val="000000">
                    <a:alpha val="43137"/>
                  </a:srgbClr>
                </a:outerShdw>
              </a:effectLst>
            </a:endParaRPr>
          </a:p>
          <a:p>
            <a:pPr lvl="0">
              <a:defRPr/>
            </a:pPr>
            <a:endParaRPr lang="en-GB" sz="2400" b="1" dirty="0" smtClean="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9583091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289" t="6017" r="10149" b="9045"/>
          <a:stretch/>
        </p:blipFill>
        <p:spPr bwMode="auto">
          <a:xfrm>
            <a:off x="2627784" y="1014819"/>
            <a:ext cx="4353319" cy="31588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580045" y="4245080"/>
            <a:ext cx="3152196" cy="2169825"/>
          </a:xfrm>
          <a:prstGeom prst="rect">
            <a:avLst/>
          </a:prstGeom>
        </p:spPr>
        <p:txBody>
          <a:bodyPr wrap="square">
            <a:spAutoFit/>
          </a:bodyPr>
          <a:lstStyle/>
          <a:p>
            <a:r>
              <a:rPr lang="en-GB" sz="1500" dirty="0" smtClean="0"/>
              <a:t>‘Chairman Mao inspects the Shanghai Steelworks,’ 1970; ‘Celebrate the great victory of socialist transformation,’ 1956; ‘A grand parade to celebrate the founding of the People's Republic of China,’ 1954. See: ‘Shanghai, Poster City,’ http://chineseposters.net/themes/shanghai.php</a:t>
            </a:r>
            <a:endParaRPr lang="en-GB" sz="1500" dirty="0"/>
          </a:p>
        </p:txBody>
      </p:sp>
      <p:pic>
        <p:nvPicPr>
          <p:cNvPr id="2355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84984"/>
            <a:ext cx="3552513" cy="38803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21533" y="3467660"/>
            <a:ext cx="2322467" cy="33903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65356" y="222108"/>
            <a:ext cx="9024312" cy="830997"/>
          </a:xfrm>
          <a:prstGeom prst="rect">
            <a:avLst/>
          </a:prstGeom>
        </p:spPr>
        <p:txBody>
          <a:bodyPr wrap="square" lIns="540000" rIns="540000">
            <a:spAutoFit/>
          </a:bodyPr>
          <a:lstStyle/>
          <a:p>
            <a:pPr lvl="0">
              <a:defRPr/>
            </a:pPr>
            <a:r>
              <a:rPr lang="en-GB" sz="2400" b="1" dirty="0" smtClean="0">
                <a:solidFill>
                  <a:srgbClr val="FF0000"/>
                </a:solidFill>
                <a:effectLst>
                  <a:outerShdw blurRad="38100" dist="38100" dir="2700000" algn="tl">
                    <a:srgbClr val="000000">
                      <a:alpha val="43137"/>
                    </a:srgbClr>
                  </a:outerShdw>
                </a:effectLst>
              </a:rPr>
              <a:t>4. Communist Shanghai</a:t>
            </a:r>
            <a:r>
              <a:rPr lang="en-GB" sz="2400" b="1" dirty="0">
                <a:solidFill>
                  <a:srgbClr val="FF0000"/>
                </a:solidFill>
                <a:effectLst>
                  <a:outerShdw blurRad="38100" dist="38100" dir="2700000" algn="tl">
                    <a:srgbClr val="000000">
                      <a:alpha val="43137"/>
                    </a:srgbClr>
                  </a:outerShdw>
                </a:effectLst>
              </a:rPr>
              <a:t>: </a:t>
            </a:r>
            <a:r>
              <a:rPr lang="en-GB" sz="2400" b="1" dirty="0" smtClean="0">
                <a:solidFill>
                  <a:srgbClr val="FF0000"/>
                </a:solidFill>
                <a:effectLst>
                  <a:outerShdw blurRad="38100" dist="38100" dir="2700000" algn="tl">
                    <a:srgbClr val="000000">
                      <a:alpha val="43137"/>
                    </a:srgbClr>
                  </a:outerShdw>
                </a:effectLst>
              </a:rPr>
              <a:t>People’s Republic of China, 1949– </a:t>
            </a:r>
          </a:p>
          <a:p>
            <a:pPr marL="342900" lvl="0" indent="-342900">
              <a:buFontTx/>
              <a:buChar char="-"/>
              <a:defRPr/>
            </a:pPr>
            <a:r>
              <a:rPr lang="en-GB" sz="2400" b="1" dirty="0" smtClean="0">
                <a:solidFill>
                  <a:srgbClr val="FFFF00"/>
                </a:solidFill>
              </a:rPr>
              <a:t>Communist Party emerged as victor in 1949 Revolution</a:t>
            </a:r>
          </a:p>
        </p:txBody>
      </p:sp>
    </p:spTree>
    <p:extLst>
      <p:ext uri="{BB962C8B-B14F-4D97-AF65-F5344CB8AC3E}">
        <p14:creationId xmlns:p14="http://schemas.microsoft.com/office/powerpoint/2010/main" val="24154256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861028"/>
            <a:ext cx="2144790" cy="3048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827584" y="5469031"/>
            <a:ext cx="7589532" cy="923330"/>
          </a:xfrm>
          <a:prstGeom prst="rect">
            <a:avLst/>
          </a:prstGeom>
        </p:spPr>
        <p:txBody>
          <a:bodyPr wrap="square">
            <a:spAutoFit/>
          </a:bodyPr>
          <a:lstStyle/>
          <a:p>
            <a:r>
              <a:rPr lang="en-GB" dirty="0" smtClean="0"/>
              <a:t>‘Joining the mutual aid teams is walking the road to common prosperity,’ 1954; ‘The important meaning of the development of agricultural production for the construction of the nation,’ 1956</a:t>
            </a:r>
            <a:endParaRPr lang="en-GB" dirty="0"/>
          </a:p>
        </p:txBody>
      </p:sp>
      <p:pic>
        <p:nvPicPr>
          <p:cNvPr id="2560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1824960"/>
            <a:ext cx="4938088" cy="3533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65356" y="222108"/>
            <a:ext cx="9024312" cy="2308324"/>
          </a:xfrm>
          <a:prstGeom prst="rect">
            <a:avLst/>
          </a:prstGeom>
        </p:spPr>
        <p:txBody>
          <a:bodyPr wrap="square" lIns="540000" rIns="540000">
            <a:spAutoFit/>
          </a:bodyPr>
          <a:lstStyle/>
          <a:p>
            <a:pPr lvl="0">
              <a:defRPr/>
            </a:pPr>
            <a:r>
              <a:rPr lang="en-GB" sz="2400" b="1" dirty="0" smtClean="0">
                <a:solidFill>
                  <a:srgbClr val="FF0000"/>
                </a:solidFill>
                <a:effectLst>
                  <a:outerShdw blurRad="38100" dist="38100" dir="2700000" algn="tl">
                    <a:srgbClr val="000000">
                      <a:alpha val="43137"/>
                    </a:srgbClr>
                  </a:outerShdw>
                </a:effectLst>
              </a:rPr>
              <a:t>4. Communist Shanghai</a:t>
            </a:r>
            <a:r>
              <a:rPr lang="en-GB" sz="2400" b="1" dirty="0">
                <a:solidFill>
                  <a:srgbClr val="FF0000"/>
                </a:solidFill>
                <a:effectLst>
                  <a:outerShdw blurRad="38100" dist="38100" dir="2700000" algn="tl">
                    <a:srgbClr val="000000">
                      <a:alpha val="43137"/>
                    </a:srgbClr>
                  </a:outerShdw>
                </a:effectLst>
              </a:rPr>
              <a:t>: </a:t>
            </a:r>
            <a:r>
              <a:rPr lang="en-GB" sz="2400" b="1" dirty="0" smtClean="0">
                <a:solidFill>
                  <a:srgbClr val="FF0000"/>
                </a:solidFill>
                <a:effectLst>
                  <a:outerShdw blurRad="38100" dist="38100" dir="2700000" algn="tl">
                    <a:srgbClr val="000000">
                      <a:alpha val="43137"/>
                    </a:srgbClr>
                  </a:outerShdw>
                </a:effectLst>
              </a:rPr>
              <a:t>People’s Republic of China, 1949– </a:t>
            </a:r>
          </a:p>
          <a:p>
            <a:pPr marL="342900" lvl="0" indent="-342900">
              <a:buFontTx/>
              <a:buChar char="-"/>
              <a:defRPr/>
            </a:pPr>
            <a:r>
              <a:rPr lang="en-GB" sz="2400" b="1" dirty="0" smtClean="0">
                <a:solidFill>
                  <a:srgbClr val="FFFF00"/>
                </a:solidFill>
                <a:effectLst>
                  <a:outerShdw blurRad="38100" dist="38100" dir="2700000" algn="tl">
                    <a:srgbClr val="000000">
                      <a:alpha val="43137"/>
                    </a:srgbClr>
                  </a:outerShdw>
                </a:effectLst>
              </a:rPr>
              <a:t>Revolutionary rhetoric focused on rural and agrarian economy; </a:t>
            </a:r>
            <a:r>
              <a:rPr lang="en-GB" sz="2400" b="1" dirty="0" smtClean="0">
                <a:solidFill>
                  <a:srgbClr val="FFFF00"/>
                </a:solidFill>
                <a:effectLst>
                  <a:outerShdw blurRad="38100" dist="38100" dir="2700000" algn="tl">
                    <a:srgbClr val="000000">
                      <a:alpha val="43137"/>
                    </a:srgbClr>
                  </a:outerShdw>
                </a:effectLst>
              </a:rPr>
              <a:t>collectivisation </a:t>
            </a:r>
            <a:r>
              <a:rPr lang="en-GB" sz="2400" b="1" dirty="0" smtClean="0">
                <a:solidFill>
                  <a:srgbClr val="FFFF00"/>
                </a:solidFill>
                <a:effectLst>
                  <a:outerShdw blurRad="38100" dist="38100" dir="2700000" algn="tl">
                    <a:srgbClr val="000000">
                      <a:alpha val="43137"/>
                    </a:srgbClr>
                  </a:outerShdw>
                </a:effectLst>
              </a:rPr>
              <a:t>of farms during </a:t>
            </a:r>
            <a:r>
              <a:rPr lang="en-GB" sz="2400" b="1" dirty="0">
                <a:solidFill>
                  <a:srgbClr val="FFFF00"/>
                </a:solidFill>
                <a:effectLst>
                  <a:outerShdw blurRad="38100" dist="38100" dir="2700000" algn="tl">
                    <a:srgbClr val="000000">
                      <a:alpha val="43137"/>
                    </a:srgbClr>
                  </a:outerShdw>
                </a:effectLst>
              </a:rPr>
              <a:t>(disastrous) ‘</a:t>
            </a:r>
            <a:r>
              <a:rPr lang="en-GB" sz="2400" b="1" dirty="0" smtClean="0">
                <a:solidFill>
                  <a:srgbClr val="FFFF00"/>
                </a:solidFill>
                <a:effectLst>
                  <a:outerShdw blurRad="38100" dist="38100" dir="2700000" algn="tl">
                    <a:srgbClr val="000000">
                      <a:alpha val="43137"/>
                    </a:srgbClr>
                  </a:outerShdw>
                </a:effectLst>
              </a:rPr>
              <a:t>The Great Leap Forward,’ </a:t>
            </a:r>
            <a:r>
              <a:rPr lang="en-GB" sz="2400" b="1" dirty="0" smtClean="0">
                <a:solidFill>
                  <a:srgbClr val="FFFF00"/>
                </a:solidFill>
                <a:effectLst>
                  <a:outerShdw blurRad="38100" dist="38100" dir="2700000" algn="tl">
                    <a:srgbClr val="000000">
                      <a:alpha val="43137"/>
                    </a:srgbClr>
                  </a:outerShdw>
                </a:effectLst>
              </a:rPr>
              <a:t>1958–1961 (c. 18–55 million deaths)</a:t>
            </a:r>
          </a:p>
          <a:p>
            <a:pPr marL="342900" lvl="0" indent="-342900">
              <a:buFontTx/>
              <a:buChar char="-"/>
              <a:defRPr/>
            </a:pPr>
            <a:endParaRPr lang="en-GB" sz="2400" b="1" dirty="0" smtClean="0">
              <a:solidFill>
                <a:srgbClr val="FFFF00"/>
              </a:solidFill>
              <a:effectLst>
                <a:outerShdw blurRad="38100" dist="38100" dir="2700000" algn="tl">
                  <a:srgbClr val="000000">
                    <a:alpha val="43137"/>
                  </a:srgbClr>
                </a:outerShdw>
              </a:effectLst>
            </a:endParaRPr>
          </a:p>
          <a:p>
            <a:pPr marL="342900" lvl="0" indent="-342900">
              <a:buFontTx/>
              <a:buChar char="-"/>
              <a:defRPr/>
            </a:pPr>
            <a:endParaRPr lang="en-GB" sz="2400" b="1" dirty="0" smtClean="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57766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9387" y="2527906"/>
            <a:ext cx="3186146" cy="4348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51" y="3185592"/>
            <a:ext cx="5365231"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5356" y="222108"/>
            <a:ext cx="9024312" cy="2308324"/>
          </a:xfrm>
          <a:prstGeom prst="rect">
            <a:avLst/>
          </a:prstGeom>
        </p:spPr>
        <p:txBody>
          <a:bodyPr wrap="square" lIns="540000" rIns="540000">
            <a:spAutoFit/>
          </a:bodyPr>
          <a:lstStyle/>
          <a:p>
            <a:pPr lvl="0">
              <a:defRPr/>
            </a:pPr>
            <a:r>
              <a:rPr lang="en-GB" sz="2400" b="1" dirty="0" smtClean="0">
                <a:solidFill>
                  <a:srgbClr val="FF0000"/>
                </a:solidFill>
                <a:effectLst>
                  <a:outerShdw blurRad="38100" dist="38100" dir="2700000" algn="tl">
                    <a:srgbClr val="000000">
                      <a:alpha val="43137"/>
                    </a:srgbClr>
                  </a:outerShdw>
                </a:effectLst>
              </a:rPr>
              <a:t>4. Communist Shanghai</a:t>
            </a:r>
            <a:r>
              <a:rPr lang="en-GB" sz="2400" b="1" dirty="0">
                <a:solidFill>
                  <a:srgbClr val="FF0000"/>
                </a:solidFill>
                <a:effectLst>
                  <a:outerShdw blurRad="38100" dist="38100" dir="2700000" algn="tl">
                    <a:srgbClr val="000000">
                      <a:alpha val="43137"/>
                    </a:srgbClr>
                  </a:outerShdw>
                </a:effectLst>
              </a:rPr>
              <a:t>: </a:t>
            </a:r>
            <a:r>
              <a:rPr lang="en-GB" sz="2400" b="1" dirty="0" smtClean="0">
                <a:solidFill>
                  <a:srgbClr val="FF0000"/>
                </a:solidFill>
                <a:effectLst>
                  <a:outerShdw blurRad="38100" dist="38100" dir="2700000" algn="tl">
                    <a:srgbClr val="000000">
                      <a:alpha val="43137"/>
                    </a:srgbClr>
                  </a:outerShdw>
                </a:effectLst>
              </a:rPr>
              <a:t>People’s Republic of China, 1949– </a:t>
            </a:r>
          </a:p>
          <a:p>
            <a:pPr marL="342900" indent="-342900">
              <a:buFontTx/>
              <a:buChar char="-"/>
              <a:defRPr/>
            </a:pPr>
            <a:r>
              <a:rPr lang="en-GB" sz="2000" dirty="0">
                <a:solidFill>
                  <a:srgbClr val="FFFF00"/>
                </a:solidFill>
                <a:effectLst>
                  <a:outerShdw blurRad="38100" dist="38100" dir="2700000" algn="tl">
                    <a:srgbClr val="000000">
                      <a:alpha val="43137"/>
                    </a:srgbClr>
                  </a:outerShdw>
                </a:effectLst>
              </a:rPr>
              <a:t>CCP rule Beijing-focused</a:t>
            </a:r>
          </a:p>
          <a:p>
            <a:pPr marL="342900" lvl="0" indent="-342900">
              <a:buFontTx/>
              <a:buChar char="-"/>
              <a:defRPr/>
            </a:pPr>
            <a:r>
              <a:rPr lang="en-GB" sz="2000" dirty="0" smtClean="0">
                <a:solidFill>
                  <a:srgbClr val="FFFF00"/>
                </a:solidFill>
                <a:effectLst>
                  <a:outerShdw blurRad="38100" dist="38100" dir="2700000" algn="tl">
                    <a:srgbClr val="000000">
                      <a:alpha val="43137"/>
                    </a:srgbClr>
                  </a:outerShdw>
                </a:effectLst>
              </a:rPr>
              <a:t>Suspicion of Shanghai as residue of ‘century of humiliation’ and foreign imperialism</a:t>
            </a:r>
          </a:p>
          <a:p>
            <a:pPr marL="342900" lvl="0" indent="-342900">
              <a:buFontTx/>
              <a:buChar char="-"/>
              <a:defRPr/>
            </a:pPr>
            <a:r>
              <a:rPr lang="en-GB" sz="2000" dirty="0" smtClean="0">
                <a:solidFill>
                  <a:srgbClr val="FFFF00"/>
                </a:solidFill>
                <a:effectLst>
                  <a:outerShdw blurRad="38100" dist="38100" dir="2700000" algn="tl">
                    <a:srgbClr val="000000">
                      <a:alpha val="43137"/>
                    </a:srgbClr>
                  </a:outerShdw>
                </a:effectLst>
              </a:rPr>
              <a:t>Stationing of army troops in the city – notably the ‘Good Eighth Company of Nanjing Road,’ propagandised as resistors to decadence of concession era</a:t>
            </a:r>
          </a:p>
        </p:txBody>
      </p:sp>
      <p:sp>
        <p:nvSpPr>
          <p:cNvPr id="6" name="Rectangle 5"/>
          <p:cNvSpPr/>
          <p:nvPr/>
        </p:nvSpPr>
        <p:spPr>
          <a:xfrm>
            <a:off x="1403648" y="2361452"/>
            <a:ext cx="4585739" cy="830997"/>
          </a:xfrm>
          <a:prstGeom prst="rect">
            <a:avLst/>
          </a:prstGeom>
        </p:spPr>
        <p:txBody>
          <a:bodyPr wrap="square">
            <a:spAutoFit/>
          </a:bodyPr>
          <a:lstStyle/>
          <a:p>
            <a:pPr algn="r"/>
            <a:r>
              <a:rPr lang="en-GB" sz="1600" dirty="0" smtClean="0"/>
              <a:t>‘It must be our responsibility to maintain safety in the rear-area of our country!’ 1955; ‘Learn from the Good Eighth Company of Nanjing Lu,’ 1964</a:t>
            </a:r>
            <a:endParaRPr lang="en-GB" sz="1600" dirty="0"/>
          </a:p>
        </p:txBody>
      </p:sp>
    </p:spTree>
    <p:extLst>
      <p:ext uri="{BB962C8B-B14F-4D97-AF65-F5344CB8AC3E}">
        <p14:creationId xmlns:p14="http://schemas.microsoft.com/office/powerpoint/2010/main" val="24710233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844824"/>
            <a:ext cx="4032448" cy="2927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9719" y="1484784"/>
            <a:ext cx="3837121" cy="53242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62105" y="4869160"/>
            <a:ext cx="4572000" cy="1200329"/>
          </a:xfrm>
          <a:prstGeom prst="rect">
            <a:avLst/>
          </a:prstGeom>
        </p:spPr>
        <p:txBody>
          <a:bodyPr>
            <a:spAutoFit/>
          </a:bodyPr>
          <a:lstStyle/>
          <a:p>
            <a:r>
              <a:rPr lang="en-GB" dirty="0" smtClean="0"/>
              <a:t>‘Warmly welcome another great victory of Mao Zedong Thought - the birth of the Shanghai People's Commune,’ 1967; ‘Long live the Paris Commune,’ 1971</a:t>
            </a:r>
            <a:endParaRPr lang="en-GB" dirty="0"/>
          </a:p>
        </p:txBody>
      </p:sp>
      <p:sp>
        <p:nvSpPr>
          <p:cNvPr id="6" name="Rectangle 5"/>
          <p:cNvSpPr/>
          <p:nvPr/>
        </p:nvSpPr>
        <p:spPr>
          <a:xfrm>
            <a:off x="65356" y="222108"/>
            <a:ext cx="9024312" cy="2000548"/>
          </a:xfrm>
          <a:prstGeom prst="rect">
            <a:avLst/>
          </a:prstGeom>
        </p:spPr>
        <p:txBody>
          <a:bodyPr wrap="square" lIns="540000" rIns="540000">
            <a:spAutoFit/>
          </a:bodyPr>
          <a:lstStyle/>
          <a:p>
            <a:pPr lvl="0">
              <a:defRPr/>
            </a:pPr>
            <a:r>
              <a:rPr lang="en-GB" sz="2400" b="1" dirty="0" smtClean="0">
                <a:solidFill>
                  <a:srgbClr val="FF0000"/>
                </a:solidFill>
                <a:effectLst>
                  <a:outerShdw blurRad="38100" dist="38100" dir="2700000" algn="tl">
                    <a:srgbClr val="000000">
                      <a:alpha val="43137"/>
                    </a:srgbClr>
                  </a:outerShdw>
                </a:effectLst>
              </a:rPr>
              <a:t>4. Communist Shanghai</a:t>
            </a:r>
            <a:r>
              <a:rPr lang="en-GB" sz="2400" b="1" dirty="0">
                <a:solidFill>
                  <a:srgbClr val="FF0000"/>
                </a:solidFill>
                <a:effectLst>
                  <a:outerShdw blurRad="38100" dist="38100" dir="2700000" algn="tl">
                    <a:srgbClr val="000000">
                      <a:alpha val="43137"/>
                    </a:srgbClr>
                  </a:outerShdw>
                </a:effectLst>
              </a:rPr>
              <a:t>: </a:t>
            </a:r>
            <a:r>
              <a:rPr lang="en-GB" sz="2400" b="1" dirty="0" smtClean="0">
                <a:solidFill>
                  <a:srgbClr val="FF0000"/>
                </a:solidFill>
                <a:effectLst>
                  <a:outerShdw blurRad="38100" dist="38100" dir="2700000" algn="tl">
                    <a:srgbClr val="000000">
                      <a:alpha val="43137"/>
                    </a:srgbClr>
                  </a:outerShdw>
                </a:effectLst>
              </a:rPr>
              <a:t>Shanghai People’s Commune, 1967</a:t>
            </a:r>
          </a:p>
          <a:p>
            <a:pPr marL="342900" indent="-342900">
              <a:buFontTx/>
              <a:buChar char="-"/>
              <a:defRPr/>
            </a:pPr>
            <a:r>
              <a:rPr lang="en-GB" sz="2000" dirty="0" smtClean="0">
                <a:solidFill>
                  <a:srgbClr val="FFFF00"/>
                </a:solidFill>
                <a:effectLst>
                  <a:outerShdw blurRad="38100" dist="38100" dir="2700000" algn="tl">
                    <a:srgbClr val="000000">
                      <a:alpha val="43137"/>
                    </a:srgbClr>
                  </a:outerShdw>
                </a:effectLst>
              </a:rPr>
              <a:t>Short-lived Maoist revolutionary committee</a:t>
            </a:r>
            <a:endParaRPr lang="en-GB" sz="2000" dirty="0">
              <a:solidFill>
                <a:srgbClr val="FFFF00"/>
              </a:solidFill>
              <a:effectLst>
                <a:outerShdw blurRad="38100" dist="38100" dir="2700000" algn="tl">
                  <a:srgbClr val="000000">
                    <a:alpha val="43137"/>
                  </a:srgbClr>
                </a:outerShdw>
              </a:effectLst>
            </a:endParaRPr>
          </a:p>
          <a:p>
            <a:pPr marL="342900" lvl="0" indent="-342900">
              <a:buFontTx/>
              <a:buChar char="-"/>
              <a:defRPr/>
            </a:pPr>
            <a:r>
              <a:rPr lang="en-GB" sz="2000" dirty="0" smtClean="0">
                <a:solidFill>
                  <a:srgbClr val="FFFF00"/>
                </a:solidFill>
                <a:effectLst>
                  <a:outerShdw blurRad="38100" dist="38100" dir="2700000" algn="tl">
                    <a:srgbClr val="000000">
                      <a:alpha val="43137"/>
                    </a:srgbClr>
                  </a:outerShdw>
                </a:effectLst>
              </a:rPr>
              <a:t>Part </a:t>
            </a:r>
            <a:r>
              <a:rPr lang="en-GB" sz="2000" dirty="0">
                <a:solidFill>
                  <a:srgbClr val="FFFF00"/>
                </a:solidFill>
                <a:effectLst>
                  <a:outerShdw blurRad="38100" dist="38100" dir="2700000" algn="tl">
                    <a:srgbClr val="000000">
                      <a:alpha val="43137"/>
                    </a:srgbClr>
                  </a:outerShdw>
                </a:effectLst>
              </a:rPr>
              <a:t>of Cultural </a:t>
            </a:r>
            <a:r>
              <a:rPr lang="en-GB" sz="2000" dirty="0" smtClean="0">
                <a:solidFill>
                  <a:srgbClr val="FFFF00"/>
                </a:solidFill>
                <a:effectLst>
                  <a:outerShdw blurRad="38100" dist="38100" dir="2700000" algn="tl">
                    <a:srgbClr val="000000">
                      <a:alpha val="43137"/>
                    </a:srgbClr>
                  </a:outerShdw>
                </a:effectLst>
              </a:rPr>
              <a:t>Revolution, 1966–1976, which aimed to purge Chinese society of foreign and imperial </a:t>
            </a:r>
            <a:r>
              <a:rPr lang="en-GB" sz="2000" dirty="0" smtClean="0">
                <a:solidFill>
                  <a:srgbClr val="FFFF00"/>
                </a:solidFill>
                <a:effectLst>
                  <a:outerShdw blurRad="38100" dist="38100" dir="2700000" algn="tl">
                    <a:srgbClr val="000000">
                      <a:alpha val="43137"/>
                    </a:srgbClr>
                  </a:outerShdw>
                </a:effectLst>
              </a:rPr>
              <a:t>influences (c. 400,000–3 million deaths)</a:t>
            </a:r>
          </a:p>
          <a:p>
            <a:pPr marL="342900" lvl="0" indent="-342900">
              <a:buFontTx/>
              <a:buChar char="-"/>
              <a:defRPr/>
            </a:pPr>
            <a:endParaRPr lang="en-GB" sz="2000" dirty="0" smtClean="0">
              <a:solidFill>
                <a:srgbClr val="FFFF00"/>
              </a:solidFill>
              <a:effectLst>
                <a:outerShdw blurRad="38100" dist="38100" dir="2700000" algn="tl">
                  <a:srgbClr val="000000">
                    <a:alpha val="43137"/>
                  </a:srgbClr>
                </a:outerShdw>
              </a:effectLst>
            </a:endParaRPr>
          </a:p>
          <a:p>
            <a:pPr marL="342900" lvl="0" indent="-342900">
              <a:buFontTx/>
              <a:buChar char="-"/>
              <a:defRPr/>
            </a:pPr>
            <a:endParaRPr lang="en-GB" sz="2000" dirty="0" smtClean="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0805933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97189" y="4077072"/>
            <a:ext cx="3600400" cy="646331"/>
          </a:xfrm>
          <a:prstGeom prst="rect">
            <a:avLst/>
          </a:prstGeom>
        </p:spPr>
        <p:txBody>
          <a:bodyPr wrap="square">
            <a:spAutoFit/>
          </a:bodyPr>
          <a:lstStyle/>
          <a:p>
            <a:r>
              <a:rPr lang="en-GB" dirty="0" smtClean="0"/>
              <a:t/>
            </a:r>
            <a:br>
              <a:rPr lang="en-GB" dirty="0" smtClean="0"/>
            </a:br>
            <a:endParaRPr lang="en-GB" dirty="0"/>
          </a:p>
        </p:txBody>
      </p:sp>
      <p:pic>
        <p:nvPicPr>
          <p:cNvPr id="24578" name="Picture 2" descr="Advance into the 21st century - Celebrate the 50th anniversary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542199"/>
            <a:ext cx="5037409" cy="353487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5718" y="902042"/>
            <a:ext cx="2160018" cy="2462213"/>
          </a:xfrm>
          <a:prstGeom prst="rect">
            <a:avLst/>
          </a:prstGeom>
        </p:spPr>
        <p:txBody>
          <a:bodyPr wrap="square">
            <a:spAutoFit/>
          </a:bodyPr>
          <a:lstStyle/>
          <a:p>
            <a:r>
              <a:rPr lang="en-GB" sz="1400" dirty="0" smtClean="0"/>
              <a:t>‘Advance into the 21st century - Celebrate the 50th anniversary of the founding of the People's Republic of China,’ 1999; ‘Special Economic Zones - China's great open door,’ 1987; ‘Using music to praise reform, rejuvenating Shanghai and making the country prosperous,’ 1992</a:t>
            </a:r>
            <a:endParaRPr lang="en-GB" sz="1400" dirty="0"/>
          </a:p>
        </p:txBody>
      </p:sp>
      <p:pic>
        <p:nvPicPr>
          <p:cNvPr id="2457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1729" y="379991"/>
            <a:ext cx="2051720" cy="2840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8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0098" y="3549338"/>
            <a:ext cx="2453902" cy="33022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0" y="332656"/>
            <a:ext cx="9119956" cy="1938992"/>
          </a:xfrm>
          <a:prstGeom prst="rect">
            <a:avLst/>
          </a:prstGeom>
        </p:spPr>
        <p:txBody>
          <a:bodyPr wrap="square" lIns="540000" rIns="540000">
            <a:spAutoFit/>
          </a:bodyPr>
          <a:lstStyle/>
          <a:p>
            <a:pPr lvl="0">
              <a:defRPr/>
            </a:pPr>
            <a:r>
              <a:rPr lang="en-GB" sz="2400" b="1" dirty="0" smtClean="0">
                <a:solidFill>
                  <a:srgbClr val="FF0000"/>
                </a:solidFill>
                <a:effectLst>
                  <a:outerShdw blurRad="38100" dist="38100" dir="2700000" algn="tl">
                    <a:srgbClr val="000000">
                      <a:alpha val="43137"/>
                    </a:srgbClr>
                  </a:outerShdw>
                </a:effectLst>
              </a:rPr>
              <a:t>4. Communist Shanghai: Economic liberalisation</a:t>
            </a:r>
          </a:p>
          <a:p>
            <a:pPr marL="342900" indent="-342900">
              <a:buFontTx/>
              <a:buChar char="-"/>
              <a:defRPr/>
            </a:pPr>
            <a:endParaRPr lang="en-GB" sz="2400" dirty="0" smtClean="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smtClean="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smtClean="0">
              <a:solidFill>
                <a:srgbClr val="FFFF00"/>
              </a:solidFill>
              <a:effectLst>
                <a:outerShdw blurRad="38100" dist="38100" dir="2700000" algn="tl">
                  <a:srgbClr val="000000">
                    <a:alpha val="43137"/>
                  </a:srgbClr>
                </a:outerShdw>
              </a:effectLst>
            </a:endParaRPr>
          </a:p>
        </p:txBody>
      </p:sp>
      <p:sp>
        <p:nvSpPr>
          <p:cNvPr id="3" name="Rectangle 2"/>
          <p:cNvSpPr/>
          <p:nvPr/>
        </p:nvSpPr>
        <p:spPr>
          <a:xfrm>
            <a:off x="269998" y="4077072"/>
            <a:ext cx="6318226" cy="2246769"/>
          </a:xfrm>
          <a:prstGeom prst="rect">
            <a:avLst/>
          </a:prstGeom>
        </p:spPr>
        <p:txBody>
          <a:bodyPr wrap="square">
            <a:spAutoFit/>
          </a:bodyPr>
          <a:lstStyle/>
          <a:p>
            <a:pPr marL="342900" indent="-342900">
              <a:buFontTx/>
              <a:buChar char="-"/>
              <a:defRPr/>
            </a:pPr>
            <a:endParaRPr lang="en-GB" sz="2000" dirty="0" smtClean="0">
              <a:solidFill>
                <a:srgbClr val="FFFF00"/>
              </a:solidFill>
              <a:effectLst>
                <a:outerShdw blurRad="38100" dist="38100" dir="2700000" algn="tl">
                  <a:srgbClr val="000000">
                    <a:alpha val="43137"/>
                  </a:srgbClr>
                </a:outerShdw>
              </a:effectLst>
            </a:endParaRPr>
          </a:p>
          <a:p>
            <a:pPr marL="342900" indent="-342900">
              <a:buFontTx/>
              <a:buChar char="-"/>
              <a:defRPr/>
            </a:pPr>
            <a:r>
              <a:rPr lang="en-GB" sz="2000" dirty="0" smtClean="0">
                <a:solidFill>
                  <a:srgbClr val="FFFF00"/>
                </a:solidFill>
                <a:effectLst>
                  <a:outerShdw blurRad="38100" dist="38100" dir="2700000" algn="tl">
                    <a:srgbClr val="000000">
                      <a:alpha val="43137"/>
                    </a:srgbClr>
                  </a:outerShdw>
                </a:effectLst>
              </a:rPr>
              <a:t>Shanghai </a:t>
            </a:r>
            <a:r>
              <a:rPr lang="en-GB" sz="2000" dirty="0">
                <a:solidFill>
                  <a:srgbClr val="FFFF00"/>
                </a:solidFill>
                <a:effectLst>
                  <a:outerShdw blurRad="38100" dist="38100" dir="2700000" algn="tl">
                    <a:srgbClr val="000000">
                      <a:alpha val="43137"/>
                    </a:srgbClr>
                  </a:outerShdw>
                </a:effectLst>
              </a:rPr>
              <a:t>symbolic of economic reforms taken under  Deng Xiaoping’s leadership (</a:t>
            </a:r>
            <a:r>
              <a:rPr lang="en-GB" sz="2000" dirty="0" smtClean="0">
                <a:solidFill>
                  <a:srgbClr val="FFFF00"/>
                </a:solidFill>
                <a:effectLst>
                  <a:outerShdw blurRad="38100" dist="38100" dir="2700000" algn="tl">
                    <a:srgbClr val="000000">
                      <a:alpha val="43137"/>
                    </a:srgbClr>
                  </a:outerShdw>
                </a:effectLst>
              </a:rPr>
              <a:t>1978–1989) </a:t>
            </a:r>
            <a:r>
              <a:rPr lang="en-GB" sz="2000" dirty="0">
                <a:solidFill>
                  <a:srgbClr val="FFFF00"/>
                </a:solidFill>
                <a:effectLst>
                  <a:outerShdw blurRad="38100" dist="38100" dir="2700000" algn="tl">
                    <a:srgbClr val="000000">
                      <a:alpha val="43137"/>
                    </a:srgbClr>
                  </a:outerShdw>
                </a:effectLst>
              </a:rPr>
              <a:t>and afterwards</a:t>
            </a:r>
          </a:p>
          <a:p>
            <a:pPr marL="342900" indent="-342900">
              <a:buFontTx/>
              <a:buChar char="-"/>
              <a:defRPr/>
            </a:pPr>
            <a:endParaRPr lang="en-GB" sz="2000" dirty="0" smtClean="0">
              <a:solidFill>
                <a:srgbClr val="FFFF00"/>
              </a:solidFill>
              <a:effectLst>
                <a:outerShdw blurRad="38100" dist="38100" dir="2700000" algn="tl">
                  <a:srgbClr val="000000">
                    <a:alpha val="43137"/>
                  </a:srgbClr>
                </a:outerShdw>
              </a:effectLst>
            </a:endParaRPr>
          </a:p>
          <a:p>
            <a:pPr marL="342900" indent="-342900">
              <a:buFontTx/>
              <a:buChar char="-"/>
              <a:defRPr/>
            </a:pPr>
            <a:r>
              <a:rPr lang="en-GB" sz="2000" dirty="0" smtClean="0">
                <a:solidFill>
                  <a:srgbClr val="FFFF00"/>
                </a:solidFill>
                <a:effectLst>
                  <a:outerShdw blurRad="38100" dist="38100" dir="2700000" algn="tl">
                    <a:srgbClr val="000000">
                      <a:alpha val="43137"/>
                    </a:srgbClr>
                  </a:outerShdw>
                </a:effectLst>
              </a:rPr>
              <a:t>Pudong</a:t>
            </a:r>
            <a:r>
              <a:rPr lang="en-GB" sz="2000" dirty="0">
                <a:solidFill>
                  <a:srgbClr val="FFFF00"/>
                </a:solidFill>
                <a:effectLst>
                  <a:outerShdw blurRad="38100" dist="38100" dir="2700000" algn="tl">
                    <a:srgbClr val="000000">
                      <a:alpha val="43137"/>
                    </a:srgbClr>
                  </a:outerShdw>
                </a:effectLst>
              </a:rPr>
              <a:t>, the eastern shore of the Huangpu opposite The Bund opened to international investment, 1990; beginning of skyscraper era </a:t>
            </a:r>
          </a:p>
        </p:txBody>
      </p:sp>
    </p:spTree>
    <p:extLst>
      <p:ext uri="{BB962C8B-B14F-4D97-AF65-F5344CB8AC3E}">
        <p14:creationId xmlns:p14="http://schemas.microsoft.com/office/powerpoint/2010/main" val="202717568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97189" y="4077072"/>
            <a:ext cx="3600400" cy="646331"/>
          </a:xfrm>
          <a:prstGeom prst="rect">
            <a:avLst/>
          </a:prstGeom>
        </p:spPr>
        <p:txBody>
          <a:bodyPr wrap="square">
            <a:spAutoFit/>
          </a:bodyPr>
          <a:lstStyle/>
          <a:p>
            <a:r>
              <a:rPr lang="en-GB" dirty="0">
                <a:solidFill>
                  <a:prstClr val="white"/>
                </a:solidFill>
              </a:rPr>
              <a:t/>
            </a:r>
            <a:br>
              <a:rPr lang="en-GB" dirty="0">
                <a:solidFill>
                  <a:prstClr val="white"/>
                </a:solidFill>
              </a:rPr>
            </a:br>
            <a:endParaRPr lang="en-GB" dirty="0">
              <a:solidFill>
                <a:prstClr val="white"/>
              </a:solidFill>
            </a:endParaRPr>
          </a:p>
        </p:txBody>
      </p:sp>
      <p:sp>
        <p:nvSpPr>
          <p:cNvPr id="8" name="Rectangle 7"/>
          <p:cNvSpPr/>
          <p:nvPr/>
        </p:nvSpPr>
        <p:spPr>
          <a:xfrm>
            <a:off x="0" y="332656"/>
            <a:ext cx="9119956" cy="1569660"/>
          </a:xfrm>
          <a:prstGeom prst="rect">
            <a:avLst/>
          </a:prstGeom>
        </p:spPr>
        <p:txBody>
          <a:bodyPr wrap="square" lIns="540000" rIns="540000">
            <a:spAutoFit/>
          </a:bodyPr>
          <a:lstStyle/>
          <a:p>
            <a:pPr>
              <a:defRPr/>
            </a:pPr>
            <a:r>
              <a:rPr lang="en-GB" sz="2400" b="1" dirty="0">
                <a:solidFill>
                  <a:srgbClr val="FF0000"/>
                </a:solidFill>
                <a:effectLst>
                  <a:outerShdw blurRad="38100" dist="38100" dir="2700000" algn="tl">
                    <a:srgbClr val="000000">
                      <a:alpha val="43137"/>
                    </a:srgbClr>
                  </a:outerShdw>
                </a:effectLst>
              </a:rPr>
              <a:t>4. Communist Shanghai: </a:t>
            </a:r>
            <a:r>
              <a:rPr lang="en-GB" sz="2400" b="1" dirty="0" smtClean="0">
                <a:solidFill>
                  <a:srgbClr val="FF0000"/>
                </a:solidFill>
                <a:effectLst>
                  <a:outerShdw blurRad="38100" dist="38100" dir="2700000" algn="tl">
                    <a:srgbClr val="000000">
                      <a:alpha val="43137"/>
                    </a:srgbClr>
                  </a:outerShdw>
                </a:effectLst>
              </a:rPr>
              <a:t>Nostalgia</a:t>
            </a:r>
            <a:endParaRPr lang="en-GB" sz="2400"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a:solidFill>
                <a:srgbClr val="FFFF00"/>
              </a:solidFill>
              <a:effectLst>
                <a:outerShdw blurRad="38100" dist="38100" dir="2700000" algn="tl">
                  <a:srgbClr val="000000">
                    <a:alpha val="43137"/>
                  </a:srgbClr>
                </a:outerShdw>
              </a:effectLst>
            </a:endParaRPr>
          </a:p>
        </p:txBody>
      </p:sp>
      <p:sp>
        <p:nvSpPr>
          <p:cNvPr id="3" name="Rectangle 2"/>
          <p:cNvSpPr/>
          <p:nvPr/>
        </p:nvSpPr>
        <p:spPr>
          <a:xfrm>
            <a:off x="323528" y="930749"/>
            <a:ext cx="4723683" cy="2246769"/>
          </a:xfrm>
          <a:prstGeom prst="rect">
            <a:avLst/>
          </a:prstGeom>
        </p:spPr>
        <p:txBody>
          <a:bodyPr wrap="square">
            <a:spAutoFit/>
          </a:bodyPr>
          <a:lstStyle/>
          <a:p>
            <a:pPr marL="342900" indent="-342900">
              <a:buFontTx/>
              <a:buChar char="-"/>
              <a:defRPr/>
            </a:pPr>
            <a:endParaRPr lang="en-GB" sz="2000" dirty="0">
              <a:solidFill>
                <a:srgbClr val="FFFF00"/>
              </a:solidFill>
              <a:effectLst>
                <a:outerShdw blurRad="38100" dist="38100" dir="2700000" algn="tl">
                  <a:srgbClr val="000000">
                    <a:alpha val="43137"/>
                  </a:srgbClr>
                </a:outerShdw>
              </a:effectLst>
            </a:endParaRPr>
          </a:p>
          <a:p>
            <a:pPr marL="342900" indent="-342900">
              <a:buFontTx/>
              <a:buChar char="-"/>
              <a:defRPr/>
            </a:pPr>
            <a:r>
              <a:rPr lang="en-GB" sz="2000" dirty="0" smtClean="0">
                <a:solidFill>
                  <a:srgbClr val="FFFF00"/>
                </a:solidFill>
                <a:effectLst>
                  <a:outerShdw blurRad="38100" dist="38100" dir="2700000" algn="tl">
                    <a:srgbClr val="000000">
                      <a:alpha val="43137"/>
                    </a:srgbClr>
                  </a:outerShdw>
                </a:effectLst>
              </a:rPr>
              <a:t>1980s, 1990s a series of films and TV shows made in Hong Kong about 1930s Shanghai</a:t>
            </a:r>
          </a:p>
          <a:p>
            <a:pPr marL="342900" indent="-342900">
              <a:buFontTx/>
              <a:buChar char="-"/>
              <a:defRPr/>
            </a:pPr>
            <a:endParaRPr lang="en-GB" sz="2000" dirty="0" smtClean="0">
              <a:solidFill>
                <a:srgbClr val="FFFF00"/>
              </a:solidFill>
              <a:effectLst>
                <a:outerShdw blurRad="38100" dist="38100" dir="2700000" algn="tl">
                  <a:srgbClr val="000000">
                    <a:alpha val="43137"/>
                  </a:srgbClr>
                </a:outerShdw>
              </a:effectLst>
            </a:endParaRPr>
          </a:p>
          <a:p>
            <a:pPr marL="342900" indent="-342900">
              <a:buFontTx/>
              <a:buChar char="-"/>
              <a:defRPr/>
            </a:pPr>
            <a:r>
              <a:rPr lang="en-GB" sz="2000" dirty="0" smtClean="0">
                <a:solidFill>
                  <a:srgbClr val="FFFF00"/>
                </a:solidFill>
                <a:effectLst>
                  <a:outerShdw blurRad="38100" dist="38100" dir="2700000" algn="tl">
                    <a:srgbClr val="000000">
                      <a:alpha val="43137"/>
                    </a:srgbClr>
                  </a:outerShdw>
                </a:effectLst>
              </a:rPr>
              <a:t>One of these </a:t>
            </a:r>
            <a:r>
              <a:rPr lang="en-GB" sz="2000" i="1" dirty="0" smtClean="0">
                <a:solidFill>
                  <a:srgbClr val="FFFF00"/>
                </a:solidFill>
                <a:effectLst>
                  <a:outerShdw blurRad="38100" dist="38100" dir="2700000" algn="tl">
                    <a:srgbClr val="000000">
                      <a:alpha val="43137"/>
                    </a:srgbClr>
                  </a:outerShdw>
                </a:effectLst>
              </a:rPr>
              <a:t>Shanghai Bund</a:t>
            </a:r>
            <a:r>
              <a:rPr lang="en-GB" sz="2000" dirty="0" smtClean="0">
                <a:solidFill>
                  <a:srgbClr val="FFFF00"/>
                </a:solidFill>
                <a:effectLst>
                  <a:outerShdw blurRad="38100" dist="38100" dir="2700000" algn="tl">
                    <a:srgbClr val="000000">
                      <a:alpha val="43137"/>
                    </a:srgbClr>
                  </a:outerShdw>
                </a:effectLst>
              </a:rPr>
              <a:t> remade for Chinese TV in 2007</a:t>
            </a:r>
            <a:endParaRPr lang="en-GB" sz="2000" dirty="0">
              <a:solidFill>
                <a:srgbClr val="FFFF00"/>
              </a:solidFill>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8214" y="235441"/>
            <a:ext cx="224790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3022" y="235441"/>
            <a:ext cx="1447800" cy="2295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5736" y="3595265"/>
            <a:ext cx="1771650" cy="2943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13022" y="3536934"/>
            <a:ext cx="1968734" cy="2943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0064" y="3552811"/>
            <a:ext cx="3667125"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87411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97189" y="4077072"/>
            <a:ext cx="3600400" cy="646331"/>
          </a:xfrm>
          <a:prstGeom prst="rect">
            <a:avLst/>
          </a:prstGeom>
        </p:spPr>
        <p:txBody>
          <a:bodyPr wrap="square">
            <a:spAutoFit/>
          </a:bodyPr>
          <a:lstStyle/>
          <a:p>
            <a:r>
              <a:rPr lang="en-GB" dirty="0">
                <a:solidFill>
                  <a:prstClr val="white"/>
                </a:solidFill>
              </a:rPr>
              <a:t/>
            </a:r>
            <a:br>
              <a:rPr lang="en-GB" dirty="0">
                <a:solidFill>
                  <a:prstClr val="white"/>
                </a:solidFill>
              </a:rPr>
            </a:br>
            <a:endParaRPr lang="en-GB" dirty="0">
              <a:solidFill>
                <a:prstClr val="white"/>
              </a:solidFill>
            </a:endParaRPr>
          </a:p>
        </p:txBody>
      </p:sp>
      <p:sp>
        <p:nvSpPr>
          <p:cNvPr id="8" name="Rectangle 7"/>
          <p:cNvSpPr/>
          <p:nvPr/>
        </p:nvSpPr>
        <p:spPr>
          <a:xfrm>
            <a:off x="0" y="332656"/>
            <a:ext cx="9119956" cy="1569660"/>
          </a:xfrm>
          <a:prstGeom prst="rect">
            <a:avLst/>
          </a:prstGeom>
        </p:spPr>
        <p:txBody>
          <a:bodyPr wrap="square" lIns="540000" rIns="540000">
            <a:spAutoFit/>
          </a:bodyPr>
          <a:lstStyle/>
          <a:p>
            <a:pPr>
              <a:defRPr/>
            </a:pPr>
            <a:r>
              <a:rPr lang="en-GB" sz="2400" b="1" dirty="0">
                <a:solidFill>
                  <a:srgbClr val="FF0000"/>
                </a:solidFill>
                <a:effectLst>
                  <a:outerShdw blurRad="38100" dist="38100" dir="2700000" algn="tl">
                    <a:srgbClr val="000000">
                      <a:alpha val="43137"/>
                    </a:srgbClr>
                  </a:outerShdw>
                </a:effectLst>
              </a:rPr>
              <a:t>4. Communist Shanghai: </a:t>
            </a:r>
            <a:r>
              <a:rPr lang="en-GB" sz="2400" b="1" dirty="0" smtClean="0">
                <a:solidFill>
                  <a:srgbClr val="FF0000"/>
                </a:solidFill>
                <a:effectLst>
                  <a:outerShdw blurRad="38100" dist="38100" dir="2700000" algn="tl">
                    <a:srgbClr val="000000">
                      <a:alpha val="43137"/>
                    </a:srgbClr>
                  </a:outerShdw>
                </a:effectLst>
              </a:rPr>
              <a:t>Nostalgia</a:t>
            </a:r>
            <a:endParaRPr lang="en-GB" sz="2400"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a:solidFill>
                <a:srgbClr val="FFFF00"/>
              </a:solidFill>
              <a:effectLst>
                <a:outerShdw blurRad="38100" dist="38100" dir="2700000" algn="tl">
                  <a:srgbClr val="000000">
                    <a:alpha val="43137"/>
                  </a:srgbClr>
                </a:outerShdw>
              </a:effectLst>
            </a:endParaRPr>
          </a:p>
          <a:p>
            <a:pPr marL="342900" indent="-342900">
              <a:buFontTx/>
              <a:buChar char="-"/>
              <a:defRPr/>
            </a:pPr>
            <a:endParaRPr lang="en-GB" sz="2400" dirty="0">
              <a:solidFill>
                <a:srgbClr val="FFFF00"/>
              </a:solidFill>
              <a:effectLst>
                <a:outerShdw blurRad="38100" dist="38100" dir="2700000" algn="tl">
                  <a:srgbClr val="000000">
                    <a:alpha val="43137"/>
                  </a:srgbClr>
                </a:outerShdw>
              </a:effectLst>
            </a:endParaRPr>
          </a:p>
        </p:txBody>
      </p:sp>
      <p:sp>
        <p:nvSpPr>
          <p:cNvPr id="3" name="Rectangle 2"/>
          <p:cNvSpPr/>
          <p:nvPr/>
        </p:nvSpPr>
        <p:spPr>
          <a:xfrm>
            <a:off x="323529" y="930749"/>
            <a:ext cx="4173660" cy="1938992"/>
          </a:xfrm>
          <a:prstGeom prst="rect">
            <a:avLst/>
          </a:prstGeom>
        </p:spPr>
        <p:txBody>
          <a:bodyPr wrap="square">
            <a:spAutoFit/>
          </a:bodyPr>
          <a:lstStyle/>
          <a:p>
            <a:pPr marL="342900" indent="-342900">
              <a:buFontTx/>
              <a:buChar char="-"/>
              <a:defRPr/>
            </a:pPr>
            <a:endParaRPr lang="en-GB" sz="2000" dirty="0">
              <a:solidFill>
                <a:srgbClr val="FFFF00"/>
              </a:solidFill>
              <a:effectLst>
                <a:outerShdw blurRad="38100" dist="38100" dir="2700000" algn="tl">
                  <a:srgbClr val="000000">
                    <a:alpha val="43137"/>
                  </a:srgbClr>
                </a:outerShdw>
              </a:effectLst>
            </a:endParaRPr>
          </a:p>
          <a:p>
            <a:pPr marL="342900" indent="-342900">
              <a:buFontTx/>
              <a:buChar char="-"/>
              <a:defRPr/>
            </a:pPr>
            <a:r>
              <a:rPr lang="en-GB" sz="2000" dirty="0" smtClean="0">
                <a:solidFill>
                  <a:srgbClr val="FFFF00"/>
                </a:solidFill>
                <a:effectLst>
                  <a:outerShdw blurRad="38100" dist="38100" dir="2700000" algn="tl">
                    <a:srgbClr val="000000">
                      <a:alpha val="43137"/>
                    </a:srgbClr>
                  </a:outerShdw>
                </a:effectLst>
              </a:rPr>
              <a:t>Reawakening to pre-Cultural Revolution  city</a:t>
            </a:r>
          </a:p>
          <a:p>
            <a:pPr marL="342900" indent="-342900">
              <a:buFontTx/>
              <a:buChar char="-"/>
              <a:defRPr/>
            </a:pPr>
            <a:endParaRPr lang="en-GB" sz="2000" dirty="0">
              <a:solidFill>
                <a:srgbClr val="FFFF00"/>
              </a:solidFill>
              <a:effectLst>
                <a:outerShdw blurRad="38100" dist="38100" dir="2700000" algn="tl">
                  <a:srgbClr val="000000">
                    <a:alpha val="43137"/>
                  </a:srgbClr>
                </a:outerShdw>
              </a:effectLst>
            </a:endParaRPr>
          </a:p>
          <a:p>
            <a:pPr marL="342900" indent="-342900">
              <a:buFontTx/>
              <a:buChar char="-"/>
              <a:defRPr/>
            </a:pPr>
            <a:r>
              <a:rPr lang="en-GB" sz="2000" dirty="0" smtClean="0">
                <a:solidFill>
                  <a:srgbClr val="FFFF00"/>
                </a:solidFill>
                <a:effectLst>
                  <a:outerShdw blurRad="38100" dist="38100" dir="2700000" algn="tl">
                    <a:srgbClr val="000000">
                      <a:alpha val="43137"/>
                    </a:srgbClr>
                  </a:outerShdw>
                </a:effectLst>
              </a:rPr>
              <a:t>Commodification of 1920s, 1930s Shanghai</a:t>
            </a:r>
            <a:endParaRPr lang="en-GB" sz="2000" dirty="0">
              <a:solidFill>
                <a:srgbClr val="FFFF00"/>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77072"/>
            <a:ext cx="6944695" cy="2791215"/>
          </a:xfrm>
          <a:prstGeom prst="rect">
            <a:avLst/>
          </a:prstGeom>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8067" y="770078"/>
            <a:ext cx="4519522" cy="3191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658941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2413" y="0"/>
            <a:ext cx="7488832" cy="2585323"/>
          </a:xfrm>
          <a:prstGeom prst="rect">
            <a:avLst/>
          </a:prstGeom>
        </p:spPr>
        <p:txBody>
          <a:bodyPr wrap="square">
            <a:spAutoFit/>
          </a:bodyPr>
          <a:lstStyle/>
          <a:p>
            <a:pPr indent="457200" algn="just">
              <a:lnSpc>
                <a:spcPct val="150000"/>
              </a:lnSpc>
              <a:spcAft>
                <a:spcPts val="0"/>
              </a:spcAft>
            </a:pPr>
            <a:r>
              <a:rPr lang="en-GB" dirty="0">
                <a:ea typeface="Calibri" panose="020F0502020204030204" pitchFamily="34" charset="0"/>
                <a:cs typeface="Times New Roman" panose="02020603050405020304" pitchFamily="18" charset="0"/>
              </a:rPr>
              <a:t> </a:t>
            </a:r>
            <a:endParaRPr lang="en-US" dirty="0">
              <a:ea typeface="Calibri" panose="020F0502020204030204" pitchFamily="34" charset="0"/>
              <a:cs typeface="Times New Roman" panose="02020603050405020304" pitchFamily="18" charset="0"/>
            </a:endParaRPr>
          </a:p>
          <a:p>
            <a:pPr algn="just">
              <a:lnSpc>
                <a:spcPct val="150000"/>
              </a:lnSpc>
              <a:spcAft>
                <a:spcPts val="0"/>
              </a:spcAft>
            </a:pPr>
            <a:r>
              <a:rPr lang="en-GB" i="1" u="sng" dirty="0">
                <a:ea typeface="Calibri" panose="020F0502020204030204" pitchFamily="34" charset="0"/>
                <a:cs typeface="Times New Roman" panose="02020603050405020304" pitchFamily="18" charset="0"/>
              </a:rPr>
              <a:t>Required reading </a:t>
            </a:r>
            <a:r>
              <a:rPr lang="en-GB" i="1" u="sng" dirty="0" smtClean="0">
                <a:ea typeface="Calibri" panose="020F0502020204030204" pitchFamily="34" charset="0"/>
                <a:cs typeface="Times New Roman" panose="02020603050405020304" pitchFamily="18" charset="0"/>
              </a:rPr>
              <a:t>for Friday:</a:t>
            </a:r>
          </a:p>
          <a:p>
            <a:pPr marL="285750" lvl="0" indent="-285750" algn="just">
              <a:lnSpc>
                <a:spcPct val="150000"/>
              </a:lnSpc>
              <a:buFont typeface="Arial" panose="020B0604020202020204" pitchFamily="34" charset="0"/>
              <a:buChar char="•"/>
            </a:pPr>
            <a:r>
              <a:rPr lang="en-GB" dirty="0" smtClean="0"/>
              <a:t>Leo </a:t>
            </a:r>
            <a:r>
              <a:rPr lang="en-GB" dirty="0" err="1"/>
              <a:t>Ou</a:t>
            </a:r>
            <a:r>
              <a:rPr lang="en-GB" dirty="0"/>
              <a:t>-fan Lee, ‘Shanghai Modern: Reflections on Urban Culture in China in the 1930s,’ </a:t>
            </a:r>
            <a:r>
              <a:rPr lang="en-GB" i="1" dirty="0"/>
              <a:t>Public Culture: Bulletin of the Project for Transnational Cultural Studies</a:t>
            </a:r>
            <a:r>
              <a:rPr lang="en-GB" dirty="0"/>
              <a:t>, Vol. 11, No. 1 (January 1999), pp. 76–107.</a:t>
            </a:r>
            <a:endParaRPr lang="en-US" dirty="0"/>
          </a:p>
          <a:p>
            <a:pPr algn="just">
              <a:lnSpc>
                <a:spcPct val="150000"/>
              </a:lnSpc>
              <a:spcAft>
                <a:spcPts val="0"/>
              </a:spcAft>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9632" y="2204864"/>
            <a:ext cx="6588224" cy="4398463"/>
          </a:xfrm>
          <a:prstGeom prst="rect">
            <a:avLst/>
          </a:prstGeom>
        </p:spPr>
      </p:pic>
    </p:spTree>
    <p:extLst>
      <p:ext uri="{BB962C8B-B14F-4D97-AF65-F5344CB8AC3E}">
        <p14:creationId xmlns:p14="http://schemas.microsoft.com/office/powerpoint/2010/main" val="416921496"/>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2654</TotalTime>
  <Words>2349</Words>
  <Application>Microsoft Office PowerPoint</Application>
  <PresentationFormat>On-screen Show (4:3)</PresentationFormat>
  <Paragraphs>308</Paragraphs>
  <Slides>41</Slides>
  <Notes>38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ＭＳ Ｐゴシック</vt:lpstr>
      <vt:lpstr>Arial</vt:lpstr>
      <vt:lpstr>Calibri</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Alexander Scott</cp:lastModifiedBy>
  <cp:revision>85</cp:revision>
  <cp:lastPrinted>2017-02-20T14:51:07Z</cp:lastPrinted>
  <dcterms:created xsi:type="dcterms:W3CDTF">2016-02-12T16:02:22Z</dcterms:created>
  <dcterms:modified xsi:type="dcterms:W3CDTF">2017-02-21T14:51:48Z</dcterms:modified>
</cp:coreProperties>
</file>