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727" autoAdjust="0"/>
  </p:normalViewPr>
  <p:slideViewPr>
    <p:cSldViewPr snapToGrid="0">
      <p:cViewPr varScale="1">
        <p:scale>
          <a:sx n="52" d="100"/>
          <a:sy n="52" d="100"/>
        </p:scale>
        <p:origin x="145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6223FE-4874-4394-B879-001F98CC80C3}" type="datetimeFigureOut">
              <a:rPr lang="en-US" smtClean="0"/>
              <a:t>10/17/2023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FDE09-13CB-43CB-860B-6FCE0046B3FD}" type="slidenum">
              <a:rPr lang="en-US" smtClean="0"/>
              <a:t>‹#›</a:t>
            </a:fld>
            <a:endParaRPr lang="en-US"/>
          </a:p>
        </p:txBody>
      </p:sp>
    </p:spTree>
    <p:extLst>
      <p:ext uri="{BB962C8B-B14F-4D97-AF65-F5344CB8AC3E}">
        <p14:creationId xmlns:p14="http://schemas.microsoft.com/office/powerpoint/2010/main" val="1363152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discussion part of this presentation, there is the presence of detailed analysis regarding hospitality and guest services that are performed by the hospitality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organisations</a:t>
            </a:r>
            <a:r>
              <a:rPr lang="en-US" sz="1200" kern="1200" dirty="0" smtClean="0">
                <a:solidFill>
                  <a:schemeClr val="tx1"/>
                </a:solidFill>
                <a:effectLst/>
                <a:latin typeface="Arial" panose="020B0604020202020204" pitchFamily="34" charset="0"/>
                <a:ea typeface="+mn-ea"/>
                <a:cs typeface="Arial" panose="020B0604020202020204" pitchFamily="34" charset="0"/>
              </a:rPr>
              <a:t>. In that regard, the hospitality service of JW Marriott is selected to get a clear idea about the overall services that it offers to the customers. The process also helps to identify the main customers along with the appeal of the hotel to its customers.  Furthermore, the scope, nature, and role of guest services and facilities within the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organisational</a:t>
            </a:r>
            <a:r>
              <a:rPr lang="en-US" sz="1200" kern="1200" dirty="0" smtClean="0">
                <a:solidFill>
                  <a:schemeClr val="tx1"/>
                </a:solidFill>
                <a:effectLst/>
                <a:latin typeface="Arial" panose="020B0604020202020204" pitchFamily="34" charset="0"/>
                <a:ea typeface="+mn-ea"/>
                <a:cs typeface="Arial" panose="020B0604020202020204" pitchFamily="34" charset="0"/>
              </a:rPr>
              <a:t> operations are also presented in the discussion part of this presentation.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2</a:t>
            </a:fld>
            <a:endParaRPr lang="en-US"/>
          </a:p>
        </p:txBody>
      </p:sp>
    </p:spTree>
    <p:extLst>
      <p:ext uri="{BB962C8B-B14F-4D97-AF65-F5344CB8AC3E}">
        <p14:creationId xmlns:p14="http://schemas.microsoft.com/office/powerpoint/2010/main" val="283086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Based on the detailed analysis of the overall business operations of JW Marriott it is encountered that at the beginning stage in 1984, this hotel opened its first hotel in Washington. It operates its business within the international hospitality industry. This hospitality chain has its hotels in approximately 113 locations around the world. On this note, it is encountered that the earning revenue of this company is approximately $22.926 billion. It indicates an increase in revenues by approximately 27.87% in the current year (JW Marriott, 2023).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3</a:t>
            </a:fld>
            <a:endParaRPr lang="en-US"/>
          </a:p>
        </p:txBody>
      </p:sp>
    </p:spTree>
    <p:extLst>
      <p:ext uri="{BB962C8B-B14F-4D97-AF65-F5344CB8AC3E}">
        <p14:creationId xmlns:p14="http://schemas.microsoft.com/office/powerpoint/2010/main" val="1958689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operational area of JW Marriott, it is noticed that this hospitality company attracts customers from all the segments. In that regard, it is encountered that corporates that try to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organise</a:t>
            </a:r>
            <a:r>
              <a:rPr lang="en-US" sz="1200" kern="1200" dirty="0" smtClean="0">
                <a:solidFill>
                  <a:schemeClr val="tx1"/>
                </a:solidFill>
                <a:effectLst/>
                <a:latin typeface="Arial" panose="020B0604020202020204" pitchFamily="34" charset="0"/>
                <a:ea typeface="+mn-ea"/>
                <a:cs typeface="Arial" panose="020B0604020202020204" pitchFamily="34" charset="0"/>
              </a:rPr>
              <a:t> meetings or conferences are the potential customers of this brand. Therefore, the people who require a long month's accommodation are the customers of this hospitality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a:t>
            </a:r>
            <a:r>
              <a:rPr lang="en-US" sz="1200" kern="1200" dirty="0" smtClean="0">
                <a:solidFill>
                  <a:schemeClr val="tx1"/>
                </a:solidFill>
                <a:effectLst/>
                <a:latin typeface="Arial" panose="020B0604020202020204" pitchFamily="34" charset="0"/>
                <a:ea typeface="+mn-ea"/>
                <a:cs typeface="Arial" panose="020B0604020202020204" pitchFamily="34" charset="0"/>
              </a:rPr>
              <a:t>. It clearly indicates that this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a:t>
            </a:r>
            <a:r>
              <a:rPr lang="en-US" sz="1200" kern="1200" dirty="0" smtClean="0">
                <a:solidFill>
                  <a:schemeClr val="tx1"/>
                </a:solidFill>
                <a:effectLst/>
                <a:latin typeface="Arial" panose="020B0604020202020204" pitchFamily="34" charset="0"/>
                <a:ea typeface="+mn-ea"/>
                <a:cs typeface="Arial" panose="020B0604020202020204" pitchFamily="34" charset="0"/>
              </a:rPr>
              <a:t> targets people with higher income groups as its potential customers (Marriott, 2022).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4</a:t>
            </a:fld>
            <a:endParaRPr lang="en-US"/>
          </a:p>
        </p:txBody>
      </p:sp>
    </p:spTree>
    <p:extLst>
      <p:ext uri="{BB962C8B-B14F-4D97-AF65-F5344CB8AC3E}">
        <p14:creationId xmlns:p14="http://schemas.microsoft.com/office/powerpoint/2010/main" val="4055342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In the case of managing a proper appeal to the customers, the management team of JW Marriott is focusing on the delivery of luxurious as well as premium quality services for its customers. Within its service area, it not only presents hotels but also offers restaurants to customers to enjoy their holidays or leisure time. The rooms within this hotel have a pretty lobby and </a:t>
            </a:r>
            <a:r>
              <a:rPr lang="en-US" sz="1200" kern="1200" dirty="0" err="1" smtClean="0">
                <a:solidFill>
                  <a:schemeClr val="tx1"/>
                </a:solidFill>
                <a:effectLst/>
                <a:latin typeface="Arial" panose="020B0604020202020204" pitchFamily="34" charset="0"/>
                <a:ea typeface="+mn-ea"/>
                <a:cs typeface="Arial" panose="020B0604020202020204" pitchFamily="34" charset="0"/>
              </a:rPr>
              <a:t>personalised</a:t>
            </a:r>
            <a:r>
              <a:rPr lang="en-US" sz="1200" kern="1200" dirty="0" smtClean="0">
                <a:solidFill>
                  <a:schemeClr val="tx1"/>
                </a:solidFill>
                <a:effectLst/>
                <a:latin typeface="Arial" panose="020B0604020202020204" pitchFamily="34" charset="0"/>
                <a:ea typeface="+mn-ea"/>
                <a:cs typeface="Arial" panose="020B0604020202020204" pitchFamily="34" charset="0"/>
              </a:rPr>
              <a:t> services are offered to customers considering their requirements (</a:t>
            </a:r>
            <a:r>
              <a:rPr lang="en-US" sz="1200" kern="1200" dirty="0" err="1" smtClean="0">
                <a:solidFill>
                  <a:schemeClr val="tx1"/>
                </a:solidFill>
                <a:effectLst/>
                <a:latin typeface="Arial" panose="020B0604020202020204" pitchFamily="34" charset="0"/>
                <a:ea typeface="+mn-ea"/>
                <a:cs typeface="Arial" panose="020B0604020202020204" pitchFamily="34" charset="0"/>
              </a:rPr>
              <a:t>GlobalData</a:t>
            </a:r>
            <a:r>
              <a:rPr lang="en-US" sz="1200" kern="1200" dirty="0" smtClean="0">
                <a:solidFill>
                  <a:schemeClr val="tx1"/>
                </a:solidFill>
                <a:effectLst/>
                <a:latin typeface="Arial" panose="020B0604020202020204" pitchFamily="34" charset="0"/>
                <a:ea typeface="+mn-ea"/>
                <a:cs typeface="Arial" panose="020B0604020202020204" pitchFamily="34" charset="0"/>
              </a:rPr>
              <a:t>, 2023).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5</a:t>
            </a:fld>
            <a:endParaRPr lang="en-US"/>
          </a:p>
        </p:txBody>
      </p:sp>
    </p:spTree>
    <p:extLst>
      <p:ext uri="{BB962C8B-B14F-4D97-AF65-F5344CB8AC3E}">
        <p14:creationId xmlns:p14="http://schemas.microsoft.com/office/powerpoint/2010/main" val="579453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operational area of the hospitality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organisations</a:t>
            </a:r>
            <a:r>
              <a:rPr lang="en-US" sz="1200" kern="1200" dirty="0" smtClean="0">
                <a:solidFill>
                  <a:schemeClr val="tx1"/>
                </a:solidFill>
                <a:effectLst/>
                <a:latin typeface="Arial" panose="020B0604020202020204" pitchFamily="34" charset="0"/>
                <a:ea typeface="+mn-ea"/>
                <a:cs typeface="Arial" panose="020B0604020202020204" pitchFamily="34" charset="0"/>
              </a:rPr>
              <a:t> engagement of guest services is offering effective scope. In that case, it can be added that the nature of the guest service is to manage the satisfaction of the customers. Therefore, it delivers scope to the hospitality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organisations</a:t>
            </a:r>
            <a:r>
              <a:rPr lang="en-US" sz="1200" kern="1200" dirty="0" smtClean="0">
                <a:solidFill>
                  <a:schemeClr val="tx1"/>
                </a:solidFill>
                <a:effectLst/>
                <a:latin typeface="Arial" panose="020B0604020202020204" pitchFamily="34" charset="0"/>
                <a:ea typeface="+mn-ea"/>
                <a:cs typeface="Arial" panose="020B0604020202020204" pitchFamily="34" charset="0"/>
              </a:rPr>
              <a:t> to offer detailed descriptions of the overall services and that helps to attract customers. Furthermore, the role of guest service is to ensure the response to the requirements of the guests is timely (Walker, 2021).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6</a:t>
            </a:fld>
            <a:endParaRPr lang="en-US"/>
          </a:p>
        </p:txBody>
      </p:sp>
    </p:spTree>
    <p:extLst>
      <p:ext uri="{BB962C8B-B14F-4D97-AF65-F5344CB8AC3E}">
        <p14:creationId xmlns:p14="http://schemas.microsoft.com/office/powerpoint/2010/main" val="1371150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operational area of JW Marriott the guest service and facility focuses on the maintenance of customer satisfaction within the business. In that case, it is noticed that the nature of this service is to deliver food along with lodging services. Thus, it creates scope for the company to enhance overall sales in business by attracting more customers. Therefore, the role of guest service in this hotel is to meet the needs of guests while availing services from this hotel (Bloomberg, 2023).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7</a:t>
            </a:fld>
            <a:endParaRPr lang="en-US"/>
          </a:p>
        </p:txBody>
      </p:sp>
    </p:spTree>
    <p:extLst>
      <p:ext uri="{BB962C8B-B14F-4D97-AF65-F5344CB8AC3E}">
        <p14:creationId xmlns:p14="http://schemas.microsoft.com/office/powerpoint/2010/main" val="2756405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operational area of the companies, hospitality is important enough as it helps to manage the value of the customers within the service area of the company based on the presentation of satisfactory services to them. Therefore, it also helps to attract new customers by showing exclusive services to them. Thus, the delivery of exclusive services considering the needs of customers helps to manage consumer loyalty within the business. Not only that but it resulted in the increasing rates of sales and managed growth in earning revenues (Ford, 2020).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8</a:t>
            </a:fld>
            <a:endParaRPr lang="en-US"/>
          </a:p>
        </p:txBody>
      </p:sp>
    </p:spTree>
    <p:extLst>
      <p:ext uri="{BB962C8B-B14F-4D97-AF65-F5344CB8AC3E}">
        <p14:creationId xmlns:p14="http://schemas.microsoft.com/office/powerpoint/2010/main" val="3611581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The leaders of the</a:t>
            </a:r>
            <a:r>
              <a:rPr lang="en-US" sz="1200" b="0" i="0" u="none" strike="noStrike" kern="1200" dirty="0" smtClean="0">
                <a:solidFill>
                  <a:schemeClr val="tx1"/>
                </a:solidFill>
                <a:effectLst/>
                <a:latin typeface="+mn-lt"/>
                <a:ea typeface="+mn-ea"/>
                <a:cs typeface="+mn-cs"/>
              </a:rPr>
              <a:t> </a:t>
            </a:r>
            <a:r>
              <a:rPr lang="en-US" sz="1200" b="0" i="0" u="none" strike="noStrike" kern="1200" dirty="0" smtClean="0">
                <a:solidFill>
                  <a:schemeClr val="tx1"/>
                </a:solidFill>
                <a:effectLst/>
                <a:latin typeface="Arial" panose="020B0604020202020204" pitchFamily="34" charset="0"/>
                <a:ea typeface="+mn-ea"/>
                <a:cs typeface="Arial" panose="020B0604020202020204" pitchFamily="34" charset="0"/>
              </a:rPr>
              <a:t>JW Marriott</a:t>
            </a:r>
            <a:r>
              <a:rPr lang="en-US" sz="1200" kern="1200" dirty="0" smtClean="0">
                <a:solidFill>
                  <a:schemeClr val="tx1"/>
                </a:solidFill>
                <a:effectLst/>
                <a:latin typeface="Arial" panose="020B0604020202020204" pitchFamily="34" charset="0"/>
                <a:ea typeface="+mn-ea"/>
                <a:cs typeface="Arial" panose="020B0604020202020204" pitchFamily="34" charset="0"/>
              </a:rPr>
              <a:t> focus on the maintenance of multiple aspects within their operational area to meet or exceed the expectations of guests. In that regard, it is observed that the adoption of detailed knowledge about the target market is performed to tailor their services as well as amenities to meet the requirements of the guests. Therefore, </a:t>
            </a:r>
            <a:r>
              <a:rPr lang="en-US" sz="1200" kern="1200" dirty="0" err="1" smtClean="0">
                <a:solidFill>
                  <a:schemeClr val="tx1"/>
                </a:solidFill>
                <a:effectLst/>
                <a:latin typeface="Arial" panose="020B0604020202020204" pitchFamily="34" charset="0"/>
                <a:ea typeface="+mn-ea"/>
                <a:cs typeface="Arial" panose="020B0604020202020204" pitchFamily="34" charset="0"/>
              </a:rPr>
              <a:t>personalised</a:t>
            </a:r>
            <a:r>
              <a:rPr lang="en-US" sz="1200" kern="1200" dirty="0" smtClean="0">
                <a:solidFill>
                  <a:schemeClr val="tx1"/>
                </a:solidFill>
                <a:effectLst/>
                <a:latin typeface="Arial" panose="020B0604020202020204" pitchFamily="34" charset="0"/>
                <a:ea typeface="+mn-ea"/>
                <a:cs typeface="Arial" panose="020B0604020202020204" pitchFamily="34" charset="0"/>
              </a:rPr>
              <a:t> services are also offered to the guests by the hotels based on the identification of their needs. It allows the hotels to exceed the expectations level of the customers with efficiency (Solomon, 2018).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9</a:t>
            </a:fld>
            <a:endParaRPr lang="en-US"/>
          </a:p>
        </p:txBody>
      </p:sp>
    </p:spTree>
    <p:extLst>
      <p:ext uri="{BB962C8B-B14F-4D97-AF65-F5344CB8AC3E}">
        <p14:creationId xmlns:p14="http://schemas.microsoft.com/office/powerpoint/2010/main" val="2746589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Within the service area, the leaders of hotels like JW Marriott are focusing on earning trust among customers as it helps to meet consumer expectations. Thus, the management team of the hotels are maintaining transparency in case of sharing information about the hotel to the customers. It helps to create a reliable position within the minds of the consumers (</a:t>
            </a:r>
            <a:r>
              <a:rPr lang="en-US" sz="1200" kern="1200" dirty="0" err="1" smtClean="0">
                <a:solidFill>
                  <a:schemeClr val="tx1"/>
                </a:solidFill>
                <a:effectLst/>
                <a:latin typeface="Arial" panose="020B0604020202020204" pitchFamily="34" charset="0"/>
                <a:ea typeface="+mn-ea"/>
                <a:cs typeface="Arial" panose="020B0604020202020204" pitchFamily="34" charset="0"/>
              </a:rPr>
              <a:t>Heppell</a:t>
            </a:r>
            <a:r>
              <a:rPr lang="en-US" sz="1200" kern="1200" dirty="0" smtClean="0">
                <a:solidFill>
                  <a:schemeClr val="tx1"/>
                </a:solidFill>
                <a:effectLst/>
                <a:latin typeface="Arial" panose="020B0604020202020204" pitchFamily="34" charset="0"/>
                <a:ea typeface="+mn-ea"/>
                <a:cs typeface="Arial" panose="020B0604020202020204" pitchFamily="34" charset="0"/>
              </a:rPr>
              <a:t>, 2015). </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10</a:t>
            </a:fld>
            <a:endParaRPr lang="en-US"/>
          </a:p>
        </p:txBody>
      </p:sp>
    </p:spTree>
    <p:extLst>
      <p:ext uri="{BB962C8B-B14F-4D97-AF65-F5344CB8AC3E}">
        <p14:creationId xmlns:p14="http://schemas.microsoft.com/office/powerpoint/2010/main" val="344356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Arial" panose="020B0604020202020204" pitchFamily="34" charset="0"/>
                <a:ea typeface="+mn-ea"/>
                <a:cs typeface="Arial" panose="020B0604020202020204" pitchFamily="34" charset="0"/>
              </a:rPr>
              <a:t>In the hotel business, the introduction of guest service helps to gain success. It produces scope for hotels like JW Marriott to attract more customers to earn revenues from the business. Thus, maintenance of loyalty towards customers helps to meet the expectations of customers based on the delivery of hospitality services. Not only that but hospitality </a:t>
            </a:r>
            <a:r>
              <a:rPr lang="en-US" sz="1200" kern="1200" dirty="0" err="1" smtClean="0">
                <a:solidFill>
                  <a:schemeClr val="tx1"/>
                </a:solidFill>
                <a:effectLst/>
                <a:latin typeface="Arial" panose="020B0604020202020204" pitchFamily="34" charset="0"/>
                <a:ea typeface="+mn-ea"/>
                <a:cs typeface="Arial" panose="020B0604020202020204" pitchFamily="34" charset="0"/>
              </a:rPr>
              <a:t>organisations</a:t>
            </a:r>
            <a:r>
              <a:rPr lang="en-US" sz="1200" kern="1200" dirty="0" smtClean="0">
                <a:solidFill>
                  <a:schemeClr val="tx1"/>
                </a:solidFill>
                <a:effectLst/>
                <a:latin typeface="Arial" panose="020B0604020202020204" pitchFamily="34" charset="0"/>
                <a:ea typeface="+mn-ea"/>
                <a:cs typeface="Arial" panose="020B0604020202020204" pitchFamily="34" charset="0"/>
              </a:rPr>
              <a:t> understand the target market in business to exceed the expectation level of customers.</a:t>
            </a:r>
          </a:p>
          <a:p>
            <a:pPr algn="just"/>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C5EFDE09-13CB-43CB-860B-6FCE0046B3FD}" type="slidenum">
              <a:rPr lang="en-US" smtClean="0"/>
              <a:t>11</a:t>
            </a:fld>
            <a:endParaRPr lang="en-US"/>
          </a:p>
        </p:txBody>
      </p:sp>
    </p:spTree>
    <p:extLst>
      <p:ext uri="{BB962C8B-B14F-4D97-AF65-F5344CB8AC3E}">
        <p14:creationId xmlns:p14="http://schemas.microsoft.com/office/powerpoint/2010/main" val="4754814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AAE6A5D5-50F1-4A2C-98CC-9882A092166A}"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6103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1271119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3582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E383AB7-1F9D-46F7-8020-A86561AEDD0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35245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E383AB7-1F9D-46F7-8020-A86561AEDD04}" type="datetimeFigureOut">
              <a:rPr lang="en-US" smtClean="0"/>
              <a:t>10/17/2023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E6A5D5-50F1-4A2C-98CC-9882A092166A}"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6462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E383AB7-1F9D-46F7-8020-A86561AEDD04}" type="datetimeFigureOut">
              <a:rPr lang="en-US" smtClean="0"/>
              <a:t>10/17/2023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E6A5D5-50F1-4A2C-98CC-9882A092166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7309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83AB7-1F9D-46F7-8020-A86561AEDD04}" type="datetimeFigureOut">
              <a:rPr lang="en-US" smtClean="0"/>
              <a:t>10/17/2023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2454732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E383AB7-1F9D-46F7-8020-A86561AEDD0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6A5D5-50F1-4A2C-98CC-9882A092166A}"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2785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E383AB7-1F9D-46F7-8020-A86561AEDD0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3317136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E383AB7-1F9D-46F7-8020-A86561AEDD04}"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2764996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2440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6856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spTree>
    <p:extLst>
      <p:ext uri="{BB962C8B-B14F-4D97-AF65-F5344CB8AC3E}">
        <p14:creationId xmlns:p14="http://schemas.microsoft.com/office/powerpoint/2010/main" val="1085375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9258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69829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67261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E383AB7-1F9D-46F7-8020-A86561AEDD04}"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E6A5D5-50F1-4A2C-98CC-9882A092166A}"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2983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E383AB7-1F9D-46F7-8020-A86561AEDD04}" type="datetimeFigureOut">
              <a:rPr lang="en-US" smtClean="0"/>
              <a:t>10/17/2023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AE6A5D5-50F1-4A2C-98CC-9882A092166A}" type="slidenum">
              <a:rPr lang="en-US" smtClean="0"/>
              <a:t>‹#›</a:t>
            </a:fld>
            <a:endParaRPr lang="en-US"/>
          </a:p>
        </p:txBody>
      </p:sp>
    </p:spTree>
    <p:extLst>
      <p:ext uri="{BB962C8B-B14F-4D97-AF65-F5344CB8AC3E}">
        <p14:creationId xmlns:p14="http://schemas.microsoft.com/office/powerpoint/2010/main" val="38741520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53210" y="3752182"/>
            <a:ext cx="6815669" cy="1515533"/>
          </a:xfrm>
        </p:spPr>
        <p:txBody>
          <a:bodyPr/>
          <a:lstStyle/>
          <a:p>
            <a:r>
              <a:rPr lang="en-US" sz="4000" b="1" dirty="0">
                <a:latin typeface="Arial" panose="020B0604020202020204" pitchFamily="34" charset="0"/>
                <a:cs typeface="Arial" panose="020B0604020202020204" pitchFamily="34" charset="0"/>
              </a:rPr>
              <a:t>BMIH4003</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Hospitality &amp; Guest Services</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LEVEL 4</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Assessment 1</a:t>
            </a:r>
            <a:r>
              <a:rPr lang="en-US" sz="4000" dirty="0">
                <a:latin typeface="Arial" panose="020B0604020202020204" pitchFamily="34" charset="0"/>
                <a:cs typeface="Arial" panose="020B0604020202020204" pitchFamily="34" charset="0"/>
              </a:rPr>
              <a:t/>
            </a:r>
            <a:br>
              <a:rPr lang="en-US" sz="4000"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218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974770" cy="3318936"/>
          </a:xfrm>
        </p:spPr>
        <p:txBody>
          <a:bodyPr/>
          <a:lstStyle/>
          <a:p>
            <a:pPr lvl="0"/>
            <a:r>
              <a:rPr lang="en-US" dirty="0">
                <a:latin typeface="Arial" panose="020B0604020202020204" pitchFamily="34" charset="0"/>
                <a:cs typeface="Arial" panose="020B0604020202020204" pitchFamily="34" charset="0"/>
              </a:rPr>
              <a:t>This presentation introduced hospitality</a:t>
            </a:r>
          </a:p>
          <a:p>
            <a:pPr lvl="0"/>
            <a:r>
              <a:rPr lang="en-US" dirty="0">
                <a:latin typeface="Arial" panose="020B0604020202020204" pitchFamily="34" charset="0"/>
                <a:cs typeface="Arial" panose="020B0604020202020204" pitchFamily="34" charset="0"/>
              </a:rPr>
              <a:t>Guest services are also </a:t>
            </a:r>
            <a:r>
              <a:rPr lang="en-US" dirty="0" err="1">
                <a:latin typeface="Arial" panose="020B0604020202020204" pitchFamily="34" charset="0"/>
                <a:cs typeface="Arial" panose="020B0604020202020204" pitchFamily="34" charset="0"/>
              </a:rPr>
              <a:t>analysed</a:t>
            </a:r>
            <a:endParaRPr lang="en-US" dirty="0">
              <a:latin typeface="Arial" panose="020B0604020202020204" pitchFamily="34" charset="0"/>
              <a:cs typeface="Arial" panose="020B0604020202020204" pitchFamily="34" charset="0"/>
            </a:endParaRPr>
          </a:p>
          <a:p>
            <a:pPr lvl="0"/>
            <a:r>
              <a:rPr lang="en-US" dirty="0">
                <a:latin typeface="Arial" panose="020B0604020202020204" pitchFamily="34" charset="0"/>
                <a:cs typeface="Arial" panose="020B0604020202020204" pitchFamily="34" charset="0"/>
              </a:rPr>
              <a:t>Hospitality services of JW Marriott are described</a:t>
            </a:r>
          </a:p>
          <a:p>
            <a:endParaRPr lang="en-US" dirty="0">
              <a:latin typeface="Arial" panose="020B0604020202020204" pitchFamily="34" charset="0"/>
              <a:cs typeface="Arial" panose="020B0604020202020204" pitchFamily="34" charset="0"/>
            </a:endParaRPr>
          </a:p>
        </p:txBody>
      </p:sp>
      <p:pic>
        <p:nvPicPr>
          <p:cNvPr id="11266" name="Picture 2" descr="Guest Services Agent - Check in counter - Picture of Holiday Inn &amp; Suites  Rayong City Centre, an IHG Hotel - Tripadvis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7865" y="2761860"/>
            <a:ext cx="4068404" cy="3114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915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Introducing JW Marriott</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382139" y="2556932"/>
            <a:ext cx="4514458" cy="3318936"/>
          </a:xfrm>
        </p:spPr>
        <p:txBody>
          <a:bodyPr>
            <a:normAutofit fontScale="92500"/>
          </a:bodyPr>
          <a:lstStyle/>
          <a:p>
            <a:pPr lvl="0"/>
            <a:r>
              <a:rPr lang="en-US" dirty="0">
                <a:latin typeface="Arial" panose="020B0604020202020204" pitchFamily="34" charset="0"/>
                <a:cs typeface="Arial" panose="020B0604020202020204" pitchFamily="34" charset="0"/>
              </a:rPr>
              <a:t>JW </a:t>
            </a:r>
            <a:r>
              <a:rPr lang="en-US" dirty="0">
                <a:latin typeface="Arial" panose="020B0604020202020204" pitchFamily="34" charset="0"/>
                <a:cs typeface="Arial" panose="020B0604020202020204" pitchFamily="34" charset="0"/>
              </a:rPr>
              <a:t>M</a:t>
            </a:r>
            <a:r>
              <a:rPr lang="en-US" dirty="0" smtClean="0">
                <a:latin typeface="Arial" panose="020B0604020202020204" pitchFamily="34" charset="0"/>
                <a:cs typeface="Arial" panose="020B0604020202020204" pitchFamily="34" charset="0"/>
              </a:rPr>
              <a:t>arriot </a:t>
            </a:r>
            <a:r>
              <a:rPr lang="en-US" dirty="0">
                <a:latin typeface="Arial" panose="020B0604020202020204" pitchFamily="34" charset="0"/>
                <a:cs typeface="Arial" panose="020B0604020202020204" pitchFamily="34" charset="0"/>
              </a:rPr>
              <a:t>established in 1984</a:t>
            </a:r>
          </a:p>
          <a:p>
            <a:pPr lvl="0"/>
            <a:r>
              <a:rPr lang="en-US" dirty="0">
                <a:latin typeface="Arial" panose="020B0604020202020204" pitchFamily="34" charset="0"/>
                <a:cs typeface="Arial" panose="020B0604020202020204" pitchFamily="34" charset="0"/>
              </a:rPr>
              <a:t>It offers hospitality services</a:t>
            </a:r>
          </a:p>
          <a:p>
            <a:pPr lvl="0"/>
            <a:r>
              <a:rPr lang="en-US" dirty="0">
                <a:latin typeface="Arial" panose="020B0604020202020204" pitchFamily="34" charset="0"/>
                <a:cs typeface="Arial" panose="020B0604020202020204" pitchFamily="34" charset="0"/>
              </a:rPr>
              <a:t>In approximately 113 locations it has hotels (JW Marriott, 2023)</a:t>
            </a:r>
          </a:p>
          <a:p>
            <a:pPr lvl="0"/>
            <a:r>
              <a:rPr lang="en-US" dirty="0">
                <a:latin typeface="Arial" panose="020B0604020202020204" pitchFamily="34" charset="0"/>
                <a:cs typeface="Arial" panose="020B0604020202020204" pitchFamily="34" charset="0"/>
              </a:rPr>
              <a:t>Earning revenue is approximately $22.926 billion</a:t>
            </a:r>
          </a:p>
          <a:p>
            <a:pPr lvl="0"/>
            <a:r>
              <a:rPr lang="en-US" dirty="0">
                <a:latin typeface="Arial" panose="020B0604020202020204" pitchFamily="34" charset="0"/>
                <a:cs typeface="Arial" panose="020B0604020202020204" pitchFamily="34" charset="0"/>
              </a:rPr>
              <a:t>Headquarters is based in the US </a:t>
            </a:r>
          </a:p>
          <a:p>
            <a:endParaRPr lang="en-US" dirty="0">
              <a:latin typeface="Arial" panose="020B0604020202020204" pitchFamily="34" charset="0"/>
              <a:cs typeface="Arial" panose="020B0604020202020204" pitchFamily="34" charset="0"/>
            </a:endParaRPr>
          </a:p>
        </p:txBody>
      </p:sp>
      <p:pic>
        <p:nvPicPr>
          <p:cNvPr id="10242" name="Picture 2" descr="JW Marriott Chandigarh - Venue - Sector 22, Chandigarh - Weddingwire.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1407" y="2774584"/>
            <a:ext cx="4230266" cy="2815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840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Identification of main consumers of the hotel</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508240" cy="3318936"/>
          </a:xfrm>
        </p:spPr>
        <p:txBody>
          <a:bodyPr/>
          <a:lstStyle/>
          <a:p>
            <a:pPr lvl="0"/>
            <a:r>
              <a:rPr lang="en-US" dirty="0">
                <a:latin typeface="Arial" panose="020B0604020202020204" pitchFamily="34" charset="0"/>
                <a:cs typeface="Arial" panose="020B0604020202020204" pitchFamily="34" charset="0"/>
              </a:rPr>
              <a:t>Corporates that conduct meetings  (Marriott, 2022)</a:t>
            </a:r>
          </a:p>
          <a:p>
            <a:pPr lvl="0"/>
            <a:r>
              <a:rPr lang="en-US" dirty="0">
                <a:latin typeface="Arial" panose="020B0604020202020204" pitchFamily="34" charset="0"/>
                <a:cs typeface="Arial" panose="020B0604020202020204" pitchFamily="34" charset="0"/>
              </a:rPr>
              <a:t>People needing month-long accommodations</a:t>
            </a:r>
          </a:p>
          <a:p>
            <a:pPr lvl="0"/>
            <a:r>
              <a:rPr lang="en-US" dirty="0" err="1">
                <a:latin typeface="Arial" panose="020B0604020202020204" pitchFamily="34" charset="0"/>
                <a:cs typeface="Arial" panose="020B0604020202020204" pitchFamily="34" charset="0"/>
              </a:rPr>
              <a:t>Travellers</a:t>
            </a:r>
            <a:r>
              <a:rPr lang="en-US" dirty="0">
                <a:latin typeface="Arial" panose="020B0604020202020204" pitchFamily="34" charset="0"/>
                <a:cs typeface="Arial" panose="020B0604020202020204" pitchFamily="34" charset="0"/>
              </a:rPr>
              <a:t> seeking to shop for timeshares</a:t>
            </a:r>
          </a:p>
          <a:p>
            <a:endParaRPr lang="en-US" dirty="0">
              <a:latin typeface="Arial" panose="020B0604020202020204" pitchFamily="34" charset="0"/>
              <a:cs typeface="Arial" panose="020B0604020202020204" pitchFamily="34" charset="0"/>
            </a:endParaRPr>
          </a:p>
        </p:txBody>
      </p:sp>
      <p:pic>
        <p:nvPicPr>
          <p:cNvPr id="9218" name="Picture 2" descr="Hotel JW Marriott Mumbai Juhu, India - www.trivago.com.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871627"/>
            <a:ext cx="5147453" cy="2689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865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Explaining the appeal of the hotel to these groups</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396272" cy="3318936"/>
          </a:xfrm>
        </p:spPr>
        <p:txBody>
          <a:bodyPr/>
          <a:lstStyle/>
          <a:p>
            <a:pPr lvl="0"/>
            <a:r>
              <a:rPr lang="en-US" dirty="0">
                <a:latin typeface="Arial" panose="020B0604020202020204" pitchFamily="34" charset="0"/>
                <a:cs typeface="Arial" panose="020B0604020202020204" pitchFamily="34" charset="0"/>
              </a:rPr>
              <a:t>The leaders of JW Marriott offer hospitality services</a:t>
            </a:r>
          </a:p>
          <a:p>
            <a:pPr lvl="0"/>
            <a:r>
              <a:rPr lang="en-US" dirty="0">
                <a:latin typeface="Arial" panose="020B0604020202020204" pitchFamily="34" charset="0"/>
                <a:cs typeface="Arial" panose="020B0604020202020204" pitchFamily="34" charset="0"/>
              </a:rPr>
              <a:t>Hotels and restaurants are presented</a:t>
            </a:r>
          </a:p>
          <a:p>
            <a:pPr lvl="0"/>
            <a:r>
              <a:rPr lang="en-US" dirty="0">
                <a:latin typeface="Arial" panose="020B0604020202020204" pitchFamily="34" charset="0"/>
                <a:cs typeface="Arial" panose="020B0604020202020204" pitchFamily="34" charset="0"/>
              </a:rPr>
              <a:t>Luxury and premium services are offered (</a:t>
            </a:r>
            <a:r>
              <a:rPr lang="en-US" dirty="0" err="1">
                <a:latin typeface="Arial" panose="020B0604020202020204" pitchFamily="34" charset="0"/>
                <a:cs typeface="Arial" panose="020B0604020202020204" pitchFamily="34" charset="0"/>
              </a:rPr>
              <a:t>GlobalData</a:t>
            </a:r>
            <a:r>
              <a:rPr lang="en-US" dirty="0">
                <a:latin typeface="Arial" panose="020B0604020202020204" pitchFamily="34" charset="0"/>
                <a:cs typeface="Arial" panose="020B0604020202020204" pitchFamily="34" charset="0"/>
              </a:rPr>
              <a:t>, 2023)</a:t>
            </a:r>
          </a:p>
          <a:p>
            <a:endParaRPr lang="en-US" dirty="0">
              <a:latin typeface="Arial" panose="020B0604020202020204" pitchFamily="34" charset="0"/>
              <a:cs typeface="Arial" panose="020B0604020202020204" pitchFamily="34" charset="0"/>
            </a:endParaRPr>
          </a:p>
        </p:txBody>
      </p:sp>
      <p:pic>
        <p:nvPicPr>
          <p:cNvPr id="8194" name="Picture 2" descr="JW Marriott Hotel Kolkata, Kolkata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1673" y="2635845"/>
            <a:ext cx="4857662" cy="3240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85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112761"/>
            <a:ext cx="9601196" cy="1303867"/>
          </a:xfrm>
        </p:spPr>
        <p:txBody>
          <a:bodyPr>
            <a:normAutofit fontScale="90000"/>
          </a:bodyPr>
          <a:lstStyle/>
          <a:p>
            <a:r>
              <a:rPr lang="en-US" b="1" dirty="0">
                <a:latin typeface="Arial" panose="020B0604020202020204" pitchFamily="34" charset="0"/>
                <a:cs typeface="Arial" panose="020B0604020202020204" pitchFamily="34" charset="0"/>
              </a:rPr>
              <a:t>Outlining the nature, scope, and role of guest services and facilities in general</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568751" y="2556932"/>
            <a:ext cx="4327846" cy="3318936"/>
          </a:xfrm>
        </p:spPr>
        <p:txBody>
          <a:bodyPr/>
          <a:lstStyle/>
          <a:p>
            <a:pPr lvl="0"/>
            <a:r>
              <a:rPr lang="en-US" dirty="0">
                <a:latin typeface="Arial" panose="020B0604020202020204" pitchFamily="34" charset="0"/>
                <a:cs typeface="Arial" panose="020B0604020202020204" pitchFamily="34" charset="0"/>
              </a:rPr>
              <a:t>Customer satisfaction</a:t>
            </a:r>
          </a:p>
          <a:p>
            <a:pPr lvl="0"/>
            <a:r>
              <a:rPr lang="en-US" dirty="0">
                <a:latin typeface="Arial" panose="020B0604020202020204" pitchFamily="34" charset="0"/>
                <a:cs typeface="Arial" panose="020B0604020202020204" pitchFamily="34" charset="0"/>
              </a:rPr>
              <a:t>Attract guests (Walker, 2021)</a:t>
            </a:r>
          </a:p>
          <a:p>
            <a:pPr lvl="0"/>
            <a:r>
              <a:rPr lang="en-US" dirty="0">
                <a:latin typeface="Arial" panose="020B0604020202020204" pitchFamily="34" charset="0"/>
                <a:cs typeface="Arial" panose="020B0604020202020204" pitchFamily="34" charset="0"/>
              </a:rPr>
              <a:t>Offers assistance</a:t>
            </a:r>
          </a:p>
          <a:p>
            <a:endParaRPr lang="en-US" dirty="0">
              <a:latin typeface="Arial" panose="020B0604020202020204" pitchFamily="34" charset="0"/>
              <a:cs typeface="Arial" panose="020B0604020202020204" pitchFamily="34" charset="0"/>
            </a:endParaRPr>
          </a:p>
        </p:txBody>
      </p:sp>
      <p:pic>
        <p:nvPicPr>
          <p:cNvPr id="7170" name="Picture 2" descr="Hotel review: JW Marriott, Mumbai Juhu – Business Travell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5029" y="2726144"/>
            <a:ext cx="5307045" cy="2980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6585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094100"/>
            <a:ext cx="9601196" cy="1303867"/>
          </a:xfrm>
        </p:spPr>
        <p:txBody>
          <a:bodyPr>
            <a:normAutofit fontScale="90000"/>
          </a:bodyPr>
          <a:lstStyle/>
          <a:p>
            <a:r>
              <a:rPr lang="en-US" b="1" dirty="0">
                <a:latin typeface="Arial" panose="020B0604020202020204" pitchFamily="34" charset="0"/>
                <a:cs typeface="Arial" panose="020B0604020202020204" pitchFamily="34" charset="0"/>
              </a:rPr>
              <a:t>Outlining the nature, scope, and role of guest services and facilities in JW Marriott</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433595" cy="3318936"/>
          </a:xfrm>
        </p:spPr>
        <p:txBody>
          <a:bodyPr/>
          <a:lstStyle/>
          <a:p>
            <a:pPr lvl="0"/>
            <a:r>
              <a:rPr lang="en-US" dirty="0">
                <a:latin typeface="Arial" panose="020B0604020202020204" pitchFamily="34" charset="0"/>
                <a:cs typeface="Arial" panose="020B0604020202020204" pitchFamily="34" charset="0"/>
              </a:rPr>
              <a:t>Offers lodging and food services</a:t>
            </a:r>
          </a:p>
          <a:p>
            <a:pPr lvl="0"/>
            <a:r>
              <a:rPr lang="en-US" dirty="0">
                <a:latin typeface="Arial" panose="020B0604020202020204" pitchFamily="34" charset="0"/>
                <a:cs typeface="Arial" panose="020B0604020202020204" pitchFamily="34" charset="0"/>
              </a:rPr>
              <a:t>Increase sales  (Bloomberg, 2023)</a:t>
            </a:r>
          </a:p>
          <a:p>
            <a:pPr lvl="0"/>
            <a:r>
              <a:rPr lang="en-US" dirty="0">
                <a:latin typeface="Arial" panose="020B0604020202020204" pitchFamily="34" charset="0"/>
                <a:cs typeface="Arial" panose="020B0604020202020204" pitchFamily="34" charset="0"/>
              </a:rPr>
              <a:t>Meet consumer needs</a:t>
            </a:r>
          </a:p>
          <a:p>
            <a:endParaRPr lang="en-US" dirty="0">
              <a:latin typeface="Arial" panose="020B0604020202020204" pitchFamily="34" charset="0"/>
              <a:cs typeface="Arial" panose="020B0604020202020204" pitchFamily="34" charset="0"/>
            </a:endParaRPr>
          </a:p>
        </p:txBody>
      </p:sp>
      <p:pic>
        <p:nvPicPr>
          <p:cNvPr id="6146" name="Picture 2" descr="JW Marriott Hotels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5999" y="3369269"/>
            <a:ext cx="4540899" cy="1596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231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Importance of Hospitality </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624735" y="2556932"/>
            <a:ext cx="4271862" cy="3318936"/>
          </a:xfrm>
        </p:spPr>
        <p:txBody>
          <a:bodyPr/>
          <a:lstStyle/>
          <a:p>
            <a:pPr lvl="0"/>
            <a:r>
              <a:rPr lang="en-US" dirty="0">
                <a:latin typeface="Arial" panose="020B0604020202020204" pitchFamily="34" charset="0"/>
                <a:cs typeface="Arial" panose="020B0604020202020204" pitchFamily="34" charset="0"/>
              </a:rPr>
              <a:t>Manage the value of hospitality and customer service</a:t>
            </a:r>
          </a:p>
          <a:p>
            <a:pPr lvl="0"/>
            <a:r>
              <a:rPr lang="en-US" dirty="0">
                <a:latin typeface="Arial" panose="020B0604020202020204" pitchFamily="34" charset="0"/>
                <a:cs typeface="Arial" panose="020B0604020202020204" pitchFamily="34" charset="0"/>
              </a:rPr>
              <a:t>Attract new customers</a:t>
            </a:r>
          </a:p>
          <a:p>
            <a:pPr lvl="0"/>
            <a:r>
              <a:rPr lang="en-US" dirty="0">
                <a:latin typeface="Arial" panose="020B0604020202020204" pitchFamily="34" charset="0"/>
                <a:cs typeface="Arial" panose="020B0604020202020204" pitchFamily="34" charset="0"/>
              </a:rPr>
              <a:t>Maintain consumer loyalty (Ford, 2020)</a:t>
            </a:r>
          </a:p>
          <a:p>
            <a:pPr lvl="0"/>
            <a:r>
              <a:rPr lang="en-US" dirty="0">
                <a:latin typeface="Arial" panose="020B0604020202020204" pitchFamily="34" charset="0"/>
                <a:cs typeface="Arial" panose="020B0604020202020204" pitchFamily="34" charset="0"/>
              </a:rPr>
              <a:t>Growth in revenue</a:t>
            </a:r>
          </a:p>
          <a:p>
            <a:endParaRPr lang="en-US" dirty="0">
              <a:latin typeface="Arial" panose="020B0604020202020204" pitchFamily="34" charset="0"/>
              <a:cs typeface="Arial" panose="020B0604020202020204" pitchFamily="34" charset="0"/>
            </a:endParaRPr>
          </a:p>
        </p:txBody>
      </p:sp>
      <p:pic>
        <p:nvPicPr>
          <p:cNvPr id="5122" name="Picture 2" descr="Difference between Customer Service and Hospitality - Workspace Strateg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0775" y="2739028"/>
            <a:ext cx="4945225" cy="3136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68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How hotels meet/exceed guest expectations </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321628" cy="3318936"/>
          </a:xfrm>
        </p:spPr>
        <p:txBody>
          <a:bodyPr/>
          <a:lstStyle/>
          <a:p>
            <a:pPr lvl="0"/>
            <a:r>
              <a:rPr lang="en-US" dirty="0">
                <a:latin typeface="Arial" panose="020B0604020202020204" pitchFamily="34" charset="0"/>
                <a:cs typeface="Arial" panose="020B0604020202020204" pitchFamily="34" charset="0"/>
              </a:rPr>
              <a:t>Understanding target market</a:t>
            </a:r>
          </a:p>
          <a:p>
            <a:pPr lvl="0"/>
            <a:r>
              <a:rPr lang="en-US" dirty="0">
                <a:latin typeface="Arial" panose="020B0604020202020204" pitchFamily="34" charset="0"/>
                <a:cs typeface="Arial" panose="020B0604020202020204" pitchFamily="34" charset="0"/>
              </a:rPr>
              <a:t>Tailor services (Solomon, 2018)</a:t>
            </a:r>
          </a:p>
          <a:p>
            <a:pPr lvl="0"/>
            <a:r>
              <a:rPr lang="en-US" dirty="0" err="1">
                <a:latin typeface="Arial" panose="020B0604020202020204" pitchFamily="34" charset="0"/>
                <a:cs typeface="Arial" panose="020B0604020202020204" pitchFamily="34" charset="0"/>
              </a:rPr>
              <a:t>Personalise</a:t>
            </a:r>
            <a:r>
              <a:rPr lang="en-US" dirty="0">
                <a:latin typeface="Arial" panose="020B0604020202020204" pitchFamily="34" charset="0"/>
                <a:cs typeface="Arial" panose="020B0604020202020204" pitchFamily="34" charset="0"/>
              </a:rPr>
              <a:t> services</a:t>
            </a:r>
          </a:p>
          <a:p>
            <a:endParaRPr lang="en-US" dirty="0">
              <a:latin typeface="Arial" panose="020B0604020202020204" pitchFamily="34" charset="0"/>
              <a:cs typeface="Arial" panose="020B0604020202020204" pitchFamily="34" charset="0"/>
            </a:endParaRPr>
          </a:p>
        </p:txBody>
      </p:sp>
      <p:pic>
        <p:nvPicPr>
          <p:cNvPr id="4098" name="Picture 2" descr="What Is Good Customer Service In Hospit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8285" y="2556932"/>
            <a:ext cx="4436771" cy="2959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17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How hotels meet/exceed guest expectations </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195527" y="2556932"/>
            <a:ext cx="4701070" cy="3318936"/>
          </a:xfrm>
        </p:spPr>
        <p:txBody>
          <a:bodyPr/>
          <a:lstStyle/>
          <a:p>
            <a:pPr lvl="0" algn="just"/>
            <a:r>
              <a:rPr lang="en-US" dirty="0">
                <a:latin typeface="Arial" panose="020B0604020202020204" pitchFamily="34" charset="0"/>
                <a:cs typeface="Arial" panose="020B0604020202020204" pitchFamily="34" charset="0"/>
              </a:rPr>
              <a:t>Earning trust</a:t>
            </a:r>
          </a:p>
          <a:p>
            <a:pPr lvl="0" algn="just"/>
            <a:r>
              <a:rPr lang="en-US" dirty="0">
                <a:latin typeface="Arial" panose="020B0604020202020204" pitchFamily="34" charset="0"/>
                <a:cs typeface="Arial" panose="020B0604020202020204" pitchFamily="34" charset="0"/>
              </a:rPr>
              <a:t>Managing transparency</a:t>
            </a:r>
          </a:p>
          <a:p>
            <a:pPr lvl="0" algn="just"/>
            <a:r>
              <a:rPr lang="en-US" dirty="0">
                <a:latin typeface="Arial" panose="020B0604020202020204" pitchFamily="34" charset="0"/>
                <a:cs typeface="Arial" panose="020B0604020202020204" pitchFamily="34" charset="0"/>
              </a:rPr>
              <a:t>Fulfill commitment (</a:t>
            </a:r>
            <a:r>
              <a:rPr lang="en-US" dirty="0" err="1">
                <a:latin typeface="Arial" panose="020B0604020202020204" pitchFamily="34" charset="0"/>
                <a:cs typeface="Arial" panose="020B0604020202020204" pitchFamily="34" charset="0"/>
              </a:rPr>
              <a:t>Heppell</a:t>
            </a:r>
            <a:r>
              <a:rPr lang="en-US" dirty="0">
                <a:latin typeface="Arial" panose="020B0604020202020204" pitchFamily="34" charset="0"/>
                <a:cs typeface="Arial" panose="020B0604020202020204" pitchFamily="34" charset="0"/>
              </a:rPr>
              <a:t>, 2015)</a:t>
            </a:r>
          </a:p>
          <a:p>
            <a:pPr algn="just"/>
            <a:endParaRPr lang="en-US" dirty="0">
              <a:latin typeface="Arial" panose="020B0604020202020204" pitchFamily="34" charset="0"/>
              <a:cs typeface="Arial" panose="020B0604020202020204" pitchFamily="34" charset="0"/>
            </a:endParaRPr>
          </a:p>
        </p:txBody>
      </p:sp>
      <p:pic>
        <p:nvPicPr>
          <p:cNvPr id="3076" name="Picture 4" descr="The Importance of Customer Service in the Hospitality Industry"/>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2585" y="2634942"/>
            <a:ext cx="4726196" cy="31629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714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Conclusion </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4116354" cy="3318936"/>
          </a:xfrm>
        </p:spPr>
        <p:txBody>
          <a:bodyPr/>
          <a:lstStyle/>
          <a:p>
            <a:pPr lvl="0"/>
            <a:r>
              <a:rPr lang="en-US" dirty="0">
                <a:latin typeface="Arial" panose="020B0604020202020204" pitchFamily="34" charset="0"/>
                <a:cs typeface="Arial" panose="020B0604020202020204" pitchFamily="34" charset="0"/>
              </a:rPr>
              <a:t>Guest services are important</a:t>
            </a:r>
          </a:p>
          <a:p>
            <a:pPr lvl="0"/>
            <a:r>
              <a:rPr lang="en-US" dirty="0">
                <a:latin typeface="Arial" panose="020B0604020202020204" pitchFamily="34" charset="0"/>
                <a:cs typeface="Arial" panose="020B0604020202020204" pitchFamily="34" charset="0"/>
              </a:rPr>
              <a:t>Hospitality services help to earn revenues</a:t>
            </a:r>
          </a:p>
          <a:p>
            <a:endParaRPr lang="en-US" dirty="0">
              <a:latin typeface="Arial" panose="020B0604020202020204" pitchFamily="34" charset="0"/>
              <a:cs typeface="Arial" panose="020B0604020202020204" pitchFamily="34" charset="0"/>
            </a:endParaRPr>
          </a:p>
        </p:txBody>
      </p:sp>
      <p:pic>
        <p:nvPicPr>
          <p:cNvPr id="2050" name="Picture 2" descr="The Importance of Hospitality in the Service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5807" y="2569661"/>
            <a:ext cx="5890791" cy="3306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248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algn="just"/>
            <a:r>
              <a:rPr lang="en-US" sz="1200" dirty="0">
                <a:latin typeface="Arial" panose="020B0604020202020204" pitchFamily="34" charset="0"/>
                <a:cs typeface="Arial" panose="020B0604020202020204" pitchFamily="34" charset="0"/>
              </a:rPr>
              <a:t>Bloomberg (2023) </a:t>
            </a:r>
            <a:r>
              <a:rPr lang="en-US" sz="1200" i="1" dirty="0">
                <a:latin typeface="Arial" panose="020B0604020202020204" pitchFamily="34" charset="0"/>
                <a:cs typeface="Arial" panose="020B0604020202020204" pitchFamily="34" charset="0"/>
              </a:rPr>
              <a:t>Marriott Hotel Services </a:t>
            </a:r>
            <a:r>
              <a:rPr lang="en-US" sz="1200" i="1" dirty="0" err="1">
                <a:latin typeface="Arial" panose="020B0604020202020204" pitchFamily="34" charset="0"/>
                <a:cs typeface="Arial" panose="020B0604020202020204" pitchFamily="34" charset="0"/>
              </a:rPr>
              <a:t>Inc</a:t>
            </a:r>
            <a:r>
              <a:rPr lang="en-US" sz="1200" i="1" dirty="0">
                <a:latin typeface="Arial" panose="020B0604020202020204" pitchFamily="34" charset="0"/>
                <a:cs typeface="Arial" panose="020B0604020202020204" pitchFamily="34" charset="0"/>
              </a:rPr>
              <a:t>/Hi - Company profile and news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Bloomberg.com</a:t>
            </a:r>
            <a:r>
              <a:rPr lang="en-US" sz="1200" dirty="0">
                <a:latin typeface="Arial" panose="020B0604020202020204" pitchFamily="34" charset="0"/>
                <a:cs typeface="Arial" panose="020B0604020202020204" pitchFamily="34" charset="0"/>
              </a:rPr>
              <a:t>. Available at: https://www.bloomberg.com/profile/company/6659060Z:US#:~:text=The%20Company%20offers%20accommodation%2C%20dining,the%20United%20States%20and%20Canada. (Accessed: 17 October 2023). </a:t>
            </a:r>
          </a:p>
          <a:p>
            <a:pPr algn="just"/>
            <a:r>
              <a:rPr lang="en-US" sz="1200" dirty="0">
                <a:latin typeface="Arial" panose="020B0604020202020204" pitchFamily="34" charset="0"/>
                <a:cs typeface="Arial" panose="020B0604020202020204" pitchFamily="34" charset="0"/>
              </a:rPr>
              <a:t>Ford, R.C (2020) Managing Hospitality </a:t>
            </a:r>
            <a:r>
              <a:rPr lang="en-US" sz="1200" dirty="0" err="1">
                <a:latin typeface="Arial" panose="020B0604020202020204" pitchFamily="34" charset="0"/>
                <a:cs typeface="Arial" panose="020B0604020202020204" pitchFamily="34" charset="0"/>
              </a:rPr>
              <a:t>Organisations</a:t>
            </a:r>
            <a:r>
              <a:rPr lang="en-US" sz="1200" dirty="0">
                <a:latin typeface="Arial" panose="020B0604020202020204" pitchFamily="34" charset="0"/>
                <a:cs typeface="Arial" panose="020B0604020202020204" pitchFamily="34" charset="0"/>
              </a:rPr>
              <a:t>: achieving excellence in the guest experience, SAGE Publications</a:t>
            </a:r>
          </a:p>
          <a:p>
            <a:pPr algn="just"/>
            <a:r>
              <a:rPr lang="en-US" sz="1200" dirty="0" err="1">
                <a:latin typeface="Arial" panose="020B0604020202020204" pitchFamily="34" charset="0"/>
                <a:cs typeface="Arial" panose="020B0604020202020204" pitchFamily="34" charset="0"/>
              </a:rPr>
              <a:t>GlobalData</a:t>
            </a:r>
            <a:r>
              <a:rPr lang="en-US" sz="1200" dirty="0">
                <a:latin typeface="Arial" panose="020B0604020202020204" pitchFamily="34" charset="0"/>
                <a:cs typeface="Arial" panose="020B0604020202020204" pitchFamily="34" charset="0"/>
              </a:rPr>
              <a:t> (2023) </a:t>
            </a:r>
            <a:r>
              <a:rPr lang="en-US" sz="1200" i="1" dirty="0">
                <a:latin typeface="Arial" panose="020B0604020202020204" pitchFamily="34" charset="0"/>
                <a:cs typeface="Arial" panose="020B0604020202020204" pitchFamily="34" charset="0"/>
              </a:rPr>
              <a:t>Marriott International </a:t>
            </a:r>
            <a:r>
              <a:rPr lang="en-US" sz="1200" i="1" dirty="0" err="1">
                <a:latin typeface="Arial" panose="020B0604020202020204" pitchFamily="34" charset="0"/>
                <a:cs typeface="Arial" panose="020B0604020202020204" pitchFamily="34" charset="0"/>
              </a:rPr>
              <a:t>Inc</a:t>
            </a:r>
            <a:r>
              <a:rPr lang="en-US" sz="1200" i="1" dirty="0">
                <a:latin typeface="Arial" panose="020B0604020202020204" pitchFamily="34" charset="0"/>
                <a:cs typeface="Arial" panose="020B0604020202020204" pitchFamily="34" charset="0"/>
              </a:rPr>
              <a:t> company profile - </a:t>
            </a:r>
            <a:r>
              <a:rPr lang="en-US" sz="1200" i="1" dirty="0" err="1">
                <a:latin typeface="Arial" panose="020B0604020202020204" pitchFamily="34" charset="0"/>
                <a:cs typeface="Arial" panose="020B0604020202020204" pitchFamily="34" charset="0"/>
              </a:rPr>
              <a:t>marriott</a:t>
            </a:r>
            <a:r>
              <a:rPr lang="en-US" sz="1200" i="1" dirty="0">
                <a:latin typeface="Arial" panose="020B0604020202020204" pitchFamily="34" charset="0"/>
                <a:cs typeface="Arial" panose="020B0604020202020204" pitchFamily="34" charset="0"/>
              </a:rPr>
              <a:t> international </a:t>
            </a:r>
            <a:r>
              <a:rPr lang="en-US" sz="1200" i="1" dirty="0" err="1">
                <a:latin typeface="Arial" panose="020B0604020202020204" pitchFamily="34" charset="0"/>
                <a:cs typeface="Arial" panose="020B0604020202020204" pitchFamily="34" charset="0"/>
              </a:rPr>
              <a:t>inc</a:t>
            </a:r>
            <a:r>
              <a:rPr lang="en-US" sz="1200" i="1" dirty="0">
                <a:latin typeface="Arial" panose="020B0604020202020204" pitchFamily="34" charset="0"/>
                <a:cs typeface="Arial" panose="020B0604020202020204" pitchFamily="34" charset="0"/>
              </a:rPr>
              <a:t> overview</a:t>
            </a:r>
            <a:r>
              <a:rPr lang="en-US" sz="1200" dirty="0">
                <a:latin typeface="Arial" panose="020B0604020202020204" pitchFamily="34" charset="0"/>
                <a:cs typeface="Arial" panose="020B0604020202020204" pitchFamily="34" charset="0"/>
              </a:rPr>
              <a:t>, </a:t>
            </a:r>
            <a:r>
              <a:rPr lang="en-US" sz="1200" i="1" dirty="0" err="1">
                <a:latin typeface="Arial" panose="020B0604020202020204" pitchFamily="34" charset="0"/>
                <a:cs typeface="Arial" panose="020B0604020202020204" pitchFamily="34" charset="0"/>
              </a:rPr>
              <a:t>GlobalData</a:t>
            </a:r>
            <a:r>
              <a:rPr lang="en-US" sz="1200" dirty="0">
                <a:latin typeface="Arial" panose="020B0604020202020204" pitchFamily="34" charset="0"/>
                <a:cs typeface="Arial" panose="020B0604020202020204" pitchFamily="34" charset="0"/>
              </a:rPr>
              <a:t>. Available at: https://www.globaldata.com/company-profile/marriott-international-inc/#:~:text=Marriott%20International%20Inc%20(Marriott)%20is,premium%2C%20and%20select%20brand%20names. (Accessed: 17 October 2023). </a:t>
            </a:r>
          </a:p>
          <a:p>
            <a:pPr algn="just"/>
            <a:r>
              <a:rPr lang="en-US" sz="1200" dirty="0" err="1">
                <a:latin typeface="Arial" panose="020B0604020202020204" pitchFamily="34" charset="0"/>
                <a:cs typeface="Arial" panose="020B0604020202020204" pitchFamily="34" charset="0"/>
              </a:rPr>
              <a:t>Heppell</a:t>
            </a:r>
            <a:r>
              <a:rPr lang="en-US" sz="1200" dirty="0">
                <a:latin typeface="Arial" panose="020B0604020202020204" pitchFamily="34" charset="0"/>
                <a:cs typeface="Arial" panose="020B0604020202020204" pitchFamily="34" charset="0"/>
              </a:rPr>
              <a:t>, M. (2015) Hospitality Management: a brief introduction, Sage, London</a:t>
            </a:r>
          </a:p>
          <a:p>
            <a:pPr algn="just"/>
            <a:r>
              <a:rPr lang="en-US" sz="1200" dirty="0">
                <a:latin typeface="Arial" panose="020B0604020202020204" pitchFamily="34" charset="0"/>
                <a:cs typeface="Arial" panose="020B0604020202020204" pitchFamily="34" charset="0"/>
              </a:rPr>
              <a:t>JW Marriott (2023) </a:t>
            </a:r>
            <a:r>
              <a:rPr lang="en-US" sz="1200" i="1" dirty="0">
                <a:latin typeface="Arial" panose="020B0604020202020204" pitchFamily="34" charset="0"/>
                <a:cs typeface="Arial" panose="020B0604020202020204" pitchFamily="34" charset="0"/>
              </a:rPr>
              <a:t>Luxury Hotels &amp; Resorts: Mindful experiences</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JW Marriott</a:t>
            </a:r>
            <a:r>
              <a:rPr lang="en-US" sz="1200" dirty="0">
                <a:latin typeface="Arial" panose="020B0604020202020204" pitchFamily="34" charset="0"/>
                <a:cs typeface="Arial" panose="020B0604020202020204" pitchFamily="34" charset="0"/>
              </a:rPr>
              <a:t>. Available at: https://jw-marriott.marriott.com/ (Accessed: 17 October 2023).</a:t>
            </a:r>
          </a:p>
          <a:p>
            <a:pPr algn="just"/>
            <a:r>
              <a:rPr lang="en-US" sz="1200" dirty="0">
                <a:latin typeface="Arial" panose="020B0604020202020204" pitchFamily="34" charset="0"/>
                <a:cs typeface="Arial" panose="020B0604020202020204" pitchFamily="34" charset="0"/>
              </a:rPr>
              <a:t>Marriott (2022) </a:t>
            </a:r>
            <a:r>
              <a:rPr lang="en-US" sz="1200" i="1" dirty="0">
                <a:latin typeface="Arial" panose="020B0604020202020204" pitchFamily="34" charset="0"/>
                <a:cs typeface="Arial" panose="020B0604020202020204" pitchFamily="34" charset="0"/>
              </a:rPr>
              <a:t>2022 Annual Report - Marriott International</a:t>
            </a:r>
            <a:r>
              <a:rPr lang="en-US" sz="1200" dirty="0">
                <a:latin typeface="Arial" panose="020B0604020202020204" pitchFamily="34" charset="0"/>
                <a:cs typeface="Arial" panose="020B0604020202020204" pitchFamily="34" charset="0"/>
              </a:rPr>
              <a:t>. Available at: https://marriott.gcs-web.com/static-files/b82978a6-9d28-4e38-9855-fc4ae2cebe11 (Accessed: 17 October 2023). </a:t>
            </a:r>
          </a:p>
          <a:p>
            <a:pPr algn="just"/>
            <a:r>
              <a:rPr lang="en-US" sz="1200" dirty="0">
                <a:latin typeface="Arial" panose="020B0604020202020204" pitchFamily="34" charset="0"/>
                <a:cs typeface="Arial" panose="020B0604020202020204" pitchFamily="34" charset="0"/>
              </a:rPr>
              <a:t>Solomon, M (2018) The heart of hospitality: a great hotel and restaurant leaders share their secrets, Select Book</a:t>
            </a:r>
          </a:p>
          <a:p>
            <a:pPr algn="just"/>
            <a:r>
              <a:rPr lang="en-US" sz="1200" dirty="0">
                <a:latin typeface="Arial" panose="020B0604020202020204" pitchFamily="34" charset="0"/>
                <a:cs typeface="Arial" panose="020B0604020202020204" pitchFamily="34" charset="0"/>
              </a:rPr>
              <a:t>Walker, J. (2021) Introduction to Hospitality, Pearson, London </a:t>
            </a:r>
          </a:p>
          <a:p>
            <a:pPr algn="just"/>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3900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Browse 246,573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3910" y="1358219"/>
            <a:ext cx="9846841" cy="4520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1554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TotalTime>
  <Words>1245</Words>
  <Application>Microsoft Office PowerPoint</Application>
  <PresentationFormat>Widescreen</PresentationFormat>
  <Paragraphs>72</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BMIH4003 Hospitality &amp; Guest Services LEVEL 4 Assessment 1 </vt:lpstr>
      <vt:lpstr>Introduction</vt:lpstr>
      <vt:lpstr>Introducing JW Marriott </vt:lpstr>
      <vt:lpstr>Identification of main consumers of the hotel </vt:lpstr>
      <vt:lpstr>Explaining the appeal of the hotel to these groups </vt:lpstr>
      <vt:lpstr>Outlining the nature, scope, and role of guest services and facilities in general </vt:lpstr>
      <vt:lpstr>Outlining the nature, scope, and role of guest services and facilities in JW Marriott </vt:lpstr>
      <vt:lpstr>Importance of Hospitality  </vt:lpstr>
      <vt:lpstr>How hotels meet/exceed guest expectations  </vt:lpstr>
      <vt:lpstr>How hotels meet/exceed guest expectations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 LEVEL 4 Assessment 1</dc:title>
  <dc:creator>NAYANA-PC</dc:creator>
  <cp:lastModifiedBy>NAYANA-PC</cp:lastModifiedBy>
  <cp:revision>3</cp:revision>
  <dcterms:created xsi:type="dcterms:W3CDTF">2023-10-17T07:08:33Z</dcterms:created>
  <dcterms:modified xsi:type="dcterms:W3CDTF">2023-10-17T07:29:07Z</dcterms:modified>
</cp:coreProperties>
</file>