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70" r:id="rId4"/>
    <p:sldId id="271" r:id="rId5"/>
    <p:sldId id="272" r:id="rId6"/>
    <p:sldId id="279" r:id="rId7"/>
    <p:sldId id="268" r:id="rId8"/>
    <p:sldId id="280" r:id="rId9"/>
    <p:sldId id="262" r:id="rId10"/>
    <p:sldId id="266" r:id="rId11"/>
    <p:sldId id="263" r:id="rId12"/>
    <p:sldId id="267" r:id="rId13"/>
    <p:sldId id="264" r:id="rId14"/>
    <p:sldId id="273" r:id="rId15"/>
    <p:sldId id="282" r:id="rId16"/>
    <p:sldId id="28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AA08A3-3CCC-49E6-964C-E1738A6D992D}" type="datetimeFigureOut">
              <a:rPr lang="es-ES" smtClean="0"/>
              <a:t>05/04/2023</a:t>
            </a:fld>
            <a:endParaRPr lang="es-ES"/>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Editar el estilo de texto del patrón</a:t>
            </a:r>
          </a:p>
          <a:p>
            <a:pPr lvl="1"/>
            <a:r>
              <a:rPr lang="es-ES"/>
              <a:t>Segundo nivel</a:t>
            </a:r>
          </a:p>
          <a:p>
            <a:pPr lvl="2"/>
            <a:r>
              <a:rPr lang="es-ES"/>
              <a:t>Tercer nivel</a:t>
            </a:r>
          </a:p>
          <a:p>
            <a:pPr lvl="3"/>
            <a:r>
              <a:rPr lang="es-ES"/>
              <a:t>Cuarto nivel</a:t>
            </a:r>
          </a:p>
          <a:p>
            <a:pPr lvl="4"/>
            <a:r>
              <a:rPr lang="es-ES"/>
              <a:t>Quinto nivel</a:t>
            </a:r>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B2CB49-322C-48BB-A333-B208C96D6BAF}" type="slidenum">
              <a:rPr lang="es-ES" smtClean="0"/>
              <a:t>‹#›</a:t>
            </a:fld>
            <a:endParaRPr lang="es-E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charset="0"/>
                <a:ea typeface="Calibri" panose="020F0502020204030204" charset="0"/>
                <a:cs typeface="Times New Roman" panose="02020603050405020304" pitchFamily="18" charset="0"/>
              </a:rPr>
              <a:t>(Ignacio)</a:t>
            </a:r>
          </a:p>
          <a:p>
            <a:pPr>
              <a:lnSpc>
                <a:spcPct val="107000"/>
              </a:lnSpc>
              <a:spcAft>
                <a:spcPts val="800"/>
              </a:spcAft>
            </a:pPr>
            <a:r>
              <a:rPr lang="en-GB" sz="1800" kern="100" dirty="0">
                <a:effectLst/>
                <a:latin typeface="Calibri" panose="020F0502020204030204" charset="0"/>
                <a:ea typeface="Calibri" panose="020F0502020204030204" charset="0"/>
                <a:cs typeface="Times New Roman" panose="02020603050405020304" pitchFamily="18" charset="0"/>
              </a:rPr>
              <a:t>Although the study of the brain, behaviours, and mental health have been analyzed, studied, and interpreted since the existence of the human being can remember, however, Charles Darwin was the first in directing a study on developmental psychology, as a discipline is relatively new. Thanks to the Western influence of the industrial revolution, where an educated workforce was starting to be required and learning was expected to be more effective (Mcleod, 2023).</a:t>
            </a:r>
          </a:p>
          <a:p>
            <a:pPr>
              <a:lnSpc>
                <a:spcPct val="107000"/>
              </a:lnSpc>
              <a:spcAft>
                <a:spcPts val="800"/>
              </a:spcAft>
            </a:pPr>
            <a:r>
              <a:rPr lang="en-GB" sz="1800" kern="100" dirty="0">
                <a:effectLst/>
                <a:latin typeface="Calibri" panose="020F0502020204030204" charset="0"/>
                <a:ea typeface="Calibri" panose="020F0502020204030204" charset="0"/>
                <a:cs typeface="Times New Roman" panose="02020603050405020304" pitchFamily="18" charset="0"/>
              </a:rPr>
              <a:t>One of the main pioneer developmental theories were introduced in 1905 by the Austrian Sigmund Freud’s psychosexual stages of development, which supports how the first years of our life can define how our adulthood outcome will be (Lantz, 2022).</a:t>
            </a:r>
          </a:p>
          <a:p>
            <a:pPr>
              <a:lnSpc>
                <a:spcPct val="107000"/>
              </a:lnSpc>
              <a:spcAft>
                <a:spcPts val="800"/>
              </a:spcAft>
            </a:pPr>
            <a:r>
              <a:rPr lang="en-GB" sz="1800" kern="100" dirty="0">
                <a:effectLst/>
                <a:latin typeface="Calibri" panose="020F0502020204030204" charset="0"/>
                <a:ea typeface="Calibri" panose="020F0502020204030204" charset="0"/>
                <a:cs typeface="Times New Roman" panose="02020603050405020304" pitchFamily="18" charset="0"/>
              </a:rPr>
              <a:t>Also influential, is the cognitive theory of the Swiss Jean Piaget, which focuses on cognitive stage development (Cherry, 2022) published in 1936.</a:t>
            </a:r>
          </a:p>
          <a:p>
            <a:pPr>
              <a:lnSpc>
                <a:spcPct val="107000"/>
              </a:lnSpc>
              <a:spcAft>
                <a:spcPts val="800"/>
              </a:spcAft>
            </a:pPr>
            <a:r>
              <a:rPr lang="en-GB" sz="1800" kern="100" dirty="0">
                <a:effectLst/>
                <a:latin typeface="Calibri" panose="020F0502020204030204" charset="0"/>
                <a:ea typeface="Calibri" panose="020F0502020204030204" charset="0"/>
                <a:cs typeface="Times New Roman" panose="02020603050405020304" pitchFamily="18" charset="0"/>
              </a:rPr>
              <a:t>In 1943 the American Abraham Maslow got to develop his theory of 5 very structured stages hardly rooted in which he insists that if one of these stages is avoided or non-obtained, the hierarchy will not allow succeeding in the next stage (Skelsey, 2014).</a:t>
            </a:r>
          </a:p>
          <a:p>
            <a:pPr>
              <a:lnSpc>
                <a:spcPct val="107000"/>
              </a:lnSpc>
              <a:spcAft>
                <a:spcPts val="800"/>
              </a:spcAft>
            </a:pPr>
            <a:r>
              <a:rPr lang="en-GB" sz="1800" kern="100" dirty="0">
                <a:effectLst/>
                <a:latin typeface="Calibri" panose="020F0502020204030204" charset="0"/>
                <a:ea typeface="Calibri" panose="020F0502020204030204" charset="0"/>
                <a:cs typeface="Times New Roman" panose="02020603050405020304" pitchFamily="18" charset="0"/>
              </a:rPr>
              <a:t>The British John Bowlby was commissioned by the World Health Organization (WHO) in 1951 for the first time to study the mental health of homeless children in Europe, which explains the first laws of attachment (Morgan, 2020). And many different studies and theories started popping up, like the American Frederic Skinner’s operant conditioning, where positive and negative reinforcement are developed (Ackerman, 2019). Amongst many other studies and theories that continue to be developed. </a:t>
            </a:r>
          </a:p>
          <a:p>
            <a:endParaRPr lang="en-GB" dirty="0"/>
          </a:p>
        </p:txBody>
      </p:sp>
      <p:sp>
        <p:nvSpPr>
          <p:cNvPr id="4" name="Slide Number Placeholder 3"/>
          <p:cNvSpPr>
            <a:spLocks noGrp="1"/>
          </p:cNvSpPr>
          <p:nvPr>
            <p:ph type="sldNum" sz="quarter" idx="5"/>
          </p:nvPr>
        </p:nvSpPr>
        <p:spPr/>
        <p:txBody>
          <a:bodyPr/>
          <a:lstStyle/>
          <a:p>
            <a:fld id="{3DB4CC54-4A5B-4FD0-963D-147A8B9C8AF1}" type="slidenum">
              <a:rPr lang="en-GB" smtClean="0"/>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(Ignacio)</a:t>
            </a:r>
          </a:p>
        </p:txBody>
      </p:sp>
      <p:sp>
        <p:nvSpPr>
          <p:cNvPr id="4" name="Slide Number Placeholder 3"/>
          <p:cNvSpPr>
            <a:spLocks noGrp="1"/>
          </p:cNvSpPr>
          <p:nvPr>
            <p:ph type="sldNum" sz="quarter" idx="5"/>
          </p:nvPr>
        </p:nvSpPr>
        <p:spPr/>
        <p:txBody>
          <a:bodyPr/>
          <a:lstStyle/>
          <a:p>
            <a:fld id="{3DB4CC54-4A5B-4FD0-963D-147A8B9C8AF1}" type="slidenum">
              <a:rPr lang="en-GB" smtClean="0"/>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(Ignacio)</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Erik Erikson, Psychosocial Developmental Theory</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 </a:t>
            </a:r>
          </a:p>
          <a:p>
            <a:pPr marL="342900" lvl="0" indent="-342900">
              <a:lnSpc>
                <a:spcPct val="107000"/>
              </a:lnSpc>
              <a:buFont typeface="+mj-lt"/>
              <a:buAutoNum type="arabicPeriod"/>
            </a:pPr>
            <a:r>
              <a:rPr lang="en-GB" sz="1800" kern="100" dirty="0">
                <a:effectLst/>
                <a:latin typeface="Calibri" panose="020F0502020204030204" charset="0"/>
                <a:ea typeface="Calibri" panose="020F0502020204030204" charset="0"/>
                <a:cs typeface="Times New Roman" panose="02020603050405020304" pitchFamily="18" charset="0"/>
              </a:rPr>
              <a:t>Trust vs. Mistrust  (0-1</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½)</a:t>
            </a:r>
            <a:endParaRPr lang="en-GB" sz="1800" kern="100" dirty="0">
              <a:effectLst/>
              <a:latin typeface="Calibri" panose="020F0502020204030204" charset="0"/>
              <a:ea typeface="Calibri" panose="020F0502020204030204" charset="0"/>
              <a:cs typeface="Times New Roman" panose="02020603050405020304" pitchFamily="18" charset="0"/>
            </a:endParaRP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In this stage the children is completely new to the world, the first focus is the primary caregiver. If the stage is successfully, they will reach a feeling of hope, if not the infant will develop instead mistrust and anxiety.</a:t>
            </a:r>
          </a:p>
          <a:p>
            <a:pPr marL="342900" lvl="0" indent="-342900">
              <a:lnSpc>
                <a:spcPct val="107000"/>
              </a:lnSpc>
              <a:buFont typeface="+mj-lt"/>
              <a:buAutoNum type="arabicPeriod"/>
            </a:pPr>
            <a:r>
              <a:rPr lang="en-GB" sz="1800" kern="100" dirty="0">
                <a:effectLst/>
                <a:latin typeface="Calibri" panose="020F0502020204030204" charset="0"/>
                <a:ea typeface="Calibri" panose="020F0502020204030204" charset="0"/>
                <a:cs typeface="Times New Roman" panose="02020603050405020304" pitchFamily="18" charset="0"/>
              </a:rPr>
              <a:t>Autonomy vs. Shame and Doubt  (1</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½-3)</a:t>
            </a:r>
            <a:endParaRPr lang="en-GB" sz="1800" kern="100" dirty="0">
              <a:effectLst/>
              <a:latin typeface="Calibri" panose="020F0502020204030204" charset="0"/>
              <a:ea typeface="Calibri" panose="020F0502020204030204" charset="0"/>
              <a:cs typeface="Times New Roman" panose="02020603050405020304" pitchFamily="18" charset="0"/>
            </a:endParaRP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In this stage children develops the sense of independence and personal control.</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If the stage is well developed a sense of autonomy and independency are developed by the children, if not, dependency, low self-esteem, shame and doubt on abilities can occur.</a:t>
            </a:r>
          </a:p>
          <a:p>
            <a:pPr marL="342900" lvl="0" indent="-342900">
              <a:lnSpc>
                <a:spcPct val="107000"/>
              </a:lnSpc>
              <a:buFont typeface="+mj-lt"/>
              <a:buAutoNum type="arabicPeriod"/>
            </a:pPr>
            <a:r>
              <a:rPr lang="en-GB" sz="1800" kern="100" dirty="0">
                <a:effectLst/>
                <a:latin typeface="Calibri" panose="020F0502020204030204" charset="0"/>
                <a:ea typeface="Calibri" panose="020F0502020204030204" charset="0"/>
                <a:cs typeface="Times New Roman" panose="02020603050405020304" pitchFamily="18" charset="0"/>
              </a:rPr>
              <a:t>Initiative vs. Guilt  (3-5)</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In this stage, children develop social interaction and decision-making. Children start rising questions about everything, and if they experience a healthy stage will develop a sense of purpose, otherwise, guilt will prevail.</a:t>
            </a:r>
          </a:p>
          <a:p>
            <a:pPr marL="342900" lvl="0" indent="-342900">
              <a:lnSpc>
                <a:spcPct val="107000"/>
              </a:lnSpc>
              <a:buFont typeface="+mj-lt"/>
              <a:buAutoNum type="arabicPeriod"/>
            </a:pPr>
            <a:r>
              <a:rPr lang="en-GB" sz="1800" kern="100" dirty="0">
                <a:effectLst/>
                <a:latin typeface="Calibri" panose="020F0502020204030204" charset="0"/>
                <a:ea typeface="Calibri" panose="020F0502020204030204" charset="0"/>
                <a:cs typeface="Times New Roman" panose="02020603050405020304" pitchFamily="18" charset="0"/>
              </a:rPr>
              <a:t>Industry vs. Inferiority  (5-12)</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In this stage, children will start developing a need for societal approval, a sense of pride, and competence, which contrarily may result in inferiority.</a:t>
            </a:r>
          </a:p>
          <a:p>
            <a:pPr marL="342900" lvl="0" indent="-342900">
              <a:lnSpc>
                <a:spcPct val="107000"/>
              </a:lnSpc>
              <a:buFont typeface="+mj-lt"/>
              <a:buAutoNum type="arabicPeriod"/>
            </a:pPr>
            <a:r>
              <a:rPr lang="en-GB" sz="1800" kern="100" dirty="0">
                <a:effectLst/>
                <a:latin typeface="Calibri" panose="020F0502020204030204" charset="0"/>
                <a:ea typeface="Calibri" panose="020F0502020204030204" charset="0"/>
                <a:cs typeface="Times New Roman" panose="02020603050405020304" pitchFamily="18" charset="0"/>
              </a:rPr>
              <a:t>Identity vs. Role Confusion  (12-18)</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In this stage, adolescents explore and search for personal identity and a sense of self. A successful stage will be prone to reach fidelity, under unhealthy results may create a role dysfunction and identity crisis.</a:t>
            </a:r>
          </a:p>
          <a:p>
            <a:pPr marL="342900" lvl="0" indent="-342900">
              <a:lnSpc>
                <a:spcPct val="107000"/>
              </a:lnSpc>
              <a:buFont typeface="+mj-lt"/>
              <a:buAutoNum type="arabicPeriod"/>
            </a:pPr>
            <a:r>
              <a:rPr lang="en-GB" sz="1800" kern="100" dirty="0">
                <a:effectLst/>
                <a:latin typeface="Calibri" panose="020F0502020204030204" charset="0"/>
                <a:ea typeface="Calibri" panose="020F0502020204030204" charset="0"/>
                <a:cs typeface="Times New Roman" panose="02020603050405020304" pitchFamily="18" charset="0"/>
              </a:rPr>
              <a:t>Intimacy vs. Isolation  (18-40)</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In this stage, young adults develop long-term relationships or commitments. If the stage competition is successful the individual can face a sense of belonging and safety.</a:t>
            </a:r>
          </a:p>
          <a:p>
            <a:pPr marL="342900" lvl="0" indent="-342900">
              <a:lnSpc>
                <a:spcPct val="107000"/>
              </a:lnSpc>
              <a:buFont typeface="+mj-lt"/>
              <a:buAutoNum type="arabicPeriod"/>
            </a:pPr>
            <a:r>
              <a:rPr lang="en-GB" sz="1800" kern="100" dirty="0">
                <a:effectLst/>
                <a:latin typeface="Calibri" panose="020F0502020204030204" charset="0"/>
                <a:ea typeface="Calibri" panose="020F0502020204030204" charset="0"/>
                <a:cs typeface="Times New Roman" panose="02020603050405020304" pitchFamily="18" charset="0"/>
              </a:rPr>
              <a:t>Generativity vs. Stagnation  (40-65)</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In this stage, individuals are productive, raising children, and involved within the community.</a:t>
            </a:r>
          </a:p>
          <a:p>
            <a:pPr marL="457200">
              <a:lnSpc>
                <a:spcPct val="107000"/>
              </a:lnSpc>
            </a:pPr>
            <a:r>
              <a:rPr lang="en-GB" sz="1800" kern="100" dirty="0">
                <a:effectLst/>
                <a:latin typeface="Calibri" panose="020F0502020204030204" charset="0"/>
                <a:ea typeface="Calibri" panose="020F0502020204030204" charset="0"/>
                <a:cs typeface="Times New Roman" panose="02020603050405020304" pitchFamily="18" charset="0"/>
              </a:rPr>
              <a:t>The successful stage brings feelings of usefulness, caring about the big picture, and accomplishment, if not successful, may result in stagnation and a feeling of failure.</a:t>
            </a:r>
          </a:p>
          <a:p>
            <a:pPr marL="342900" lvl="0" indent="-342900">
              <a:lnSpc>
                <a:spcPct val="107000"/>
              </a:lnSpc>
              <a:buFont typeface="+mj-lt"/>
              <a:buAutoNum type="arabicPeriod"/>
            </a:pPr>
            <a:r>
              <a:rPr lang="en-GB" sz="1800" kern="100" dirty="0">
                <a:effectLst/>
                <a:latin typeface="Calibri" panose="020F0502020204030204" charset="0"/>
                <a:ea typeface="Calibri" panose="020F0502020204030204" charset="0"/>
                <a:cs typeface="Times New Roman" panose="02020603050405020304" pitchFamily="18" charset="0"/>
              </a:rPr>
              <a:t>Ego Integrity vs. Despair  (+65)</a:t>
            </a:r>
          </a:p>
          <a:p>
            <a:pPr marL="457200">
              <a:lnSpc>
                <a:spcPct val="107000"/>
              </a:lnSpc>
              <a:spcAft>
                <a:spcPts val="800"/>
              </a:spcAft>
            </a:pPr>
            <a:r>
              <a:rPr lang="en-GB" sz="1800" kern="100" dirty="0">
                <a:effectLst/>
                <a:latin typeface="Calibri" panose="020F0502020204030204" charset="0"/>
                <a:ea typeface="Calibri" panose="020F0502020204030204" charset="0"/>
                <a:cs typeface="Times New Roman" panose="02020603050405020304" pitchFamily="18" charset="0"/>
              </a:rPr>
              <a:t>In this stage, individuals reflect on their achievements if they are happy with their lives reflects wisdom, but if unhappy, despair can be shown.</a:t>
            </a:r>
          </a:p>
          <a:p>
            <a:endParaRPr lang="en-GB" dirty="0"/>
          </a:p>
        </p:txBody>
      </p:sp>
      <p:sp>
        <p:nvSpPr>
          <p:cNvPr id="4" name="Slide Number Placeholder 3"/>
          <p:cNvSpPr>
            <a:spLocks noGrp="1"/>
          </p:cNvSpPr>
          <p:nvPr>
            <p:ph type="sldNum" sz="quarter" idx="5"/>
          </p:nvPr>
        </p:nvSpPr>
        <p:spPr/>
        <p:txBody>
          <a:bodyPr/>
          <a:lstStyle/>
          <a:p>
            <a:fld id="{3DB4CC54-4A5B-4FD0-963D-147A8B9C8AF1}" type="slidenum">
              <a:rPr lang="en-GB" smtClean="0"/>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ción de imagen de diapositiva 1"/>
          <p:cNvSpPr>
            <a:spLocks noGrp="1" noRot="1" noChangeAspect="1"/>
          </p:cNvSpPr>
          <p:nvPr>
            <p:ph type="sldImg" idx="2"/>
          </p:nvPr>
        </p:nvSpPr>
        <p:spPr/>
      </p:sp>
      <p:sp>
        <p:nvSpPr>
          <p:cNvPr id="3" name="Marcador de posición de texto 2"/>
          <p:cNvSpPr>
            <a:spLocks noGrp="1"/>
          </p:cNvSpPr>
          <p:nvPr>
            <p:ph type="body" idx="3"/>
          </p:nvPr>
        </p:nvSpPr>
        <p:spPr/>
        <p:txBody>
          <a:bodyPr/>
          <a:lstStyle/>
          <a:p>
            <a:r>
              <a:rPr lang="es-ES" altLang="en-US" dirty="0"/>
              <a:t>(Juan Daniel)</a:t>
            </a:r>
          </a:p>
          <a:p>
            <a:r>
              <a:rPr lang="es-ES" altLang="en-US" dirty="0"/>
              <a:t> </a:t>
            </a:r>
            <a:r>
              <a:rPr lang="es-ES" altLang="en-US" dirty="0" err="1"/>
              <a:t>Adolescence</a:t>
            </a:r>
            <a:r>
              <a:rPr lang="es-ES" altLang="en-US" dirty="0"/>
              <a:t> </a:t>
            </a:r>
            <a:r>
              <a:rPr lang="es-ES" altLang="en-US" dirty="0" err="1"/>
              <a:t>is</a:t>
            </a:r>
            <a:r>
              <a:rPr lang="es-ES" altLang="en-US" dirty="0"/>
              <a:t> </a:t>
            </a:r>
            <a:r>
              <a:rPr lang="es-ES" altLang="en-US" dirty="0" err="1"/>
              <a:t>frequently</a:t>
            </a:r>
            <a:r>
              <a:rPr lang="es-ES" altLang="en-US" dirty="0"/>
              <a:t> </a:t>
            </a:r>
            <a:r>
              <a:rPr lang="es-ES" altLang="en-US" dirty="0" err="1"/>
              <a:t>described</a:t>
            </a:r>
            <a:r>
              <a:rPr lang="es-ES" altLang="en-US" dirty="0"/>
              <a:t> as a time </a:t>
            </a:r>
            <a:r>
              <a:rPr lang="es-ES" altLang="en-US" dirty="0" err="1"/>
              <a:t>of</a:t>
            </a:r>
            <a:r>
              <a:rPr lang="es-ES" altLang="en-US" dirty="0"/>
              <a:t> </a:t>
            </a:r>
            <a:r>
              <a:rPr lang="es-ES" altLang="en-US" dirty="0" err="1"/>
              <a:t>change</a:t>
            </a:r>
            <a:r>
              <a:rPr lang="es-ES" altLang="en-US" dirty="0"/>
              <a:t>, </a:t>
            </a:r>
            <a:r>
              <a:rPr lang="es-ES" altLang="en-US" dirty="0" err="1"/>
              <a:t>particularly</a:t>
            </a:r>
            <a:r>
              <a:rPr lang="es-ES" altLang="en-US" dirty="0"/>
              <a:t> in </a:t>
            </a:r>
            <a:r>
              <a:rPr lang="es-ES" altLang="en-US" dirty="0" err="1"/>
              <a:t>terms</a:t>
            </a:r>
            <a:r>
              <a:rPr lang="es-ES" altLang="en-US" dirty="0"/>
              <a:t> </a:t>
            </a:r>
            <a:r>
              <a:rPr lang="es-ES" altLang="en-US" dirty="0" err="1"/>
              <a:t>of</a:t>
            </a:r>
            <a:r>
              <a:rPr lang="es-ES" altLang="en-US" dirty="0"/>
              <a:t> </a:t>
            </a:r>
            <a:r>
              <a:rPr lang="es-ES" altLang="en-US" dirty="0" err="1"/>
              <a:t>physical</a:t>
            </a:r>
            <a:r>
              <a:rPr lang="es-ES" altLang="en-US" dirty="0"/>
              <a:t>, cognitive, and social-</a:t>
            </a:r>
            <a:r>
              <a:rPr lang="es-ES" altLang="en-US" dirty="0" err="1"/>
              <a:t>relational</a:t>
            </a:r>
            <a:r>
              <a:rPr lang="es-ES" altLang="en-US" dirty="0"/>
              <a:t> </a:t>
            </a:r>
            <a:r>
              <a:rPr lang="es-ES" altLang="en-US" dirty="0" err="1"/>
              <a:t>development</a:t>
            </a:r>
            <a:r>
              <a:rPr lang="es-ES" altLang="en-US" dirty="0"/>
              <a:t>. (</a:t>
            </a:r>
            <a:r>
              <a:rPr lang="es-ES" altLang="en-US" dirty="0" err="1"/>
              <a:t>Landsford</a:t>
            </a:r>
            <a:r>
              <a:rPr lang="es-ES" altLang="en-US" dirty="0"/>
              <a:t>, 2023)</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ción de imagen de diapositiva 1"/>
          <p:cNvSpPr>
            <a:spLocks noGrp="1" noRot="1" noChangeAspect="1"/>
          </p:cNvSpPr>
          <p:nvPr>
            <p:ph type="sldImg" idx="2"/>
          </p:nvPr>
        </p:nvSpPr>
        <p:spPr/>
      </p:sp>
      <p:sp>
        <p:nvSpPr>
          <p:cNvPr id="3" name="Marcador de posición de texto 2"/>
          <p:cNvSpPr>
            <a:spLocks noGrp="1"/>
          </p:cNvSpPr>
          <p:nvPr>
            <p:ph type="body"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altLang="en-US" dirty="0"/>
              <a:t>(Juan Daniel)</a:t>
            </a:r>
          </a:p>
          <a:p>
            <a:r>
              <a:rPr lang="en-GB" altLang="es-ES" b="1" dirty="0"/>
              <a:t>“Erik Erikson is best known for his famous theory of psychosocial development and the concept of the identity crisis</a:t>
            </a:r>
            <a:r>
              <a:rPr lang="en-GB" altLang="es-ES" b="0" dirty="0"/>
              <a:t>” (Cherry, 2023)</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ción de imagen de diapositiva 1"/>
          <p:cNvSpPr>
            <a:spLocks noGrp="1" noRot="1" noChangeAspect="1"/>
          </p:cNvSpPr>
          <p:nvPr>
            <p:ph type="sldImg" idx="2"/>
          </p:nvPr>
        </p:nvSpPr>
        <p:spPr/>
      </p:sp>
      <p:sp>
        <p:nvSpPr>
          <p:cNvPr id="3" name="Marcador de posición de texto 2"/>
          <p:cNvSpPr>
            <a:spLocks noGrp="1"/>
          </p:cNvSpPr>
          <p:nvPr>
            <p:ph type="body"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s-ES" altLang="en-US" dirty="0"/>
              <a:t>(Juan Daniel)</a:t>
            </a:r>
          </a:p>
          <a:p>
            <a:r>
              <a:rPr lang="es-ES" altLang="en-US" dirty="0" err="1"/>
              <a:t>Psychosocial</a:t>
            </a:r>
            <a:r>
              <a:rPr lang="es-ES" altLang="en-US" dirty="0"/>
              <a:t> </a:t>
            </a:r>
            <a:r>
              <a:rPr lang="es-ES" altLang="en-US" dirty="0" err="1"/>
              <a:t>theory</a:t>
            </a:r>
            <a:r>
              <a:rPr lang="es-ES" altLang="en-US" dirty="0"/>
              <a:t> </a:t>
            </a:r>
            <a:r>
              <a:rPr lang="es-ES" altLang="en-US" dirty="0" err="1"/>
              <a:t>states</a:t>
            </a:r>
            <a:r>
              <a:rPr lang="es-ES" altLang="en-US" dirty="0"/>
              <a:t> </a:t>
            </a:r>
            <a:r>
              <a:rPr lang="es-ES" altLang="en-US" dirty="0" err="1"/>
              <a:t>that</a:t>
            </a:r>
            <a:r>
              <a:rPr lang="es-ES" altLang="en-US" dirty="0"/>
              <a:t> </a:t>
            </a:r>
            <a:r>
              <a:rPr lang="es-ES" altLang="en-US" dirty="0" err="1"/>
              <a:t>from</a:t>
            </a:r>
            <a:r>
              <a:rPr lang="es-ES" altLang="en-US" dirty="0"/>
              <a:t> </a:t>
            </a:r>
            <a:r>
              <a:rPr lang="es-ES" altLang="en-US" dirty="0" err="1"/>
              <a:t>early</a:t>
            </a:r>
            <a:r>
              <a:rPr lang="es-ES" altLang="en-US" dirty="0"/>
              <a:t> </a:t>
            </a:r>
            <a:r>
              <a:rPr lang="es-ES" altLang="en-US" dirty="0" err="1"/>
              <a:t>childhood</a:t>
            </a:r>
            <a:r>
              <a:rPr lang="es-ES" altLang="en-US" dirty="0"/>
              <a:t> </a:t>
            </a:r>
            <a:r>
              <a:rPr lang="es-ES" altLang="en-US" dirty="0" err="1"/>
              <a:t>to</a:t>
            </a:r>
            <a:r>
              <a:rPr lang="es-ES" altLang="en-US" dirty="0"/>
              <a:t> late </a:t>
            </a:r>
            <a:r>
              <a:rPr lang="es-ES" altLang="en-US" dirty="0" err="1"/>
              <a:t>adulthood</a:t>
            </a:r>
            <a:r>
              <a:rPr lang="es-ES" altLang="en-US" dirty="0"/>
              <a:t>, </a:t>
            </a:r>
            <a:r>
              <a:rPr lang="es-ES" altLang="en-US" dirty="0" err="1"/>
              <a:t>humans</a:t>
            </a:r>
            <a:r>
              <a:rPr lang="es-ES" altLang="en-US" dirty="0"/>
              <a:t> </a:t>
            </a:r>
            <a:r>
              <a:rPr lang="es-ES" altLang="en-US" dirty="0" err="1"/>
              <a:t>go</a:t>
            </a:r>
            <a:r>
              <a:rPr lang="es-ES" altLang="en-US" dirty="0"/>
              <a:t> </a:t>
            </a:r>
            <a:r>
              <a:rPr lang="es-ES" altLang="en-US" dirty="0" err="1"/>
              <a:t>through</a:t>
            </a:r>
            <a:r>
              <a:rPr lang="es-ES" altLang="en-US" dirty="0"/>
              <a:t> </a:t>
            </a:r>
            <a:r>
              <a:rPr lang="es-ES" altLang="en-US" dirty="0" err="1"/>
              <a:t>eight</a:t>
            </a:r>
            <a:r>
              <a:rPr lang="es-ES" altLang="en-US" dirty="0"/>
              <a:t> </a:t>
            </a:r>
            <a:r>
              <a:rPr lang="es-ES" altLang="en-US" dirty="0" err="1"/>
              <a:t>phases</a:t>
            </a:r>
            <a:r>
              <a:rPr lang="es-ES" altLang="en-US" dirty="0"/>
              <a:t> </a:t>
            </a:r>
            <a:r>
              <a:rPr lang="es-ES" altLang="en-US" dirty="0" err="1"/>
              <a:t>of</a:t>
            </a:r>
            <a:r>
              <a:rPr lang="es-ES" altLang="en-US" dirty="0"/>
              <a:t> </a:t>
            </a:r>
            <a:r>
              <a:rPr lang="es-ES" altLang="en-US" dirty="0" err="1"/>
              <a:t>development</a:t>
            </a:r>
            <a:r>
              <a:rPr lang="es-ES" altLang="en-US" dirty="0"/>
              <a:t>. </a:t>
            </a:r>
            <a:r>
              <a:rPr lang="es-ES" altLang="en-US" dirty="0" err="1"/>
              <a:t>Each</a:t>
            </a:r>
            <a:r>
              <a:rPr lang="es-ES" altLang="en-US" dirty="0"/>
              <a:t> </a:t>
            </a:r>
            <a:r>
              <a:rPr lang="es-ES" altLang="en-US" dirty="0" err="1"/>
              <a:t>stage</a:t>
            </a:r>
            <a:r>
              <a:rPr lang="es-ES" altLang="en-US" dirty="0"/>
              <a:t> has a </a:t>
            </a:r>
            <a:r>
              <a:rPr lang="es-ES" altLang="en-US" dirty="0" err="1"/>
              <a:t>task</a:t>
            </a:r>
            <a:r>
              <a:rPr lang="es-ES" altLang="en-US" dirty="0"/>
              <a:t> </a:t>
            </a:r>
            <a:r>
              <a:rPr lang="es-ES" altLang="en-US" dirty="0" err="1"/>
              <a:t>or</a:t>
            </a:r>
            <a:r>
              <a:rPr lang="es-ES" altLang="en-US" dirty="0"/>
              <a:t> dispute </a:t>
            </a:r>
            <a:r>
              <a:rPr lang="es-ES" altLang="en-US" dirty="0" err="1"/>
              <a:t>that</a:t>
            </a:r>
            <a:r>
              <a:rPr lang="es-ES" altLang="en-US" dirty="0"/>
              <a:t> </a:t>
            </a:r>
            <a:r>
              <a:rPr lang="es-ES" altLang="en-US" dirty="0" err="1"/>
              <a:t>needs</a:t>
            </a:r>
            <a:r>
              <a:rPr lang="es-ES" altLang="en-US" dirty="0"/>
              <a:t> </a:t>
            </a:r>
            <a:r>
              <a:rPr lang="es-ES" altLang="en-US" dirty="0" err="1"/>
              <a:t>to</a:t>
            </a:r>
            <a:r>
              <a:rPr lang="es-ES" altLang="en-US" dirty="0"/>
              <a:t> be resolved. A </a:t>
            </a:r>
            <a:r>
              <a:rPr lang="es-ES" altLang="en-US" dirty="0" err="1"/>
              <a:t>sense</a:t>
            </a:r>
            <a:r>
              <a:rPr lang="es-ES" altLang="en-US" dirty="0"/>
              <a:t> </a:t>
            </a:r>
            <a:r>
              <a:rPr lang="es-ES" altLang="en-US" dirty="0" err="1"/>
              <a:t>of</a:t>
            </a:r>
            <a:r>
              <a:rPr lang="es-ES" altLang="en-US" dirty="0"/>
              <a:t> </a:t>
            </a:r>
            <a:r>
              <a:rPr lang="es-ES" altLang="en-US" dirty="0" err="1"/>
              <a:t>competence</a:t>
            </a:r>
            <a:r>
              <a:rPr lang="es-ES" altLang="en-US" dirty="0"/>
              <a:t> and a </a:t>
            </a:r>
            <a:r>
              <a:rPr lang="es-ES" altLang="en-US" dirty="0" err="1"/>
              <a:t>healthy</a:t>
            </a:r>
            <a:r>
              <a:rPr lang="es-ES" altLang="en-US" dirty="0"/>
              <a:t> </a:t>
            </a:r>
            <a:r>
              <a:rPr lang="es-ES" altLang="en-US" dirty="0" err="1"/>
              <a:t>personality</a:t>
            </a:r>
            <a:r>
              <a:rPr lang="es-ES" altLang="en-US" dirty="0"/>
              <a:t> are </a:t>
            </a:r>
            <a:r>
              <a:rPr lang="es-ES" altLang="en-US" dirty="0" err="1"/>
              <a:t>produced</a:t>
            </a:r>
            <a:r>
              <a:rPr lang="es-ES" altLang="en-US" dirty="0"/>
              <a:t> </a:t>
            </a:r>
            <a:r>
              <a:rPr lang="es-ES" altLang="en-US" dirty="0" err="1"/>
              <a:t>by</a:t>
            </a:r>
            <a:r>
              <a:rPr lang="es-ES" altLang="en-US" dirty="0"/>
              <a:t> </a:t>
            </a:r>
            <a:r>
              <a:rPr lang="es-ES" altLang="en-US" dirty="0" err="1"/>
              <a:t>successfully</a:t>
            </a:r>
            <a:r>
              <a:rPr lang="es-ES" altLang="en-US" dirty="0"/>
              <a:t> </a:t>
            </a:r>
            <a:r>
              <a:rPr lang="es-ES" altLang="en-US" dirty="0" err="1"/>
              <a:t>completing</a:t>
            </a:r>
            <a:r>
              <a:rPr lang="es-ES" altLang="en-US" dirty="0"/>
              <a:t> </a:t>
            </a:r>
            <a:r>
              <a:rPr lang="es-ES" altLang="en-US" dirty="0" err="1"/>
              <a:t>each</a:t>
            </a:r>
            <a:r>
              <a:rPr lang="es-ES" altLang="en-US" dirty="0"/>
              <a:t> </a:t>
            </a:r>
            <a:r>
              <a:rPr lang="es-ES" altLang="en-US" dirty="0" err="1"/>
              <a:t>developmental</a:t>
            </a:r>
            <a:r>
              <a:rPr lang="es-ES" altLang="en-US" dirty="0"/>
              <a:t> </a:t>
            </a:r>
            <a:r>
              <a:rPr lang="es-ES" altLang="en-US" dirty="0" err="1"/>
              <a:t>activity</a:t>
            </a:r>
            <a:r>
              <a:rPr lang="es-ES" altLang="en-US" dirty="0"/>
              <a:t>. (Cherry, 2023)</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(Diana)</a:t>
            </a:r>
          </a:p>
          <a:p>
            <a:r>
              <a:rPr lang="en-GB" dirty="0"/>
              <a:t>During the transition between adolescence and adulthood, children use to get confused whilst they are looking for their identity and the role they want to play into the environment. Development of ego is one of the more important elements in this period. (Cherry, 2022)</a:t>
            </a:r>
            <a:endParaRPr lang="es-ES" dirty="0"/>
          </a:p>
        </p:txBody>
      </p:sp>
      <p:sp>
        <p:nvSpPr>
          <p:cNvPr id="4" name="Slide Number Placeholder 3"/>
          <p:cNvSpPr>
            <a:spLocks noGrp="1"/>
          </p:cNvSpPr>
          <p:nvPr>
            <p:ph type="sldNum" sz="quarter" idx="5"/>
          </p:nvPr>
        </p:nvSpPr>
        <p:spPr/>
        <p:txBody>
          <a:bodyPr/>
          <a:lstStyle/>
          <a:p>
            <a:fld id="{DCB2CB49-322C-48BB-A333-B208C96D6BAF}" type="slidenum">
              <a:rPr lang="es-ES" smtClean="0"/>
              <a:t>9</a:t>
            </a:fld>
            <a:endParaRPr lang="es-ES"/>
          </a:p>
        </p:txBody>
      </p:sp>
    </p:spTree>
    <p:extLst>
      <p:ext uri="{BB962C8B-B14F-4D97-AF65-F5344CB8AC3E}">
        <p14:creationId xmlns:p14="http://schemas.microsoft.com/office/powerpoint/2010/main" val="672223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(Diana)</a:t>
            </a:r>
          </a:p>
          <a:p>
            <a:r>
              <a:rPr lang="en-US" dirty="0"/>
              <a:t>In contrast, if role uncertainty continues, the individual feels aimless and lost in life. In a constant search for identity, they could hop from one profession to another and one relationship to </a:t>
            </a:r>
            <a:r>
              <a:rPr lang="en-US" dirty="0" err="1"/>
              <a:t>another.Clear</a:t>
            </a:r>
            <a:r>
              <a:rPr lang="en-US" dirty="0"/>
              <a:t> self-identification is a result of successful identity </a:t>
            </a:r>
            <a:r>
              <a:rPr lang="en-US" dirty="0" err="1"/>
              <a:t>creation.Beliefs</a:t>
            </a:r>
            <a:r>
              <a:rPr lang="en-US" dirty="0"/>
              <a:t> \</a:t>
            </a:r>
            <a:r>
              <a:rPr lang="en-US" dirty="0" err="1"/>
              <a:t>sValuesGoals</a:t>
            </a:r>
            <a:r>
              <a:rPr lang="en-US" dirty="0"/>
              <a:t> \</a:t>
            </a:r>
            <a:r>
              <a:rPr lang="en-US" dirty="0" err="1"/>
              <a:t>sInterests</a:t>
            </a:r>
            <a:r>
              <a:rPr lang="en-US" dirty="0"/>
              <a:t>. (Parvez, 2023)</a:t>
            </a:r>
            <a:endParaRPr lang="en-GB" dirty="0"/>
          </a:p>
        </p:txBody>
      </p:sp>
      <p:sp>
        <p:nvSpPr>
          <p:cNvPr id="4" name="Slide Number Placeholder 3"/>
          <p:cNvSpPr>
            <a:spLocks noGrp="1"/>
          </p:cNvSpPr>
          <p:nvPr>
            <p:ph type="sldNum" sz="quarter" idx="5"/>
          </p:nvPr>
        </p:nvSpPr>
        <p:spPr/>
        <p:txBody>
          <a:bodyPr/>
          <a:lstStyle/>
          <a:p>
            <a:fld id="{DCB2CB49-322C-48BB-A333-B208C96D6BAF}" type="slidenum">
              <a:rPr lang="es-ES" smtClean="0"/>
              <a:t>10</a:t>
            </a:fld>
            <a:endParaRPr lang="es-ES"/>
          </a:p>
        </p:txBody>
      </p:sp>
    </p:spTree>
    <p:extLst>
      <p:ext uri="{BB962C8B-B14F-4D97-AF65-F5344CB8AC3E}">
        <p14:creationId xmlns:p14="http://schemas.microsoft.com/office/powerpoint/2010/main" val="2018657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(Diana)</a:t>
            </a:r>
          </a:p>
          <a:p>
            <a:r>
              <a:rPr lang="en-US" dirty="0"/>
              <a:t>Erikson's psychosocial development theory, emphasizes the importance of culture and society in human development providing an integrated framework for social development. (</a:t>
            </a:r>
            <a:r>
              <a:rPr lang="en-US" dirty="0" err="1"/>
              <a:t>Educationsummary</a:t>
            </a:r>
            <a:r>
              <a:rPr lang="en-US" dirty="0"/>
              <a:t>, 2023)</a:t>
            </a:r>
            <a:endParaRPr lang="es-ES" dirty="0"/>
          </a:p>
        </p:txBody>
      </p:sp>
      <p:sp>
        <p:nvSpPr>
          <p:cNvPr id="4" name="Slide Number Placeholder 3"/>
          <p:cNvSpPr>
            <a:spLocks noGrp="1"/>
          </p:cNvSpPr>
          <p:nvPr>
            <p:ph type="sldNum" sz="quarter" idx="5"/>
          </p:nvPr>
        </p:nvSpPr>
        <p:spPr/>
        <p:txBody>
          <a:bodyPr/>
          <a:lstStyle/>
          <a:p>
            <a:fld id="{DCB2CB49-322C-48BB-A333-B208C96D6BAF}" type="slidenum">
              <a:rPr lang="es-ES" smtClean="0"/>
              <a:t>11</a:t>
            </a:fld>
            <a:endParaRPr lang="es-ES"/>
          </a:p>
        </p:txBody>
      </p:sp>
    </p:spTree>
    <p:extLst>
      <p:ext uri="{BB962C8B-B14F-4D97-AF65-F5344CB8AC3E}">
        <p14:creationId xmlns:p14="http://schemas.microsoft.com/office/powerpoint/2010/main" val="2496759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(Diana)</a:t>
            </a:r>
          </a:p>
          <a:p>
            <a:r>
              <a:rPr lang="en-US" dirty="0"/>
              <a:t>Erikson's psychosocial development theory lacks explanation, individuality is given little attention, and it is Eurocentric and focuses only on male development. (</a:t>
            </a:r>
            <a:r>
              <a:rPr lang="en-US" dirty="0" err="1"/>
              <a:t>Educationsummary</a:t>
            </a:r>
            <a:r>
              <a:rPr lang="en-US" dirty="0"/>
              <a:t>, 2023)</a:t>
            </a:r>
            <a:endParaRPr lang="es-ES" dirty="0"/>
          </a:p>
        </p:txBody>
      </p:sp>
      <p:sp>
        <p:nvSpPr>
          <p:cNvPr id="4" name="Slide Number Placeholder 3"/>
          <p:cNvSpPr>
            <a:spLocks noGrp="1"/>
          </p:cNvSpPr>
          <p:nvPr>
            <p:ph type="sldNum" sz="quarter" idx="5"/>
          </p:nvPr>
        </p:nvSpPr>
        <p:spPr/>
        <p:txBody>
          <a:bodyPr/>
          <a:lstStyle/>
          <a:p>
            <a:fld id="{DCB2CB49-322C-48BB-A333-B208C96D6BAF}" type="slidenum">
              <a:rPr lang="es-ES" smtClean="0"/>
              <a:t>12</a:t>
            </a:fld>
            <a:endParaRPr lang="es-ES"/>
          </a:p>
        </p:txBody>
      </p:sp>
    </p:spTree>
    <p:extLst>
      <p:ext uri="{BB962C8B-B14F-4D97-AF65-F5344CB8AC3E}">
        <p14:creationId xmlns:p14="http://schemas.microsoft.com/office/powerpoint/2010/main" val="40412401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341B595-366B-43E2-A22E-EA6A78C03F06}" type="datetimeFigureOut">
              <a:rPr lang="en-US" smtClean="0"/>
              <a:t>4/5/2023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BA915EE-10CB-4CF1-8569-6154455DA573}"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4/5/2023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41B595-366B-43E2-A22E-EA6A78C03F06}" type="datetimeFigureOut">
              <a:rPr lang="en-US" smtClean="0"/>
              <a:t>4/5/2023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41B595-366B-43E2-A22E-EA6A78C03F06}" type="datetimeFigureOut">
              <a:rPr lang="en-US" smtClean="0"/>
              <a:t>4/5/2023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41B595-366B-43E2-A22E-EA6A78C03F06}" type="datetimeFigureOut">
              <a:rPr lang="en-US" smtClean="0"/>
              <a:t>4/5/2023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1B595-366B-43E2-A22E-EA6A78C03F06}" type="datetimeFigureOut">
              <a:rPr lang="en-US" smtClean="0"/>
              <a:t>4/5/2023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4/5/2023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4/5/2023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4/5/2023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4/5/2023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panose="020B0604020202020204"/>
                <a:cs typeface="Arial" panose="020B0604020202020204"/>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panose="020B0604020202020204"/>
                <a:cs typeface="Arial" panose="020B0604020202020204"/>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4/5/2023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4/5/2023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341B595-366B-43E2-A22E-EA6A78C03F06}" type="datetimeFigureOut">
              <a:rPr lang="en-US" smtClean="0"/>
              <a:t>4/5/2023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341B595-366B-43E2-A22E-EA6A78C03F06}" type="datetimeFigureOut">
              <a:rPr lang="en-US" smtClean="0"/>
              <a:t>4/5/2023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341B595-366B-43E2-A22E-EA6A78C03F06}" type="datetimeFigureOut">
              <a:rPr lang="en-US" smtClean="0"/>
              <a:t>4/5/2023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341B595-366B-43E2-A22E-EA6A78C03F06}" type="datetimeFigureOut">
              <a:rPr lang="en-US" smtClean="0"/>
              <a:t>4/5/2023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341B595-366B-43E2-A22E-EA6A78C03F06}" type="datetimeFigureOut">
              <a:rPr lang="en-US" smtClean="0"/>
              <a:t>4/5/2023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BA915EE-10CB-4CF1-8569-6154455DA573}"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simplypsychology.org/Erik-Erikson.html#intimacy" TargetMode="External"/><Relationship Id="rId3" Type="http://schemas.openxmlformats.org/officeDocument/2006/relationships/hyperlink" Target="https://simplypsychology.org/Erik-Erikson.html#trust" TargetMode="External"/><Relationship Id="rId7" Type="http://schemas.openxmlformats.org/officeDocument/2006/relationships/hyperlink" Target="https://simplypsychology.org/Erik-Erikson.html#identit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simplypsychology.org/Erik-Erikson.html#industry" TargetMode="External"/><Relationship Id="rId11" Type="http://schemas.openxmlformats.org/officeDocument/2006/relationships/image" Target="../media/image5.jpeg"/><Relationship Id="rId5" Type="http://schemas.openxmlformats.org/officeDocument/2006/relationships/hyperlink" Target="https://simplypsychology.org/Erik-Erikson.html#initiative" TargetMode="External"/><Relationship Id="rId10" Type="http://schemas.openxmlformats.org/officeDocument/2006/relationships/hyperlink" Target="https://simplypsychology.org/Erik-Erikson.html#ego" TargetMode="External"/><Relationship Id="rId4" Type="http://schemas.openxmlformats.org/officeDocument/2006/relationships/hyperlink" Target="https://simplypsychology.org/Erik-Erikson.html#autonomy" TargetMode="External"/><Relationship Id="rId9" Type="http://schemas.openxmlformats.org/officeDocument/2006/relationships/hyperlink" Target="https://simplypsychology.org/Erik-Erikson.html#generativit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erikson.edu/about/history/erik-erikson/" TargetMode="External"/><Relationship Id="rId2" Type="http://schemas.openxmlformats.org/officeDocument/2006/relationships/hyperlink" Target="http://www.verywellmind.com/erik-erikson-biography-1902-1994-2795538" TargetMode="External"/><Relationship Id="rId1" Type="http://schemas.openxmlformats.org/officeDocument/2006/relationships/slideLayout" Target="../slideLayouts/slideLayout2.xml"/><Relationship Id="rId4" Type="http://schemas.openxmlformats.org/officeDocument/2006/relationships/hyperlink" Target="http://pressbooks-dev.oer.hawaii.edu/psychology/chapter/lifespan-theories/#:~:text=According%20to%20psychosocial%20theory%2C%20we,competence%20and%20a%20healthy%20personalit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haikudeck.com/erikson-stages-education-presentation-haMqctQk4a#slide0" TargetMode="External"/><Relationship Id="rId2" Type="http://schemas.openxmlformats.org/officeDocument/2006/relationships/hyperlink" Target="http://www.psychmechanics.com/identity-vs-role-confusion-examp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79917" y="1164234"/>
            <a:ext cx="9897684" cy="1717150"/>
          </a:xfrm>
        </p:spPr>
        <p:txBody>
          <a:bodyPr>
            <a:normAutofit/>
          </a:bodyPr>
          <a:lstStyle/>
          <a:p>
            <a:pPr algn="ctr">
              <a:lnSpc>
                <a:spcPct val="90000"/>
              </a:lnSpc>
            </a:pPr>
            <a:r>
              <a:rPr lang="en-GB" sz="2800" b="1" i="1" dirty="0">
                <a:cs typeface="Arial" panose="020B0604020202020204" pitchFamily="34" charset="0"/>
              </a:rPr>
              <a:t>PSYCHOLOGY IN HEALT AND SOCIAL CARE</a:t>
            </a:r>
            <a:br>
              <a:rPr lang="en-GB" sz="2800" b="1" i="1" dirty="0">
                <a:cs typeface="Arial" panose="020B0604020202020204" pitchFamily="34" charset="0"/>
              </a:rPr>
            </a:br>
            <a:r>
              <a:rPr lang="en-GB" sz="2800" b="1" i="1" dirty="0">
                <a:cs typeface="Arial" panose="020B0604020202020204" pitchFamily="34" charset="0"/>
              </a:rPr>
              <a:t>(LCHS4006_LON)                     ASSESMENT 1</a:t>
            </a:r>
            <a:br>
              <a:rPr lang="en-GB" sz="2800" b="1" i="1" dirty="0">
                <a:cs typeface="Arial" panose="020B0604020202020204" pitchFamily="34" charset="0"/>
              </a:rPr>
            </a:br>
            <a:endParaRPr lang="es-ES" sz="2400" b="1" i="1" dirty="0">
              <a:cs typeface="Arial" panose="020B0604020202020204" pitchFamily="34" charset="0"/>
            </a:endParaRPr>
          </a:p>
        </p:txBody>
      </p:sp>
      <p:sp>
        <p:nvSpPr>
          <p:cNvPr id="3" name="Subtitle 2"/>
          <p:cNvSpPr>
            <a:spLocks noGrp="1"/>
          </p:cNvSpPr>
          <p:nvPr>
            <p:ph type="subTitle" idx="1"/>
          </p:nvPr>
        </p:nvSpPr>
        <p:spPr>
          <a:xfrm>
            <a:off x="1762032" y="3502850"/>
            <a:ext cx="8658026" cy="2135945"/>
          </a:xfrm>
        </p:spPr>
        <p:txBody>
          <a:bodyPr>
            <a:normAutofit fontScale="25000" lnSpcReduction="20000"/>
          </a:bodyPr>
          <a:lstStyle/>
          <a:p>
            <a:pPr algn="ctr"/>
            <a:endParaRPr lang="en-GB" b="1" dirty="0">
              <a:latin typeface="+mj-lt"/>
            </a:endParaRPr>
          </a:p>
          <a:p>
            <a:pPr algn="ctr"/>
            <a:r>
              <a:rPr lang="en-GB" sz="9600" b="1" dirty="0">
                <a:solidFill>
                  <a:schemeClr val="bg1"/>
                </a:solidFill>
                <a:latin typeface="+mj-lt"/>
                <a:cs typeface="Arial" panose="020B0604020202020204" pitchFamily="34" charset="0"/>
              </a:rPr>
              <a:t> </a:t>
            </a:r>
            <a:r>
              <a:rPr lang="en-GB" sz="9600" b="1" cap="none" dirty="0">
                <a:solidFill>
                  <a:schemeClr val="bg1"/>
                </a:solidFill>
                <a:latin typeface="+mj-lt"/>
                <a:cs typeface="Arial" panose="020B0604020202020204" pitchFamily="34" charset="0"/>
              </a:rPr>
              <a:t>Diana Castano Giraldo (2207095)</a:t>
            </a:r>
          </a:p>
          <a:p>
            <a:pPr algn="ctr"/>
            <a:r>
              <a:rPr lang="en-GB" sz="9600" b="1" cap="none" dirty="0">
                <a:solidFill>
                  <a:schemeClr val="bg1"/>
                </a:solidFill>
                <a:latin typeface="+mj-lt"/>
                <a:cs typeface="Arial" panose="020B0604020202020204" pitchFamily="34" charset="0"/>
              </a:rPr>
              <a:t>Ignacio Save  (2133947)</a:t>
            </a:r>
          </a:p>
          <a:p>
            <a:pPr algn="ctr"/>
            <a:r>
              <a:rPr lang="en-GB" sz="9600" b="1" cap="none" dirty="0">
                <a:solidFill>
                  <a:schemeClr val="bg1"/>
                </a:solidFill>
                <a:latin typeface="+mj-lt"/>
                <a:cs typeface="Arial" panose="020B0604020202020204" pitchFamily="34" charset="0"/>
              </a:rPr>
              <a:t>Juan Daniel Alvarez (2132600)</a:t>
            </a:r>
          </a:p>
          <a:p>
            <a:pPr algn="ctr"/>
            <a:endParaRPr lang="en-GB" sz="7200" b="1" dirty="0">
              <a:solidFill>
                <a:schemeClr val="bg1"/>
              </a:solidFill>
              <a:latin typeface="+mj-lt"/>
              <a:cs typeface="Arial" panose="020B0604020202020204" pitchFamily="34" charset="0"/>
            </a:endParaRPr>
          </a:p>
          <a:p>
            <a:pPr algn="ctr"/>
            <a:r>
              <a:rPr lang="en-GB" sz="9600" b="1" dirty="0">
                <a:solidFill>
                  <a:schemeClr val="bg1"/>
                </a:solidFill>
                <a:latin typeface="+mj-lt"/>
                <a:cs typeface="Arial" panose="020B0604020202020204" pitchFamily="34" charset="0"/>
              </a:rPr>
              <a:t>UNIVERSITY OF WALES TRINITY SAINT DAVID</a:t>
            </a:r>
            <a:endParaRPr lang="es-ES" sz="9600" b="1" dirty="0">
              <a:solidFill>
                <a:schemeClr val="bg1"/>
              </a:solidFill>
              <a:latin typeface="+mj-lt"/>
              <a:cs typeface="Arial" panose="020B0604020202020204" pitchFamily="34" charset="0"/>
            </a:endParaRPr>
          </a:p>
        </p:txBody>
      </p:sp>
      <p:pic>
        <p:nvPicPr>
          <p:cNvPr id="5" name="Picture 4"/>
          <p:cNvPicPr>
            <a:picLocks noChangeAspect="1"/>
          </p:cNvPicPr>
          <p:nvPr/>
        </p:nvPicPr>
        <p:blipFill>
          <a:blip r:embed="rId2"/>
          <a:stretch>
            <a:fillRect/>
          </a:stretch>
        </p:blipFill>
        <p:spPr>
          <a:xfrm>
            <a:off x="239059" y="234078"/>
            <a:ext cx="3945014" cy="1331441"/>
          </a:xfrm>
          <a:prstGeom prst="rect">
            <a:avLst/>
          </a:prstGeom>
        </p:spPr>
      </p:pic>
      <p:pic>
        <p:nvPicPr>
          <p:cNvPr id="24" name="Picture 3" descr="Colorized light photo effects"/>
          <p:cNvPicPr>
            <a:picLocks noChangeAspect="1"/>
          </p:cNvPicPr>
          <p:nvPr/>
        </p:nvPicPr>
        <p:blipFill rotWithShape="1">
          <a:blip r:embed="rId3"/>
          <a:srcRect t="7865" b="7865"/>
          <a:stretch>
            <a:fillRect/>
          </a:stretch>
        </p:blipFill>
        <p:spPr>
          <a:xfrm>
            <a:off x="519978" y="5914399"/>
            <a:ext cx="11142135" cy="563375"/>
          </a:xfrm>
          <a:prstGeom prst="rect">
            <a:avLst/>
          </a:prstGeom>
        </p:spPr>
      </p:pic>
      <p:sp>
        <p:nvSpPr>
          <p:cNvPr id="6" name="TextBox 5"/>
          <p:cNvSpPr txBox="1"/>
          <p:nvPr/>
        </p:nvSpPr>
        <p:spPr>
          <a:xfrm>
            <a:off x="3640977" y="2853673"/>
            <a:ext cx="5181600" cy="461665"/>
          </a:xfrm>
          <a:prstGeom prst="rect">
            <a:avLst/>
          </a:prstGeom>
          <a:noFill/>
        </p:spPr>
        <p:txBody>
          <a:bodyPr wrap="square" rtlCol="0">
            <a:spAutoFit/>
          </a:bodyPr>
          <a:lstStyle/>
          <a:p>
            <a:pPr algn="ctr"/>
            <a:r>
              <a:rPr lang="es-ES" sz="2400" b="1" dirty="0" err="1">
                <a:solidFill>
                  <a:schemeClr val="bg1"/>
                </a:solidFill>
                <a:latin typeface="+mj-lt"/>
                <a:cs typeface="Arial" panose="020B0604020202020204" pitchFamily="34" charset="0"/>
              </a:rPr>
              <a:t>Lecturer</a:t>
            </a:r>
            <a:r>
              <a:rPr lang="es-ES" sz="2400" b="1" dirty="0">
                <a:solidFill>
                  <a:schemeClr val="bg1"/>
                </a:solidFill>
                <a:latin typeface="+mj-lt"/>
                <a:cs typeface="Arial" panose="020B0604020202020204" pitchFamily="34" charset="0"/>
              </a:rPr>
              <a:t>: Bianca </a:t>
            </a:r>
            <a:r>
              <a:rPr lang="es-ES" sz="2400" b="1" dirty="0" err="1">
                <a:solidFill>
                  <a:schemeClr val="bg1"/>
                </a:solidFill>
                <a:latin typeface="+mj-lt"/>
                <a:cs typeface="Arial" panose="020B0604020202020204" pitchFamily="34" charset="0"/>
              </a:rPr>
              <a:t>Sanfilipo</a:t>
            </a:r>
            <a:endParaRPr lang="es-ES" sz="2400" b="1" dirty="0">
              <a:solidFill>
                <a:schemeClr val="bg1"/>
              </a:solidFill>
              <a:latin typeface="+mj-lt"/>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cs typeface="Arial" panose="020B0604020202020204" pitchFamily="34" charset="0"/>
              </a:rPr>
              <a:t>Contents:</a:t>
            </a:r>
            <a:endParaRPr lang="es-ES" b="1" dirty="0">
              <a:cs typeface="Arial" panose="020B0604020202020204" pitchFamily="34" charset="0"/>
            </a:endParaRPr>
          </a:p>
        </p:txBody>
      </p:sp>
      <p:sp>
        <p:nvSpPr>
          <p:cNvPr id="3" name="Content Placeholder 2"/>
          <p:cNvSpPr>
            <a:spLocks noGrp="1"/>
          </p:cNvSpPr>
          <p:nvPr>
            <p:ph idx="1"/>
          </p:nvPr>
        </p:nvSpPr>
        <p:spPr/>
        <p:txBody>
          <a:bodyPr>
            <a:normAutofit/>
          </a:bodyPr>
          <a:lstStyle/>
          <a:p>
            <a:pPr>
              <a:buFont typeface="+mj-lt"/>
              <a:buAutoNum type="arabicPeriod"/>
            </a:pPr>
            <a:r>
              <a:rPr lang="en-GB" b="1" dirty="0">
                <a:latin typeface="+mj-lt"/>
              </a:rPr>
              <a:t> Human Lifespan/Development Stages. </a:t>
            </a:r>
          </a:p>
          <a:p>
            <a:pPr>
              <a:buFont typeface="+mj-lt"/>
              <a:buAutoNum type="arabicPeriod"/>
            </a:pPr>
            <a:r>
              <a:rPr lang="en-GB" b="1" dirty="0">
                <a:latin typeface="+mj-lt"/>
              </a:rPr>
              <a:t> Developmental Psychology: Definition and Aims.</a:t>
            </a:r>
          </a:p>
          <a:p>
            <a:pPr>
              <a:buFont typeface="+mj-lt"/>
              <a:buAutoNum type="arabicPeriod"/>
            </a:pPr>
            <a:r>
              <a:rPr lang="en-GB" b="1" dirty="0">
                <a:latin typeface="+mj-lt"/>
              </a:rPr>
              <a:t>Erikson’s Development Stages.</a:t>
            </a:r>
          </a:p>
          <a:p>
            <a:pPr>
              <a:buFont typeface="+mj-lt"/>
              <a:buAutoNum type="arabicPeriod"/>
            </a:pPr>
            <a:r>
              <a:rPr lang="en-GB" b="1" dirty="0">
                <a:latin typeface="+mj-lt"/>
              </a:rPr>
              <a:t>Adolescence: Development.</a:t>
            </a:r>
          </a:p>
          <a:p>
            <a:pPr>
              <a:buFont typeface="+mj-lt"/>
              <a:buAutoNum type="arabicPeriod"/>
            </a:pPr>
            <a:r>
              <a:rPr lang="en-GB" b="1" dirty="0">
                <a:latin typeface="+mj-lt"/>
              </a:rPr>
              <a:t>Erikson’s Theory.</a:t>
            </a:r>
          </a:p>
          <a:p>
            <a:pPr>
              <a:buFont typeface="+mj-lt"/>
              <a:buAutoNum type="arabicPeriod"/>
            </a:pPr>
            <a:r>
              <a:rPr lang="en-US" b="1" dirty="0">
                <a:latin typeface="+mj-lt"/>
              </a:rPr>
              <a:t>Relate lifespan psychological theory to life-stage and its importance.</a:t>
            </a:r>
            <a:endParaRPr lang="en-GB" b="1" dirty="0">
              <a:latin typeface="+mj-lt"/>
            </a:endParaRPr>
          </a:p>
          <a:p>
            <a:pPr>
              <a:buFont typeface="+mj-lt"/>
              <a:buAutoNum type="arabicPeriod"/>
            </a:pPr>
            <a:r>
              <a:rPr lang="en-GB" b="1" dirty="0">
                <a:latin typeface="+mj-lt"/>
              </a:rPr>
              <a:t>Critical Analysis.</a:t>
            </a:r>
          </a:p>
          <a:p>
            <a:pPr>
              <a:buFont typeface="+mj-lt"/>
              <a:buAutoNum type="arabicPeriod"/>
            </a:pPr>
            <a:r>
              <a:rPr lang="en-GB" b="1" dirty="0">
                <a:latin typeface="+mj-lt"/>
              </a:rPr>
              <a:t>References.</a:t>
            </a:r>
          </a:p>
          <a:p>
            <a:pPr>
              <a:buFont typeface="+mj-lt"/>
              <a:buAutoNum type="arabicPeriod"/>
            </a:pPr>
            <a:endParaRPr lang="en-GB" b="1" dirty="0">
              <a:latin typeface="+mj-lt"/>
            </a:endParaRPr>
          </a:p>
          <a:p>
            <a:pPr>
              <a:buAutoNum type="arabicPeriod" startAt="6"/>
            </a:pPr>
            <a:endParaRPr lang="en-GB" b="1" dirty="0">
              <a:latin typeface="+mj-lt"/>
            </a:endParaRPr>
          </a:p>
          <a:p>
            <a:pPr marL="0" indent="0">
              <a:buNone/>
            </a:pPr>
            <a:endParaRPr lang="en-GB" b="1" dirty="0">
              <a:latin typeface="+mj-lt"/>
            </a:endParaRPr>
          </a:p>
          <a:p>
            <a:pPr>
              <a:buFont typeface="+mj-lt"/>
              <a:buAutoNum type="arabicPeriod"/>
            </a:pPr>
            <a:endParaRPr lang="en-GB" b="1" dirty="0">
              <a:latin typeface="+mj-lt"/>
            </a:endParaRPr>
          </a:p>
          <a:p>
            <a:endParaRPr lang="es-ES"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115" y="958678"/>
            <a:ext cx="9937767" cy="706964"/>
          </a:xfrm>
        </p:spPr>
        <p:txBody>
          <a:bodyPr/>
          <a:lstStyle/>
          <a:p>
            <a:r>
              <a:rPr lang="es-ES" b="1" dirty="0">
                <a:cs typeface="Arial" panose="020B0604020202020204" pitchFamily="34" charset="0"/>
                <a:sym typeface="+mn-ea"/>
              </a:rPr>
              <a:t>1. Human </a:t>
            </a:r>
            <a:r>
              <a:rPr lang="es-ES" b="1" dirty="0" err="1">
                <a:cs typeface="Arial" panose="020B0604020202020204" pitchFamily="34" charset="0"/>
                <a:sym typeface="+mn-ea"/>
              </a:rPr>
              <a:t>Lifespan</a:t>
            </a:r>
            <a:r>
              <a:rPr lang="es-ES" b="1" dirty="0">
                <a:cs typeface="Arial" panose="020B0604020202020204" pitchFamily="34" charset="0"/>
                <a:sym typeface="+mn-ea"/>
              </a:rPr>
              <a:t> </a:t>
            </a:r>
            <a:r>
              <a:rPr lang="es-ES" b="1" dirty="0" err="1">
                <a:cs typeface="Arial" panose="020B0604020202020204" pitchFamily="34" charset="0"/>
                <a:sym typeface="+mn-ea"/>
              </a:rPr>
              <a:t>Development</a:t>
            </a:r>
            <a:r>
              <a:rPr lang="es-ES" b="1" dirty="0">
                <a:cs typeface="Arial" panose="020B0604020202020204" pitchFamily="34" charset="0"/>
                <a:sym typeface="+mn-ea"/>
              </a:rPr>
              <a:t>/</a:t>
            </a:r>
            <a:r>
              <a:rPr lang="es-ES" b="1" dirty="0" err="1">
                <a:cs typeface="Arial" panose="020B0604020202020204" pitchFamily="34" charset="0"/>
                <a:sym typeface="+mn-ea"/>
              </a:rPr>
              <a:t>Stages</a:t>
            </a:r>
            <a:r>
              <a:rPr lang="en-GB" altLang="es-ES" b="1" dirty="0">
                <a:cs typeface="Arial" panose="020B0604020202020204" pitchFamily="34" charset="0"/>
                <a:sym typeface="+mn-ea"/>
              </a:rPr>
              <a:t>:</a:t>
            </a:r>
          </a:p>
        </p:txBody>
      </p:sp>
      <p:pic>
        <p:nvPicPr>
          <p:cNvPr id="5" name="Content Placeholder 4" descr="A picture containing outdoor, group, people, silhouette&#10;&#10;Description automatically generated"/>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62221" y="2412465"/>
            <a:ext cx="9467557" cy="4051495"/>
          </a:xfr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019" y="973668"/>
            <a:ext cx="8761413" cy="706964"/>
          </a:xfrm>
        </p:spPr>
        <p:txBody>
          <a:bodyPr/>
          <a:lstStyle/>
          <a:p>
            <a:r>
              <a:rPr lang="es-ES" b="1" dirty="0">
                <a:cs typeface="+mj-lt"/>
              </a:rPr>
              <a:t>2. </a:t>
            </a:r>
            <a:r>
              <a:rPr lang="es-ES" b="1" dirty="0" err="1">
                <a:cs typeface="+mj-lt"/>
              </a:rPr>
              <a:t>Developmental</a:t>
            </a:r>
            <a:r>
              <a:rPr lang="es-ES" b="1" dirty="0">
                <a:cs typeface="+mj-lt"/>
              </a:rPr>
              <a:t> </a:t>
            </a:r>
            <a:r>
              <a:rPr lang="es-ES" b="1" dirty="0" err="1">
                <a:cs typeface="+mj-lt"/>
              </a:rPr>
              <a:t>Psychology</a:t>
            </a:r>
            <a:r>
              <a:rPr lang="en-GB" altLang="es-ES" b="1" dirty="0" err="1">
                <a:cs typeface="+mj-lt"/>
              </a:rPr>
              <a:t>:</a:t>
            </a:r>
          </a:p>
        </p:txBody>
      </p:sp>
      <p:sp>
        <p:nvSpPr>
          <p:cNvPr id="3" name="Content Placeholder 2"/>
          <p:cNvSpPr>
            <a:spLocks noGrp="1"/>
          </p:cNvSpPr>
          <p:nvPr>
            <p:ph idx="1"/>
          </p:nvPr>
        </p:nvSpPr>
        <p:spPr>
          <a:xfrm>
            <a:off x="1235568" y="2535382"/>
            <a:ext cx="9720864" cy="3678382"/>
          </a:xfrm>
        </p:spPr>
        <p:txBody>
          <a:bodyPr/>
          <a:lstStyle/>
          <a:p>
            <a:r>
              <a:rPr lang="es-ES" b="1" dirty="0" err="1">
                <a:latin typeface="+mj-lt"/>
                <a:cs typeface="+mj-lt"/>
              </a:rPr>
              <a:t>Definition</a:t>
            </a:r>
            <a:r>
              <a:rPr lang="es-ES" b="1" dirty="0">
                <a:latin typeface="+mj-lt"/>
                <a:cs typeface="+mj-lt"/>
              </a:rPr>
              <a:t>:</a:t>
            </a:r>
          </a:p>
          <a:p>
            <a:pPr algn="just"/>
            <a:r>
              <a:rPr lang="es-ES" dirty="0" err="1">
                <a:latin typeface="+mj-lt"/>
                <a:cs typeface="+mj-lt"/>
              </a:rPr>
              <a:t>Is</a:t>
            </a:r>
            <a:r>
              <a:rPr lang="es-ES" dirty="0">
                <a:latin typeface="+mj-lt"/>
                <a:cs typeface="+mj-lt"/>
              </a:rPr>
              <a:t> </a:t>
            </a:r>
            <a:r>
              <a:rPr lang="es-ES" dirty="0" err="1">
                <a:latin typeface="+mj-lt"/>
                <a:cs typeface="+mj-lt"/>
              </a:rPr>
              <a:t>the</a:t>
            </a:r>
            <a:r>
              <a:rPr lang="es-ES" dirty="0">
                <a:latin typeface="+mj-lt"/>
                <a:cs typeface="+mj-lt"/>
              </a:rPr>
              <a:t> </a:t>
            </a:r>
            <a:r>
              <a:rPr lang="es-ES" dirty="0" err="1">
                <a:latin typeface="+mj-lt"/>
                <a:cs typeface="+mj-lt"/>
              </a:rPr>
              <a:t>scientific</a:t>
            </a:r>
            <a:r>
              <a:rPr lang="es-ES" dirty="0">
                <a:latin typeface="+mj-lt"/>
                <a:cs typeface="+mj-lt"/>
              </a:rPr>
              <a:t> </a:t>
            </a:r>
            <a:r>
              <a:rPr lang="es-ES" dirty="0" err="1">
                <a:latin typeface="+mj-lt"/>
                <a:cs typeface="+mj-lt"/>
              </a:rPr>
              <a:t>study</a:t>
            </a:r>
            <a:r>
              <a:rPr lang="es-ES" dirty="0">
                <a:latin typeface="+mj-lt"/>
                <a:cs typeface="+mj-lt"/>
              </a:rPr>
              <a:t> </a:t>
            </a:r>
            <a:r>
              <a:rPr lang="es-ES" dirty="0" err="1">
                <a:latin typeface="+mj-lt"/>
                <a:cs typeface="+mj-lt"/>
              </a:rPr>
              <a:t>of</a:t>
            </a:r>
            <a:r>
              <a:rPr lang="es-ES" dirty="0">
                <a:latin typeface="+mj-lt"/>
                <a:cs typeface="+mj-lt"/>
              </a:rPr>
              <a:t> </a:t>
            </a:r>
            <a:r>
              <a:rPr lang="es-ES" dirty="0" err="1">
                <a:latin typeface="+mj-lt"/>
                <a:cs typeface="+mj-lt"/>
              </a:rPr>
              <a:t>why</a:t>
            </a:r>
            <a:r>
              <a:rPr lang="es-ES" dirty="0">
                <a:latin typeface="+mj-lt"/>
                <a:cs typeface="+mj-lt"/>
              </a:rPr>
              <a:t> and </a:t>
            </a:r>
            <a:r>
              <a:rPr lang="es-ES" dirty="0" err="1">
                <a:latin typeface="+mj-lt"/>
                <a:cs typeface="+mj-lt"/>
              </a:rPr>
              <a:t>how</a:t>
            </a:r>
            <a:r>
              <a:rPr lang="es-ES" dirty="0">
                <a:latin typeface="+mj-lt"/>
                <a:cs typeface="+mj-lt"/>
              </a:rPr>
              <a:t> </a:t>
            </a:r>
            <a:r>
              <a:rPr lang="es-ES" dirty="0" err="1">
                <a:latin typeface="+mj-lt"/>
                <a:cs typeface="+mj-lt"/>
              </a:rPr>
              <a:t>humans</a:t>
            </a:r>
            <a:r>
              <a:rPr lang="es-ES" dirty="0">
                <a:latin typeface="+mj-lt"/>
                <a:cs typeface="+mj-lt"/>
              </a:rPr>
              <a:t> </a:t>
            </a:r>
            <a:r>
              <a:rPr lang="es-ES" dirty="0" err="1">
                <a:latin typeface="+mj-lt"/>
                <a:cs typeface="+mj-lt"/>
              </a:rPr>
              <a:t>perceive</a:t>
            </a:r>
            <a:r>
              <a:rPr lang="es-ES" dirty="0">
                <a:latin typeface="+mj-lt"/>
                <a:cs typeface="+mj-lt"/>
              </a:rPr>
              <a:t> and </a:t>
            </a:r>
            <a:r>
              <a:rPr lang="es-ES" dirty="0" err="1">
                <a:latin typeface="+mj-lt"/>
                <a:cs typeface="+mj-lt"/>
              </a:rPr>
              <a:t>behave</a:t>
            </a:r>
            <a:r>
              <a:rPr lang="es-ES" dirty="0">
                <a:latin typeface="+mj-lt"/>
                <a:cs typeface="+mj-lt"/>
              </a:rPr>
              <a:t> </a:t>
            </a:r>
            <a:r>
              <a:rPr lang="es-ES" dirty="0" err="1">
                <a:latin typeface="+mj-lt"/>
                <a:cs typeface="+mj-lt"/>
              </a:rPr>
              <a:t>throughout</a:t>
            </a:r>
            <a:r>
              <a:rPr lang="es-ES" dirty="0">
                <a:latin typeface="+mj-lt"/>
                <a:cs typeface="+mj-lt"/>
              </a:rPr>
              <a:t> </a:t>
            </a:r>
            <a:r>
              <a:rPr lang="es-ES" dirty="0" err="1">
                <a:latin typeface="+mj-lt"/>
                <a:cs typeface="+mj-lt"/>
              </a:rPr>
              <a:t>their</a:t>
            </a:r>
            <a:r>
              <a:rPr lang="es-ES" dirty="0">
                <a:latin typeface="+mj-lt"/>
                <a:cs typeface="+mj-lt"/>
              </a:rPr>
              <a:t> lifespan (</a:t>
            </a:r>
            <a:r>
              <a:rPr lang="es-ES" dirty="0" err="1">
                <a:latin typeface="+mj-lt"/>
                <a:cs typeface="+mj-lt"/>
              </a:rPr>
              <a:t>University</a:t>
            </a:r>
            <a:r>
              <a:rPr lang="es-ES" dirty="0">
                <a:latin typeface="+mj-lt"/>
                <a:cs typeface="+mj-lt"/>
              </a:rPr>
              <a:t> </a:t>
            </a:r>
            <a:r>
              <a:rPr lang="es-ES" dirty="0" err="1">
                <a:latin typeface="+mj-lt"/>
                <a:cs typeface="+mj-lt"/>
              </a:rPr>
              <a:t>of</a:t>
            </a:r>
            <a:r>
              <a:rPr lang="es-ES" dirty="0">
                <a:latin typeface="+mj-lt"/>
                <a:cs typeface="+mj-lt"/>
              </a:rPr>
              <a:t> London, </a:t>
            </a:r>
            <a:r>
              <a:rPr lang="es-ES" dirty="0" err="1">
                <a:latin typeface="+mj-lt"/>
                <a:cs typeface="+mj-lt"/>
              </a:rPr>
              <a:t>nd</a:t>
            </a:r>
            <a:r>
              <a:rPr lang="es-ES" dirty="0">
                <a:latin typeface="+mj-lt"/>
                <a:cs typeface="+mj-lt"/>
              </a:rPr>
              <a:t>). </a:t>
            </a:r>
            <a:r>
              <a:rPr lang="es-ES" dirty="0" err="1">
                <a:latin typeface="+mj-lt"/>
                <a:cs typeface="+mj-lt"/>
              </a:rPr>
              <a:t>Including</a:t>
            </a:r>
            <a:r>
              <a:rPr lang="es-ES" dirty="0">
                <a:latin typeface="+mj-lt"/>
                <a:cs typeface="+mj-lt"/>
              </a:rPr>
              <a:t> cognitive, perceptual, </a:t>
            </a:r>
            <a:r>
              <a:rPr lang="es-ES" dirty="0" err="1">
                <a:latin typeface="+mj-lt"/>
                <a:cs typeface="+mj-lt"/>
              </a:rPr>
              <a:t>intellectual</a:t>
            </a:r>
            <a:r>
              <a:rPr lang="es-ES" dirty="0">
                <a:latin typeface="+mj-lt"/>
                <a:cs typeface="+mj-lt"/>
              </a:rPr>
              <a:t>, </a:t>
            </a:r>
            <a:r>
              <a:rPr lang="es-ES" dirty="0" err="1">
                <a:latin typeface="+mj-lt"/>
                <a:cs typeface="+mj-lt"/>
              </a:rPr>
              <a:t>physical</a:t>
            </a:r>
            <a:r>
              <a:rPr lang="es-ES" dirty="0">
                <a:latin typeface="+mj-lt"/>
                <a:cs typeface="+mj-lt"/>
              </a:rPr>
              <a:t>, </a:t>
            </a:r>
            <a:r>
              <a:rPr lang="es-ES" dirty="0" err="1">
                <a:latin typeface="+mj-lt"/>
                <a:cs typeface="+mj-lt"/>
              </a:rPr>
              <a:t>personality</a:t>
            </a:r>
            <a:r>
              <a:rPr lang="es-ES" dirty="0">
                <a:latin typeface="+mj-lt"/>
                <a:cs typeface="+mj-lt"/>
              </a:rPr>
              <a:t>, </a:t>
            </a:r>
            <a:r>
              <a:rPr lang="es-ES" dirty="0" err="1">
                <a:latin typeface="+mj-lt"/>
                <a:cs typeface="+mj-lt"/>
              </a:rPr>
              <a:t>emotional</a:t>
            </a:r>
            <a:r>
              <a:rPr lang="es-ES" dirty="0">
                <a:latin typeface="+mj-lt"/>
                <a:cs typeface="+mj-lt"/>
              </a:rPr>
              <a:t>, and social development (APA, 2023).</a:t>
            </a:r>
          </a:p>
          <a:p>
            <a:pPr marL="0" indent="0">
              <a:buNone/>
            </a:pPr>
            <a:endParaRPr lang="es-ES" dirty="0">
              <a:latin typeface="+mj-lt"/>
              <a:cs typeface="+mj-lt"/>
            </a:endParaRPr>
          </a:p>
          <a:p>
            <a:r>
              <a:rPr lang="es-ES" dirty="0">
                <a:latin typeface="+mj-lt"/>
                <a:cs typeface="+mj-lt"/>
              </a:rPr>
              <a:t> </a:t>
            </a:r>
            <a:r>
              <a:rPr lang="es-ES" b="1" dirty="0" err="1">
                <a:latin typeface="+mj-lt"/>
                <a:cs typeface="+mj-lt"/>
              </a:rPr>
              <a:t>Aims</a:t>
            </a:r>
            <a:r>
              <a:rPr lang="es-ES" b="1" dirty="0">
                <a:latin typeface="+mj-lt"/>
                <a:cs typeface="+mj-lt"/>
              </a:rPr>
              <a:t> :</a:t>
            </a:r>
          </a:p>
          <a:p>
            <a:pPr algn="just"/>
            <a:r>
              <a:rPr lang="es-ES" dirty="0" err="1">
                <a:latin typeface="+mj-lt"/>
                <a:cs typeface="+mj-lt"/>
              </a:rPr>
              <a:t>To</a:t>
            </a:r>
            <a:r>
              <a:rPr lang="es-ES" dirty="0">
                <a:latin typeface="+mj-lt"/>
                <a:cs typeface="+mj-lt"/>
              </a:rPr>
              <a:t> control human behavior, and </a:t>
            </a:r>
            <a:r>
              <a:rPr lang="es-ES" dirty="0" err="1">
                <a:latin typeface="+mj-lt"/>
                <a:cs typeface="+mj-lt"/>
              </a:rPr>
              <a:t>to</a:t>
            </a:r>
            <a:r>
              <a:rPr lang="es-ES" dirty="0">
                <a:latin typeface="+mj-lt"/>
                <a:cs typeface="+mj-lt"/>
              </a:rPr>
              <a:t> </a:t>
            </a:r>
            <a:r>
              <a:rPr lang="es-ES" dirty="0" err="1">
                <a:latin typeface="+mj-lt"/>
                <a:cs typeface="+mj-lt"/>
              </a:rPr>
              <a:t>accurately</a:t>
            </a:r>
            <a:r>
              <a:rPr lang="es-ES" dirty="0">
                <a:latin typeface="+mj-lt"/>
                <a:cs typeface="+mj-lt"/>
              </a:rPr>
              <a:t> </a:t>
            </a:r>
            <a:r>
              <a:rPr lang="es-ES" dirty="0" err="1">
                <a:latin typeface="+mj-lt"/>
                <a:cs typeface="+mj-lt"/>
              </a:rPr>
              <a:t>understand</a:t>
            </a:r>
            <a:r>
              <a:rPr lang="es-ES" dirty="0">
                <a:latin typeface="+mj-lt"/>
                <a:cs typeface="+mj-lt"/>
              </a:rPr>
              <a:t> and </a:t>
            </a:r>
            <a:r>
              <a:rPr lang="es-ES" dirty="0" err="1">
                <a:latin typeface="+mj-lt"/>
                <a:cs typeface="+mj-lt"/>
              </a:rPr>
              <a:t>predict</a:t>
            </a:r>
            <a:r>
              <a:rPr lang="es-ES" dirty="0">
                <a:latin typeface="+mj-lt"/>
                <a:cs typeface="+mj-lt"/>
              </a:rPr>
              <a:t> human </a:t>
            </a:r>
            <a:r>
              <a:rPr lang="es-ES" dirty="0" err="1">
                <a:latin typeface="+mj-lt"/>
                <a:cs typeface="+mj-lt"/>
              </a:rPr>
              <a:t>behaviors</a:t>
            </a:r>
            <a:r>
              <a:rPr lang="es-ES" dirty="0">
                <a:latin typeface="+mj-lt"/>
                <a:cs typeface="+mj-lt"/>
              </a:rPr>
              <a:t> (</a:t>
            </a:r>
            <a:r>
              <a:rPr lang="es-ES" dirty="0" err="1">
                <a:latin typeface="+mj-lt"/>
                <a:cs typeface="+mj-lt"/>
              </a:rPr>
              <a:t>Scientific</a:t>
            </a:r>
            <a:r>
              <a:rPr lang="es-ES" dirty="0">
                <a:latin typeface="+mj-lt"/>
                <a:cs typeface="+mj-lt"/>
              </a:rPr>
              <a:t> </a:t>
            </a:r>
            <a:r>
              <a:rPr lang="es-ES" dirty="0" err="1">
                <a:latin typeface="+mj-lt"/>
                <a:cs typeface="+mj-lt"/>
              </a:rPr>
              <a:t>World</a:t>
            </a:r>
            <a:r>
              <a:rPr lang="es-ES" dirty="0">
                <a:latin typeface="+mj-lt"/>
                <a:cs typeface="+mj-lt"/>
              </a:rPr>
              <a:t>, 2019).</a:t>
            </a:r>
          </a:p>
          <a:p>
            <a:endParaRPr lang="es-ES" dirty="0">
              <a:latin typeface="+mj-lt"/>
              <a:cs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0794" y="1018638"/>
            <a:ext cx="8761413" cy="706964"/>
          </a:xfrm>
        </p:spPr>
        <p:txBody>
          <a:bodyPr/>
          <a:lstStyle/>
          <a:p>
            <a:r>
              <a:rPr lang="es-ES" b="1" dirty="0">
                <a:latin typeface="Arial" panose="020B0604020202020204" pitchFamily="34" charset="0"/>
                <a:cs typeface="Arial" panose="020B0604020202020204" pitchFamily="34" charset="0"/>
              </a:rPr>
              <a:t>3. </a:t>
            </a:r>
            <a:r>
              <a:rPr lang="es-ES" b="1" dirty="0" err="1">
                <a:latin typeface="Arial" panose="020B0604020202020204" pitchFamily="34" charset="0"/>
                <a:cs typeface="Arial" panose="020B0604020202020204" pitchFamily="34" charset="0"/>
              </a:rPr>
              <a:t>Erikson’s</a:t>
            </a:r>
            <a:r>
              <a:rPr lang="es-ES" b="1" dirty="0">
                <a:latin typeface="Arial" panose="020B0604020202020204" pitchFamily="34" charset="0"/>
                <a:cs typeface="Arial" panose="020B0604020202020204" pitchFamily="34" charset="0"/>
              </a:rPr>
              <a:t> </a:t>
            </a:r>
            <a:r>
              <a:rPr lang="es-ES" b="1" dirty="0" err="1">
                <a:latin typeface="Arial" panose="020B0604020202020204" pitchFamily="34" charset="0"/>
                <a:cs typeface="Arial" panose="020B0604020202020204" pitchFamily="34" charset="0"/>
              </a:rPr>
              <a:t>development</a:t>
            </a:r>
            <a:r>
              <a:rPr lang="es-ES" b="1" dirty="0">
                <a:latin typeface="Arial" panose="020B0604020202020204" pitchFamily="34" charset="0"/>
                <a:cs typeface="Arial" panose="020B0604020202020204" pitchFamily="34" charset="0"/>
              </a:rPr>
              <a:t> </a:t>
            </a:r>
            <a:r>
              <a:rPr lang="es-ES" b="1" dirty="0" err="1">
                <a:latin typeface="Arial" panose="020B0604020202020204" pitchFamily="34" charset="0"/>
                <a:cs typeface="Arial" panose="020B0604020202020204" pitchFamily="34" charset="0"/>
              </a:rPr>
              <a:t>stages</a:t>
            </a:r>
            <a:r>
              <a:rPr lang="es-ES" b="1"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1154954" y="2603500"/>
            <a:ext cx="10493095" cy="3416300"/>
          </a:xfrm>
        </p:spPr>
        <p:txBody>
          <a:bodyPr>
            <a:normAutofit fontScale="62500" lnSpcReduction="20000"/>
          </a:bodyPr>
          <a:lstStyle/>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Stage	Psychosocial Crisis		Basic Virtue		Age</a:t>
            </a:r>
            <a:endParaRPr lang="en-GB" sz="1800" kern="100" dirty="0">
              <a:effectLst/>
              <a:latin typeface="Calibri" panose="020F0502020204030204" charset="0"/>
              <a:ea typeface="Calibri" panose="020F0502020204030204" charset="0"/>
              <a:cs typeface="Times New Roman" panose="02020603050405020304" pitchFamily="18" charset="0"/>
            </a:endParaRPr>
          </a:p>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1.		</a:t>
            </a:r>
            <a:r>
              <a:rPr lang="en-GB" sz="1800" u="none" strike="noStrike" kern="100" dirty="0">
                <a:solidFill>
                  <a:srgbClr val="02838D"/>
                </a:solidFill>
                <a:effectLst/>
                <a:latin typeface="Georgia" panose="02040502050405020303" pitchFamily="18" charset="0"/>
                <a:ea typeface="Calibri" panose="020F0502020204030204" charset="0"/>
                <a:cs typeface="Times New Roman" panose="02020603050405020304" pitchFamily="18" charset="0"/>
                <a:hlinkClick r:id="rId3"/>
              </a:rPr>
              <a:t>Trust vs. Mistrust</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		Hope			0 – 1½</a:t>
            </a:r>
            <a:endParaRPr lang="en-GB" sz="1800" kern="100" dirty="0">
              <a:effectLst/>
              <a:latin typeface="Calibri" panose="020F0502020204030204" charset="0"/>
              <a:ea typeface="Calibri" panose="020F0502020204030204" charset="0"/>
              <a:cs typeface="Times New Roman" panose="02020603050405020304" pitchFamily="18" charset="0"/>
            </a:endParaRPr>
          </a:p>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2.	</a:t>
            </a:r>
            <a:r>
              <a:rPr lang="en-GB" sz="1800" u="none" strike="noStrike" kern="100" dirty="0">
                <a:solidFill>
                  <a:srgbClr val="02838D"/>
                </a:solidFill>
                <a:effectLst/>
                <a:latin typeface="Georgia" panose="02040502050405020303" pitchFamily="18" charset="0"/>
                <a:ea typeface="Calibri" panose="020F0502020204030204" charset="0"/>
                <a:cs typeface="Times New Roman" panose="02020603050405020304" pitchFamily="18" charset="0"/>
                <a:hlinkClick r:id="rId4"/>
              </a:rPr>
              <a:t>Autonomy vs. Shame</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		Will			1½ – 3</a:t>
            </a:r>
            <a:endParaRPr lang="en-GB" sz="1800" kern="100" dirty="0">
              <a:effectLst/>
              <a:latin typeface="Calibri" panose="020F0502020204030204" charset="0"/>
              <a:ea typeface="Calibri" panose="020F0502020204030204" charset="0"/>
              <a:cs typeface="Times New Roman" panose="02020603050405020304" pitchFamily="18" charset="0"/>
            </a:endParaRPr>
          </a:p>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3.	</a:t>
            </a:r>
            <a:r>
              <a:rPr lang="en-GB" sz="1800" u="none" strike="noStrike" kern="100" dirty="0">
                <a:solidFill>
                  <a:srgbClr val="02838D"/>
                </a:solidFill>
                <a:effectLst/>
                <a:latin typeface="Georgia" panose="02040502050405020303" pitchFamily="18" charset="0"/>
                <a:ea typeface="Calibri" panose="020F0502020204030204" charset="0"/>
                <a:cs typeface="Times New Roman" panose="02020603050405020304" pitchFamily="18" charset="0"/>
                <a:hlinkClick r:id="rId5"/>
              </a:rPr>
              <a:t>Initiative vs. Guilt</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		Purpose		3 – 5	</a:t>
            </a:r>
            <a:endParaRPr lang="en-GB" sz="1800" kern="100" dirty="0">
              <a:effectLst/>
              <a:latin typeface="Calibri" panose="020F0502020204030204" charset="0"/>
              <a:ea typeface="Calibri" panose="020F0502020204030204" charset="0"/>
              <a:cs typeface="Times New Roman" panose="02020603050405020304" pitchFamily="18" charset="0"/>
            </a:endParaRPr>
          </a:p>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4.	</a:t>
            </a:r>
            <a:r>
              <a:rPr lang="en-GB" sz="1800" u="none" strike="noStrike" kern="100" dirty="0">
                <a:solidFill>
                  <a:srgbClr val="02838D"/>
                </a:solidFill>
                <a:effectLst/>
                <a:latin typeface="Georgia" panose="02040502050405020303" pitchFamily="18" charset="0"/>
                <a:ea typeface="Calibri" panose="020F0502020204030204" charset="0"/>
                <a:cs typeface="Times New Roman" panose="02020603050405020304" pitchFamily="18" charset="0"/>
                <a:hlinkClick r:id="rId6"/>
              </a:rPr>
              <a:t>Industry vs. Inferiority</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	Competency		5 – 12</a:t>
            </a:r>
            <a:endParaRPr lang="en-GB" sz="1800" kern="100" dirty="0">
              <a:effectLst/>
              <a:latin typeface="Calibri" panose="020F0502020204030204" charset="0"/>
              <a:ea typeface="Calibri" panose="020F0502020204030204" charset="0"/>
              <a:cs typeface="Times New Roman" panose="02020603050405020304" pitchFamily="18" charset="0"/>
            </a:endParaRPr>
          </a:p>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5.		</a:t>
            </a:r>
            <a:r>
              <a:rPr lang="en-GB" sz="1800" u="none" strike="noStrike" kern="100" dirty="0">
                <a:solidFill>
                  <a:srgbClr val="02838D"/>
                </a:solidFill>
                <a:effectLst/>
                <a:latin typeface="Georgia" panose="02040502050405020303" pitchFamily="18" charset="0"/>
                <a:ea typeface="Calibri" panose="020F0502020204030204" charset="0"/>
                <a:cs typeface="Times New Roman" panose="02020603050405020304" pitchFamily="18" charset="0"/>
                <a:hlinkClick r:id="rId7"/>
              </a:rPr>
              <a:t>Identity vs. Role Confusion</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	Fidelity		12 – 18</a:t>
            </a:r>
            <a:endParaRPr lang="en-GB" sz="1800" kern="100" dirty="0">
              <a:effectLst/>
              <a:latin typeface="Calibri" panose="020F0502020204030204" charset="0"/>
              <a:ea typeface="Calibri" panose="020F0502020204030204" charset="0"/>
              <a:cs typeface="Times New Roman" panose="02020603050405020304" pitchFamily="18" charset="0"/>
            </a:endParaRPr>
          </a:p>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6.	</a:t>
            </a:r>
            <a:r>
              <a:rPr lang="en-GB" sz="1800" u="none" strike="noStrike" kern="100" dirty="0">
                <a:solidFill>
                  <a:srgbClr val="02838D"/>
                </a:solidFill>
                <a:effectLst/>
                <a:latin typeface="Georgia" panose="02040502050405020303" pitchFamily="18" charset="0"/>
                <a:ea typeface="Calibri" panose="020F0502020204030204" charset="0"/>
                <a:cs typeface="Times New Roman" panose="02020603050405020304" pitchFamily="18" charset="0"/>
                <a:hlinkClick r:id="rId8"/>
              </a:rPr>
              <a:t>Intimacy vs. Isolation</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		Love			18 – 40</a:t>
            </a:r>
            <a:endParaRPr lang="en-GB" sz="1800" kern="100" dirty="0">
              <a:effectLst/>
              <a:latin typeface="Calibri" panose="020F0502020204030204" charset="0"/>
              <a:ea typeface="Calibri" panose="020F0502020204030204" charset="0"/>
              <a:cs typeface="Times New Roman" panose="02020603050405020304" pitchFamily="18" charset="0"/>
            </a:endParaRPr>
          </a:p>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7.		</a:t>
            </a:r>
            <a:r>
              <a:rPr lang="en-GB" sz="1800" u="none" strike="noStrike" kern="100" dirty="0">
                <a:solidFill>
                  <a:srgbClr val="02838D"/>
                </a:solidFill>
                <a:effectLst/>
                <a:latin typeface="Georgia" panose="02040502050405020303" pitchFamily="18" charset="0"/>
                <a:ea typeface="Calibri" panose="020F0502020204030204" charset="0"/>
                <a:cs typeface="Times New Roman" panose="02020603050405020304" pitchFamily="18" charset="0"/>
                <a:hlinkClick r:id="rId9"/>
              </a:rPr>
              <a:t>Generativity vs. Stagnation</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	Care			40 – 65</a:t>
            </a:r>
            <a:endParaRPr lang="en-GB" sz="1800" kern="100" dirty="0">
              <a:effectLst/>
              <a:latin typeface="Calibri" panose="020F0502020204030204" charset="0"/>
              <a:ea typeface="Calibri" panose="020F0502020204030204" charset="0"/>
              <a:cs typeface="Times New Roman" panose="02020603050405020304" pitchFamily="18" charset="0"/>
            </a:endParaRPr>
          </a:p>
          <a:p>
            <a:pPr>
              <a:lnSpc>
                <a:spcPct val="107000"/>
              </a:lnSpc>
              <a:spcAft>
                <a:spcPts val="800"/>
              </a:spcAft>
            </a:pP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8.	</a:t>
            </a:r>
            <a:r>
              <a:rPr lang="en-GB" sz="1800" u="none" strike="noStrike" kern="100" dirty="0">
                <a:solidFill>
                  <a:srgbClr val="02838D"/>
                </a:solidFill>
                <a:effectLst/>
                <a:latin typeface="Georgia" panose="02040502050405020303" pitchFamily="18" charset="0"/>
                <a:ea typeface="Calibri" panose="020F0502020204030204" charset="0"/>
                <a:cs typeface="Times New Roman" panose="02020603050405020304" pitchFamily="18" charset="0"/>
                <a:hlinkClick r:id="rId10"/>
              </a:rPr>
              <a:t>Ego Integrity vs. Despair</a:t>
            </a:r>
            <a:r>
              <a:rPr lang="en-GB" sz="1800" kern="100" dirty="0">
                <a:solidFill>
                  <a:srgbClr val="282828"/>
                </a:solidFill>
                <a:effectLst/>
                <a:latin typeface="Georgia" panose="02040502050405020303" pitchFamily="18" charset="0"/>
                <a:ea typeface="Calibri" panose="020F0502020204030204" charset="0"/>
                <a:cs typeface="Times New Roman" panose="02020603050405020304" pitchFamily="18" charset="0"/>
              </a:rPr>
              <a:t>	Wisdom		65+</a:t>
            </a:r>
            <a:endParaRPr lang="en-GB" sz="1800" kern="100" dirty="0">
              <a:effectLst/>
              <a:latin typeface="Calibri" panose="020F0502020204030204" charset="0"/>
              <a:ea typeface="Calibri" panose="020F0502020204030204" charset="0"/>
              <a:cs typeface="Times New Roman" panose="02020603050405020304" pitchFamily="18" charset="0"/>
            </a:endParaRPr>
          </a:p>
          <a:p>
            <a:endParaRPr lang="en-US" dirty="0">
              <a:latin typeface="Arial" panose="020B0604020202020204" pitchFamily="34" charset="0"/>
              <a:cs typeface="Arial" panose="020B0604020202020204" pitchFamily="34" charset="0"/>
            </a:endParaRPr>
          </a:p>
          <a:p>
            <a:endParaRPr lang="es-ES" dirty="0"/>
          </a:p>
        </p:txBody>
      </p:sp>
      <p:pic>
        <p:nvPicPr>
          <p:cNvPr id="5" name="Picture 4" descr="Diagram&#10;&#10;Description automatically generated"/>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288258" y="2603500"/>
            <a:ext cx="5218821" cy="3600450"/>
          </a:xfrm>
          <a:prstGeom prst="rect">
            <a:avLst/>
          </a:prstGeom>
        </p:spPr>
      </p:pic>
      <p:sp>
        <p:nvSpPr>
          <p:cNvPr id="6" name="TextBox 5"/>
          <p:cNvSpPr txBox="1"/>
          <p:nvPr/>
        </p:nvSpPr>
        <p:spPr>
          <a:xfrm>
            <a:off x="4206240" y="6203950"/>
            <a:ext cx="1889759" cy="276999"/>
          </a:xfrm>
          <a:prstGeom prst="rect">
            <a:avLst/>
          </a:prstGeom>
          <a:noFill/>
        </p:spPr>
        <p:txBody>
          <a:bodyPr wrap="square" rtlCol="0">
            <a:spAutoFit/>
          </a:bodyPr>
          <a:lstStyle/>
          <a:p>
            <a:r>
              <a:rPr lang="en-GB" sz="1200" dirty="0"/>
              <a:t>(Mcleod, 2023)</a:t>
            </a:r>
          </a:p>
        </p:txBody>
      </p:sp>
    </p:spTree>
  </p:cSld>
  <p:clrMapOvr>
    <a:masterClrMapping/>
  </p:clrMapOvr>
  <mc:AlternateContent xmlns:mc="http://schemas.openxmlformats.org/markup-compatibility/2006" xmlns:p14="http://schemas.microsoft.com/office/powerpoint/2010/main">
    <mc:Choice Requires="p14">
      <p:transition spd="slow" p14:dur="25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ítulo 10"/>
          <p:cNvSpPr>
            <a:spLocks noGrp="1"/>
          </p:cNvSpPr>
          <p:nvPr>
            <p:ph type="title"/>
          </p:nvPr>
        </p:nvSpPr>
        <p:spPr>
          <a:xfrm>
            <a:off x="2039374" y="1038651"/>
            <a:ext cx="8761413" cy="706964"/>
          </a:xfrm>
        </p:spPr>
        <p:txBody>
          <a:bodyPr/>
          <a:lstStyle/>
          <a:p>
            <a:r>
              <a:rPr lang="en-GB" altLang="es-ES" b="1" dirty="0"/>
              <a:t>4.  Adolescence: Development</a:t>
            </a:r>
          </a:p>
        </p:txBody>
      </p:sp>
      <p:sp>
        <p:nvSpPr>
          <p:cNvPr id="5" name="Pentágono rectangular 4"/>
          <p:cNvSpPr/>
          <p:nvPr/>
        </p:nvSpPr>
        <p:spPr>
          <a:xfrm>
            <a:off x="3767922" y="3069590"/>
            <a:ext cx="4415790" cy="3045460"/>
          </a:xfrm>
          <a:prstGeom prst="pentagon">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s-ES" altLang="en-US"/>
          </a:p>
        </p:txBody>
      </p:sp>
      <p:sp>
        <p:nvSpPr>
          <p:cNvPr id="7" name="Cuadro de texto 6"/>
          <p:cNvSpPr txBox="1"/>
          <p:nvPr/>
        </p:nvSpPr>
        <p:spPr>
          <a:xfrm>
            <a:off x="4713786" y="2578203"/>
            <a:ext cx="3805555" cy="368300"/>
          </a:xfrm>
          <a:prstGeom prst="rect">
            <a:avLst/>
          </a:prstGeom>
          <a:noFill/>
        </p:spPr>
        <p:txBody>
          <a:bodyPr wrap="square" rtlCol="0">
            <a:spAutoFit/>
          </a:bodyPr>
          <a:lstStyle/>
          <a:p>
            <a:r>
              <a:rPr lang="en-GB" altLang="es-ES" dirty="0"/>
              <a:t>   </a:t>
            </a:r>
            <a:r>
              <a:rPr lang="es-ES" altLang="en-US" b="1" dirty="0"/>
              <a:t>Cognitive </a:t>
            </a:r>
            <a:r>
              <a:rPr lang="es-ES" altLang="en-US" b="1" dirty="0" err="1"/>
              <a:t>Changes</a:t>
            </a:r>
            <a:endParaRPr lang="es-ES" altLang="en-US" b="1" dirty="0"/>
          </a:p>
        </p:txBody>
      </p:sp>
      <p:sp>
        <p:nvSpPr>
          <p:cNvPr id="8" name="Cuadro de texto 7"/>
          <p:cNvSpPr txBox="1"/>
          <p:nvPr/>
        </p:nvSpPr>
        <p:spPr>
          <a:xfrm>
            <a:off x="7586105" y="5869837"/>
            <a:ext cx="2628900" cy="368300"/>
          </a:xfrm>
          <a:prstGeom prst="rect">
            <a:avLst/>
          </a:prstGeom>
          <a:noFill/>
        </p:spPr>
        <p:txBody>
          <a:bodyPr wrap="square" rtlCol="0">
            <a:spAutoFit/>
          </a:bodyPr>
          <a:lstStyle/>
          <a:p>
            <a:r>
              <a:rPr lang="es-ES" altLang="en-US" b="1" dirty="0" err="1"/>
              <a:t>Parents</a:t>
            </a:r>
            <a:endParaRPr lang="es-ES" altLang="en-US" b="1" dirty="0"/>
          </a:p>
        </p:txBody>
      </p:sp>
      <p:sp>
        <p:nvSpPr>
          <p:cNvPr id="9" name="Cuadro de texto 8"/>
          <p:cNvSpPr txBox="1"/>
          <p:nvPr/>
        </p:nvSpPr>
        <p:spPr>
          <a:xfrm>
            <a:off x="3614732" y="5869837"/>
            <a:ext cx="974725" cy="368300"/>
          </a:xfrm>
          <a:prstGeom prst="rect">
            <a:avLst/>
          </a:prstGeom>
          <a:noFill/>
        </p:spPr>
        <p:txBody>
          <a:bodyPr wrap="square" rtlCol="0">
            <a:spAutoFit/>
          </a:bodyPr>
          <a:lstStyle/>
          <a:p>
            <a:r>
              <a:rPr lang="es-ES" altLang="en-US" b="1" dirty="0" err="1"/>
              <a:t>Peers</a:t>
            </a:r>
            <a:endParaRPr lang="es-ES" altLang="en-US" b="1" dirty="0"/>
          </a:p>
        </p:txBody>
      </p:sp>
      <p:sp>
        <p:nvSpPr>
          <p:cNvPr id="10" name="Cuadro de texto 9"/>
          <p:cNvSpPr txBox="1"/>
          <p:nvPr/>
        </p:nvSpPr>
        <p:spPr>
          <a:xfrm>
            <a:off x="985987" y="4054475"/>
            <a:ext cx="2781935" cy="368300"/>
          </a:xfrm>
          <a:prstGeom prst="rect">
            <a:avLst/>
          </a:prstGeom>
          <a:noFill/>
        </p:spPr>
        <p:txBody>
          <a:bodyPr wrap="square" rtlCol="0">
            <a:spAutoFit/>
          </a:bodyPr>
          <a:lstStyle/>
          <a:p>
            <a:r>
              <a:rPr lang="es-ES" altLang="en-US" b="1" dirty="0" err="1"/>
              <a:t>Romantic</a:t>
            </a:r>
            <a:r>
              <a:rPr lang="es-ES" altLang="en-US" b="1" dirty="0"/>
              <a:t> </a:t>
            </a:r>
            <a:r>
              <a:rPr lang="es-ES" altLang="en-US" b="1" dirty="0" err="1"/>
              <a:t>relationships</a:t>
            </a:r>
            <a:endParaRPr lang="es-ES" altLang="en-US" b="1" dirty="0"/>
          </a:p>
        </p:txBody>
      </p:sp>
      <p:pic>
        <p:nvPicPr>
          <p:cNvPr id="102" name="Marcador de posición de contenido 101"/>
          <p:cNvPicPr>
            <a:picLocks noGrp="1"/>
          </p:cNvPicPr>
          <p:nvPr>
            <p:ph idx="1"/>
          </p:nvPr>
        </p:nvPicPr>
        <p:blipFill>
          <a:blip r:embed="rId3"/>
          <a:stretch>
            <a:fillRect/>
          </a:stretch>
        </p:blipFill>
        <p:spPr>
          <a:xfrm>
            <a:off x="4629103" y="3716446"/>
            <a:ext cx="2752856" cy="2214454"/>
          </a:xfrm>
          <a:prstGeom prst="rect">
            <a:avLst/>
          </a:prstGeom>
          <a:noFill/>
          <a:ln w="9525">
            <a:noFill/>
          </a:ln>
        </p:spPr>
      </p:pic>
      <p:sp>
        <p:nvSpPr>
          <p:cNvPr id="12" name="Cuadro de texto 11"/>
          <p:cNvSpPr txBox="1"/>
          <p:nvPr/>
        </p:nvSpPr>
        <p:spPr>
          <a:xfrm>
            <a:off x="8243140" y="4054475"/>
            <a:ext cx="2845435" cy="368300"/>
          </a:xfrm>
          <a:prstGeom prst="rect">
            <a:avLst/>
          </a:prstGeom>
          <a:noFill/>
        </p:spPr>
        <p:txBody>
          <a:bodyPr wrap="square" rtlCol="0">
            <a:spAutoFit/>
          </a:bodyPr>
          <a:lstStyle/>
          <a:p>
            <a:r>
              <a:rPr lang="es-ES" altLang="en-US" b="1" dirty="0" err="1"/>
              <a:t>Physical</a:t>
            </a:r>
            <a:r>
              <a:rPr lang="es-ES" altLang="en-US" b="1" dirty="0"/>
              <a:t> </a:t>
            </a:r>
            <a:r>
              <a:rPr lang="es-ES" altLang="en-US" b="1" dirty="0" err="1"/>
              <a:t>Changes</a:t>
            </a:r>
            <a:endParaRPr lang="es-ES" altLang="en-US" b="1" dirty="0"/>
          </a:p>
        </p:txBody>
      </p:sp>
      <p:sp>
        <p:nvSpPr>
          <p:cNvPr id="2" name="TextBox 1">
            <a:extLst>
              <a:ext uri="{FF2B5EF4-FFF2-40B4-BE49-F238E27FC236}">
                <a16:creationId xmlns:a16="http://schemas.microsoft.com/office/drawing/2014/main" id="{11AD5853-1B60-82A2-6C43-2FBABC6D68E1}"/>
              </a:ext>
            </a:extLst>
          </p:cNvPr>
          <p:cNvSpPr txBox="1"/>
          <p:nvPr/>
        </p:nvSpPr>
        <p:spPr>
          <a:xfrm>
            <a:off x="4569675" y="5899594"/>
            <a:ext cx="1791945" cy="276999"/>
          </a:xfrm>
          <a:prstGeom prst="rect">
            <a:avLst/>
          </a:prstGeom>
          <a:noFill/>
        </p:spPr>
        <p:txBody>
          <a:bodyPr wrap="square" rtlCol="0">
            <a:spAutoFit/>
          </a:bodyPr>
          <a:lstStyle/>
          <a:p>
            <a:r>
              <a:rPr lang="en-GB" sz="1200" dirty="0"/>
              <a:t>(</a:t>
            </a:r>
            <a:r>
              <a:rPr lang="en-GB" sz="1200" dirty="0" err="1"/>
              <a:t>Noba</a:t>
            </a:r>
            <a:r>
              <a:rPr lang="en-GB" sz="1200" dirty="0"/>
              <a:t>, 2023)</a:t>
            </a:r>
            <a:endParaRPr lang="es-E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ítulo 5"/>
          <p:cNvSpPr>
            <a:spLocks noGrp="1"/>
          </p:cNvSpPr>
          <p:nvPr>
            <p:ph type="title"/>
          </p:nvPr>
        </p:nvSpPr>
        <p:spPr>
          <a:xfrm>
            <a:off x="2314900" y="930488"/>
            <a:ext cx="8761413" cy="706964"/>
          </a:xfrm>
        </p:spPr>
        <p:txBody>
          <a:bodyPr/>
          <a:lstStyle/>
          <a:p>
            <a:r>
              <a:rPr lang="es-ES" altLang="en-US" b="1" dirty="0"/>
              <a:t>5. Erik Erickson 1902</a:t>
            </a:r>
            <a:r>
              <a:rPr lang="en-GB" altLang="es-ES" b="1" dirty="0"/>
              <a:t>-1994</a:t>
            </a:r>
          </a:p>
        </p:txBody>
      </p:sp>
      <p:pic>
        <p:nvPicPr>
          <p:cNvPr id="101" name="Marcador de posición de contenido 100"/>
          <p:cNvPicPr>
            <a:picLocks noGrp="1"/>
          </p:cNvPicPr>
          <p:nvPr>
            <p:ph idx="1"/>
          </p:nvPr>
        </p:nvPicPr>
        <p:blipFill>
          <a:blip r:embed="rId3"/>
          <a:stretch>
            <a:fillRect/>
          </a:stretch>
        </p:blipFill>
        <p:spPr>
          <a:xfrm>
            <a:off x="464695" y="2098623"/>
            <a:ext cx="4811843" cy="4250346"/>
          </a:xfrm>
          <a:prstGeom prst="rect">
            <a:avLst/>
          </a:prstGeom>
          <a:noFill/>
          <a:ln w="9525">
            <a:noFill/>
          </a:ln>
        </p:spPr>
      </p:pic>
      <p:sp>
        <p:nvSpPr>
          <p:cNvPr id="7" name="Cuadro de texto 6"/>
          <p:cNvSpPr txBox="1"/>
          <p:nvPr/>
        </p:nvSpPr>
        <p:spPr>
          <a:xfrm>
            <a:off x="5396230" y="3543935"/>
            <a:ext cx="6795770" cy="2030095"/>
          </a:xfrm>
          <a:prstGeom prst="rect">
            <a:avLst/>
          </a:prstGeom>
          <a:noFill/>
        </p:spPr>
        <p:txBody>
          <a:bodyPr wrap="square" rtlCol="0">
            <a:spAutoFit/>
          </a:bodyPr>
          <a:lstStyle/>
          <a:p>
            <a:pPr marL="285750" indent="-285750">
              <a:buFont typeface="Arial" panose="020B0604020202020204" pitchFamily="34" charset="0"/>
              <a:buChar char="•"/>
            </a:pPr>
            <a:r>
              <a:rPr lang="en-GB" altLang="es-ES" b="1">
                <a:latin typeface="Century Gothic" panose="020B0502020202020204" charset="0"/>
                <a:cs typeface="Century Gothic" panose="020B0502020202020204" charset="0"/>
              </a:rPr>
              <a:t>Was born </a:t>
            </a:r>
            <a:r>
              <a:rPr lang="es-ES" altLang="en-US" b="1">
                <a:latin typeface="Century Gothic" panose="020B0502020202020204" charset="0"/>
                <a:cs typeface="Century Gothic" panose="020B0502020202020204" charset="0"/>
              </a:rPr>
              <a:t>Frankfurt-am-Main, Germany</a:t>
            </a:r>
          </a:p>
          <a:p>
            <a:pPr marL="285750" indent="-285750">
              <a:buFont typeface="Arial" panose="020B0604020202020204" pitchFamily="34" charset="0"/>
              <a:buChar char="•"/>
            </a:pPr>
            <a:endParaRPr lang="es-ES" altLang="en-US" b="1">
              <a:latin typeface="Century Gothic" panose="020B0502020202020204" charset="0"/>
              <a:cs typeface="Century Gothic" panose="020B0502020202020204" charset="0"/>
            </a:endParaRPr>
          </a:p>
          <a:p>
            <a:pPr marL="285750" indent="-285750">
              <a:buFont typeface="Arial" panose="020B0604020202020204" pitchFamily="34" charset="0"/>
              <a:buChar char="•"/>
            </a:pPr>
            <a:endParaRPr lang="es-ES" altLang="en-US" b="1">
              <a:latin typeface="Century Gothic" panose="020B0502020202020204" charset="0"/>
              <a:cs typeface="Century Gothic" panose="020B0502020202020204" charset="0"/>
            </a:endParaRPr>
          </a:p>
          <a:p>
            <a:pPr marL="285750" indent="-285750">
              <a:buFont typeface="Arial" panose="020B0604020202020204" pitchFamily="34" charset="0"/>
              <a:buChar char="•"/>
            </a:pPr>
            <a:endParaRPr lang="es-ES" altLang="en-US" b="1">
              <a:latin typeface="Century Gothic" panose="020B0502020202020204" charset="0"/>
              <a:cs typeface="Century Gothic" panose="020B0502020202020204" charset="0"/>
            </a:endParaRPr>
          </a:p>
          <a:p>
            <a:pPr marL="285750" indent="-285750">
              <a:buFont typeface="Arial" panose="020B0604020202020204" pitchFamily="34" charset="0"/>
              <a:buChar char="•"/>
            </a:pPr>
            <a:endParaRPr lang="es-ES" altLang="en-US" b="1">
              <a:latin typeface="Century Gothic" panose="020B0502020202020204" charset="0"/>
              <a:cs typeface="Century Gothic" panose="020B0502020202020204" charset="0"/>
            </a:endParaRPr>
          </a:p>
          <a:p>
            <a:pPr marL="285750" indent="-285750">
              <a:buFont typeface="Arial" panose="020B0604020202020204" pitchFamily="34" charset="0"/>
              <a:buChar char="•"/>
            </a:pPr>
            <a:endParaRPr lang="es-ES" altLang="en-US" b="1">
              <a:latin typeface="Century Gothic" panose="020B0502020202020204" charset="0"/>
              <a:cs typeface="Century Gothic" panose="020B0502020202020204" charset="0"/>
            </a:endParaRPr>
          </a:p>
          <a:p>
            <a:pPr marL="285750" indent="-285750">
              <a:buFont typeface="Arial" panose="020B0604020202020204" pitchFamily="34" charset="0"/>
              <a:buChar char="•"/>
            </a:pPr>
            <a:r>
              <a:rPr lang="en-GB" altLang="es-ES" b="1">
                <a:latin typeface="Century Gothic" panose="020B0502020202020204" charset="0"/>
                <a:cs typeface="Century Gothic" panose="020B0502020202020204" charset="0"/>
              </a:rPr>
              <a:t>Developmental Psychologist</a:t>
            </a:r>
          </a:p>
        </p:txBody>
      </p:sp>
      <p:sp>
        <p:nvSpPr>
          <p:cNvPr id="2" name="TextBox 1">
            <a:extLst>
              <a:ext uri="{FF2B5EF4-FFF2-40B4-BE49-F238E27FC236}">
                <a16:creationId xmlns:a16="http://schemas.microsoft.com/office/drawing/2014/main" id="{CDBAC480-A4D7-1AB7-4CFE-EF6936E9634A}"/>
              </a:ext>
            </a:extLst>
          </p:cNvPr>
          <p:cNvSpPr txBox="1"/>
          <p:nvPr/>
        </p:nvSpPr>
        <p:spPr>
          <a:xfrm>
            <a:off x="345003" y="6348969"/>
            <a:ext cx="2968053" cy="276999"/>
          </a:xfrm>
          <a:prstGeom prst="rect">
            <a:avLst/>
          </a:prstGeom>
          <a:noFill/>
        </p:spPr>
        <p:txBody>
          <a:bodyPr wrap="square" rtlCol="0">
            <a:spAutoFit/>
          </a:bodyPr>
          <a:lstStyle/>
          <a:p>
            <a:r>
              <a:rPr lang="en-GB" sz="1200" dirty="0"/>
              <a:t>(</a:t>
            </a:r>
            <a:r>
              <a:rPr lang="en-GB" sz="1200" dirty="0" err="1"/>
              <a:t>Eriksons</a:t>
            </a:r>
            <a:r>
              <a:rPr lang="en-GB" sz="1200" dirty="0"/>
              <a:t>’ Institute, 2022)</a:t>
            </a:r>
            <a:endParaRPr lang="es-E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ítulo 5"/>
          <p:cNvSpPr>
            <a:spLocks noGrp="1"/>
          </p:cNvSpPr>
          <p:nvPr>
            <p:ph type="title"/>
          </p:nvPr>
        </p:nvSpPr>
        <p:spPr/>
        <p:txBody>
          <a:bodyPr/>
          <a:lstStyle/>
          <a:p>
            <a:pPr algn="ctr"/>
            <a:r>
              <a:rPr lang="es-ES" altLang="en-US" b="1" dirty="0"/>
              <a:t>6. Erickson</a:t>
            </a:r>
            <a:r>
              <a:rPr lang="en-GB" altLang="en-US" b="1" dirty="0"/>
              <a:t>s’s Theory:</a:t>
            </a:r>
            <a:endParaRPr lang="en-GB" altLang="en-US" dirty="0"/>
          </a:p>
        </p:txBody>
      </p:sp>
      <p:pic>
        <p:nvPicPr>
          <p:cNvPr id="5" name="Marcador de posición de contenido 4"/>
          <p:cNvPicPr>
            <a:picLocks noGrp="1" noChangeAspect="1"/>
          </p:cNvPicPr>
          <p:nvPr>
            <p:ph idx="1"/>
          </p:nvPr>
        </p:nvPicPr>
        <p:blipFill>
          <a:blip r:embed="rId3"/>
          <a:srcRect t="7389"/>
          <a:stretch>
            <a:fillRect/>
          </a:stretch>
        </p:blipFill>
        <p:spPr>
          <a:xfrm>
            <a:off x="1586735" y="1874733"/>
            <a:ext cx="9018530" cy="4409529"/>
          </a:xfrm>
          <a:prstGeom prst="rect">
            <a:avLst/>
          </a:prstGeom>
        </p:spPr>
      </p:pic>
      <p:sp>
        <p:nvSpPr>
          <p:cNvPr id="2" name="TextBox 1">
            <a:extLst>
              <a:ext uri="{FF2B5EF4-FFF2-40B4-BE49-F238E27FC236}">
                <a16:creationId xmlns:a16="http://schemas.microsoft.com/office/drawing/2014/main" id="{CDC5EFFC-36A5-5944-0AC7-80520C0F2462}"/>
              </a:ext>
            </a:extLst>
          </p:cNvPr>
          <p:cNvSpPr txBox="1"/>
          <p:nvPr/>
        </p:nvSpPr>
        <p:spPr>
          <a:xfrm>
            <a:off x="1586735" y="6234728"/>
            <a:ext cx="2443397" cy="276999"/>
          </a:xfrm>
          <a:prstGeom prst="rect">
            <a:avLst/>
          </a:prstGeom>
          <a:noFill/>
        </p:spPr>
        <p:txBody>
          <a:bodyPr wrap="square" rtlCol="0">
            <a:spAutoFit/>
          </a:bodyPr>
          <a:lstStyle/>
          <a:p>
            <a:r>
              <a:rPr lang="en-GB" sz="1200" dirty="0"/>
              <a:t>(Pressbooks, n.d.)</a:t>
            </a:r>
            <a:endParaRPr lang="es-E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240" y="763804"/>
            <a:ext cx="10102657" cy="735211"/>
          </a:xfrm>
        </p:spPr>
        <p:txBody>
          <a:bodyPr/>
          <a:lstStyle/>
          <a:p>
            <a:br>
              <a:rPr lang="en-US" b="1" dirty="0">
                <a:cs typeface="Arial" panose="020B0604020202020204" pitchFamily="34" charset="0"/>
              </a:rPr>
            </a:br>
            <a:r>
              <a:rPr lang="en-US" b="1" dirty="0">
                <a:cs typeface="Arial" panose="020B0604020202020204" pitchFamily="34" charset="0"/>
              </a:rPr>
              <a:t>7. Identity vs. Confusion: 12-18 years old.</a:t>
            </a:r>
            <a:br>
              <a:rPr lang="en-US" b="1" dirty="0">
                <a:cs typeface="Arial" panose="020B0604020202020204" pitchFamily="34" charset="0"/>
              </a:rPr>
            </a:br>
            <a:endParaRPr lang="es-ES" b="1" dirty="0">
              <a:cs typeface="Arial" panose="020B0604020202020204" pitchFamily="34" charset="0"/>
            </a:endParaRPr>
          </a:p>
        </p:txBody>
      </p:sp>
      <p:sp>
        <p:nvSpPr>
          <p:cNvPr id="3" name="Content Placeholder 2"/>
          <p:cNvSpPr>
            <a:spLocks noGrp="1"/>
          </p:cNvSpPr>
          <p:nvPr>
            <p:ph idx="1"/>
          </p:nvPr>
        </p:nvSpPr>
        <p:spPr>
          <a:xfrm>
            <a:off x="489461" y="2326658"/>
            <a:ext cx="11212642" cy="4092314"/>
          </a:xfrm>
        </p:spPr>
        <p:txBody>
          <a:bodyPr>
            <a:normAutofit fontScale="92500" lnSpcReduction="10000"/>
          </a:bodyPr>
          <a:lstStyle/>
          <a:p>
            <a:r>
              <a:rPr lang="es-ES" sz="1900" b="1" dirty="0" err="1">
                <a:latin typeface="+mj-lt"/>
              </a:rPr>
              <a:t>Identity</a:t>
            </a:r>
            <a:r>
              <a:rPr lang="es-ES" sz="1900" b="1" dirty="0">
                <a:latin typeface="+mj-lt"/>
              </a:rPr>
              <a:t>: </a:t>
            </a:r>
            <a:r>
              <a:rPr lang="en-US" sz="1900" dirty="0">
                <a:latin typeface="+mj-lt"/>
              </a:rPr>
              <a:t>“fundamental organizing principal </a:t>
            </a:r>
          </a:p>
          <a:p>
            <a:pPr marL="0" indent="0">
              <a:buNone/>
            </a:pPr>
            <a:r>
              <a:rPr lang="en-US" sz="1900" dirty="0">
                <a:latin typeface="+mj-lt"/>
              </a:rPr>
              <a:t>     which develops constantly throughout the</a:t>
            </a:r>
          </a:p>
          <a:p>
            <a:pPr marL="0" indent="0">
              <a:buNone/>
            </a:pPr>
            <a:r>
              <a:rPr lang="en-US" sz="1900" dirty="0">
                <a:latin typeface="+mj-lt"/>
              </a:rPr>
              <a:t>     lifespan.” - Erikson –</a:t>
            </a:r>
          </a:p>
          <a:p>
            <a:pPr>
              <a:buFontTx/>
              <a:buChar char="-"/>
            </a:pPr>
            <a:r>
              <a:rPr lang="en-US" sz="1900" dirty="0">
                <a:latin typeface="+mj-lt"/>
              </a:rPr>
              <a:t>Qualities, traits </a:t>
            </a:r>
            <a:r>
              <a:rPr lang="en-US" sz="1900" dirty="0">
                <a:latin typeface="+mj-lt"/>
                <a:sym typeface="Wingdings" panose="05000000000000000000" pitchFamily="2" charset="2"/>
              </a:rPr>
              <a:t></a:t>
            </a:r>
            <a:r>
              <a:rPr lang="en-US" sz="1900" dirty="0">
                <a:latin typeface="+mj-lt"/>
              </a:rPr>
              <a:t>  Individual Unique.</a:t>
            </a:r>
          </a:p>
          <a:p>
            <a:pPr marL="0" indent="0">
              <a:buNone/>
            </a:pPr>
            <a:r>
              <a:rPr lang="en-US" sz="1900" dirty="0">
                <a:latin typeface="+mj-lt"/>
              </a:rPr>
              <a:t>-    Identity Crisis.</a:t>
            </a:r>
          </a:p>
          <a:p>
            <a:pPr>
              <a:buFontTx/>
              <a:buChar char="-"/>
            </a:pPr>
            <a:r>
              <a:rPr lang="en-US" sz="1900" dirty="0">
                <a:latin typeface="+mj-lt"/>
              </a:rPr>
              <a:t>EGO </a:t>
            </a:r>
            <a:r>
              <a:rPr lang="en-US" sz="1900" dirty="0">
                <a:latin typeface="+mj-lt"/>
                <a:sym typeface="Wingdings" panose="05000000000000000000" pitchFamily="2" charset="2"/>
              </a:rPr>
              <a:t> Important Element.</a:t>
            </a:r>
            <a:endParaRPr lang="es-ES" sz="1900" dirty="0">
              <a:latin typeface="+mj-lt"/>
              <a:sym typeface="Wingdings" panose="05000000000000000000" pitchFamily="2" charset="2"/>
            </a:endParaRPr>
          </a:p>
          <a:p>
            <a:pPr>
              <a:buFontTx/>
              <a:buChar char="-"/>
            </a:pPr>
            <a:r>
              <a:rPr lang="en-US" sz="1900" dirty="0">
                <a:latin typeface="+mj-lt"/>
              </a:rPr>
              <a:t>Self-sameness, Uniqueness, Psychosocial</a:t>
            </a:r>
          </a:p>
          <a:p>
            <a:pPr marL="0" indent="0">
              <a:buNone/>
            </a:pPr>
            <a:r>
              <a:rPr lang="en-US" sz="1900" dirty="0">
                <a:latin typeface="+mj-lt"/>
              </a:rPr>
              <a:t>     development.</a:t>
            </a:r>
          </a:p>
          <a:p>
            <a:pPr>
              <a:buFontTx/>
              <a:buChar char="-"/>
            </a:pPr>
            <a:r>
              <a:rPr lang="es-ES" sz="1900" dirty="0" err="1">
                <a:latin typeface="+mj-lt"/>
              </a:rPr>
              <a:t>Success</a:t>
            </a:r>
            <a:r>
              <a:rPr lang="es-ES" sz="1900" dirty="0">
                <a:latin typeface="+mj-lt"/>
              </a:rPr>
              <a:t> in </a:t>
            </a:r>
            <a:r>
              <a:rPr lang="es-ES" sz="1900" dirty="0" err="1">
                <a:latin typeface="+mj-lt"/>
              </a:rPr>
              <a:t>this</a:t>
            </a:r>
            <a:r>
              <a:rPr lang="es-ES" sz="1900" dirty="0">
                <a:latin typeface="+mj-lt"/>
              </a:rPr>
              <a:t> </a:t>
            </a:r>
            <a:r>
              <a:rPr lang="es-ES" sz="1900" dirty="0" err="1">
                <a:latin typeface="+mj-lt"/>
              </a:rPr>
              <a:t>stage</a:t>
            </a:r>
            <a:r>
              <a:rPr lang="es-ES" sz="1900" dirty="0">
                <a:latin typeface="+mj-lt"/>
              </a:rPr>
              <a:t> </a:t>
            </a:r>
            <a:r>
              <a:rPr lang="es-ES" sz="1900" dirty="0">
                <a:latin typeface="+mj-lt"/>
                <a:sym typeface="Wingdings" panose="05000000000000000000" pitchFamily="2" charset="2"/>
              </a:rPr>
              <a:t> </a:t>
            </a:r>
            <a:r>
              <a:rPr lang="es-ES" sz="1900" dirty="0" err="1">
                <a:latin typeface="+mj-lt"/>
                <a:sym typeface="Wingdings" panose="05000000000000000000" pitchFamily="2" charset="2"/>
              </a:rPr>
              <a:t>Strong</a:t>
            </a:r>
            <a:r>
              <a:rPr lang="es-ES" sz="1900" dirty="0">
                <a:latin typeface="+mj-lt"/>
                <a:sym typeface="Wingdings" panose="05000000000000000000" pitchFamily="2" charset="2"/>
              </a:rPr>
              <a:t> </a:t>
            </a:r>
            <a:r>
              <a:rPr lang="es-ES" sz="1900" dirty="0" err="1">
                <a:latin typeface="+mj-lt"/>
                <a:sym typeface="Wingdings" panose="05000000000000000000" pitchFamily="2" charset="2"/>
              </a:rPr>
              <a:t>sense</a:t>
            </a:r>
            <a:r>
              <a:rPr lang="es-ES" sz="1900" dirty="0">
                <a:latin typeface="+mj-lt"/>
                <a:sym typeface="Wingdings" panose="05000000000000000000" pitchFamily="2" charset="2"/>
              </a:rPr>
              <a:t> </a:t>
            </a:r>
            <a:r>
              <a:rPr lang="es-ES" sz="1900" dirty="0" err="1">
                <a:latin typeface="+mj-lt"/>
                <a:sym typeface="Wingdings" panose="05000000000000000000" pitchFamily="2" charset="2"/>
              </a:rPr>
              <a:t>of</a:t>
            </a:r>
            <a:endParaRPr lang="es-ES" sz="1900" dirty="0">
              <a:latin typeface="+mj-lt"/>
              <a:sym typeface="Wingdings" panose="05000000000000000000" pitchFamily="2" charset="2"/>
            </a:endParaRPr>
          </a:p>
          <a:p>
            <a:pPr marL="0" indent="0">
              <a:buNone/>
            </a:pPr>
            <a:r>
              <a:rPr lang="es-ES" sz="1900" dirty="0">
                <a:latin typeface="+mj-lt"/>
                <a:sym typeface="Wingdings" panose="05000000000000000000" pitchFamily="2" charset="2"/>
              </a:rPr>
              <a:t>      </a:t>
            </a:r>
            <a:r>
              <a:rPr lang="es-ES" sz="1900" dirty="0" err="1">
                <a:latin typeface="+mj-lt"/>
                <a:sym typeface="Wingdings" panose="05000000000000000000" pitchFamily="2" charset="2"/>
              </a:rPr>
              <a:t>themselves</a:t>
            </a:r>
            <a:endParaRPr lang="es-ES" sz="1900" dirty="0">
              <a:latin typeface="+mj-lt"/>
            </a:endParaRPr>
          </a:p>
          <a:p>
            <a:pPr marL="0" indent="0">
              <a:buNone/>
            </a:pPr>
            <a:r>
              <a:rPr lang="es-ES" sz="1900" dirty="0">
                <a:latin typeface="+mj-lt"/>
              </a:rPr>
              <a:t>                                                                                         </a:t>
            </a:r>
          </a:p>
          <a:p>
            <a:endParaRPr lang="es-ES" sz="2000" dirty="0">
              <a:latin typeface="+mj-lt"/>
            </a:endParaRPr>
          </a:p>
        </p:txBody>
      </p:sp>
      <p:pic>
        <p:nvPicPr>
          <p:cNvPr id="5" name="Picture 4"/>
          <p:cNvPicPr>
            <a:picLocks noChangeAspect="1"/>
          </p:cNvPicPr>
          <p:nvPr/>
        </p:nvPicPr>
        <p:blipFill>
          <a:blip r:embed="rId3"/>
          <a:stretch>
            <a:fillRect/>
          </a:stretch>
        </p:blipFill>
        <p:spPr>
          <a:xfrm>
            <a:off x="6095782" y="2326612"/>
            <a:ext cx="5479855" cy="3954001"/>
          </a:xfrm>
          <a:prstGeom prst="rect">
            <a:avLst/>
          </a:prstGeom>
        </p:spPr>
      </p:pic>
      <p:sp>
        <p:nvSpPr>
          <p:cNvPr id="4" name="TextBox 3">
            <a:extLst>
              <a:ext uri="{FF2B5EF4-FFF2-40B4-BE49-F238E27FC236}">
                <a16:creationId xmlns:a16="http://schemas.microsoft.com/office/drawing/2014/main" id="{91328CF9-B913-4ABE-FD4E-CE6D0B58730E}"/>
              </a:ext>
            </a:extLst>
          </p:cNvPr>
          <p:cNvSpPr txBox="1"/>
          <p:nvPr/>
        </p:nvSpPr>
        <p:spPr>
          <a:xfrm>
            <a:off x="5961089" y="6280566"/>
            <a:ext cx="1229194" cy="276999"/>
          </a:xfrm>
          <a:prstGeom prst="rect">
            <a:avLst/>
          </a:prstGeom>
          <a:noFill/>
        </p:spPr>
        <p:txBody>
          <a:bodyPr wrap="square" rtlCol="0">
            <a:spAutoFit/>
          </a:bodyPr>
          <a:lstStyle/>
          <a:p>
            <a:r>
              <a:rPr lang="en-GB" sz="1200" dirty="0"/>
              <a:t>(Istock,2023)</a:t>
            </a:r>
            <a:endParaRPr lang="es-E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3"/>
          <a:stretch>
            <a:fillRect/>
          </a:stretch>
        </p:blipFill>
        <p:spPr>
          <a:xfrm>
            <a:off x="495432" y="1113972"/>
            <a:ext cx="5333066" cy="4630056"/>
          </a:xfrm>
          <a:prstGeom prst="roundRect">
            <a:avLst>
              <a:gd name="adj" fmla="val 1858"/>
            </a:avLst>
          </a:prstGeom>
          <a:effectLst>
            <a:outerShdw blurRad="50800" dist="50800" dir="5400000" algn="tl" rotWithShape="0">
              <a:srgbClr val="000000">
                <a:alpha val="43000"/>
              </a:srgbClr>
            </a:outerShdw>
          </a:effectLst>
        </p:spPr>
      </p:pic>
      <p:sp>
        <p:nvSpPr>
          <p:cNvPr id="8" name="Content Placeholder 7"/>
          <p:cNvSpPr>
            <a:spLocks noGrp="1"/>
          </p:cNvSpPr>
          <p:nvPr>
            <p:ph idx="1"/>
          </p:nvPr>
        </p:nvSpPr>
        <p:spPr>
          <a:xfrm>
            <a:off x="6096000" y="910696"/>
            <a:ext cx="5600568" cy="5286391"/>
          </a:xfrm>
        </p:spPr>
        <p:txBody>
          <a:bodyPr anchor="ctr">
            <a:normAutofit/>
          </a:bodyPr>
          <a:lstStyle/>
          <a:p>
            <a:pPr algn="l" fontAlgn="base">
              <a:buFont typeface="Wingdings" panose="05000000000000000000" pitchFamily="2" charset="2"/>
              <a:buChar char="Ø"/>
            </a:pPr>
            <a:r>
              <a:rPr lang="en-US" b="1" dirty="0">
                <a:solidFill>
                  <a:schemeClr val="bg1"/>
                </a:solidFill>
              </a:rPr>
              <a:t>Role Confusion</a:t>
            </a:r>
            <a:r>
              <a:rPr lang="en-US" b="1" dirty="0">
                <a:solidFill>
                  <a:schemeClr val="bg1"/>
                </a:solidFill>
                <a:latin typeface="+mj-lt"/>
              </a:rPr>
              <a:t>: </a:t>
            </a:r>
            <a:r>
              <a:rPr lang="en-US" dirty="0">
                <a:solidFill>
                  <a:schemeClr val="bg1"/>
                </a:solidFill>
                <a:latin typeface="+mj-lt"/>
              </a:rPr>
              <a:t>Teens not allowed to explore different identities:</a:t>
            </a:r>
          </a:p>
          <a:p>
            <a:pPr marL="0" indent="0" algn="l" fontAlgn="base">
              <a:buNone/>
            </a:pPr>
            <a:r>
              <a:rPr lang="en-US" dirty="0">
                <a:solidFill>
                  <a:schemeClr val="tx1"/>
                </a:solidFill>
                <a:latin typeface="+mj-lt"/>
              </a:rPr>
              <a:t> </a:t>
            </a:r>
            <a:r>
              <a:rPr lang="en-US" dirty="0">
                <a:solidFill>
                  <a:schemeClr val="bg1"/>
                </a:solidFill>
                <a:latin typeface="+mj-lt"/>
              </a:rPr>
              <a:t>-  U</a:t>
            </a:r>
            <a:r>
              <a:rPr lang="en-US" b="0" i="0" dirty="0">
                <a:solidFill>
                  <a:schemeClr val="bg1"/>
                </a:solidFill>
                <a:effectLst/>
                <a:latin typeface="+mj-lt"/>
              </a:rPr>
              <a:t>nsure of who they are and where    they fit.</a:t>
            </a:r>
          </a:p>
          <a:p>
            <a:pPr marL="0" indent="0" algn="l" fontAlgn="base">
              <a:buNone/>
            </a:pPr>
            <a:endParaRPr lang="en-US" b="0" i="0" dirty="0">
              <a:solidFill>
                <a:schemeClr val="bg1"/>
              </a:solidFill>
              <a:effectLst/>
              <a:latin typeface="+mj-lt"/>
            </a:endParaRPr>
          </a:p>
          <a:p>
            <a:pPr marL="0" indent="0" algn="l" fontAlgn="base">
              <a:buNone/>
            </a:pPr>
            <a:r>
              <a:rPr lang="en-US" dirty="0">
                <a:solidFill>
                  <a:srgbClr val="212121"/>
                </a:solidFill>
                <a:latin typeface="+mj-lt"/>
              </a:rPr>
              <a:t>-  U</a:t>
            </a:r>
            <a:r>
              <a:rPr lang="en-US" b="0" i="0" dirty="0">
                <a:solidFill>
                  <a:srgbClr val="212121"/>
                </a:solidFill>
                <a:effectLst/>
                <a:latin typeface="+mj-lt"/>
              </a:rPr>
              <a:t>nstable relationships.</a:t>
            </a:r>
          </a:p>
          <a:p>
            <a:pPr marL="0" indent="0" algn="l" fontAlgn="base">
              <a:buNone/>
            </a:pPr>
            <a:r>
              <a:rPr lang="en-US" dirty="0">
                <a:solidFill>
                  <a:srgbClr val="212121"/>
                </a:solidFill>
                <a:latin typeface="+mj-lt"/>
              </a:rPr>
              <a:t>-  F</a:t>
            </a:r>
            <a:r>
              <a:rPr lang="en-US" b="0" i="0" dirty="0">
                <a:solidFill>
                  <a:srgbClr val="212121"/>
                </a:solidFill>
                <a:effectLst/>
                <a:latin typeface="+mj-lt"/>
              </a:rPr>
              <a:t>eelings of  disappointment and confusion            about their place in life. </a:t>
            </a:r>
          </a:p>
          <a:p>
            <a:pPr marL="0" indent="0" algn="l" fontAlgn="base">
              <a:buNone/>
            </a:pPr>
            <a:endParaRPr lang="en-US" b="0" i="0" dirty="0">
              <a:solidFill>
                <a:srgbClr val="212121"/>
              </a:solidFill>
              <a:effectLst/>
              <a:latin typeface="+mj-lt"/>
            </a:endParaRPr>
          </a:p>
          <a:p>
            <a:pPr algn="l" fontAlgn="base">
              <a:buFont typeface="Wingdings" panose="05000000000000000000" pitchFamily="2" charset="2"/>
              <a:buChar char="Ø"/>
            </a:pPr>
            <a:r>
              <a:rPr lang="en-US" b="1" dirty="0">
                <a:solidFill>
                  <a:srgbClr val="212121"/>
                </a:solidFill>
                <a:latin typeface="+mj-lt"/>
              </a:rPr>
              <a:t>Benefits of Identity:</a:t>
            </a:r>
            <a:endParaRPr lang="en-US" b="1" i="0" dirty="0">
              <a:solidFill>
                <a:srgbClr val="212121"/>
              </a:solidFill>
              <a:effectLst/>
              <a:latin typeface="+mj-lt"/>
            </a:endParaRPr>
          </a:p>
          <a:p>
            <a:pPr marL="0" indent="0" algn="l" fontAlgn="base">
              <a:buNone/>
            </a:pPr>
            <a:r>
              <a:rPr lang="en-US" dirty="0"/>
              <a:t>-  Commitment</a:t>
            </a:r>
          </a:p>
          <a:p>
            <a:pPr marL="0" indent="0" algn="l" fontAlgn="base">
              <a:buNone/>
            </a:pPr>
            <a:r>
              <a:rPr lang="en-US" dirty="0"/>
              <a:t>-  Self-confidence</a:t>
            </a:r>
          </a:p>
          <a:p>
            <a:pPr marL="0" indent="0" algn="l" fontAlgn="base">
              <a:buNone/>
            </a:pPr>
            <a:r>
              <a:rPr lang="en-US" dirty="0"/>
              <a:t>-  Sense of independence </a:t>
            </a:r>
          </a:p>
          <a:p>
            <a:pPr marL="0" indent="0" algn="l" fontAlgn="base">
              <a:buNone/>
            </a:pPr>
            <a:r>
              <a:rPr lang="en-US" dirty="0"/>
              <a:t>- Fidelity</a:t>
            </a:r>
          </a:p>
        </p:txBody>
      </p:sp>
      <p:sp>
        <p:nvSpPr>
          <p:cNvPr id="5" name="TextBox 4"/>
          <p:cNvSpPr txBox="1"/>
          <p:nvPr/>
        </p:nvSpPr>
        <p:spPr>
          <a:xfrm>
            <a:off x="495432" y="5784464"/>
            <a:ext cx="1725254" cy="246221"/>
          </a:xfrm>
          <a:prstGeom prst="rect">
            <a:avLst/>
          </a:prstGeom>
          <a:noFill/>
        </p:spPr>
        <p:txBody>
          <a:bodyPr wrap="square" rtlCol="0">
            <a:spAutoFit/>
          </a:bodyPr>
          <a:lstStyle/>
          <a:p>
            <a:r>
              <a:rPr lang="es-ES" sz="1000" dirty="0"/>
              <a:t>(Lee, 2013)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cs typeface="Arial" panose="020B0604020202020204" pitchFamily="34" charset="0"/>
              </a:rPr>
              <a:t>8. Critical evaluation/ Advantages:</a:t>
            </a:r>
            <a:endParaRPr lang="es-ES" b="1" dirty="0">
              <a:cs typeface="Arial" panose="020B0604020202020204" pitchFamily="34" charset="0"/>
            </a:endParaRPr>
          </a:p>
        </p:txBody>
      </p:sp>
      <p:sp>
        <p:nvSpPr>
          <p:cNvPr id="3" name="Content Placeholder 2"/>
          <p:cNvSpPr>
            <a:spLocks noGrp="1"/>
          </p:cNvSpPr>
          <p:nvPr>
            <p:ph idx="1"/>
          </p:nvPr>
        </p:nvSpPr>
        <p:spPr>
          <a:xfrm>
            <a:off x="530841" y="2336800"/>
            <a:ext cx="7597160" cy="4064000"/>
          </a:xfrm>
        </p:spPr>
        <p:txBody>
          <a:bodyPr>
            <a:normAutofit lnSpcReduction="10000"/>
          </a:bodyPr>
          <a:lstStyle/>
          <a:p>
            <a:r>
              <a:rPr lang="en-US" dirty="0">
                <a:latin typeface="+mj-lt"/>
              </a:rPr>
              <a:t>Comprehensive and integrated framework for social development.</a:t>
            </a:r>
          </a:p>
          <a:p>
            <a:r>
              <a:rPr lang="en-US" dirty="0">
                <a:latin typeface="+mj-lt"/>
              </a:rPr>
              <a:t>It helps to understand the stages of human growth throughout the course of a lifetime.</a:t>
            </a:r>
          </a:p>
          <a:p>
            <a:r>
              <a:rPr lang="en-US" dirty="0">
                <a:latin typeface="+mj-lt"/>
              </a:rPr>
              <a:t>It illustrates the identity crises people have at various phases of development.</a:t>
            </a:r>
          </a:p>
          <a:p>
            <a:r>
              <a:rPr lang="en-US" dirty="0">
                <a:latin typeface="+mj-lt"/>
              </a:rPr>
              <a:t>Understanding of the psychological crisis concept.</a:t>
            </a:r>
          </a:p>
          <a:p>
            <a:r>
              <a:rPr lang="en-US" dirty="0">
                <a:latin typeface="+mj-lt"/>
              </a:rPr>
              <a:t>Culture and society and how they affect personal growth.</a:t>
            </a:r>
          </a:p>
          <a:p>
            <a:r>
              <a:rPr lang="en-US" dirty="0">
                <a:latin typeface="+mj-lt"/>
              </a:rPr>
              <a:t>The cognitive makeup of people is better understood as a result.</a:t>
            </a:r>
          </a:p>
          <a:p>
            <a:r>
              <a:rPr lang="en-US" dirty="0">
                <a:latin typeface="+mj-lt"/>
              </a:rPr>
              <a:t>People can create goals and a better grasp of life thanks to the notion.</a:t>
            </a:r>
            <a:endParaRPr lang="es-ES" dirty="0">
              <a:latin typeface="+mj-lt"/>
            </a:endParaRPr>
          </a:p>
        </p:txBody>
      </p:sp>
      <p:pic>
        <p:nvPicPr>
          <p:cNvPr id="4" name="Picture 3"/>
          <p:cNvPicPr>
            <a:picLocks noChangeAspect="1"/>
          </p:cNvPicPr>
          <p:nvPr/>
        </p:nvPicPr>
        <p:blipFill>
          <a:blip r:embed="rId3"/>
          <a:stretch>
            <a:fillRect/>
          </a:stretch>
        </p:blipFill>
        <p:spPr>
          <a:xfrm rot="19710570">
            <a:off x="7915402" y="3279732"/>
            <a:ext cx="3774873" cy="1747354"/>
          </a:xfrm>
          <a:prstGeom prst="rect">
            <a:avLst/>
          </a:prstGeom>
        </p:spPr>
      </p:pic>
      <p:sp>
        <p:nvSpPr>
          <p:cNvPr id="5" name="TextBox 4">
            <a:extLst>
              <a:ext uri="{FF2B5EF4-FFF2-40B4-BE49-F238E27FC236}">
                <a16:creationId xmlns:a16="http://schemas.microsoft.com/office/drawing/2014/main" id="{BFA7C2C4-E6AB-1FE8-89B7-718BCB1371BB}"/>
              </a:ext>
            </a:extLst>
          </p:cNvPr>
          <p:cNvSpPr txBox="1"/>
          <p:nvPr/>
        </p:nvSpPr>
        <p:spPr>
          <a:xfrm>
            <a:off x="8769246" y="5727068"/>
            <a:ext cx="1484026" cy="276999"/>
          </a:xfrm>
          <a:prstGeom prst="rect">
            <a:avLst/>
          </a:prstGeom>
          <a:noFill/>
        </p:spPr>
        <p:txBody>
          <a:bodyPr wrap="square" rtlCol="0">
            <a:spAutoFit/>
          </a:bodyPr>
          <a:lstStyle/>
          <a:p>
            <a:r>
              <a:rPr lang="en-GB" sz="1200" dirty="0"/>
              <a:t>(Online)</a:t>
            </a:r>
            <a:endParaRPr lang="es-E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/Disadvantages of Erikson’s Theory:</a:t>
            </a:r>
            <a:endParaRPr lang="es-ES" b="1" dirty="0"/>
          </a:p>
        </p:txBody>
      </p:sp>
      <p:sp>
        <p:nvSpPr>
          <p:cNvPr id="3" name="Content Placeholder 2"/>
          <p:cNvSpPr>
            <a:spLocks noGrp="1"/>
          </p:cNvSpPr>
          <p:nvPr>
            <p:ph idx="1"/>
          </p:nvPr>
        </p:nvSpPr>
        <p:spPr>
          <a:xfrm>
            <a:off x="1154955" y="2603500"/>
            <a:ext cx="6276360" cy="3416300"/>
          </a:xfrm>
        </p:spPr>
        <p:txBody>
          <a:bodyPr/>
          <a:lstStyle/>
          <a:p>
            <a:r>
              <a:rPr lang="en-US" dirty="0"/>
              <a:t>The Theory does not explain how one stage leads to another.</a:t>
            </a:r>
          </a:p>
          <a:p>
            <a:r>
              <a:rPr lang="en-US" dirty="0"/>
              <a:t>For the effect of culture on development, further detail is needed.</a:t>
            </a:r>
          </a:p>
          <a:p>
            <a:r>
              <a:rPr lang="en-US" dirty="0"/>
              <a:t>Individuality is given far too much weight without enough explanation.</a:t>
            </a:r>
          </a:p>
          <a:p>
            <a:r>
              <a:rPr lang="en-US" dirty="0"/>
              <a:t>The connections between each level are not well explained.</a:t>
            </a:r>
          </a:p>
          <a:p>
            <a:r>
              <a:rPr lang="en-US" dirty="0"/>
              <a:t>The notion, according to many academics, is incredibly Eurocentric.</a:t>
            </a:r>
            <a:endParaRPr lang="es-ES" dirty="0"/>
          </a:p>
        </p:txBody>
      </p:sp>
      <p:pic>
        <p:nvPicPr>
          <p:cNvPr id="4" name="Picture 3"/>
          <p:cNvPicPr>
            <a:picLocks noChangeAspect="1"/>
          </p:cNvPicPr>
          <p:nvPr/>
        </p:nvPicPr>
        <p:blipFill>
          <a:blip r:embed="rId3"/>
          <a:stretch>
            <a:fillRect/>
          </a:stretch>
        </p:blipFill>
        <p:spPr>
          <a:xfrm>
            <a:off x="7765143" y="2772229"/>
            <a:ext cx="3662421" cy="3112103"/>
          </a:xfrm>
          <a:prstGeom prst="rect">
            <a:avLst/>
          </a:prstGeom>
        </p:spPr>
      </p:pic>
      <p:sp>
        <p:nvSpPr>
          <p:cNvPr id="5" name="TextBox 4">
            <a:extLst>
              <a:ext uri="{FF2B5EF4-FFF2-40B4-BE49-F238E27FC236}">
                <a16:creationId xmlns:a16="http://schemas.microsoft.com/office/drawing/2014/main" id="{B8FB76CD-24B7-9A1E-9D07-C72F4E51D6BC}"/>
              </a:ext>
            </a:extLst>
          </p:cNvPr>
          <p:cNvSpPr txBox="1"/>
          <p:nvPr/>
        </p:nvSpPr>
        <p:spPr>
          <a:xfrm>
            <a:off x="10073391" y="5607333"/>
            <a:ext cx="1484026" cy="276999"/>
          </a:xfrm>
          <a:prstGeom prst="rect">
            <a:avLst/>
          </a:prstGeom>
          <a:noFill/>
        </p:spPr>
        <p:txBody>
          <a:bodyPr wrap="square" rtlCol="0">
            <a:spAutoFit/>
          </a:bodyPr>
          <a:lstStyle/>
          <a:p>
            <a:r>
              <a:rPr lang="en-GB" sz="1200" dirty="0"/>
              <a:t>(Online)</a:t>
            </a:r>
            <a:endParaRPr lang="es-E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0023" y="868737"/>
            <a:ext cx="8761413" cy="706964"/>
          </a:xfrm>
        </p:spPr>
        <p:txBody>
          <a:bodyPr/>
          <a:lstStyle/>
          <a:p>
            <a:r>
              <a:rPr lang="es-ES" b="1" dirty="0" err="1">
                <a:latin typeface="Arial" panose="020B0604020202020204" pitchFamily="34" charset="0"/>
                <a:cs typeface="Arial" panose="020B0604020202020204" pitchFamily="34" charset="0"/>
              </a:rPr>
              <a:t>References</a:t>
            </a:r>
            <a:r>
              <a:rPr lang="es-ES" b="1"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734518" y="2271009"/>
            <a:ext cx="10722964" cy="3919928"/>
          </a:xfrm>
        </p:spPr>
        <p:txBody>
          <a:bodyPr>
            <a:normAutofit fontScale="25000" lnSpcReduction="20000"/>
          </a:bodyPr>
          <a:lstStyle/>
          <a:p>
            <a:pPr marL="0" indent="0" algn="just">
              <a:buNone/>
            </a:pPr>
            <a:r>
              <a:rPr lang="es-ES" sz="7200" i="1" dirty="0"/>
              <a:t> (Ignacio </a:t>
            </a:r>
            <a:r>
              <a:rPr lang="es-ES" sz="7200" i="1" dirty="0" err="1"/>
              <a:t>Save</a:t>
            </a:r>
            <a:r>
              <a:rPr lang="es-ES" sz="7200" i="1" dirty="0"/>
              <a:t> - 2133947)</a:t>
            </a:r>
          </a:p>
          <a:p>
            <a:pPr algn="just"/>
            <a:r>
              <a:rPr lang="es-ES" sz="7200" dirty="0" err="1"/>
              <a:t>Mcleod</a:t>
            </a:r>
            <a:r>
              <a:rPr lang="es-ES" sz="7200" dirty="0"/>
              <a:t>, S. (2023) </a:t>
            </a:r>
            <a:r>
              <a:rPr lang="es-ES" sz="7200" i="1" dirty="0" err="1"/>
              <a:t>Developmental</a:t>
            </a:r>
            <a:r>
              <a:rPr lang="es-ES" sz="7200" i="1" dirty="0"/>
              <a:t> </a:t>
            </a:r>
            <a:r>
              <a:rPr lang="es-ES" sz="7200" i="1" dirty="0" err="1"/>
              <a:t>Psychology</a:t>
            </a:r>
            <a:r>
              <a:rPr lang="es-ES" sz="7200" i="1" dirty="0"/>
              <a:t> </a:t>
            </a:r>
            <a:r>
              <a:rPr lang="es-ES" sz="7200" i="1" dirty="0" err="1"/>
              <a:t>Theories</a:t>
            </a:r>
            <a:r>
              <a:rPr lang="es-ES" sz="7200" dirty="0"/>
              <a:t>. </a:t>
            </a:r>
            <a:r>
              <a:rPr lang="es-ES" sz="7200" dirty="0" err="1"/>
              <a:t>Available</a:t>
            </a:r>
            <a:r>
              <a:rPr lang="es-ES" sz="7200" dirty="0"/>
              <a:t> at: </a:t>
            </a:r>
            <a:r>
              <a:rPr lang="es-ES" sz="7200" dirty="0" err="1"/>
              <a:t>Developmental</a:t>
            </a:r>
            <a:r>
              <a:rPr lang="es-ES" sz="7200" dirty="0"/>
              <a:t> </a:t>
            </a:r>
            <a:r>
              <a:rPr lang="es-ES" sz="7200" dirty="0" err="1"/>
              <a:t>Psychology</a:t>
            </a:r>
            <a:r>
              <a:rPr lang="es-ES" sz="7200" dirty="0"/>
              <a:t> </a:t>
            </a:r>
            <a:r>
              <a:rPr lang="es-ES" sz="7200" dirty="0" err="1"/>
              <a:t>Theories</a:t>
            </a:r>
            <a:r>
              <a:rPr lang="es-ES" sz="7200" dirty="0"/>
              <a:t> (simplypsychology.org). (</a:t>
            </a:r>
            <a:r>
              <a:rPr lang="es-ES" sz="7200" dirty="0" err="1"/>
              <a:t>Accessed</a:t>
            </a:r>
            <a:r>
              <a:rPr lang="es-ES" sz="7200" dirty="0"/>
              <a:t>: 02 April 2023)</a:t>
            </a:r>
          </a:p>
          <a:p>
            <a:pPr algn="just"/>
            <a:r>
              <a:rPr lang="es-ES" sz="7200" dirty="0" err="1"/>
              <a:t>University</a:t>
            </a:r>
            <a:r>
              <a:rPr lang="es-ES" sz="7200" dirty="0"/>
              <a:t> </a:t>
            </a:r>
            <a:r>
              <a:rPr lang="es-ES" sz="7200" dirty="0" err="1"/>
              <a:t>of</a:t>
            </a:r>
            <a:r>
              <a:rPr lang="es-ES" sz="7200" dirty="0"/>
              <a:t> London (</a:t>
            </a:r>
            <a:r>
              <a:rPr lang="es-ES" sz="7200" dirty="0" err="1"/>
              <a:t>n.d</a:t>
            </a:r>
            <a:r>
              <a:rPr lang="es-ES" sz="7200" dirty="0"/>
              <a:t>.) </a:t>
            </a:r>
            <a:r>
              <a:rPr lang="es-ES" sz="7200" i="1" dirty="0" err="1"/>
              <a:t>Developmental</a:t>
            </a:r>
            <a:r>
              <a:rPr lang="es-ES" sz="7200" i="1" dirty="0"/>
              <a:t> </a:t>
            </a:r>
            <a:r>
              <a:rPr lang="es-ES" sz="7200" i="1" dirty="0" err="1"/>
              <a:t>psychology</a:t>
            </a:r>
            <a:r>
              <a:rPr lang="es-ES" sz="7200" dirty="0"/>
              <a:t>. </a:t>
            </a:r>
            <a:r>
              <a:rPr lang="es-ES" sz="7200" dirty="0" err="1"/>
              <a:t>Available</a:t>
            </a:r>
            <a:r>
              <a:rPr lang="es-ES" sz="7200" dirty="0"/>
              <a:t> at: </a:t>
            </a:r>
            <a:r>
              <a:rPr lang="es-ES" sz="7200" dirty="0" err="1"/>
              <a:t>Developmental</a:t>
            </a:r>
            <a:r>
              <a:rPr lang="es-ES" sz="7200" dirty="0"/>
              <a:t> </a:t>
            </a:r>
            <a:r>
              <a:rPr lang="es-ES" sz="7200" dirty="0" err="1"/>
              <a:t>psychology</a:t>
            </a:r>
            <a:r>
              <a:rPr lang="es-ES" sz="7200" dirty="0"/>
              <a:t> | </a:t>
            </a:r>
            <a:r>
              <a:rPr lang="es-ES" sz="7200" dirty="0" err="1"/>
              <a:t>University</a:t>
            </a:r>
            <a:r>
              <a:rPr lang="es-ES" sz="7200" dirty="0"/>
              <a:t> </a:t>
            </a:r>
            <a:r>
              <a:rPr lang="es-ES" sz="7200" dirty="0" err="1"/>
              <a:t>of</a:t>
            </a:r>
            <a:r>
              <a:rPr lang="es-ES" sz="7200" dirty="0"/>
              <a:t> London. (</a:t>
            </a:r>
            <a:r>
              <a:rPr lang="es-ES" sz="7200" dirty="0" err="1"/>
              <a:t>Accessed</a:t>
            </a:r>
            <a:r>
              <a:rPr lang="es-ES" sz="7200" dirty="0"/>
              <a:t>: 02 April 2023)</a:t>
            </a:r>
          </a:p>
          <a:p>
            <a:pPr algn="just"/>
            <a:r>
              <a:rPr lang="es-ES" sz="7200" dirty="0"/>
              <a:t>American </a:t>
            </a:r>
            <a:r>
              <a:rPr lang="es-ES" sz="7200" dirty="0" err="1"/>
              <a:t>Psychological</a:t>
            </a:r>
            <a:r>
              <a:rPr lang="es-ES" sz="7200" dirty="0"/>
              <a:t> </a:t>
            </a:r>
            <a:r>
              <a:rPr lang="es-ES" sz="7200" dirty="0" err="1"/>
              <a:t>Association</a:t>
            </a:r>
            <a:r>
              <a:rPr lang="es-ES" sz="7200" dirty="0"/>
              <a:t> (2023) </a:t>
            </a:r>
            <a:r>
              <a:rPr lang="es-ES" sz="7200" i="1" dirty="0" err="1"/>
              <a:t>Developmental</a:t>
            </a:r>
            <a:r>
              <a:rPr lang="es-ES" sz="7200" i="1" dirty="0"/>
              <a:t> </a:t>
            </a:r>
            <a:r>
              <a:rPr lang="es-ES" sz="7200" i="1" dirty="0" err="1"/>
              <a:t>Psychology</a:t>
            </a:r>
            <a:r>
              <a:rPr lang="es-ES" sz="7200" i="1" dirty="0"/>
              <a:t> </a:t>
            </a:r>
            <a:r>
              <a:rPr lang="es-ES" sz="7200" i="1" dirty="0" err="1"/>
              <a:t>Studies</a:t>
            </a:r>
            <a:r>
              <a:rPr lang="es-ES" sz="7200" i="1" dirty="0"/>
              <a:t> </a:t>
            </a:r>
            <a:r>
              <a:rPr lang="es-ES" sz="7200" i="1" dirty="0" err="1"/>
              <a:t>Humans</a:t>
            </a:r>
            <a:r>
              <a:rPr lang="es-ES" sz="7200" i="1" dirty="0"/>
              <a:t> </a:t>
            </a:r>
            <a:r>
              <a:rPr lang="es-ES" sz="7200" i="1" dirty="0" err="1"/>
              <a:t>Across</a:t>
            </a:r>
            <a:r>
              <a:rPr lang="es-ES" sz="7200" i="1" dirty="0"/>
              <a:t> </a:t>
            </a:r>
            <a:r>
              <a:rPr lang="es-ES" sz="7200" i="1" dirty="0" err="1"/>
              <a:t>the</a:t>
            </a:r>
            <a:r>
              <a:rPr lang="es-ES" sz="7200" i="1" dirty="0"/>
              <a:t> </a:t>
            </a:r>
            <a:r>
              <a:rPr lang="es-ES" sz="7200" i="1" dirty="0" err="1"/>
              <a:t>Lifespan</a:t>
            </a:r>
            <a:r>
              <a:rPr lang="es-ES" sz="7200" dirty="0"/>
              <a:t>. </a:t>
            </a:r>
            <a:r>
              <a:rPr lang="es-ES" sz="7200" dirty="0" err="1"/>
              <a:t>Available</a:t>
            </a:r>
            <a:r>
              <a:rPr lang="es-ES" sz="7200" dirty="0"/>
              <a:t> at: </a:t>
            </a:r>
            <a:r>
              <a:rPr lang="es-ES" sz="7200" dirty="0" err="1"/>
              <a:t>Developmental</a:t>
            </a:r>
            <a:r>
              <a:rPr lang="es-ES" sz="7200" dirty="0"/>
              <a:t> </a:t>
            </a:r>
            <a:r>
              <a:rPr lang="es-ES" sz="7200" dirty="0" err="1"/>
              <a:t>Psychology</a:t>
            </a:r>
            <a:r>
              <a:rPr lang="es-ES" sz="7200" dirty="0"/>
              <a:t> </a:t>
            </a:r>
            <a:r>
              <a:rPr lang="es-ES" sz="7200" dirty="0" err="1"/>
              <a:t>Studies</a:t>
            </a:r>
            <a:r>
              <a:rPr lang="es-ES" sz="7200" dirty="0"/>
              <a:t> Human </a:t>
            </a:r>
            <a:r>
              <a:rPr lang="es-ES" sz="7200" dirty="0" err="1"/>
              <a:t>Development</a:t>
            </a:r>
            <a:r>
              <a:rPr lang="es-ES" sz="7200" dirty="0"/>
              <a:t> </a:t>
            </a:r>
            <a:r>
              <a:rPr lang="es-ES" sz="7200" dirty="0" err="1"/>
              <a:t>Across</a:t>
            </a:r>
            <a:r>
              <a:rPr lang="es-ES" sz="7200" dirty="0"/>
              <a:t> </a:t>
            </a:r>
            <a:r>
              <a:rPr lang="es-ES" sz="7200" dirty="0" err="1"/>
              <a:t>the</a:t>
            </a:r>
            <a:r>
              <a:rPr lang="es-ES" sz="7200" dirty="0"/>
              <a:t> </a:t>
            </a:r>
            <a:r>
              <a:rPr lang="es-ES" sz="7200" dirty="0" err="1"/>
              <a:t>Lifespan</a:t>
            </a:r>
            <a:r>
              <a:rPr lang="es-ES" sz="7200" dirty="0"/>
              <a:t> (apa.org). (</a:t>
            </a:r>
            <a:r>
              <a:rPr lang="es-ES" sz="7200" dirty="0" err="1"/>
              <a:t>Accessed</a:t>
            </a:r>
            <a:r>
              <a:rPr lang="es-ES" sz="7200" dirty="0"/>
              <a:t>: 02 April 2023)</a:t>
            </a:r>
          </a:p>
          <a:p>
            <a:pPr algn="just"/>
            <a:r>
              <a:rPr lang="es-ES" sz="7200" dirty="0" err="1"/>
              <a:t>The</a:t>
            </a:r>
            <a:r>
              <a:rPr lang="es-ES" sz="7200" dirty="0"/>
              <a:t> </a:t>
            </a:r>
            <a:r>
              <a:rPr lang="es-ES" sz="7200" dirty="0" err="1"/>
              <a:t>Scientific</a:t>
            </a:r>
            <a:r>
              <a:rPr lang="es-ES" sz="7200" dirty="0"/>
              <a:t> </a:t>
            </a:r>
            <a:r>
              <a:rPr lang="es-ES" sz="7200" dirty="0" err="1"/>
              <a:t>World</a:t>
            </a:r>
            <a:r>
              <a:rPr lang="es-ES" sz="7200" dirty="0"/>
              <a:t> (2019) </a:t>
            </a:r>
            <a:r>
              <a:rPr lang="es-ES" sz="7200" i="1" dirty="0" err="1"/>
              <a:t>Developmental</a:t>
            </a:r>
            <a:r>
              <a:rPr lang="es-ES" sz="7200" i="1" dirty="0"/>
              <a:t> </a:t>
            </a:r>
            <a:r>
              <a:rPr lang="es-ES" sz="7200" i="1" dirty="0" err="1"/>
              <a:t>Psychology</a:t>
            </a:r>
            <a:r>
              <a:rPr lang="es-ES" sz="7200" i="1" dirty="0"/>
              <a:t>, </a:t>
            </a:r>
            <a:r>
              <a:rPr lang="es-ES" sz="7200" i="1" dirty="0" err="1"/>
              <a:t>Characteristics</a:t>
            </a:r>
            <a:r>
              <a:rPr lang="es-ES" sz="7200" i="1" dirty="0"/>
              <a:t>, </a:t>
            </a:r>
            <a:r>
              <a:rPr lang="es-ES" sz="7200" i="1" dirty="0" err="1"/>
              <a:t>Objectives</a:t>
            </a:r>
            <a:r>
              <a:rPr lang="es-ES" sz="7200" i="1" dirty="0"/>
              <a:t> and </a:t>
            </a:r>
            <a:r>
              <a:rPr lang="es-ES" sz="7200" i="1" dirty="0" err="1"/>
              <a:t>Principles</a:t>
            </a:r>
            <a:r>
              <a:rPr lang="es-ES" sz="7200" i="1" dirty="0"/>
              <a:t> </a:t>
            </a:r>
            <a:r>
              <a:rPr lang="es-ES" sz="7200" i="1" dirty="0" err="1"/>
              <a:t>of</a:t>
            </a:r>
            <a:r>
              <a:rPr lang="es-ES" sz="7200" i="1" dirty="0"/>
              <a:t> </a:t>
            </a:r>
            <a:r>
              <a:rPr lang="es-ES" sz="7200" i="1" dirty="0" err="1"/>
              <a:t>Psychological</a:t>
            </a:r>
            <a:r>
              <a:rPr lang="es-ES" sz="7200" i="1" dirty="0"/>
              <a:t> </a:t>
            </a:r>
            <a:r>
              <a:rPr lang="es-ES" sz="7200" i="1" dirty="0" err="1"/>
              <a:t>Development</a:t>
            </a:r>
            <a:r>
              <a:rPr lang="es-ES" sz="7200" dirty="0"/>
              <a:t>. </a:t>
            </a:r>
            <a:r>
              <a:rPr lang="es-ES" sz="7200" dirty="0" err="1"/>
              <a:t>Available</a:t>
            </a:r>
            <a:r>
              <a:rPr lang="es-ES" sz="7200" dirty="0"/>
              <a:t> at: </a:t>
            </a:r>
            <a:r>
              <a:rPr lang="es-ES" sz="7200" dirty="0" err="1"/>
              <a:t>Developmental</a:t>
            </a:r>
            <a:r>
              <a:rPr lang="es-ES" sz="7200" dirty="0"/>
              <a:t> </a:t>
            </a:r>
            <a:r>
              <a:rPr lang="es-ES" sz="7200" dirty="0" err="1"/>
              <a:t>Psychology</a:t>
            </a:r>
            <a:r>
              <a:rPr lang="es-ES" sz="7200" dirty="0"/>
              <a:t>: </a:t>
            </a:r>
            <a:r>
              <a:rPr lang="es-ES" sz="7200" dirty="0" err="1"/>
              <a:t>Characteristics</a:t>
            </a:r>
            <a:r>
              <a:rPr lang="es-ES" sz="7200" dirty="0"/>
              <a:t>, </a:t>
            </a:r>
            <a:r>
              <a:rPr lang="es-ES" sz="7200" dirty="0" err="1"/>
              <a:t>Objectives</a:t>
            </a:r>
            <a:r>
              <a:rPr lang="es-ES" sz="7200" dirty="0"/>
              <a:t> and </a:t>
            </a:r>
            <a:r>
              <a:rPr lang="es-ES" sz="7200" dirty="0" err="1"/>
              <a:t>Principles</a:t>
            </a:r>
            <a:r>
              <a:rPr lang="es-ES" sz="7200" dirty="0"/>
              <a:t> </a:t>
            </a:r>
            <a:r>
              <a:rPr lang="es-ES" sz="7200" dirty="0" err="1"/>
              <a:t>of</a:t>
            </a:r>
            <a:r>
              <a:rPr lang="es-ES" sz="7200" dirty="0"/>
              <a:t> </a:t>
            </a:r>
            <a:r>
              <a:rPr lang="es-ES" sz="7200" dirty="0" err="1"/>
              <a:t>Psychological</a:t>
            </a:r>
            <a:r>
              <a:rPr lang="es-ES" sz="7200" dirty="0"/>
              <a:t> </a:t>
            </a:r>
            <a:r>
              <a:rPr lang="es-ES" sz="7200" dirty="0" err="1"/>
              <a:t>Development</a:t>
            </a:r>
            <a:r>
              <a:rPr lang="es-ES" sz="7200" dirty="0"/>
              <a:t> (scientificworldinfo.com). (</a:t>
            </a:r>
            <a:r>
              <a:rPr lang="es-ES" sz="7200" dirty="0" err="1"/>
              <a:t>Accessed</a:t>
            </a:r>
            <a:r>
              <a:rPr lang="es-ES" sz="7200" dirty="0"/>
              <a:t>: 02 April 2023)</a:t>
            </a:r>
          </a:p>
          <a:p>
            <a:pPr algn="just"/>
            <a:r>
              <a:rPr lang="es-ES" sz="7200" dirty="0"/>
              <a:t>Lantz, S.; Ray, S. (2022) </a:t>
            </a:r>
            <a:r>
              <a:rPr lang="es-ES" sz="7200" i="1" dirty="0"/>
              <a:t>Freud </a:t>
            </a:r>
            <a:r>
              <a:rPr lang="es-ES" sz="7200" i="1" dirty="0" err="1"/>
              <a:t>Developmental</a:t>
            </a:r>
            <a:r>
              <a:rPr lang="es-ES" sz="7200" i="1" dirty="0"/>
              <a:t> </a:t>
            </a:r>
            <a:r>
              <a:rPr lang="es-ES" sz="7200" i="1" dirty="0" err="1"/>
              <a:t>Theory</a:t>
            </a:r>
            <a:r>
              <a:rPr lang="es-ES" sz="7200" dirty="0"/>
              <a:t>. </a:t>
            </a:r>
            <a:r>
              <a:rPr lang="es-ES" sz="7200" dirty="0" err="1"/>
              <a:t>Available</a:t>
            </a:r>
            <a:r>
              <a:rPr lang="es-ES" sz="7200" dirty="0"/>
              <a:t> at: Freud </a:t>
            </a:r>
            <a:r>
              <a:rPr lang="es-ES" sz="7200" dirty="0" err="1"/>
              <a:t>Developmental</a:t>
            </a:r>
            <a:r>
              <a:rPr lang="es-ES" sz="7200" dirty="0"/>
              <a:t> </a:t>
            </a:r>
            <a:r>
              <a:rPr lang="es-ES" sz="7200" dirty="0" err="1"/>
              <a:t>Theory</a:t>
            </a:r>
            <a:r>
              <a:rPr lang="es-ES" sz="7200" dirty="0"/>
              <a:t> - </a:t>
            </a:r>
            <a:r>
              <a:rPr lang="es-ES" sz="7200" dirty="0" err="1"/>
              <a:t>StatPearls</a:t>
            </a:r>
            <a:r>
              <a:rPr lang="es-ES" sz="7200" dirty="0"/>
              <a:t> - NCBI Bookshelf (nih.gov). (</a:t>
            </a:r>
            <a:r>
              <a:rPr lang="es-ES" sz="7200" dirty="0" err="1"/>
              <a:t>Accessed</a:t>
            </a:r>
            <a:r>
              <a:rPr lang="es-ES" sz="7200" dirty="0"/>
              <a:t>: 29 March 2023)</a:t>
            </a:r>
          </a:p>
          <a:p>
            <a:pPr marL="0" indent="0" algn="just">
              <a:buNone/>
            </a:pPr>
            <a:endParaRPr lang="es-ES" sz="6800" dirty="0"/>
          </a:p>
          <a:p>
            <a:pPr algn="just"/>
            <a:endParaRPr lang="es-ES" i="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93E93-DF03-E355-467D-2737428668F1}"/>
              </a:ext>
            </a:extLst>
          </p:cNvPr>
          <p:cNvSpPr>
            <a:spLocks noGrp="1"/>
          </p:cNvSpPr>
          <p:nvPr>
            <p:ph idx="1"/>
          </p:nvPr>
        </p:nvSpPr>
        <p:spPr>
          <a:xfrm>
            <a:off x="719528" y="1109272"/>
            <a:ext cx="10807908" cy="5000470"/>
          </a:xfrm>
        </p:spPr>
        <p:txBody>
          <a:bodyPr>
            <a:normAutofit/>
          </a:bodyPr>
          <a:lstStyle/>
          <a:p>
            <a:pPr algn="just"/>
            <a:r>
              <a:rPr lang="es-ES" dirty="0" err="1">
                <a:solidFill>
                  <a:schemeClr val="bg1"/>
                </a:solidFill>
              </a:rPr>
              <a:t>Mcleod</a:t>
            </a:r>
            <a:r>
              <a:rPr lang="es-ES" dirty="0">
                <a:solidFill>
                  <a:schemeClr val="bg1"/>
                </a:solidFill>
              </a:rPr>
              <a:t>, S. (2023) </a:t>
            </a:r>
            <a:r>
              <a:rPr lang="es-ES" i="1" dirty="0">
                <a:solidFill>
                  <a:schemeClr val="bg1"/>
                </a:solidFill>
              </a:rPr>
              <a:t>Erik </a:t>
            </a:r>
            <a:r>
              <a:rPr lang="es-ES" i="1" dirty="0" err="1">
                <a:solidFill>
                  <a:schemeClr val="bg1"/>
                </a:solidFill>
              </a:rPr>
              <a:t>Erikson’s</a:t>
            </a:r>
            <a:r>
              <a:rPr lang="es-ES" i="1" dirty="0">
                <a:solidFill>
                  <a:schemeClr val="bg1"/>
                </a:solidFill>
              </a:rPr>
              <a:t> 8 </a:t>
            </a:r>
            <a:r>
              <a:rPr lang="es-ES" i="1" dirty="0" err="1">
                <a:solidFill>
                  <a:schemeClr val="bg1"/>
                </a:solidFill>
              </a:rPr>
              <a:t>Sages</a:t>
            </a:r>
            <a:r>
              <a:rPr lang="es-ES" i="1" dirty="0">
                <a:solidFill>
                  <a:schemeClr val="bg1"/>
                </a:solidFill>
              </a:rPr>
              <a:t> </a:t>
            </a:r>
            <a:r>
              <a:rPr lang="es-ES" i="1" dirty="0" err="1">
                <a:solidFill>
                  <a:schemeClr val="bg1"/>
                </a:solidFill>
              </a:rPr>
              <a:t>Of</a:t>
            </a:r>
            <a:r>
              <a:rPr lang="es-ES" i="1" dirty="0">
                <a:solidFill>
                  <a:schemeClr val="bg1"/>
                </a:solidFill>
              </a:rPr>
              <a:t> </a:t>
            </a:r>
            <a:r>
              <a:rPr lang="es-ES" i="1" dirty="0" err="1">
                <a:solidFill>
                  <a:schemeClr val="bg1"/>
                </a:solidFill>
              </a:rPr>
              <a:t>Psychosocial</a:t>
            </a:r>
            <a:r>
              <a:rPr lang="es-ES" i="1" dirty="0">
                <a:solidFill>
                  <a:schemeClr val="bg1"/>
                </a:solidFill>
              </a:rPr>
              <a:t> </a:t>
            </a:r>
            <a:r>
              <a:rPr lang="es-ES" i="1" dirty="0" err="1">
                <a:solidFill>
                  <a:schemeClr val="bg1"/>
                </a:solidFill>
              </a:rPr>
              <a:t>Development</a:t>
            </a:r>
            <a:r>
              <a:rPr lang="es-ES" dirty="0">
                <a:solidFill>
                  <a:schemeClr val="bg1"/>
                </a:solidFill>
              </a:rPr>
              <a:t>. </a:t>
            </a:r>
            <a:r>
              <a:rPr lang="es-ES" dirty="0" err="1">
                <a:solidFill>
                  <a:schemeClr val="bg1"/>
                </a:solidFill>
              </a:rPr>
              <a:t>Available</a:t>
            </a:r>
            <a:r>
              <a:rPr lang="es-ES" dirty="0">
                <a:solidFill>
                  <a:schemeClr val="bg1"/>
                </a:solidFill>
              </a:rPr>
              <a:t> at: Erik </a:t>
            </a:r>
            <a:r>
              <a:rPr lang="es-ES" dirty="0" err="1">
                <a:solidFill>
                  <a:schemeClr val="bg1"/>
                </a:solidFill>
              </a:rPr>
              <a:t>Erikson's</a:t>
            </a:r>
            <a:r>
              <a:rPr lang="es-ES" dirty="0">
                <a:solidFill>
                  <a:schemeClr val="bg1"/>
                </a:solidFill>
              </a:rPr>
              <a:t> 8 </a:t>
            </a:r>
            <a:r>
              <a:rPr lang="es-ES" dirty="0" err="1">
                <a:solidFill>
                  <a:schemeClr val="bg1"/>
                </a:solidFill>
              </a:rPr>
              <a:t>Stages</a:t>
            </a:r>
            <a:r>
              <a:rPr lang="es-ES" dirty="0">
                <a:solidFill>
                  <a:schemeClr val="bg1"/>
                </a:solidFill>
              </a:rPr>
              <a:t> </a:t>
            </a:r>
            <a:r>
              <a:rPr lang="es-ES" dirty="0" err="1">
                <a:solidFill>
                  <a:schemeClr val="bg1"/>
                </a:solidFill>
              </a:rPr>
              <a:t>of</a:t>
            </a:r>
            <a:r>
              <a:rPr lang="es-ES" dirty="0">
                <a:solidFill>
                  <a:schemeClr val="bg1"/>
                </a:solidFill>
              </a:rPr>
              <a:t> </a:t>
            </a:r>
            <a:r>
              <a:rPr lang="es-ES" dirty="0" err="1">
                <a:solidFill>
                  <a:schemeClr val="bg1"/>
                </a:solidFill>
              </a:rPr>
              <a:t>Psychosocial</a:t>
            </a:r>
            <a:r>
              <a:rPr lang="es-ES" dirty="0">
                <a:solidFill>
                  <a:schemeClr val="bg1"/>
                </a:solidFill>
              </a:rPr>
              <a:t> </a:t>
            </a:r>
            <a:r>
              <a:rPr lang="es-ES" dirty="0" err="1">
                <a:solidFill>
                  <a:schemeClr val="bg1"/>
                </a:solidFill>
              </a:rPr>
              <a:t>Development</a:t>
            </a:r>
            <a:r>
              <a:rPr lang="es-ES" dirty="0">
                <a:solidFill>
                  <a:schemeClr val="bg1"/>
                </a:solidFill>
              </a:rPr>
              <a:t> - </a:t>
            </a:r>
            <a:r>
              <a:rPr lang="es-ES" dirty="0" err="1">
                <a:solidFill>
                  <a:schemeClr val="bg1"/>
                </a:solidFill>
              </a:rPr>
              <a:t>Simply</a:t>
            </a:r>
            <a:r>
              <a:rPr lang="es-ES" dirty="0">
                <a:solidFill>
                  <a:schemeClr val="bg1"/>
                </a:solidFill>
              </a:rPr>
              <a:t> </a:t>
            </a:r>
            <a:r>
              <a:rPr lang="es-ES" dirty="0" err="1">
                <a:solidFill>
                  <a:schemeClr val="bg1"/>
                </a:solidFill>
              </a:rPr>
              <a:t>Psychology</a:t>
            </a:r>
            <a:r>
              <a:rPr lang="es-ES" dirty="0">
                <a:solidFill>
                  <a:schemeClr val="bg1"/>
                </a:solidFill>
              </a:rPr>
              <a:t>. (</a:t>
            </a:r>
            <a:r>
              <a:rPr lang="es-ES" dirty="0" err="1">
                <a:solidFill>
                  <a:schemeClr val="bg1"/>
                </a:solidFill>
              </a:rPr>
              <a:t>Accessed</a:t>
            </a:r>
            <a:r>
              <a:rPr lang="es-ES" dirty="0">
                <a:solidFill>
                  <a:schemeClr val="bg1"/>
                </a:solidFill>
              </a:rPr>
              <a:t>: 29 March 2023)</a:t>
            </a:r>
          </a:p>
          <a:p>
            <a:pPr marL="0" indent="0" algn="just">
              <a:buNone/>
            </a:pPr>
            <a:endParaRPr lang="es-ES" dirty="0">
              <a:solidFill>
                <a:schemeClr val="bg1"/>
              </a:solidFill>
            </a:endParaRPr>
          </a:p>
          <a:p>
            <a:pPr algn="just"/>
            <a:r>
              <a:rPr lang="es-ES" dirty="0"/>
              <a:t>Cherry, K. (2022</a:t>
            </a:r>
            <a:r>
              <a:rPr lang="es-ES" i="1" dirty="0"/>
              <a:t>) </a:t>
            </a:r>
            <a:r>
              <a:rPr lang="es-ES" i="1" dirty="0" err="1"/>
              <a:t>Piaget’s</a:t>
            </a:r>
            <a:r>
              <a:rPr lang="es-ES" i="1" dirty="0"/>
              <a:t> 4 </a:t>
            </a:r>
            <a:r>
              <a:rPr lang="es-ES" i="1" dirty="0" err="1"/>
              <a:t>Stages</a:t>
            </a:r>
            <a:r>
              <a:rPr lang="es-ES" i="1" dirty="0"/>
              <a:t> </a:t>
            </a:r>
            <a:r>
              <a:rPr lang="es-ES" i="1" dirty="0" err="1"/>
              <a:t>of</a:t>
            </a:r>
            <a:r>
              <a:rPr lang="es-ES" i="1" dirty="0"/>
              <a:t> Cognitive </a:t>
            </a:r>
            <a:r>
              <a:rPr lang="es-ES" i="1" dirty="0" err="1"/>
              <a:t>Development</a:t>
            </a:r>
            <a:r>
              <a:rPr lang="es-ES" i="1" dirty="0"/>
              <a:t> </a:t>
            </a:r>
            <a:r>
              <a:rPr lang="es-ES" i="1" dirty="0" err="1"/>
              <a:t>Explained</a:t>
            </a:r>
            <a:r>
              <a:rPr lang="es-ES" dirty="0"/>
              <a:t>. </a:t>
            </a:r>
            <a:r>
              <a:rPr lang="es-ES" dirty="0" err="1"/>
              <a:t>Available</a:t>
            </a:r>
            <a:r>
              <a:rPr lang="es-ES" dirty="0"/>
              <a:t> at: </a:t>
            </a:r>
            <a:r>
              <a:rPr lang="es-ES" dirty="0" err="1"/>
              <a:t>Piaget's</a:t>
            </a:r>
            <a:r>
              <a:rPr lang="es-ES" dirty="0"/>
              <a:t> 4 </a:t>
            </a:r>
            <a:r>
              <a:rPr lang="es-ES" dirty="0" err="1"/>
              <a:t>Stages</a:t>
            </a:r>
            <a:r>
              <a:rPr lang="es-ES" dirty="0"/>
              <a:t> </a:t>
            </a:r>
            <a:r>
              <a:rPr lang="es-ES" dirty="0" err="1"/>
              <a:t>of</a:t>
            </a:r>
            <a:r>
              <a:rPr lang="es-ES" dirty="0"/>
              <a:t> Cognitive </a:t>
            </a:r>
            <a:r>
              <a:rPr lang="es-ES" dirty="0" err="1"/>
              <a:t>Development</a:t>
            </a:r>
            <a:r>
              <a:rPr lang="es-ES" dirty="0"/>
              <a:t> </a:t>
            </a:r>
            <a:r>
              <a:rPr lang="es-ES" dirty="0" err="1"/>
              <a:t>Explained</a:t>
            </a:r>
            <a:r>
              <a:rPr lang="es-ES" dirty="0"/>
              <a:t> (verywellmind.com). (</a:t>
            </a:r>
            <a:r>
              <a:rPr lang="es-ES" dirty="0" err="1"/>
              <a:t>Accessed</a:t>
            </a:r>
            <a:r>
              <a:rPr lang="es-ES" dirty="0"/>
              <a:t>: 29 March 2023)</a:t>
            </a:r>
          </a:p>
          <a:p>
            <a:pPr algn="just"/>
            <a:r>
              <a:rPr lang="es-ES" dirty="0" err="1"/>
              <a:t>Skelsey</a:t>
            </a:r>
            <a:r>
              <a:rPr lang="es-ES" dirty="0"/>
              <a:t>, H. (2014) </a:t>
            </a:r>
            <a:r>
              <a:rPr lang="es-ES" i="1" dirty="0" err="1"/>
              <a:t>Maslow’s</a:t>
            </a:r>
            <a:r>
              <a:rPr lang="es-ES" i="1" dirty="0"/>
              <a:t> </a:t>
            </a:r>
            <a:r>
              <a:rPr lang="es-ES" i="1" dirty="0" err="1"/>
              <a:t>Hierarchy</a:t>
            </a:r>
            <a:r>
              <a:rPr lang="es-ES" i="1" dirty="0"/>
              <a:t> </a:t>
            </a:r>
            <a:r>
              <a:rPr lang="es-ES" i="1" dirty="0" err="1"/>
              <a:t>of</a:t>
            </a:r>
            <a:r>
              <a:rPr lang="es-ES" i="1" dirty="0"/>
              <a:t> </a:t>
            </a:r>
            <a:r>
              <a:rPr lang="es-ES" i="1" dirty="0" err="1"/>
              <a:t>Needs</a:t>
            </a:r>
            <a:r>
              <a:rPr lang="es-ES" i="1" dirty="0"/>
              <a:t> – </a:t>
            </a:r>
            <a:r>
              <a:rPr lang="es-ES" i="1" dirty="0" err="1"/>
              <a:t>the</a:t>
            </a:r>
            <a:r>
              <a:rPr lang="es-ES" i="1" dirty="0"/>
              <a:t> </a:t>
            </a:r>
            <a:r>
              <a:rPr lang="es-ES" i="1" dirty="0" err="1"/>
              <a:t>sixth</a:t>
            </a:r>
            <a:r>
              <a:rPr lang="es-ES" i="1" dirty="0"/>
              <a:t> </a:t>
            </a:r>
            <a:r>
              <a:rPr lang="es-ES" i="1" dirty="0" err="1"/>
              <a:t>level</a:t>
            </a:r>
            <a:r>
              <a:rPr lang="es-ES" dirty="0"/>
              <a:t>. </a:t>
            </a:r>
            <a:r>
              <a:rPr lang="es-ES" dirty="0" err="1"/>
              <a:t>Available</a:t>
            </a:r>
            <a:r>
              <a:rPr lang="es-ES" dirty="0"/>
              <a:t> at: </a:t>
            </a:r>
            <a:r>
              <a:rPr lang="es-ES" dirty="0" err="1"/>
              <a:t>Maslow’s</a:t>
            </a:r>
            <a:r>
              <a:rPr lang="es-ES" dirty="0"/>
              <a:t> </a:t>
            </a:r>
            <a:r>
              <a:rPr lang="es-ES" dirty="0" err="1"/>
              <a:t>Hierarchy</a:t>
            </a:r>
            <a:r>
              <a:rPr lang="es-ES" dirty="0"/>
              <a:t> </a:t>
            </a:r>
            <a:r>
              <a:rPr lang="es-ES" dirty="0" err="1"/>
              <a:t>of</a:t>
            </a:r>
            <a:r>
              <a:rPr lang="es-ES" dirty="0"/>
              <a:t> </a:t>
            </a:r>
            <a:r>
              <a:rPr lang="es-ES" dirty="0" err="1"/>
              <a:t>Needs</a:t>
            </a:r>
            <a:r>
              <a:rPr lang="es-ES" dirty="0"/>
              <a:t> – </a:t>
            </a:r>
            <a:r>
              <a:rPr lang="es-ES" dirty="0" err="1"/>
              <a:t>the</a:t>
            </a:r>
            <a:r>
              <a:rPr lang="es-ES" dirty="0"/>
              <a:t> </a:t>
            </a:r>
            <a:r>
              <a:rPr lang="es-ES" dirty="0" err="1"/>
              <a:t>sixth</a:t>
            </a:r>
            <a:r>
              <a:rPr lang="es-ES" dirty="0"/>
              <a:t> </a:t>
            </a:r>
            <a:r>
              <a:rPr lang="es-ES" dirty="0" err="1"/>
              <a:t>level</a:t>
            </a:r>
            <a:r>
              <a:rPr lang="es-ES" dirty="0"/>
              <a:t> | BPS. (</a:t>
            </a:r>
            <a:r>
              <a:rPr lang="es-ES" dirty="0" err="1"/>
              <a:t>Accessed</a:t>
            </a:r>
            <a:r>
              <a:rPr lang="es-ES" dirty="0"/>
              <a:t>: 29 March 2023)</a:t>
            </a:r>
          </a:p>
          <a:p>
            <a:pPr algn="just"/>
            <a:r>
              <a:rPr lang="es-ES" dirty="0"/>
              <a:t>Morgan, O. (2020) </a:t>
            </a:r>
            <a:r>
              <a:rPr lang="es-ES" i="1" dirty="0" err="1"/>
              <a:t>The</a:t>
            </a:r>
            <a:r>
              <a:rPr lang="es-ES" i="1" dirty="0"/>
              <a:t> </a:t>
            </a:r>
            <a:r>
              <a:rPr lang="es-ES" i="1" dirty="0" err="1"/>
              <a:t>Foundational</a:t>
            </a:r>
            <a:r>
              <a:rPr lang="es-ES" i="1" dirty="0"/>
              <a:t> </a:t>
            </a:r>
            <a:r>
              <a:rPr lang="es-ES" i="1" dirty="0" err="1"/>
              <a:t>Work</a:t>
            </a:r>
            <a:r>
              <a:rPr lang="es-ES" i="1" dirty="0"/>
              <a:t> </a:t>
            </a:r>
            <a:r>
              <a:rPr lang="es-ES" i="1" dirty="0" err="1"/>
              <a:t>of</a:t>
            </a:r>
            <a:r>
              <a:rPr lang="es-ES" i="1" dirty="0"/>
              <a:t> John Bowlby</a:t>
            </a:r>
            <a:r>
              <a:rPr lang="es-ES" dirty="0"/>
              <a:t>. </a:t>
            </a:r>
            <a:r>
              <a:rPr lang="es-ES" dirty="0" err="1"/>
              <a:t>Available</a:t>
            </a:r>
            <a:r>
              <a:rPr lang="es-ES" dirty="0"/>
              <a:t> at: </a:t>
            </a:r>
            <a:r>
              <a:rPr lang="es-ES" dirty="0" err="1"/>
              <a:t>The</a:t>
            </a:r>
            <a:r>
              <a:rPr lang="es-ES" dirty="0"/>
              <a:t> </a:t>
            </a:r>
            <a:r>
              <a:rPr lang="es-ES" dirty="0" err="1"/>
              <a:t>Foundational</a:t>
            </a:r>
            <a:r>
              <a:rPr lang="es-ES" dirty="0"/>
              <a:t> </a:t>
            </a:r>
            <a:r>
              <a:rPr lang="es-ES" dirty="0" err="1"/>
              <a:t>Work</a:t>
            </a:r>
            <a:r>
              <a:rPr lang="es-ES" dirty="0"/>
              <a:t> </a:t>
            </a:r>
            <a:r>
              <a:rPr lang="es-ES" dirty="0" err="1"/>
              <a:t>of</a:t>
            </a:r>
            <a:r>
              <a:rPr lang="es-ES" dirty="0"/>
              <a:t> John Bowlby - </a:t>
            </a:r>
            <a:r>
              <a:rPr lang="es-ES" dirty="0" err="1"/>
              <a:t>The</a:t>
            </a:r>
            <a:r>
              <a:rPr lang="es-ES" dirty="0"/>
              <a:t> </a:t>
            </a:r>
            <a:r>
              <a:rPr lang="es-ES" dirty="0" err="1"/>
              <a:t>Science</a:t>
            </a:r>
            <a:r>
              <a:rPr lang="es-ES" dirty="0"/>
              <a:t> </a:t>
            </a:r>
            <a:r>
              <a:rPr lang="es-ES" dirty="0" err="1"/>
              <a:t>of</a:t>
            </a:r>
            <a:r>
              <a:rPr lang="es-ES" dirty="0"/>
              <a:t> </a:t>
            </a:r>
            <a:r>
              <a:rPr lang="es-ES" dirty="0" err="1"/>
              <a:t>Psychotherapy</a:t>
            </a:r>
            <a:r>
              <a:rPr lang="es-ES" dirty="0"/>
              <a:t>. (</a:t>
            </a:r>
            <a:r>
              <a:rPr lang="es-ES" dirty="0" err="1"/>
              <a:t>Accessed</a:t>
            </a:r>
            <a:r>
              <a:rPr lang="es-ES" dirty="0"/>
              <a:t>: 29 March 2023)</a:t>
            </a:r>
          </a:p>
          <a:p>
            <a:pPr algn="just"/>
            <a:r>
              <a:rPr lang="es-ES" dirty="0"/>
              <a:t>Ackerman, C. (2019) </a:t>
            </a:r>
            <a:r>
              <a:rPr lang="es-ES" i="1" dirty="0"/>
              <a:t>Positive </a:t>
            </a:r>
            <a:r>
              <a:rPr lang="es-ES" i="1" dirty="0" err="1"/>
              <a:t>reinforcement</a:t>
            </a:r>
            <a:r>
              <a:rPr lang="es-ES" i="1" dirty="0"/>
              <a:t> in </a:t>
            </a:r>
            <a:r>
              <a:rPr lang="es-ES" i="1" dirty="0" err="1"/>
              <a:t>Psychology</a:t>
            </a:r>
            <a:r>
              <a:rPr lang="es-ES" dirty="0"/>
              <a:t>. </a:t>
            </a:r>
            <a:r>
              <a:rPr lang="es-ES" dirty="0" err="1"/>
              <a:t>Available</a:t>
            </a:r>
            <a:r>
              <a:rPr lang="es-ES" dirty="0"/>
              <a:t> at: Positive </a:t>
            </a:r>
            <a:r>
              <a:rPr lang="es-ES" dirty="0" err="1"/>
              <a:t>Reinforcement</a:t>
            </a:r>
            <a:r>
              <a:rPr lang="es-ES" dirty="0"/>
              <a:t> in </a:t>
            </a:r>
            <a:r>
              <a:rPr lang="es-ES" dirty="0" err="1"/>
              <a:t>Psychology</a:t>
            </a:r>
            <a:r>
              <a:rPr lang="es-ES" dirty="0"/>
              <a:t> (</a:t>
            </a:r>
            <a:r>
              <a:rPr lang="es-ES" dirty="0" err="1"/>
              <a:t>Definition</a:t>
            </a:r>
            <a:r>
              <a:rPr lang="es-ES" dirty="0"/>
              <a:t> + </a:t>
            </a:r>
            <a:r>
              <a:rPr lang="es-ES" dirty="0" err="1"/>
              <a:t>Examples</a:t>
            </a:r>
            <a:r>
              <a:rPr lang="es-ES" dirty="0"/>
              <a:t>) (positivepsychology.com). (</a:t>
            </a:r>
            <a:r>
              <a:rPr lang="es-ES" dirty="0" err="1"/>
              <a:t>Accessed</a:t>
            </a:r>
            <a:r>
              <a:rPr lang="es-ES" dirty="0"/>
              <a:t>: 29 March 2023)</a:t>
            </a:r>
          </a:p>
          <a:p>
            <a:endParaRPr lang="es-ES" dirty="0"/>
          </a:p>
        </p:txBody>
      </p:sp>
    </p:spTree>
    <p:extLst>
      <p:ext uri="{BB962C8B-B14F-4D97-AF65-F5344CB8AC3E}">
        <p14:creationId xmlns:p14="http://schemas.microsoft.com/office/powerpoint/2010/main" val="967597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579C9E-B6A0-CEE1-B78A-3936723F8881}"/>
              </a:ext>
            </a:extLst>
          </p:cNvPr>
          <p:cNvSpPr>
            <a:spLocks noGrp="1"/>
          </p:cNvSpPr>
          <p:nvPr>
            <p:ph idx="1"/>
          </p:nvPr>
        </p:nvSpPr>
        <p:spPr>
          <a:xfrm>
            <a:off x="704538" y="659567"/>
            <a:ext cx="10822897" cy="5681272"/>
          </a:xfrm>
        </p:spPr>
        <p:txBody>
          <a:bodyPr/>
          <a:lstStyle/>
          <a:p>
            <a:pPr marL="0" indent="0">
              <a:buNone/>
            </a:pPr>
            <a:r>
              <a:rPr lang="en-GB" dirty="0">
                <a:solidFill>
                  <a:schemeClr val="bg1"/>
                </a:solidFill>
              </a:rPr>
              <a:t>(Juan Alvarez - 2132600)</a:t>
            </a:r>
          </a:p>
          <a:p>
            <a:pPr algn="just"/>
            <a:r>
              <a:rPr lang="en-GB" dirty="0">
                <a:solidFill>
                  <a:schemeClr val="bg1"/>
                </a:solidFill>
              </a:rPr>
              <a:t>Cherry, K. (2023) </a:t>
            </a:r>
            <a:r>
              <a:rPr lang="en-US" i="1" dirty="0">
                <a:solidFill>
                  <a:schemeClr val="bg1"/>
                </a:solidFill>
              </a:rPr>
              <a:t>Biography of Erik Erikson (1902-1994). </a:t>
            </a:r>
            <a:r>
              <a:rPr lang="en-US" dirty="0">
                <a:solidFill>
                  <a:schemeClr val="bg1"/>
                </a:solidFill>
              </a:rPr>
              <a:t>Available at: </a:t>
            </a:r>
            <a:r>
              <a:rPr lang="en-US" dirty="0">
                <a:solidFill>
                  <a:schemeClr val="bg1"/>
                </a:solidFill>
                <a:hlinkClick r:id="rId2"/>
              </a:rPr>
              <a:t>www.verywellmind.com/erik-erikson-biography-1902-1994-2795538</a:t>
            </a:r>
            <a:r>
              <a:rPr lang="en-US" dirty="0">
                <a:solidFill>
                  <a:schemeClr val="bg1"/>
                </a:solidFill>
              </a:rPr>
              <a:t>. Accessed: 30 March 2023.</a:t>
            </a:r>
          </a:p>
          <a:p>
            <a:pPr marL="0" indent="0" algn="just">
              <a:buNone/>
            </a:pPr>
            <a:endParaRPr lang="en-US" dirty="0">
              <a:solidFill>
                <a:schemeClr val="bg1"/>
              </a:solidFill>
            </a:endParaRPr>
          </a:p>
          <a:p>
            <a:pPr algn="just"/>
            <a:r>
              <a:rPr lang="en-US" dirty="0">
                <a:solidFill>
                  <a:schemeClr val="tx1"/>
                </a:solidFill>
              </a:rPr>
              <a:t>Erikson Institute (2022). </a:t>
            </a:r>
            <a:r>
              <a:rPr lang="en-US" i="1" dirty="0">
                <a:solidFill>
                  <a:schemeClr val="tx1"/>
                </a:solidFill>
              </a:rPr>
              <a:t>About Erik Erikson. </a:t>
            </a:r>
            <a:r>
              <a:rPr lang="en-US" dirty="0">
                <a:solidFill>
                  <a:schemeClr val="tx1"/>
                </a:solidFill>
              </a:rPr>
              <a:t>Available at: </a:t>
            </a:r>
            <a:r>
              <a:rPr lang="en-US" dirty="0">
                <a:solidFill>
                  <a:schemeClr val="tx1"/>
                </a:solidFill>
                <a:hlinkClick r:id="rId3"/>
              </a:rPr>
              <a:t>www.erikson.edu/about/history/erik-erikson/</a:t>
            </a:r>
            <a:r>
              <a:rPr lang="en-US" dirty="0">
                <a:solidFill>
                  <a:schemeClr val="tx1"/>
                </a:solidFill>
              </a:rPr>
              <a:t>. Accessed: 30 March 2023.</a:t>
            </a:r>
          </a:p>
          <a:p>
            <a:pPr algn="just"/>
            <a:r>
              <a:rPr lang="fr-FR" dirty="0" err="1">
                <a:solidFill>
                  <a:schemeClr val="tx1"/>
                </a:solidFill>
              </a:rPr>
              <a:t>Lansford</a:t>
            </a:r>
            <a:r>
              <a:rPr lang="fr-FR" dirty="0">
                <a:solidFill>
                  <a:schemeClr val="tx1"/>
                </a:solidFill>
              </a:rPr>
              <a:t>, J. (2023). </a:t>
            </a:r>
            <a:r>
              <a:rPr lang="fr-FR" i="1" dirty="0">
                <a:solidFill>
                  <a:schemeClr val="tx1"/>
                </a:solidFill>
              </a:rPr>
              <a:t>Adolescent </a:t>
            </a:r>
            <a:r>
              <a:rPr lang="fr-FR" i="1" dirty="0" err="1">
                <a:solidFill>
                  <a:schemeClr val="tx1"/>
                </a:solidFill>
              </a:rPr>
              <a:t>development</a:t>
            </a:r>
            <a:r>
              <a:rPr lang="fr-FR" i="1" dirty="0">
                <a:solidFill>
                  <a:schemeClr val="tx1"/>
                </a:solidFill>
              </a:rPr>
              <a:t>. </a:t>
            </a:r>
            <a:r>
              <a:rPr lang="fr-FR" dirty="0" err="1">
                <a:solidFill>
                  <a:schemeClr val="tx1"/>
                </a:solidFill>
              </a:rPr>
              <a:t>Available</a:t>
            </a:r>
            <a:r>
              <a:rPr lang="fr-FR" dirty="0">
                <a:solidFill>
                  <a:schemeClr val="tx1"/>
                </a:solidFill>
              </a:rPr>
              <a:t> at: nobaproject.com/modules/</a:t>
            </a:r>
            <a:r>
              <a:rPr lang="fr-FR" dirty="0" err="1">
                <a:solidFill>
                  <a:schemeClr val="tx1"/>
                </a:solidFill>
              </a:rPr>
              <a:t>adolescent-development#content</a:t>
            </a:r>
            <a:r>
              <a:rPr lang="fr-FR" dirty="0">
                <a:solidFill>
                  <a:schemeClr val="tx1"/>
                </a:solidFill>
              </a:rPr>
              <a:t>. </a:t>
            </a:r>
            <a:r>
              <a:rPr lang="fr-FR" dirty="0" err="1">
                <a:solidFill>
                  <a:schemeClr val="tx1"/>
                </a:solidFill>
              </a:rPr>
              <a:t>Accessed</a:t>
            </a:r>
            <a:r>
              <a:rPr lang="fr-FR" dirty="0">
                <a:solidFill>
                  <a:schemeClr val="tx1"/>
                </a:solidFill>
              </a:rPr>
              <a:t>: 30 March 2023.</a:t>
            </a:r>
          </a:p>
          <a:p>
            <a:pPr algn="just"/>
            <a:r>
              <a:rPr lang="fr-FR" dirty="0" err="1">
                <a:solidFill>
                  <a:schemeClr val="tx1"/>
                </a:solidFill>
              </a:rPr>
              <a:t>Press</a:t>
            </a:r>
            <a:r>
              <a:rPr lang="fr-FR" dirty="0">
                <a:solidFill>
                  <a:schemeClr val="tx1"/>
                </a:solidFill>
              </a:rPr>
              <a:t> Books (N.D.) </a:t>
            </a:r>
            <a:r>
              <a:rPr lang="fr-FR" i="1" dirty="0" err="1">
                <a:solidFill>
                  <a:schemeClr val="tx1"/>
                </a:solidFill>
              </a:rPr>
              <a:t>Lifespan</a:t>
            </a:r>
            <a:r>
              <a:rPr lang="fr-FR" i="1" dirty="0">
                <a:solidFill>
                  <a:schemeClr val="tx1"/>
                </a:solidFill>
              </a:rPr>
              <a:t> </a:t>
            </a:r>
            <a:r>
              <a:rPr lang="fr-FR" i="1" dirty="0" err="1">
                <a:solidFill>
                  <a:schemeClr val="tx1"/>
                </a:solidFill>
              </a:rPr>
              <a:t>Theories</a:t>
            </a:r>
            <a:r>
              <a:rPr lang="fr-FR" i="1" dirty="0">
                <a:solidFill>
                  <a:schemeClr val="tx1"/>
                </a:solidFill>
              </a:rPr>
              <a:t>. </a:t>
            </a:r>
            <a:r>
              <a:rPr lang="fr-FR" i="1" dirty="0" err="1">
                <a:solidFill>
                  <a:schemeClr val="tx1"/>
                </a:solidFill>
              </a:rPr>
              <a:t>Available</a:t>
            </a:r>
            <a:r>
              <a:rPr lang="fr-FR" i="1" dirty="0">
                <a:solidFill>
                  <a:schemeClr val="tx1"/>
                </a:solidFill>
              </a:rPr>
              <a:t> at: </a:t>
            </a:r>
            <a:r>
              <a:rPr lang="fr-FR" i="1" dirty="0">
                <a:solidFill>
                  <a:schemeClr val="tx1"/>
                </a:solidFill>
                <a:hlinkClick r:id="rId4"/>
              </a:rPr>
              <a:t>http://pressbooks-dev.oer.hawaii.edu/psychology/chapter/lifespan-theories/#:~:text=According%20to%20psychosocial%20theory%2C%20we,competence%20and%20a%20healthy%20personality</a:t>
            </a:r>
            <a:r>
              <a:rPr lang="fr-FR" i="1" dirty="0">
                <a:solidFill>
                  <a:schemeClr val="tx1"/>
                </a:solidFill>
              </a:rPr>
              <a:t>. </a:t>
            </a:r>
            <a:r>
              <a:rPr lang="fr-FR" i="1" dirty="0" err="1">
                <a:solidFill>
                  <a:schemeClr val="tx1"/>
                </a:solidFill>
              </a:rPr>
              <a:t>Accessed</a:t>
            </a:r>
            <a:r>
              <a:rPr lang="fr-FR" i="1" dirty="0">
                <a:solidFill>
                  <a:schemeClr val="tx1"/>
                </a:solidFill>
              </a:rPr>
              <a:t>: 31 March 2023. </a:t>
            </a:r>
            <a:endParaRPr lang="es-ES" i="1" dirty="0">
              <a:solidFill>
                <a:schemeClr val="tx1"/>
              </a:solidFill>
            </a:endParaRPr>
          </a:p>
        </p:txBody>
      </p:sp>
    </p:spTree>
    <p:extLst>
      <p:ext uri="{BB962C8B-B14F-4D97-AF65-F5344CB8AC3E}">
        <p14:creationId xmlns:p14="http://schemas.microsoft.com/office/powerpoint/2010/main" val="659807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CE2BEA-B17D-3426-CA4A-9FF8F11BB3A3}"/>
              </a:ext>
            </a:extLst>
          </p:cNvPr>
          <p:cNvSpPr>
            <a:spLocks noGrp="1"/>
          </p:cNvSpPr>
          <p:nvPr>
            <p:ph idx="1"/>
          </p:nvPr>
        </p:nvSpPr>
        <p:spPr>
          <a:xfrm>
            <a:off x="714531" y="639789"/>
            <a:ext cx="10762938" cy="5626100"/>
          </a:xfrm>
        </p:spPr>
        <p:txBody>
          <a:bodyPr/>
          <a:lstStyle/>
          <a:p>
            <a:pPr marL="0" indent="0">
              <a:buNone/>
            </a:pPr>
            <a:r>
              <a:rPr lang="es-ES" dirty="0">
                <a:solidFill>
                  <a:schemeClr val="bg1"/>
                </a:solidFill>
              </a:rPr>
              <a:t>(Diana Castano – 2207095)</a:t>
            </a:r>
          </a:p>
          <a:p>
            <a:pPr algn="just"/>
            <a:r>
              <a:rPr lang="es-ES" dirty="0" err="1">
                <a:solidFill>
                  <a:schemeClr val="bg1"/>
                </a:solidFill>
              </a:rPr>
              <a:t>EducationSumary</a:t>
            </a:r>
            <a:r>
              <a:rPr lang="es-ES" dirty="0">
                <a:solidFill>
                  <a:schemeClr val="bg1"/>
                </a:solidFill>
              </a:rPr>
              <a:t> (2023). </a:t>
            </a:r>
            <a:r>
              <a:rPr lang="es-ES" i="1" dirty="0" err="1">
                <a:solidFill>
                  <a:schemeClr val="bg1"/>
                </a:solidFill>
              </a:rPr>
              <a:t>Strengths</a:t>
            </a:r>
            <a:r>
              <a:rPr lang="es-ES" i="1" dirty="0">
                <a:solidFill>
                  <a:schemeClr val="bg1"/>
                </a:solidFill>
              </a:rPr>
              <a:t> and </a:t>
            </a:r>
            <a:r>
              <a:rPr lang="es-ES" i="1" dirty="0" err="1">
                <a:solidFill>
                  <a:schemeClr val="bg1"/>
                </a:solidFill>
              </a:rPr>
              <a:t>Weaknesses</a:t>
            </a:r>
            <a:r>
              <a:rPr lang="es-ES" i="1" dirty="0">
                <a:solidFill>
                  <a:schemeClr val="bg1"/>
                </a:solidFill>
              </a:rPr>
              <a:t> </a:t>
            </a:r>
            <a:r>
              <a:rPr lang="es-ES" i="1" dirty="0" err="1">
                <a:solidFill>
                  <a:schemeClr val="bg1"/>
                </a:solidFill>
              </a:rPr>
              <a:t>of</a:t>
            </a:r>
            <a:r>
              <a:rPr lang="es-ES" i="1" dirty="0">
                <a:solidFill>
                  <a:schemeClr val="bg1"/>
                </a:solidFill>
              </a:rPr>
              <a:t> </a:t>
            </a:r>
            <a:r>
              <a:rPr lang="es-ES" i="1" dirty="0" err="1">
                <a:solidFill>
                  <a:schemeClr val="bg1"/>
                </a:solidFill>
              </a:rPr>
              <a:t>Erickson’s</a:t>
            </a:r>
            <a:r>
              <a:rPr lang="es-ES" i="1" dirty="0">
                <a:solidFill>
                  <a:schemeClr val="bg1"/>
                </a:solidFill>
              </a:rPr>
              <a:t> </a:t>
            </a:r>
            <a:r>
              <a:rPr lang="es-ES" i="1" dirty="0" err="1">
                <a:solidFill>
                  <a:schemeClr val="bg1"/>
                </a:solidFill>
              </a:rPr>
              <a:t>Psycho</a:t>
            </a:r>
            <a:r>
              <a:rPr lang="es-ES" i="1" dirty="0">
                <a:solidFill>
                  <a:schemeClr val="bg1"/>
                </a:solidFill>
              </a:rPr>
              <a:t>-Social </a:t>
            </a:r>
            <a:r>
              <a:rPr lang="es-ES" i="1" dirty="0" err="1">
                <a:solidFill>
                  <a:schemeClr val="bg1"/>
                </a:solidFill>
              </a:rPr>
              <a:t>Theory</a:t>
            </a:r>
            <a:r>
              <a:rPr lang="es-ES" i="1" dirty="0">
                <a:solidFill>
                  <a:schemeClr val="bg1"/>
                </a:solidFill>
              </a:rPr>
              <a:t> </a:t>
            </a:r>
            <a:r>
              <a:rPr lang="es-ES" i="1" dirty="0" err="1">
                <a:solidFill>
                  <a:schemeClr val="bg1"/>
                </a:solidFill>
              </a:rPr>
              <a:t>of</a:t>
            </a:r>
            <a:r>
              <a:rPr lang="es-ES" i="1" dirty="0">
                <a:solidFill>
                  <a:schemeClr val="bg1"/>
                </a:solidFill>
              </a:rPr>
              <a:t> Social </a:t>
            </a:r>
            <a:r>
              <a:rPr lang="es-ES" i="1" dirty="0" err="1">
                <a:solidFill>
                  <a:schemeClr val="bg1"/>
                </a:solidFill>
              </a:rPr>
              <a:t>Development</a:t>
            </a:r>
            <a:r>
              <a:rPr lang="es-ES" dirty="0">
                <a:solidFill>
                  <a:schemeClr val="bg1"/>
                </a:solidFill>
              </a:rPr>
              <a:t>. . </a:t>
            </a:r>
            <a:r>
              <a:rPr lang="es-ES" dirty="0" err="1">
                <a:solidFill>
                  <a:schemeClr val="bg1"/>
                </a:solidFill>
              </a:rPr>
              <a:t>Available</a:t>
            </a:r>
            <a:r>
              <a:rPr lang="es-ES" dirty="0">
                <a:solidFill>
                  <a:schemeClr val="bg1"/>
                </a:solidFill>
              </a:rPr>
              <a:t> at: educationsummary.com/</a:t>
            </a:r>
            <a:r>
              <a:rPr lang="es-ES" dirty="0" err="1">
                <a:solidFill>
                  <a:schemeClr val="bg1"/>
                </a:solidFill>
              </a:rPr>
              <a:t>lesson</a:t>
            </a:r>
            <a:r>
              <a:rPr lang="es-ES" dirty="0">
                <a:solidFill>
                  <a:schemeClr val="bg1"/>
                </a:solidFill>
              </a:rPr>
              <a:t>/merits-and-demerits-of-ericksons-psycho-social-theory-of-social-development/. </a:t>
            </a:r>
            <a:r>
              <a:rPr lang="es-ES" dirty="0" err="1">
                <a:solidFill>
                  <a:schemeClr val="bg1"/>
                </a:solidFill>
              </a:rPr>
              <a:t>Accessed</a:t>
            </a:r>
            <a:r>
              <a:rPr lang="es-ES" dirty="0">
                <a:solidFill>
                  <a:schemeClr val="bg1"/>
                </a:solidFill>
              </a:rPr>
              <a:t>: 29 March 2023</a:t>
            </a:r>
          </a:p>
          <a:p>
            <a:pPr marL="0" indent="0">
              <a:buNone/>
            </a:pPr>
            <a:endParaRPr lang="es-ES" dirty="0">
              <a:solidFill>
                <a:schemeClr val="bg1"/>
              </a:solidFill>
            </a:endParaRPr>
          </a:p>
          <a:p>
            <a:pPr algn="just"/>
            <a:r>
              <a:rPr lang="es-ES" dirty="0">
                <a:solidFill>
                  <a:schemeClr val="tx1"/>
                </a:solidFill>
              </a:rPr>
              <a:t>Cherry, K. (2022). </a:t>
            </a:r>
            <a:r>
              <a:rPr lang="es-ES" i="1" dirty="0" err="1">
                <a:solidFill>
                  <a:schemeClr val="tx1"/>
                </a:solidFill>
              </a:rPr>
              <a:t>Identity</a:t>
            </a:r>
            <a:r>
              <a:rPr lang="es-ES" i="1" dirty="0">
                <a:solidFill>
                  <a:schemeClr val="tx1"/>
                </a:solidFill>
              </a:rPr>
              <a:t> vs. Role </a:t>
            </a:r>
            <a:r>
              <a:rPr lang="es-ES" i="1" dirty="0" err="1">
                <a:solidFill>
                  <a:schemeClr val="tx1"/>
                </a:solidFill>
              </a:rPr>
              <a:t>Confusion</a:t>
            </a:r>
            <a:r>
              <a:rPr lang="es-ES" i="1" dirty="0">
                <a:solidFill>
                  <a:schemeClr val="tx1"/>
                </a:solidFill>
              </a:rPr>
              <a:t> in </a:t>
            </a:r>
            <a:r>
              <a:rPr lang="es-ES" i="1" dirty="0" err="1">
                <a:solidFill>
                  <a:schemeClr val="tx1"/>
                </a:solidFill>
              </a:rPr>
              <a:t>Psychosocial</a:t>
            </a:r>
            <a:r>
              <a:rPr lang="es-ES" i="1" dirty="0">
                <a:solidFill>
                  <a:schemeClr val="tx1"/>
                </a:solidFill>
              </a:rPr>
              <a:t> </a:t>
            </a:r>
            <a:r>
              <a:rPr lang="es-ES" i="1" dirty="0" err="1">
                <a:solidFill>
                  <a:schemeClr val="tx1"/>
                </a:solidFill>
              </a:rPr>
              <a:t>Development</a:t>
            </a:r>
            <a:r>
              <a:rPr lang="es-ES" dirty="0">
                <a:solidFill>
                  <a:schemeClr val="tx1"/>
                </a:solidFill>
              </a:rPr>
              <a:t>. </a:t>
            </a:r>
            <a:r>
              <a:rPr lang="es-ES" dirty="0" err="1">
                <a:solidFill>
                  <a:schemeClr val="tx1"/>
                </a:solidFill>
              </a:rPr>
              <a:t>Available</a:t>
            </a:r>
            <a:r>
              <a:rPr lang="es-ES" dirty="0">
                <a:solidFill>
                  <a:schemeClr val="tx1"/>
                </a:solidFill>
              </a:rPr>
              <a:t> at: verywellmind.com/identity-versus-confusion-2795735. </a:t>
            </a:r>
            <a:r>
              <a:rPr lang="es-ES" dirty="0" err="1">
                <a:solidFill>
                  <a:schemeClr val="tx1"/>
                </a:solidFill>
              </a:rPr>
              <a:t>Accessed</a:t>
            </a:r>
            <a:r>
              <a:rPr lang="es-ES" dirty="0">
                <a:solidFill>
                  <a:schemeClr val="tx1"/>
                </a:solidFill>
              </a:rPr>
              <a:t>:  30 March </a:t>
            </a:r>
            <a:r>
              <a:rPr lang="es-ES" dirty="0"/>
              <a:t>2023. </a:t>
            </a:r>
          </a:p>
          <a:p>
            <a:pPr algn="just"/>
            <a:r>
              <a:rPr lang="es-ES" dirty="0" err="1"/>
              <a:t>Parvez</a:t>
            </a:r>
            <a:r>
              <a:rPr lang="es-ES" dirty="0"/>
              <a:t>, H. (2023</a:t>
            </a:r>
            <a:r>
              <a:rPr lang="es-ES" i="1" dirty="0"/>
              <a:t>). </a:t>
            </a:r>
            <a:r>
              <a:rPr lang="en-US" i="1" dirty="0"/>
              <a:t>Identity vs. role confusion (With examples). </a:t>
            </a:r>
            <a:r>
              <a:rPr lang="en-US" dirty="0"/>
              <a:t>Available at: </a:t>
            </a:r>
            <a:r>
              <a:rPr lang="en-US" dirty="0">
                <a:hlinkClick r:id="rId2"/>
              </a:rPr>
              <a:t>www.psychmechanics.com/identity-vs-role-confusion-examples/</a:t>
            </a:r>
            <a:r>
              <a:rPr lang="en-US" dirty="0"/>
              <a:t>. Accessed: 1</a:t>
            </a:r>
            <a:r>
              <a:rPr lang="en-US" baseline="30000" dirty="0"/>
              <a:t>st</a:t>
            </a:r>
            <a:r>
              <a:rPr lang="en-US" dirty="0"/>
              <a:t> April 2023.</a:t>
            </a:r>
          </a:p>
          <a:p>
            <a:pPr algn="just"/>
            <a:r>
              <a:rPr lang="en-US" dirty="0"/>
              <a:t>Mcleod, S. (2023). </a:t>
            </a:r>
            <a:r>
              <a:rPr lang="en-US" i="1" dirty="0"/>
              <a:t>Erik Erikson’s 8 Stages Of Psychosocial Development. </a:t>
            </a:r>
            <a:r>
              <a:rPr lang="en-US" dirty="0"/>
              <a:t>Available at: simplypsychology.org/Erik-Erikson.html. Accessed: 1</a:t>
            </a:r>
            <a:r>
              <a:rPr lang="en-US" baseline="30000" dirty="0"/>
              <a:t>st</a:t>
            </a:r>
            <a:r>
              <a:rPr lang="en-US" dirty="0"/>
              <a:t> April 2023.</a:t>
            </a:r>
          </a:p>
          <a:p>
            <a:pPr algn="just"/>
            <a:r>
              <a:rPr lang="en-US" dirty="0"/>
              <a:t>Lee, D. (2013). </a:t>
            </a:r>
            <a:r>
              <a:rPr lang="en-US" i="1" dirty="0"/>
              <a:t>Erikson’s Stages of Psychosocial Development. </a:t>
            </a:r>
            <a:r>
              <a:rPr lang="en-US" dirty="0"/>
              <a:t>Available at: </a:t>
            </a:r>
            <a:r>
              <a:rPr lang="en-US" dirty="0">
                <a:hlinkClick r:id="rId3"/>
              </a:rPr>
              <a:t>www.haikudeck.com/erikson-stages-education-presentation-haMqctQk4a#slide0</a:t>
            </a:r>
            <a:r>
              <a:rPr lang="en-US" dirty="0"/>
              <a:t>. Accessed: 1</a:t>
            </a:r>
            <a:r>
              <a:rPr lang="en-US" baseline="30000" dirty="0"/>
              <a:t>st</a:t>
            </a:r>
            <a:r>
              <a:rPr lang="en-US" dirty="0"/>
              <a:t> April 2023. </a:t>
            </a:r>
          </a:p>
          <a:p>
            <a:pPr algn="just"/>
            <a:endParaRPr lang="es-ES" i="1" dirty="0"/>
          </a:p>
          <a:p>
            <a:endParaRPr lang="es-ES" dirty="0"/>
          </a:p>
        </p:txBody>
      </p:sp>
    </p:spTree>
    <p:extLst>
      <p:ext uri="{BB962C8B-B14F-4D97-AF65-F5344CB8AC3E}">
        <p14:creationId xmlns:p14="http://schemas.microsoft.com/office/powerpoint/2010/main" val="2360868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227</TotalTime>
  <Words>2316</Words>
  <Application>Microsoft Office PowerPoint</Application>
  <PresentationFormat>Widescreen</PresentationFormat>
  <Paragraphs>172</Paragraphs>
  <Slides>16</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Georgia</vt:lpstr>
      <vt:lpstr>Wingdings</vt:lpstr>
      <vt:lpstr>Wingdings 3</vt:lpstr>
      <vt:lpstr>Ion Boardroom</vt:lpstr>
      <vt:lpstr>PSYCHOLOGY IN HEALT AND SOCIAL CARE (LCHS4006_LON)                     ASSESMENT 1 </vt:lpstr>
      <vt:lpstr>Contents:</vt:lpstr>
      <vt:lpstr>1. Human Lifespan Development/Stages:</vt:lpstr>
      <vt:lpstr>2. Developmental Psychology:</vt:lpstr>
      <vt:lpstr>3. Erikson’s development stages: </vt:lpstr>
      <vt:lpstr>4.  Adolescence: Development</vt:lpstr>
      <vt:lpstr>5. Erik Erickson 1902-1994</vt:lpstr>
      <vt:lpstr>6. Ericksons’s Theory:</vt:lpstr>
      <vt:lpstr> 7. Identity vs. Confusion: 12-18 years old. </vt:lpstr>
      <vt:lpstr>PowerPoint Presentation</vt:lpstr>
      <vt:lpstr>8. Critical evaluation/ Advantages:</vt:lpstr>
      <vt:lpstr>/Disadvantages of Erikson’s Theory:</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 AND SOCIAL CARE (LCHS4006_LON) ASSESMENT 1  Lecturer: Bianca Sanfilipo</dc:title>
  <dc:creator>Diana Aracelly Castano Giraldo (2207095)</dc:creator>
  <cp:lastModifiedBy>Diana Aracelly Castano Giraldo (2207095)</cp:lastModifiedBy>
  <cp:revision>58</cp:revision>
  <dcterms:created xsi:type="dcterms:W3CDTF">2023-03-29T16:09:00Z</dcterms:created>
  <dcterms:modified xsi:type="dcterms:W3CDTF">2023-04-05T20:16:19Z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697A9360973448A796CD4BC5FADF4609</vt:lpwstr>
  </property>
  <property fmtid="{D5CDD505-2E9C-101B-9397-08002B2CF9AE}" pid="3" name="KSOProductBuildVer">
    <vt:lpwstr>3082-11.2.0.11513</vt:lpwstr>
  </property>
</Properties>
</file>