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8288000" cy="10287000"/>
  <p:notesSz cx="6858000" cy="9144000"/>
  <p:embeddedFontLst>
    <p:embeddedFont>
      <p:font typeface="Montserrat Semi-Bold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1258" y="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lickr.com/photos/mimmyg/3026138872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flickr.com/photos/gemmerich/8676632854" TargetMode="External"/><Relationship Id="rId4" Type="http://schemas.openxmlformats.org/officeDocument/2006/relationships/hyperlink" Target="https://www.direct2florist.co.uk/wales/?page=2&amp;seed=2025100608522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flickr.com/photos/gemmerich/8676632854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oyhz.blogspot.com/2019/11/review-farm-florist-surprise-bouquet.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s://brc.org.uk/" TargetMode="External"/><Relationship Id="rId7" Type="http://schemas.openxmlformats.org/officeDocument/2006/relationships/hyperlink" Target="https://www.researchgate.net/publication/254335615_Towards_More_Stringent_Sustainability_Standards_Trends_in_the_Cut_Flower_Industry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tore.mintel.com/report/uk-cut-flowers-and-houseplants-market-report-2024" TargetMode="External"/><Relationship Id="rId5" Type="http://schemas.openxmlformats.org/officeDocument/2006/relationships/hyperlink" Target="https://www.deloitte.com/uk/en/Industries/tmt/research/digital-consumer-trends.html" TargetMode="External"/><Relationship Id="rId4" Type="http://schemas.openxmlformats.org/officeDocument/2006/relationships/hyperlink" Target="https://www.cipd.org/uk/knowledge/factsheets/pestle-analysis-factshe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9A01CB-619E-6575-8BE1-C0C0D4BC8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998130B-83DF-D8D6-C63B-5EC3F508EAF0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B1A2C7-BBE9-70C9-3C30-83BC397854B0}"/>
              </a:ext>
            </a:extLst>
          </p:cNvPr>
          <p:cNvSpPr/>
          <p:nvPr/>
        </p:nvSpPr>
        <p:spPr>
          <a:xfrm>
            <a:off x="2514600" y="469525"/>
            <a:ext cx="1355365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Title: Problem Solving and Decision-Making: A Case Study of Green Haven Florists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10" name="Picture 9" descr="A group of flowers on a street&#10;&#10;AI-generated content may be incorrect.">
            <a:extLst>
              <a:ext uri="{FF2B5EF4-FFF2-40B4-BE49-F238E27FC236}">
                <a16:creationId xmlns:a16="http://schemas.microsoft.com/office/drawing/2014/main" id="{531BF4C7-C52A-1871-03E0-9A3632AA06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-1" r="40024"/>
          <a:stretch>
            <a:fillRect/>
          </a:stretch>
        </p:blipFill>
        <p:spPr>
          <a:xfrm>
            <a:off x="6570785" y="2628900"/>
            <a:ext cx="5849815" cy="73152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82403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630334" y="450526"/>
            <a:ext cx="15452363" cy="9443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25264" lvl="1" indent="-562632">
              <a:lnSpc>
                <a:spcPts val="5733"/>
              </a:lnSpc>
              <a:buFont typeface="Arial"/>
              <a:buChar char="•"/>
            </a:pPr>
            <a:r>
              <a:rPr lang="en-US" sz="5211" b="1" spc="-140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Student Name: </a:t>
            </a:r>
            <a:r>
              <a:rPr lang="en-US" sz="5211" b="1" spc="-140" dirty="0" err="1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Orrett</a:t>
            </a:r>
            <a:r>
              <a:rPr lang="en-US" sz="5211" b="1" spc="-140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 Freckleton</a:t>
            </a:r>
          </a:p>
          <a:p>
            <a:pPr algn="l">
              <a:lnSpc>
                <a:spcPts val="5733"/>
              </a:lnSpc>
            </a:pPr>
            <a:endParaRPr lang="en-US" sz="5211" b="1" spc="-140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  <a:p>
            <a:pPr marL="1125264" lvl="1" indent="-562632">
              <a:lnSpc>
                <a:spcPts val="5733"/>
              </a:lnSpc>
              <a:buFont typeface="Arial"/>
              <a:buChar char="•"/>
            </a:pPr>
            <a:r>
              <a:rPr lang="en-US" sz="5211" b="1" spc="-140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Student ID: 2409896</a:t>
            </a:r>
          </a:p>
          <a:p>
            <a:pPr algn="l">
              <a:lnSpc>
                <a:spcPts val="5733"/>
              </a:lnSpc>
            </a:pPr>
            <a:endParaRPr lang="en-US" sz="5211" b="1" spc="-140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  <a:p>
            <a:pPr marL="1125264" lvl="1" indent="-562632">
              <a:lnSpc>
                <a:spcPts val="5733"/>
              </a:lnSpc>
              <a:buFont typeface="Arial"/>
              <a:buChar char="•"/>
            </a:pPr>
            <a:r>
              <a:rPr lang="en-US" sz="5211" b="1" spc="-140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Lecturer’s Name:  </a:t>
            </a:r>
            <a:r>
              <a:rPr lang="en-GB" sz="5211" b="1" spc="-140" dirty="0">
                <a:solidFill>
                  <a:srgbClr val="272525"/>
                </a:solidFill>
                <a:latin typeface="Montserrat Semi-Bold"/>
              </a:rPr>
              <a:t>Koushik Das Sarma</a:t>
            </a:r>
            <a:endParaRPr lang="en-US" sz="5211" b="1" spc="-140" dirty="0">
              <a:solidFill>
                <a:srgbClr val="272525"/>
              </a:solidFill>
              <a:latin typeface="Montserrat Semi-Bold"/>
              <a:sym typeface="Montserrat Semi-Bold"/>
            </a:endParaRPr>
          </a:p>
          <a:p>
            <a:pPr algn="l">
              <a:lnSpc>
                <a:spcPts val="5733"/>
              </a:lnSpc>
            </a:pPr>
            <a:endParaRPr lang="en-US" sz="5211" b="1" spc="-140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  <a:p>
            <a:pPr marL="1125264" lvl="1" indent="-562632" algn="l">
              <a:lnSpc>
                <a:spcPts val="5733"/>
              </a:lnSpc>
              <a:buFont typeface="Arial"/>
              <a:buChar char="•"/>
            </a:pPr>
            <a:r>
              <a:rPr lang="en-US" sz="5211" b="1" spc="-140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Module Code: LCLM4004</a:t>
            </a:r>
          </a:p>
          <a:p>
            <a:pPr algn="l">
              <a:lnSpc>
                <a:spcPts val="5733"/>
              </a:lnSpc>
            </a:pPr>
            <a:endParaRPr lang="en-US" sz="5211" b="1" spc="-140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  <a:p>
            <a:pPr marL="1125264" lvl="1" indent="-562632" algn="l">
              <a:lnSpc>
                <a:spcPts val="5733"/>
              </a:lnSpc>
              <a:buFont typeface="Arial"/>
              <a:buChar char="•"/>
            </a:pPr>
            <a:r>
              <a:rPr lang="en-US" sz="5211" b="1" spc="-140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Module Name: Problem Solving and Decision-Making</a:t>
            </a:r>
          </a:p>
          <a:p>
            <a:pPr algn="l">
              <a:lnSpc>
                <a:spcPts val="5733"/>
              </a:lnSpc>
            </a:pPr>
            <a:endParaRPr lang="en-US" sz="5211" b="1" spc="-140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  <a:p>
            <a:pPr marL="1125264" lvl="1" indent="-562632" algn="l">
              <a:lnSpc>
                <a:spcPts val="5733"/>
              </a:lnSpc>
              <a:buFont typeface="Arial"/>
              <a:buChar char="•"/>
            </a:pPr>
            <a:r>
              <a:rPr lang="en-US" sz="5211" b="1" spc="-140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Component 1: Green Haven Florists</a:t>
            </a:r>
          </a:p>
          <a:p>
            <a:pPr algn="l">
              <a:lnSpc>
                <a:spcPts val="5733"/>
              </a:lnSpc>
            </a:pPr>
            <a:endParaRPr lang="en-US" sz="5211" b="1" spc="-140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62000" y="545082"/>
            <a:ext cx="9865072" cy="21800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8505"/>
              </a:lnSpc>
              <a:spcBef>
                <a:spcPct val="0"/>
              </a:spcBef>
            </a:pPr>
            <a:r>
              <a:rPr lang="en-US" sz="8000" dirty="0"/>
              <a:t>Background of Green Haven Florists</a:t>
            </a:r>
            <a:endParaRPr lang="en-US" sz="7731" b="1" spc="-208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914400" y="3147076"/>
            <a:ext cx="16914862" cy="65684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Independent florist in Norwich (est. 2016)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(George, 2021).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Known for eco-friendly packaging, bespoke designs (Towards More Stringent Sustainability Standards, n.d.).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Strong community ties &amp; loyal customer base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(Mintel, 2024).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Recent challenges: sales decline, costs rising, digital weakness (British Retail Consortium, 2023; Deloitte, 2021).</a:t>
            </a:r>
          </a:p>
        </p:txBody>
      </p:sp>
      <p:pic>
        <p:nvPicPr>
          <p:cNvPr id="4" name="Picture 3" descr="A person holding flowers in a flower shop&#10;&#10;AI-generated content may be incorrect.">
            <a:extLst>
              <a:ext uri="{FF2B5EF4-FFF2-40B4-BE49-F238E27FC236}">
                <a16:creationId xmlns:a16="http://schemas.microsoft.com/office/drawing/2014/main" id="{37E547C6-978D-49D5-10C8-DF56E032E0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649200" y="368238"/>
            <a:ext cx="4414758" cy="441475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FC6CC6-B0A5-8F8D-2834-CDD5E623075C}"/>
              </a:ext>
            </a:extLst>
          </p:cNvPr>
          <p:cNvSpPr txBox="1"/>
          <p:nvPr/>
        </p:nvSpPr>
        <p:spPr>
          <a:xfrm>
            <a:off x="15198710" y="4381500"/>
            <a:ext cx="4495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://flickr.com/photos/gemmerich/8676632854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sa/3.0/"/>
              </a:rPr>
              <a:t>CC BY-SA</a:t>
            </a:r>
            <a:endParaRPr lang="en-GB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66775" y="628717"/>
            <a:ext cx="7915799" cy="718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5625"/>
              </a:lnSpc>
              <a:spcBef>
                <a:spcPct val="0"/>
              </a:spcBef>
            </a:pPr>
            <a:r>
              <a:rPr lang="en-GB" sz="5400" dirty="0"/>
              <a:t>Insight into Problems</a:t>
            </a:r>
            <a:endParaRPr lang="en-US" sz="5114" b="1" spc="-138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60296" y="1760832"/>
            <a:ext cx="4269651" cy="3236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/>
              <a:t>Root problem</a:t>
            </a:r>
            <a:r>
              <a:rPr lang="en-GB" sz="3600" dirty="0"/>
              <a:t>: 30% decline in sales (British Retail Consortium, 2023)</a:t>
            </a:r>
            <a:endParaRPr lang="en-US" sz="3600" b="1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351189" y="6359882"/>
            <a:ext cx="4269651" cy="3617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/>
              <a:t>External</a:t>
            </a:r>
            <a:r>
              <a:rPr lang="en-GB" sz="3200" dirty="0"/>
              <a:t>: online competitors, inflation, high street decline (Deloitte, 2021; Mintel, 2024)</a:t>
            </a:r>
            <a:endParaRPr lang="en-GB" sz="3200" dirty="0">
              <a:effectLst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2883359" y="1831528"/>
            <a:ext cx="5002028" cy="287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/>
              <a:t>Internal</a:t>
            </a:r>
            <a:r>
              <a:rPr lang="en-GB" sz="3200" dirty="0"/>
              <a:t>: outdated website, weak digital marketing, limited delivery services (Chaffey, 2022; George, 2021)</a:t>
            </a:r>
            <a:endParaRPr lang="en-GB" sz="3200" dirty="0">
              <a:effectLst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3063670" y="6359882"/>
            <a:ext cx="4269651" cy="3610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 </a:t>
            </a:r>
            <a:r>
              <a:rPr lang="en-GB" sz="3200" b="1" dirty="0"/>
              <a:t>Control</a:t>
            </a:r>
            <a:r>
              <a:rPr lang="en-GB" sz="3200" dirty="0"/>
              <a:t>: internal issues are controllable; external issues less controllable (CIPD, 2022)</a:t>
            </a:r>
          </a:p>
          <a:p>
            <a:pPr algn="l">
              <a:lnSpc>
                <a:spcPct val="150000"/>
              </a:lnSpc>
            </a:pPr>
            <a:endParaRPr lang="en-US" sz="3200" b="1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160296" y="1028700"/>
            <a:ext cx="1062237" cy="421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8"/>
              </a:lnSpc>
            </a:pPr>
            <a:r>
              <a:rPr lang="en-US" sz="2928" b="1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51189" y="5627750"/>
            <a:ext cx="1062237" cy="421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8"/>
              </a:lnSpc>
            </a:pPr>
            <a:r>
              <a:rPr lang="en-US" sz="2928" b="1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03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883359" y="1099396"/>
            <a:ext cx="1062237" cy="421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8"/>
              </a:lnSpc>
            </a:pPr>
            <a:r>
              <a:rPr lang="en-US" sz="2928" b="1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063670" y="5627750"/>
            <a:ext cx="1062237" cy="421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8"/>
              </a:lnSpc>
            </a:pPr>
            <a:r>
              <a:rPr lang="en-US" sz="2928" b="1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04</a:t>
            </a:r>
          </a:p>
        </p:txBody>
      </p:sp>
      <p:grpSp>
        <p:nvGrpSpPr>
          <p:cNvPr id="16" name="Group 16"/>
          <p:cNvGrpSpPr/>
          <p:nvPr/>
        </p:nvGrpSpPr>
        <p:grpSpPr>
          <a:xfrm rot="-4732">
            <a:off x="3816218" y="3216682"/>
            <a:ext cx="3704768" cy="8120682"/>
            <a:chOff x="0" y="0"/>
            <a:chExt cx="843771" cy="184950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43771" cy="1849506"/>
            </a:xfrm>
            <a:custGeom>
              <a:avLst/>
              <a:gdLst/>
              <a:ahLst/>
              <a:cxnLst/>
              <a:rect l="l" t="t" r="r" b="b"/>
              <a:pathLst>
                <a:path w="843771" h="1849506">
                  <a:moveTo>
                    <a:pt x="98217" y="0"/>
                  </a:moveTo>
                  <a:lnTo>
                    <a:pt x="745554" y="0"/>
                  </a:lnTo>
                  <a:cubicBezTo>
                    <a:pt x="771603" y="0"/>
                    <a:pt x="796584" y="10348"/>
                    <a:pt x="815004" y="28767"/>
                  </a:cubicBezTo>
                  <a:cubicBezTo>
                    <a:pt x="833423" y="47186"/>
                    <a:pt x="843771" y="72168"/>
                    <a:pt x="843771" y="98217"/>
                  </a:cubicBezTo>
                  <a:lnTo>
                    <a:pt x="843771" y="1751290"/>
                  </a:lnTo>
                  <a:cubicBezTo>
                    <a:pt x="843771" y="1777338"/>
                    <a:pt x="833423" y="1802320"/>
                    <a:pt x="815004" y="1820739"/>
                  </a:cubicBezTo>
                  <a:cubicBezTo>
                    <a:pt x="796584" y="1839159"/>
                    <a:pt x="771603" y="1849506"/>
                    <a:pt x="745554" y="1849506"/>
                  </a:cubicBezTo>
                  <a:lnTo>
                    <a:pt x="98217" y="1849506"/>
                  </a:lnTo>
                  <a:cubicBezTo>
                    <a:pt x="43973" y="1849506"/>
                    <a:pt x="0" y="1805533"/>
                    <a:pt x="0" y="1751290"/>
                  </a:cubicBezTo>
                  <a:lnTo>
                    <a:pt x="0" y="98217"/>
                  </a:lnTo>
                  <a:cubicBezTo>
                    <a:pt x="0" y="72168"/>
                    <a:pt x="10348" y="47186"/>
                    <a:pt x="28767" y="28767"/>
                  </a:cubicBezTo>
                  <a:cubicBezTo>
                    <a:pt x="47186" y="10348"/>
                    <a:pt x="72168" y="0"/>
                    <a:pt x="98217" y="0"/>
                  </a:cubicBezTo>
                  <a:close/>
                </a:path>
              </a:pathLst>
            </a:custGeom>
            <a:blipFill>
              <a:blip r:embed="rId3"/>
              <a:stretch>
                <a:fillRect l="-44228" r="-311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 rot="-4732">
            <a:off x="225549" y="5889473"/>
            <a:ext cx="3288051" cy="4719023"/>
            <a:chOff x="0" y="0"/>
            <a:chExt cx="1387034" cy="199067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387034" cy="1990677"/>
            </a:xfrm>
            <a:custGeom>
              <a:avLst/>
              <a:gdLst/>
              <a:ahLst/>
              <a:cxnLst/>
              <a:rect l="l" t="t" r="r" b="b"/>
              <a:pathLst>
                <a:path w="1387034" h="1990677">
                  <a:moveTo>
                    <a:pt x="110664" y="0"/>
                  </a:moveTo>
                  <a:lnTo>
                    <a:pt x="1276370" y="0"/>
                  </a:lnTo>
                  <a:cubicBezTo>
                    <a:pt x="1305720" y="0"/>
                    <a:pt x="1333868" y="11659"/>
                    <a:pt x="1354621" y="32413"/>
                  </a:cubicBezTo>
                  <a:cubicBezTo>
                    <a:pt x="1375375" y="53166"/>
                    <a:pt x="1387034" y="81314"/>
                    <a:pt x="1387034" y="110664"/>
                  </a:cubicBezTo>
                  <a:lnTo>
                    <a:pt x="1387034" y="1880012"/>
                  </a:lnTo>
                  <a:cubicBezTo>
                    <a:pt x="1387034" y="1941130"/>
                    <a:pt x="1337488" y="1990677"/>
                    <a:pt x="1276370" y="1990677"/>
                  </a:cubicBezTo>
                  <a:lnTo>
                    <a:pt x="110664" y="1990677"/>
                  </a:lnTo>
                  <a:cubicBezTo>
                    <a:pt x="49546" y="1990677"/>
                    <a:pt x="0" y="1941130"/>
                    <a:pt x="0" y="1880012"/>
                  </a:cubicBezTo>
                  <a:lnTo>
                    <a:pt x="0" y="110664"/>
                  </a:lnTo>
                  <a:cubicBezTo>
                    <a:pt x="0" y="49546"/>
                    <a:pt x="49546" y="0"/>
                    <a:pt x="110664" y="0"/>
                  </a:cubicBezTo>
                  <a:close/>
                </a:path>
              </a:pathLst>
            </a:custGeom>
            <a:blipFill>
              <a:blip r:embed="rId4"/>
              <a:stretch>
                <a:fillRect t="-2094" b="-209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838295" y="666965"/>
            <a:ext cx="10937537" cy="1821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7134"/>
              </a:lnSpc>
              <a:spcBef>
                <a:spcPct val="0"/>
              </a:spcBef>
            </a:pPr>
            <a:r>
              <a:rPr lang="en-US" sz="6600" dirty="0"/>
              <a:t>5W2H Model (Applied to Green Haven)</a:t>
            </a:r>
            <a:endParaRPr lang="en-US" sz="6485" b="1" spc="-175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0C80FE7E-08F3-E195-FD0D-A766D7D67C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1823773"/>
              </p:ext>
            </p:extLst>
          </p:nvPr>
        </p:nvGraphicFramePr>
        <p:xfrm>
          <a:off x="1447800" y="2641666"/>
          <a:ext cx="16306800" cy="6575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34000">
                  <a:extLst>
                    <a:ext uri="{9D8B030D-6E8A-4147-A177-3AD203B41FA5}">
                      <a16:colId xmlns:a16="http://schemas.microsoft.com/office/drawing/2014/main" val="28159148"/>
                    </a:ext>
                  </a:extLst>
                </a:gridCol>
                <a:gridCol w="10972800">
                  <a:extLst>
                    <a:ext uri="{9D8B030D-6E8A-4147-A177-3AD203B41FA5}">
                      <a16:colId xmlns:a16="http://schemas.microsoft.com/office/drawing/2014/main" val="2591548843"/>
                    </a:ext>
                  </a:extLst>
                </a:gridCol>
              </a:tblGrid>
              <a:tr h="8219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</a:rPr>
                        <a:t>Question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</a:rPr>
                        <a:t>Green Haven Context </a:t>
                      </a:r>
                      <a:r>
                        <a:rPr lang="en-GB" sz="2800" dirty="0"/>
                        <a:t>(British Retail Consortium, 2023)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1645370"/>
                  </a:ext>
                </a:extLst>
              </a:tr>
              <a:tr h="8219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</a:rPr>
                        <a:t>What?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</a:rPr>
                        <a:t>30% decline in in-store sales </a:t>
                      </a:r>
                      <a:r>
                        <a:rPr lang="en-GB" sz="2800" dirty="0"/>
                        <a:t>(Mintel, 2024)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1277025"/>
                  </a:ext>
                </a:extLst>
              </a:tr>
              <a:tr h="8219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</a:rPr>
                        <a:t>Where?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</a:rPr>
                        <a:t>Norwich high street store </a:t>
                      </a:r>
                      <a:r>
                        <a:rPr lang="en-GB" sz="2800" dirty="0"/>
                        <a:t>(British Retail Consortium, 2023)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66587438"/>
                  </a:ext>
                </a:extLst>
              </a:tr>
              <a:tr h="8219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</a:rPr>
                        <a:t>When?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</a:rPr>
                        <a:t>Past 12 months </a:t>
                      </a:r>
                      <a:r>
                        <a:rPr lang="en-GB" sz="2800" dirty="0"/>
                        <a:t>(George, 2021)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2957839"/>
                  </a:ext>
                </a:extLst>
              </a:tr>
              <a:tr h="8219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</a:rPr>
                        <a:t>Who?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</a:rPr>
                        <a:t>Owners, customers, staff </a:t>
                      </a:r>
                      <a:r>
                        <a:rPr lang="en-GB" sz="2800" dirty="0"/>
                        <a:t>(Deloitte, 2021; Chaffey, 2022)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9934679"/>
                  </a:ext>
                </a:extLst>
              </a:tr>
              <a:tr h="8219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</a:rPr>
                        <a:t>Why?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</a:rPr>
                        <a:t>Online competition, rising costs, outdated marketing </a:t>
                      </a:r>
                      <a:r>
                        <a:rPr lang="en-GB" sz="2800" dirty="0"/>
                        <a:t>(Chaffey, 2022)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8189430"/>
                  </a:ext>
                </a:extLst>
              </a:tr>
              <a:tr h="8219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</a:rPr>
                        <a:t>How?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</a:rPr>
                        <a:t>Weak website, limited delivery, reliance on footfall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9414086"/>
                  </a:ext>
                </a:extLst>
              </a:tr>
              <a:tr h="8219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</a:rPr>
                        <a:t>How much?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</a:rPr>
                        <a:t>30% sales drop, increased operating costs </a:t>
                      </a:r>
                      <a:r>
                        <a:rPr lang="en-GB" sz="2800" dirty="0"/>
                        <a:t>(British Retail Consortium, 2023)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5187582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66775" y="628717"/>
            <a:ext cx="7915799" cy="718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5625"/>
              </a:lnSpc>
              <a:spcBef>
                <a:spcPct val="0"/>
              </a:spcBef>
            </a:pPr>
            <a:r>
              <a:rPr lang="en-GB" sz="5400" dirty="0"/>
              <a:t>Critique of PESTEL</a:t>
            </a:r>
            <a:endParaRPr lang="en-US" sz="5114" b="1" spc="-138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351189" y="2522832"/>
            <a:ext cx="4269651" cy="4355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/>
              <a:t>Definition</a:t>
            </a:r>
            <a:r>
              <a:rPr lang="en-GB" sz="3200" dirty="0"/>
              <a:t>: Analyses external environment (Political, Economic, Social, Technological, Environmental, Legal) (CIPD, 2022).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458199" y="8162075"/>
            <a:ext cx="8875121" cy="1401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/>
              <a:t>Limitations</a:t>
            </a:r>
            <a:r>
              <a:rPr lang="en-GB" sz="3200" dirty="0"/>
              <a:t>: can be too broad, factors overlap, hard to prioritise (Chaffey, 2022; CIPD, 2022).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63670" y="2522832"/>
            <a:ext cx="4269651" cy="3617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/>
              <a:t>Benefits</a:t>
            </a:r>
            <a:r>
              <a:rPr lang="en-GB" sz="3200" dirty="0"/>
              <a:t>: simple, helps identify threats/opportunities, strategic insight (George, 2021; Oakland, 2020).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351189" y="1790700"/>
            <a:ext cx="1062237" cy="421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8"/>
              </a:lnSpc>
            </a:pPr>
            <a:r>
              <a:rPr lang="en-US" sz="2928" b="1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728305" y="7838316"/>
            <a:ext cx="1062237" cy="421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8"/>
              </a:lnSpc>
            </a:pPr>
            <a:r>
              <a:rPr lang="en-US" sz="2928" b="1" dirty="0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03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3063670" y="1790700"/>
            <a:ext cx="1062237" cy="421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8"/>
              </a:lnSpc>
            </a:pPr>
            <a:r>
              <a:rPr lang="en-US" sz="2928" b="1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02</a:t>
            </a:r>
          </a:p>
        </p:txBody>
      </p:sp>
      <p:pic>
        <p:nvPicPr>
          <p:cNvPr id="11" name="Picture 10" descr="A colorful circle with letters and numbers&#10;&#10;AI-generated content may be incorrect.">
            <a:extLst>
              <a:ext uri="{FF2B5EF4-FFF2-40B4-BE49-F238E27FC236}">
                <a16:creationId xmlns:a16="http://schemas.microsoft.com/office/drawing/2014/main" id="{2E9DCA4A-5DF6-2969-3588-91FC8F3FDE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386074" y="2522832"/>
            <a:ext cx="4495800" cy="499166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8CD2348-809F-A003-4F8E-F59A8D9C0AC9}"/>
              </a:ext>
            </a:extLst>
          </p:cNvPr>
          <p:cNvSpPr txBox="1"/>
          <p:nvPr/>
        </p:nvSpPr>
        <p:spPr>
          <a:xfrm>
            <a:off x="1386074" y="7263145"/>
            <a:ext cx="4495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://flickr.com/photos/gemmerich/8676632854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00159" y="800100"/>
            <a:ext cx="10711343" cy="2180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8505"/>
              </a:lnSpc>
              <a:spcBef>
                <a:spcPct val="0"/>
              </a:spcBef>
            </a:pPr>
            <a:r>
              <a:rPr lang="en-US" sz="8000" dirty="0"/>
              <a:t>Application of PESTEL (Green Haven)</a:t>
            </a:r>
            <a:endParaRPr lang="en-US" sz="7731" b="1" spc="-208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914400" y="3018284"/>
            <a:ext cx="16025400" cy="77412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GB" sz="3200" b="1" dirty="0"/>
              <a:t>Political</a:t>
            </a:r>
            <a:r>
              <a:rPr lang="en-GB" sz="3200" dirty="0"/>
              <a:t>: Brexit supply chain disruption (British Retail Consortium, 2023)</a:t>
            </a:r>
          </a:p>
          <a:p>
            <a:pPr>
              <a:lnSpc>
                <a:spcPct val="200000"/>
              </a:lnSpc>
            </a:pPr>
            <a:r>
              <a:rPr lang="en-GB" sz="3200" b="1" dirty="0"/>
              <a:t>Economic</a:t>
            </a:r>
            <a:r>
              <a:rPr lang="en-GB" sz="3200" dirty="0"/>
              <a:t>: Inflation, rising flower costs (Mintel, 2024).</a:t>
            </a:r>
          </a:p>
          <a:p>
            <a:pPr>
              <a:lnSpc>
                <a:spcPct val="200000"/>
              </a:lnSpc>
            </a:pPr>
            <a:r>
              <a:rPr lang="en-GB" sz="3200" b="1" dirty="0"/>
              <a:t>Social</a:t>
            </a:r>
            <a:r>
              <a:rPr lang="en-GB" sz="3200" dirty="0"/>
              <a:t>: Consumer shift to online convenience  Deloitte, 2021).</a:t>
            </a:r>
          </a:p>
          <a:p>
            <a:pPr>
              <a:lnSpc>
                <a:spcPct val="200000"/>
              </a:lnSpc>
            </a:pPr>
            <a:r>
              <a:rPr lang="en-GB" sz="3200" b="1" dirty="0"/>
              <a:t>Technological</a:t>
            </a:r>
            <a:r>
              <a:rPr lang="en-GB" sz="3200" dirty="0"/>
              <a:t>: Poor website, weak social media presence (Chaffey, 2022).</a:t>
            </a:r>
          </a:p>
          <a:p>
            <a:pPr>
              <a:lnSpc>
                <a:spcPct val="200000"/>
              </a:lnSpc>
            </a:pPr>
            <a:r>
              <a:rPr lang="en-GB" sz="3200" b="1" dirty="0"/>
              <a:t>Environmental</a:t>
            </a:r>
            <a:r>
              <a:rPr lang="en-GB" sz="3200" dirty="0"/>
              <a:t>: Rising cost of sustainable packaging </a:t>
            </a:r>
            <a:r>
              <a:rPr lang="en-US" sz="3200" dirty="0"/>
              <a:t>(Towards More Stringent Sustainability Standards, n.d.).</a:t>
            </a:r>
            <a:endParaRPr lang="en-GB" sz="3200" dirty="0"/>
          </a:p>
          <a:p>
            <a:pPr>
              <a:lnSpc>
                <a:spcPct val="200000"/>
              </a:lnSpc>
            </a:pPr>
            <a:r>
              <a:rPr lang="en-GB" sz="3200" b="1" dirty="0"/>
              <a:t>Legal</a:t>
            </a:r>
            <a:r>
              <a:rPr lang="en-GB" sz="3200" dirty="0"/>
              <a:t>: Consumer protection &amp; trading standards (CIPD, 2022).</a:t>
            </a:r>
          </a:p>
          <a:p>
            <a:pPr>
              <a:lnSpc>
                <a:spcPct val="200000"/>
              </a:lnSpc>
            </a:pPr>
            <a:r>
              <a:rPr lang="en-GB" sz="3200" dirty="0"/>
              <a:t> 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66775" y="628717"/>
            <a:ext cx="7915799" cy="718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5625"/>
              </a:lnSpc>
              <a:spcBef>
                <a:spcPct val="0"/>
              </a:spcBef>
            </a:pPr>
            <a:r>
              <a:rPr lang="en-GB" sz="5400" dirty="0"/>
              <a:t>Critique of Cause-and-Effect</a:t>
            </a:r>
            <a:endParaRPr lang="en-US" sz="5114" b="1" spc="-138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205581" y="3226836"/>
            <a:ext cx="9403411" cy="58330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/>
              <a:t>Definition</a:t>
            </a:r>
            <a:r>
              <a:rPr lang="en-GB" sz="3200" dirty="0"/>
              <a:t>: Fishbone diagram identifies root causes (Oakland, 2020).</a:t>
            </a:r>
          </a:p>
          <a:p>
            <a:pPr>
              <a:lnSpc>
                <a:spcPct val="150000"/>
              </a:lnSpc>
            </a:pPr>
            <a:endParaRPr lang="en-GB" sz="3200" dirty="0"/>
          </a:p>
          <a:p>
            <a:pPr>
              <a:lnSpc>
                <a:spcPct val="150000"/>
              </a:lnSpc>
            </a:pPr>
            <a:r>
              <a:rPr lang="en-GB" sz="3200" b="1" dirty="0"/>
              <a:t>Benefits</a:t>
            </a:r>
            <a:r>
              <a:rPr lang="en-GB" sz="3200" dirty="0"/>
              <a:t>: visual, structured, supports brainstorming (Tague, 2021).</a:t>
            </a:r>
          </a:p>
          <a:p>
            <a:pPr>
              <a:lnSpc>
                <a:spcPct val="150000"/>
              </a:lnSpc>
            </a:pPr>
            <a:endParaRPr lang="en-GB" sz="3200" b="1" dirty="0"/>
          </a:p>
          <a:p>
            <a:pPr>
              <a:lnSpc>
                <a:spcPct val="150000"/>
              </a:lnSpc>
            </a:pPr>
            <a:r>
              <a:rPr lang="en-GB" sz="3200" b="1" dirty="0"/>
              <a:t>Limitations</a:t>
            </a:r>
            <a:r>
              <a:rPr lang="en-GB" sz="3200" dirty="0"/>
              <a:t>: may oversimplify, no prioritisation, needs facilitation (Oakland, 2020; Tague, 2021). 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FF7EE30-3DB9-66FD-1396-E6BC0C94B6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66" y="3009900"/>
            <a:ext cx="7258050" cy="516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861462" y="-394164"/>
            <a:ext cx="6426538" cy="10681164"/>
            <a:chOff x="0" y="0"/>
            <a:chExt cx="1692586" cy="281314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92586" cy="2813146"/>
            </a:xfrm>
            <a:custGeom>
              <a:avLst/>
              <a:gdLst/>
              <a:ahLst/>
              <a:cxnLst/>
              <a:rect l="l" t="t" r="r" b="b"/>
              <a:pathLst>
                <a:path w="1692586" h="2813146">
                  <a:moveTo>
                    <a:pt x="56620" y="0"/>
                  </a:moveTo>
                  <a:lnTo>
                    <a:pt x="1635966" y="0"/>
                  </a:lnTo>
                  <a:cubicBezTo>
                    <a:pt x="1650983" y="0"/>
                    <a:pt x="1665384" y="5965"/>
                    <a:pt x="1676003" y="16584"/>
                  </a:cubicBezTo>
                  <a:cubicBezTo>
                    <a:pt x="1686621" y="27202"/>
                    <a:pt x="1692586" y="41603"/>
                    <a:pt x="1692586" y="56620"/>
                  </a:cubicBezTo>
                  <a:lnTo>
                    <a:pt x="1692586" y="2756526"/>
                  </a:lnTo>
                  <a:cubicBezTo>
                    <a:pt x="1692586" y="2771543"/>
                    <a:pt x="1686621" y="2785944"/>
                    <a:pt x="1676003" y="2796562"/>
                  </a:cubicBezTo>
                  <a:cubicBezTo>
                    <a:pt x="1665384" y="2807181"/>
                    <a:pt x="1650983" y="2813146"/>
                    <a:pt x="1635966" y="2813146"/>
                  </a:cubicBezTo>
                  <a:lnTo>
                    <a:pt x="56620" y="2813146"/>
                  </a:lnTo>
                  <a:cubicBezTo>
                    <a:pt x="41603" y="2813146"/>
                    <a:pt x="27202" y="2807181"/>
                    <a:pt x="16584" y="2796562"/>
                  </a:cubicBezTo>
                  <a:cubicBezTo>
                    <a:pt x="5965" y="2785944"/>
                    <a:pt x="0" y="2771543"/>
                    <a:pt x="0" y="2756526"/>
                  </a:cubicBezTo>
                  <a:lnTo>
                    <a:pt x="0" y="56620"/>
                  </a:lnTo>
                  <a:cubicBezTo>
                    <a:pt x="0" y="41603"/>
                    <a:pt x="5965" y="27202"/>
                    <a:pt x="16584" y="16584"/>
                  </a:cubicBezTo>
                  <a:cubicBezTo>
                    <a:pt x="27202" y="5965"/>
                    <a:pt x="41603" y="0"/>
                    <a:pt x="5662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692586" cy="28702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32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4732">
            <a:off x="12049574" y="-389696"/>
            <a:ext cx="6498624" cy="9842663"/>
            <a:chOff x="0" y="0"/>
            <a:chExt cx="959373" cy="145304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59373" cy="1453043"/>
            </a:xfrm>
            <a:custGeom>
              <a:avLst/>
              <a:gdLst/>
              <a:ahLst/>
              <a:cxnLst/>
              <a:rect l="l" t="t" r="r" b="b"/>
              <a:pathLst>
                <a:path w="959373" h="1453043">
                  <a:moveTo>
                    <a:pt x="55992" y="0"/>
                  </a:moveTo>
                  <a:lnTo>
                    <a:pt x="903381" y="0"/>
                  </a:lnTo>
                  <a:cubicBezTo>
                    <a:pt x="934304" y="0"/>
                    <a:pt x="959373" y="25068"/>
                    <a:pt x="959373" y="55992"/>
                  </a:cubicBezTo>
                  <a:lnTo>
                    <a:pt x="959373" y="1397051"/>
                  </a:lnTo>
                  <a:cubicBezTo>
                    <a:pt x="959373" y="1411901"/>
                    <a:pt x="953474" y="1426142"/>
                    <a:pt x="942973" y="1436643"/>
                  </a:cubicBezTo>
                  <a:cubicBezTo>
                    <a:pt x="932473" y="1447143"/>
                    <a:pt x="918231" y="1453043"/>
                    <a:pt x="903381" y="1453043"/>
                  </a:cubicBezTo>
                  <a:lnTo>
                    <a:pt x="55992" y="1453043"/>
                  </a:lnTo>
                  <a:cubicBezTo>
                    <a:pt x="41142" y="1453043"/>
                    <a:pt x="26900" y="1447143"/>
                    <a:pt x="16400" y="1436643"/>
                  </a:cubicBezTo>
                  <a:cubicBezTo>
                    <a:pt x="5899" y="1426142"/>
                    <a:pt x="0" y="1411901"/>
                    <a:pt x="0" y="1397051"/>
                  </a:cubicBezTo>
                  <a:lnTo>
                    <a:pt x="0" y="55992"/>
                  </a:lnTo>
                  <a:cubicBezTo>
                    <a:pt x="0" y="41142"/>
                    <a:pt x="5899" y="26900"/>
                    <a:pt x="16400" y="16400"/>
                  </a:cubicBezTo>
                  <a:cubicBezTo>
                    <a:pt x="26900" y="5899"/>
                    <a:pt x="41142" y="0"/>
                    <a:pt x="55992" y="0"/>
                  </a:cubicBezTo>
                  <a:close/>
                </a:path>
              </a:pathLst>
            </a:custGeom>
            <a:blipFill>
              <a:blip r:embed="rId3">
                <a:alphaModFix amt="69000"/>
              </a:blip>
              <a:stretch>
                <a:fillRect r="-20291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97011" y="320399"/>
            <a:ext cx="15001875" cy="10178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8505"/>
              </a:lnSpc>
              <a:spcBef>
                <a:spcPct val="0"/>
              </a:spcBef>
            </a:pPr>
            <a:r>
              <a:rPr lang="en-US" sz="6000" dirty="0"/>
              <a:t>Application of Cause-and-Effect (Green Haven) </a:t>
            </a:r>
            <a:endParaRPr lang="en-US" sz="6000" b="1" spc="-208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pic>
        <p:nvPicPr>
          <p:cNvPr id="20" name="Picture 19" descr="A diagram of a company&#10;&#10;AI-generated content may be incorrect.">
            <a:extLst>
              <a:ext uri="{FF2B5EF4-FFF2-40B4-BE49-F238E27FC236}">
                <a16:creationId xmlns:a16="http://schemas.microsoft.com/office/drawing/2014/main" id="{AAA59A8C-E782-B196-79F4-A2D10625B9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752921"/>
            <a:ext cx="10591800" cy="794385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06D56C6-3E9B-7155-A326-4AE8EF16457C}"/>
              </a:ext>
            </a:extLst>
          </p:cNvPr>
          <p:cNvSpPr txBox="1"/>
          <p:nvPr/>
        </p:nvSpPr>
        <p:spPr>
          <a:xfrm>
            <a:off x="12522907" y="1658641"/>
            <a:ext cx="5729924" cy="7781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/>
              <a:t>People</a:t>
            </a:r>
            <a:r>
              <a:rPr lang="en-GB" sz="2800" dirty="0"/>
              <a:t>: owners lack digital marketing skills (Chaffey, 2022) </a:t>
            </a:r>
          </a:p>
          <a:p>
            <a:pPr>
              <a:lnSpc>
                <a:spcPct val="150000"/>
              </a:lnSpc>
            </a:pPr>
            <a:r>
              <a:rPr lang="en-GB" sz="2800" b="1" dirty="0"/>
              <a:t>Process</a:t>
            </a:r>
            <a:r>
              <a:rPr lang="en-GB" sz="2800" dirty="0"/>
              <a:t>: outdated ordering/delivery system (George, 2021) </a:t>
            </a:r>
          </a:p>
          <a:p>
            <a:pPr>
              <a:lnSpc>
                <a:spcPct val="150000"/>
              </a:lnSpc>
            </a:pPr>
            <a:r>
              <a:rPr lang="en-GB" sz="2800" b="1" dirty="0"/>
              <a:t>Technology</a:t>
            </a:r>
            <a:r>
              <a:rPr lang="en-GB" sz="2800" dirty="0"/>
              <a:t>: poor website and SEO (Chaffey, 2022) </a:t>
            </a:r>
          </a:p>
          <a:p>
            <a:pPr>
              <a:lnSpc>
                <a:spcPct val="150000"/>
              </a:lnSpc>
            </a:pPr>
            <a:r>
              <a:rPr lang="en-GB" sz="2800" b="1" dirty="0"/>
              <a:t>Materials</a:t>
            </a:r>
            <a:r>
              <a:rPr lang="en-GB" sz="2800" dirty="0"/>
              <a:t>: rising flower and import costs (Mintel, 2024) </a:t>
            </a:r>
          </a:p>
          <a:p>
            <a:pPr>
              <a:lnSpc>
                <a:spcPct val="150000"/>
              </a:lnSpc>
            </a:pPr>
            <a:r>
              <a:rPr lang="en-GB" sz="2800" b="1" dirty="0"/>
              <a:t>Environment</a:t>
            </a:r>
            <a:r>
              <a:rPr lang="en-GB" sz="2800" dirty="0"/>
              <a:t>: high street decline (British Retail Consortium, 2023) </a:t>
            </a:r>
            <a:r>
              <a:rPr lang="en-GB" sz="2800" b="1" dirty="0"/>
              <a:t>Competition</a:t>
            </a:r>
            <a:r>
              <a:rPr lang="en-GB" sz="2800" dirty="0"/>
              <a:t>: boutique florist and national chain rivals (Deloitte, 2021)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66775" y="628717"/>
            <a:ext cx="7915799" cy="718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5625"/>
              </a:lnSpc>
              <a:spcBef>
                <a:spcPct val="0"/>
              </a:spcBef>
            </a:pPr>
            <a:r>
              <a:rPr lang="en-GB" sz="5400" dirty="0"/>
              <a:t>Key Findings</a:t>
            </a:r>
            <a:endParaRPr lang="en-US" sz="5114" b="1" spc="-138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19882" y="1093089"/>
            <a:ext cx="9524009" cy="95176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400" dirty="0"/>
              <a:t> Root problem = 30% decline in sales </a:t>
            </a:r>
            <a:r>
              <a:rPr lang="en-GB" sz="3600" dirty="0"/>
              <a:t>(British Retail Consortium, 2023).</a:t>
            </a:r>
            <a:endParaRPr lang="en-GB" sz="3400" dirty="0"/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400" dirty="0"/>
              <a:t> Internal weaknesses: outdated digital presence </a:t>
            </a:r>
            <a:r>
              <a:rPr lang="en-GB" sz="3600" dirty="0"/>
              <a:t>(Chaffey, 2022).</a:t>
            </a:r>
            <a:endParaRPr lang="en-GB" sz="3400" dirty="0"/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400" dirty="0"/>
              <a:t> External pressures: inflation, competition, consumer shift  </a:t>
            </a:r>
            <a:r>
              <a:rPr lang="en-GB" sz="3600" dirty="0"/>
              <a:t>(Mintel, 2024; Deloitte, 2021).</a:t>
            </a:r>
            <a:endParaRPr lang="en-GB" sz="3400" dirty="0"/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400" dirty="0"/>
              <a:t> PESTEL + Fishbone confirm digital modernisation is essential  </a:t>
            </a:r>
            <a:r>
              <a:rPr lang="en-GB" sz="3600" dirty="0"/>
              <a:t>(George, 2021; Oakland, 2020).</a:t>
            </a:r>
          </a:p>
          <a:p>
            <a:pPr>
              <a:lnSpc>
                <a:spcPct val="200000"/>
              </a:lnSpc>
            </a:pPr>
            <a:endParaRPr lang="en-GB" sz="3400" dirty="0"/>
          </a:p>
        </p:txBody>
      </p:sp>
      <p:grpSp>
        <p:nvGrpSpPr>
          <p:cNvPr id="17" name="Group 17"/>
          <p:cNvGrpSpPr/>
          <p:nvPr/>
        </p:nvGrpSpPr>
        <p:grpSpPr>
          <a:xfrm rot="-4732">
            <a:off x="3816218" y="3216682"/>
            <a:ext cx="3704768" cy="8120682"/>
            <a:chOff x="0" y="0"/>
            <a:chExt cx="843771" cy="184950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43771" cy="1849506"/>
            </a:xfrm>
            <a:custGeom>
              <a:avLst/>
              <a:gdLst/>
              <a:ahLst/>
              <a:cxnLst/>
              <a:rect l="l" t="t" r="r" b="b"/>
              <a:pathLst>
                <a:path w="843771" h="1849506">
                  <a:moveTo>
                    <a:pt x="98217" y="0"/>
                  </a:moveTo>
                  <a:lnTo>
                    <a:pt x="745554" y="0"/>
                  </a:lnTo>
                  <a:cubicBezTo>
                    <a:pt x="771603" y="0"/>
                    <a:pt x="796584" y="10348"/>
                    <a:pt x="815004" y="28767"/>
                  </a:cubicBezTo>
                  <a:cubicBezTo>
                    <a:pt x="833423" y="47186"/>
                    <a:pt x="843771" y="72168"/>
                    <a:pt x="843771" y="98217"/>
                  </a:cubicBezTo>
                  <a:lnTo>
                    <a:pt x="843771" y="1751290"/>
                  </a:lnTo>
                  <a:cubicBezTo>
                    <a:pt x="843771" y="1777338"/>
                    <a:pt x="833423" y="1802320"/>
                    <a:pt x="815004" y="1820739"/>
                  </a:cubicBezTo>
                  <a:cubicBezTo>
                    <a:pt x="796584" y="1839159"/>
                    <a:pt x="771603" y="1849506"/>
                    <a:pt x="745554" y="1849506"/>
                  </a:cubicBezTo>
                  <a:lnTo>
                    <a:pt x="98217" y="1849506"/>
                  </a:lnTo>
                  <a:cubicBezTo>
                    <a:pt x="43973" y="1849506"/>
                    <a:pt x="0" y="1805533"/>
                    <a:pt x="0" y="1751290"/>
                  </a:cubicBezTo>
                  <a:lnTo>
                    <a:pt x="0" y="98217"/>
                  </a:lnTo>
                  <a:cubicBezTo>
                    <a:pt x="0" y="72168"/>
                    <a:pt x="10348" y="47186"/>
                    <a:pt x="28767" y="28767"/>
                  </a:cubicBezTo>
                  <a:cubicBezTo>
                    <a:pt x="47186" y="10348"/>
                    <a:pt x="72168" y="0"/>
                    <a:pt x="98217" y="0"/>
                  </a:cubicBezTo>
                  <a:close/>
                </a:path>
              </a:pathLst>
            </a:custGeom>
            <a:blipFill>
              <a:blip r:embed="rId3"/>
              <a:stretch>
                <a:fillRect l="-23019" r="-2301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 rot="-4732">
            <a:off x="225549" y="5889473"/>
            <a:ext cx="3288051" cy="4719023"/>
            <a:chOff x="0" y="0"/>
            <a:chExt cx="1387034" cy="199067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387034" cy="1990677"/>
            </a:xfrm>
            <a:custGeom>
              <a:avLst/>
              <a:gdLst/>
              <a:ahLst/>
              <a:cxnLst/>
              <a:rect l="l" t="t" r="r" b="b"/>
              <a:pathLst>
                <a:path w="1387034" h="1990677">
                  <a:moveTo>
                    <a:pt x="110664" y="0"/>
                  </a:moveTo>
                  <a:lnTo>
                    <a:pt x="1276370" y="0"/>
                  </a:lnTo>
                  <a:cubicBezTo>
                    <a:pt x="1305720" y="0"/>
                    <a:pt x="1333868" y="11659"/>
                    <a:pt x="1354621" y="32413"/>
                  </a:cubicBezTo>
                  <a:cubicBezTo>
                    <a:pt x="1375375" y="53166"/>
                    <a:pt x="1387034" y="81314"/>
                    <a:pt x="1387034" y="110664"/>
                  </a:cubicBezTo>
                  <a:lnTo>
                    <a:pt x="1387034" y="1880012"/>
                  </a:lnTo>
                  <a:cubicBezTo>
                    <a:pt x="1387034" y="1941130"/>
                    <a:pt x="1337488" y="1990677"/>
                    <a:pt x="1276370" y="1990677"/>
                  </a:cubicBezTo>
                  <a:lnTo>
                    <a:pt x="110664" y="1990677"/>
                  </a:lnTo>
                  <a:cubicBezTo>
                    <a:pt x="49546" y="1990677"/>
                    <a:pt x="0" y="1941130"/>
                    <a:pt x="0" y="1880012"/>
                  </a:cubicBezTo>
                  <a:lnTo>
                    <a:pt x="0" y="110664"/>
                  </a:lnTo>
                  <a:cubicBezTo>
                    <a:pt x="0" y="49546"/>
                    <a:pt x="49546" y="0"/>
                    <a:pt x="110664" y="0"/>
                  </a:cubicBezTo>
                  <a:close/>
                </a:path>
              </a:pathLst>
            </a:custGeom>
            <a:blipFill>
              <a:blip r:embed="rId4"/>
              <a:stretch>
                <a:fillRect l="-77573" r="-116208" b="-1514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923925" y="2264629"/>
            <a:ext cx="7612850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8505"/>
              </a:lnSpc>
              <a:spcBef>
                <a:spcPct val="0"/>
              </a:spcBef>
            </a:pPr>
            <a:r>
              <a:rPr lang="en-GB" sz="8000" dirty="0"/>
              <a:t>Thank You</a:t>
            </a:r>
            <a:endParaRPr lang="en-US" sz="7731" b="1" spc="-208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23925" y="5164548"/>
            <a:ext cx="5768785" cy="4565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800" dirty="0"/>
              <a:t>Thank you for listening</a:t>
            </a:r>
          </a:p>
          <a:p>
            <a:pPr>
              <a:lnSpc>
                <a:spcPct val="150000"/>
              </a:lnSpc>
            </a:pPr>
            <a:endParaRPr lang="en-GB" sz="4800" dirty="0"/>
          </a:p>
          <a:p>
            <a:pPr>
              <a:lnSpc>
                <a:spcPct val="150000"/>
              </a:lnSpc>
            </a:pPr>
            <a:r>
              <a:rPr lang="en-GB" sz="4800" dirty="0"/>
              <a:t> </a:t>
            </a:r>
          </a:p>
          <a:p>
            <a:pPr>
              <a:lnSpc>
                <a:spcPct val="150000"/>
              </a:lnSpc>
            </a:pPr>
            <a:endParaRPr lang="en-GB" sz="6000" dirty="0"/>
          </a:p>
        </p:txBody>
      </p:sp>
      <p:pic>
        <p:nvPicPr>
          <p:cNvPr id="11" name="Picture 10" descr="A bouquet of flowers and a cup of coffee&#10;&#10;AI-generated content may be incorrect.">
            <a:extLst>
              <a:ext uri="{FF2B5EF4-FFF2-40B4-BE49-F238E27FC236}">
                <a16:creationId xmlns:a16="http://schemas.microsoft.com/office/drawing/2014/main" id="{19045885-5BAD-AAB2-193D-A43FE75DE4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572750" y="-8792"/>
            <a:ext cx="7715250" cy="10287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DF130ED-3969-A234-DA56-7499BA2D9256}"/>
              </a:ext>
            </a:extLst>
          </p:cNvPr>
          <p:cNvSpPr txBox="1"/>
          <p:nvPr/>
        </p:nvSpPr>
        <p:spPr>
          <a:xfrm>
            <a:off x="15163800" y="52754"/>
            <a:ext cx="7715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oyhz.blogspot.com/2019/11/review-farm-florist-surprise-bouquet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-nd/3.0/"/>
              </a:rPr>
              <a:t>CC BY-NC-ND</a:t>
            </a:r>
            <a:endParaRPr lang="en-GB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550" r="-294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73672" y="827152"/>
            <a:ext cx="9855501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004"/>
              </a:lnSpc>
              <a:spcBef>
                <a:spcPct val="0"/>
              </a:spcBef>
            </a:pPr>
            <a:r>
              <a:rPr lang="en-US" sz="6367" b="1" spc="-171" dirty="0" err="1">
                <a:solidFill>
                  <a:srgbClr val="272525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Refrences</a:t>
            </a:r>
            <a:endParaRPr lang="en-US" sz="6367" b="1" spc="-171" dirty="0">
              <a:solidFill>
                <a:srgbClr val="272525"/>
              </a:solidFill>
              <a:latin typeface="Montserrat Semi-Bold"/>
              <a:ea typeface="Montserrat Semi-Bold"/>
              <a:cs typeface="Montserrat Semi-Bold"/>
              <a:sym typeface="Montserrat Semi-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49492" y="827152"/>
            <a:ext cx="12657977" cy="90486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2800" dirty="0"/>
              <a:t>British Retail Consortium (2023) </a:t>
            </a:r>
            <a:r>
              <a:rPr lang="en-US" sz="2800" i="1" dirty="0"/>
              <a:t>Retail trends report</a:t>
            </a:r>
            <a:r>
              <a:rPr lang="en-US" sz="2800" dirty="0"/>
              <a:t>. London: BRC. Available at: </a:t>
            </a:r>
            <a:r>
              <a:rPr lang="en-US" sz="2800" dirty="0">
                <a:hlinkClick r:id="rId3"/>
              </a:rPr>
              <a:t>https://brc.org.uk/</a:t>
            </a:r>
            <a:r>
              <a:rPr lang="en-US" sz="2800" dirty="0"/>
              <a:t> (Accessed: 4 October 2025).</a:t>
            </a:r>
          </a:p>
          <a:p>
            <a:r>
              <a:rPr lang="en-US" sz="2800" dirty="0"/>
              <a:t>Chaffey, D. (2022) </a:t>
            </a:r>
            <a:r>
              <a:rPr lang="en-US" sz="2800" i="1" dirty="0"/>
              <a:t>Digital marketing: strategy, implementation and practice</a:t>
            </a:r>
            <a:r>
              <a:rPr lang="en-US" sz="2800" dirty="0"/>
              <a:t>. 8th </a:t>
            </a:r>
            <a:r>
              <a:rPr lang="en-US" sz="2800" dirty="0" err="1"/>
              <a:t>edn</a:t>
            </a:r>
            <a:r>
              <a:rPr lang="en-US" sz="2800" dirty="0"/>
              <a:t>. Harlow: Pearson.</a:t>
            </a:r>
          </a:p>
          <a:p>
            <a:r>
              <a:rPr lang="en-US" sz="2800" dirty="0"/>
              <a:t>CIPD (2022) </a:t>
            </a:r>
            <a:r>
              <a:rPr lang="en-US" sz="2800" i="1" dirty="0"/>
              <a:t>PESTLE analysis factsheet</a:t>
            </a:r>
            <a:r>
              <a:rPr lang="en-US" sz="2800" dirty="0"/>
              <a:t>. London: Chartered Institute of Personnel and Development. Available at: </a:t>
            </a:r>
            <a:r>
              <a:rPr lang="en-US" sz="2800" dirty="0">
                <a:hlinkClick r:id="rId4"/>
              </a:rPr>
              <a:t>https://www.cipd.org/uk/knowledge/factsheets/pestle-analysis-factsheet/</a:t>
            </a:r>
            <a:r>
              <a:rPr lang="en-US" sz="2800" dirty="0"/>
              <a:t> (Accessed: 9 October 2025).</a:t>
            </a:r>
          </a:p>
          <a:p>
            <a:r>
              <a:rPr lang="en-US" sz="2800" dirty="0"/>
              <a:t>Deloitte (2021) </a:t>
            </a:r>
            <a:r>
              <a:rPr lang="en-US" sz="2800" i="1" dirty="0"/>
              <a:t>Digital consumer trends: United Kingdom</a:t>
            </a:r>
            <a:r>
              <a:rPr lang="en-US" sz="2800" dirty="0"/>
              <a:t>. Deloitte Insights. Available at: </a:t>
            </a:r>
            <a:r>
              <a:rPr lang="en-US" sz="2800" dirty="0">
                <a:hlinkClick r:id="rId5"/>
              </a:rPr>
              <a:t>https://www.deloitte.com/uk/en/Industries/tmt/research/digital-consumer-trends.html</a:t>
            </a:r>
            <a:r>
              <a:rPr lang="en-US" sz="2800" dirty="0"/>
              <a:t> (Accessed: 3 October 2025).</a:t>
            </a:r>
          </a:p>
          <a:p>
            <a:r>
              <a:rPr lang="en-US" sz="2800" dirty="0"/>
              <a:t>George, T. (2021) </a:t>
            </a:r>
            <a:r>
              <a:rPr lang="en-US" sz="2800" i="1" dirty="0"/>
              <a:t>Practical problem-solving techniques for business</a:t>
            </a:r>
            <a:r>
              <a:rPr lang="en-US" sz="2800" dirty="0"/>
              <a:t>. London: Routledge.</a:t>
            </a:r>
          </a:p>
          <a:p>
            <a:r>
              <a:rPr lang="en-US" sz="2800" dirty="0"/>
              <a:t>Mintel (2024) </a:t>
            </a:r>
            <a:r>
              <a:rPr lang="en-US" sz="2800" i="1" dirty="0"/>
              <a:t>UK cut flowers and houseplants market report</a:t>
            </a:r>
            <a:r>
              <a:rPr lang="en-US" sz="2800" dirty="0"/>
              <a:t>. London: Mintel. Available at: </a:t>
            </a:r>
            <a:r>
              <a:rPr lang="en-US" sz="2800" dirty="0">
                <a:hlinkClick r:id="rId6"/>
              </a:rPr>
              <a:t>https://store.mintel.com/report/uk-cut-flowers-and-houseplants-market-report-2024</a:t>
            </a:r>
            <a:r>
              <a:rPr lang="en-US" sz="2800" dirty="0"/>
              <a:t> (Accessed: 7 October 2025).</a:t>
            </a:r>
          </a:p>
          <a:p>
            <a:r>
              <a:rPr lang="en-US" sz="2800" dirty="0"/>
              <a:t>Oakland, J. (2020) </a:t>
            </a:r>
            <a:r>
              <a:rPr lang="en-US" sz="2800" i="1" dirty="0"/>
              <a:t>Total quality management and operational excellence</a:t>
            </a:r>
            <a:r>
              <a:rPr lang="en-US" sz="2800" dirty="0"/>
              <a:t>. 5th </a:t>
            </a:r>
            <a:r>
              <a:rPr lang="en-US" sz="2800" dirty="0" err="1"/>
              <a:t>edn</a:t>
            </a:r>
            <a:r>
              <a:rPr lang="en-US" sz="2800" dirty="0"/>
              <a:t>. Abingdon: Routledge.</a:t>
            </a:r>
          </a:p>
          <a:p>
            <a:r>
              <a:rPr lang="en-US" sz="2800" dirty="0"/>
              <a:t>Tague, N. (2021) </a:t>
            </a:r>
            <a:r>
              <a:rPr lang="en-US" sz="2800" i="1" dirty="0"/>
              <a:t>The quality toolbox</a:t>
            </a:r>
            <a:r>
              <a:rPr lang="en-US" sz="2800" dirty="0"/>
              <a:t>. 3rd </a:t>
            </a:r>
            <a:r>
              <a:rPr lang="en-US" sz="2800" dirty="0" err="1"/>
              <a:t>edn</a:t>
            </a:r>
            <a:r>
              <a:rPr lang="en-US" sz="2800" dirty="0"/>
              <a:t>. Milwaukee, WI: ASQ Quality Press.</a:t>
            </a:r>
          </a:p>
          <a:p>
            <a:r>
              <a:rPr lang="en-US" sz="2800" dirty="0"/>
              <a:t>Towards more stringent sustainability standards? Trends in the cut flower industry (n.d.) </a:t>
            </a:r>
            <a:r>
              <a:rPr lang="en-US" sz="2800" i="1" dirty="0"/>
              <a:t>ResearchGate</a:t>
            </a:r>
            <a:r>
              <a:rPr lang="en-US" sz="2800" dirty="0"/>
              <a:t>. Available at: </a:t>
            </a:r>
            <a:r>
              <a:rPr lang="en-US" sz="2800" dirty="0">
                <a:hlinkClick r:id="rId7"/>
              </a:rPr>
              <a:t>https://www.researchgate.net/publication/254335615_Towards_More_Stringent_Sustainability_Standards_Trends_in_the_Cut_Flower_Industry</a:t>
            </a:r>
            <a:r>
              <a:rPr lang="en-US" sz="2800" dirty="0"/>
              <a:t> (Accessed: 2 October 2025).</a:t>
            </a:r>
          </a:p>
        </p:txBody>
      </p:sp>
      <p:grpSp>
        <p:nvGrpSpPr>
          <p:cNvPr id="6" name="Group 6"/>
          <p:cNvGrpSpPr/>
          <p:nvPr/>
        </p:nvGrpSpPr>
        <p:grpSpPr>
          <a:xfrm rot="-4732">
            <a:off x="872362" y="2554531"/>
            <a:ext cx="3704768" cy="8120682"/>
            <a:chOff x="0" y="0"/>
            <a:chExt cx="843771" cy="184950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43771" cy="1849506"/>
            </a:xfrm>
            <a:custGeom>
              <a:avLst/>
              <a:gdLst/>
              <a:ahLst/>
              <a:cxnLst/>
              <a:rect l="l" t="t" r="r" b="b"/>
              <a:pathLst>
                <a:path w="843771" h="1849506">
                  <a:moveTo>
                    <a:pt x="98217" y="0"/>
                  </a:moveTo>
                  <a:lnTo>
                    <a:pt x="745554" y="0"/>
                  </a:lnTo>
                  <a:cubicBezTo>
                    <a:pt x="771603" y="0"/>
                    <a:pt x="796584" y="10348"/>
                    <a:pt x="815004" y="28767"/>
                  </a:cubicBezTo>
                  <a:cubicBezTo>
                    <a:pt x="833423" y="47186"/>
                    <a:pt x="843771" y="72168"/>
                    <a:pt x="843771" y="98217"/>
                  </a:cubicBezTo>
                  <a:lnTo>
                    <a:pt x="843771" y="1751290"/>
                  </a:lnTo>
                  <a:cubicBezTo>
                    <a:pt x="843771" y="1777338"/>
                    <a:pt x="833423" y="1802320"/>
                    <a:pt x="815004" y="1820739"/>
                  </a:cubicBezTo>
                  <a:cubicBezTo>
                    <a:pt x="796584" y="1839159"/>
                    <a:pt x="771603" y="1849506"/>
                    <a:pt x="745554" y="1849506"/>
                  </a:cubicBezTo>
                  <a:lnTo>
                    <a:pt x="98217" y="1849506"/>
                  </a:lnTo>
                  <a:cubicBezTo>
                    <a:pt x="43973" y="1849506"/>
                    <a:pt x="0" y="1805533"/>
                    <a:pt x="0" y="1751290"/>
                  </a:cubicBezTo>
                  <a:lnTo>
                    <a:pt x="0" y="98217"/>
                  </a:lnTo>
                  <a:cubicBezTo>
                    <a:pt x="0" y="72168"/>
                    <a:pt x="10348" y="47186"/>
                    <a:pt x="28767" y="28767"/>
                  </a:cubicBezTo>
                  <a:cubicBezTo>
                    <a:pt x="47186" y="10348"/>
                    <a:pt x="72168" y="0"/>
                    <a:pt x="98217" y="0"/>
                  </a:cubicBezTo>
                  <a:close/>
                </a:path>
              </a:pathLst>
            </a:custGeom>
            <a:blipFill>
              <a:blip r:embed="rId8"/>
              <a:stretch>
                <a:fillRect l="-44228" r="-311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1004</Words>
  <Application>Microsoft Office PowerPoint</Application>
  <PresentationFormat>Custom</PresentationFormat>
  <Paragraphs>95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Montserrat Semi-Bold</vt:lpstr>
      <vt:lpstr>Arial</vt:lpstr>
      <vt:lpstr>Calibri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Pink and Light Green Gradient SWOT Analysis Presentation</dc:title>
  <cp:lastModifiedBy>Iftekhar Rashid</cp:lastModifiedBy>
  <cp:revision>11</cp:revision>
  <dcterms:created xsi:type="dcterms:W3CDTF">2006-08-16T00:00:00Z</dcterms:created>
  <dcterms:modified xsi:type="dcterms:W3CDTF">2025-10-09T20:24:29Z</dcterms:modified>
  <dc:identifier>DAG1PNkRmW4</dc:identifier>
</cp:coreProperties>
</file>