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60" r:id="rId3"/>
    <p:sldId id="256" r:id="rId4"/>
    <p:sldId id="257" r:id="rId5"/>
    <p:sldId id="268" r:id="rId6"/>
    <p:sldId id="259" r:id="rId7"/>
    <p:sldId id="261" r:id="rId8"/>
    <p:sldId id="265" r:id="rId9"/>
    <p:sldId id="262" r:id="rId10"/>
    <p:sldId id="263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5B59E6-A28D-4C4F-8106-53969AE570BD}" v="3" dt="2025-02-10T10:02:28.7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87" autoAdjust="0"/>
    <p:restoredTop sz="87455" autoAdjust="0"/>
  </p:normalViewPr>
  <p:slideViewPr>
    <p:cSldViewPr snapToGrid="0">
      <p:cViewPr varScale="1">
        <p:scale>
          <a:sx n="52" d="100"/>
          <a:sy n="52" d="100"/>
        </p:scale>
        <p:origin x="1136" y="56"/>
      </p:cViewPr>
      <p:guideLst/>
    </p:cSldViewPr>
  </p:slideViewPr>
  <p:outlineViewPr>
    <p:cViewPr>
      <p:scale>
        <a:sx n="33" d="100"/>
        <a:sy n="33" d="100"/>
      </p:scale>
      <p:origin x="0" y="-17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DD790-6864-4043-9CB4-872C7DB84501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EF426-EBF3-480A-8733-CA7D5468D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025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My placement was at the Anasma Restaurant</a:t>
            </a:r>
            <a:r>
              <a:rPr lang="en-US" baseline="0" dirty="0"/>
              <a:t> </a:t>
            </a:r>
            <a:r>
              <a:rPr lang="en-US" dirty="0"/>
              <a:t>located at Trentham Shopping Village.</a:t>
            </a:r>
            <a:r>
              <a:rPr lang="en-US" baseline="0" dirty="0"/>
              <a:t> </a:t>
            </a:r>
            <a:r>
              <a:rPr lang="en-US" dirty="0"/>
              <a:t>The restaurant is made up of 3 establishments, Anasma Greek Eatery, Anasma Greek Bakery and Anasma Italian Cuisine (Anasma, 2025). I was privileged</a:t>
            </a:r>
            <a:r>
              <a:rPr lang="en-US" baseline="0" dirty="0"/>
              <a:t> to work at the Anasma Greek Eatery section. </a:t>
            </a:r>
            <a:r>
              <a:rPr lang="en-US" dirty="0"/>
              <a:t>The total active hours covered during the placement is 64 hours.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36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area</a:t>
            </a:r>
            <a:r>
              <a:rPr lang="en-US" baseline="0" dirty="0"/>
              <a:t> of liaison was in Breakfast set-up and Service. Here, I coordinated breakfast, and guests’ service by liaising with the head chef, Chef de partie, and Dishwasher. My Specific Actions included:</a:t>
            </a:r>
          </a:p>
          <a:p>
            <a:r>
              <a:rPr lang="en-US" baseline="0" dirty="0"/>
              <a:t>Constantly communicate with the head chef, line chef and dishwasher to ensure guest orders were executed.</a:t>
            </a:r>
          </a:p>
          <a:p>
            <a:r>
              <a:rPr lang="en-US" baseline="0" dirty="0"/>
              <a:t>Assigning waiters and line chefs to various sections of the restaurants to serve.</a:t>
            </a:r>
          </a:p>
          <a:p>
            <a:r>
              <a:rPr lang="en-US" baseline="0" dirty="0"/>
              <a:t>Liaised with the purchasing manager to ensure that necessary foods were in store.</a:t>
            </a:r>
          </a:p>
          <a:p>
            <a:r>
              <a:rPr lang="en-US" baseline="0" dirty="0"/>
              <a:t>Communicated work schedule to the team at the end of the shift and concerns that needed attention.</a:t>
            </a:r>
          </a:p>
          <a:p>
            <a:r>
              <a:rPr lang="en-US" b="1" dirty="0"/>
              <a:t>Outcomes</a:t>
            </a:r>
            <a:r>
              <a:rPr lang="en-US" b="1" baseline="0" dirty="0"/>
              <a:t> of my actions were:</a:t>
            </a:r>
          </a:p>
          <a:p>
            <a:r>
              <a:rPr lang="en-US" b="0" dirty="0"/>
              <a:t>Effective communication with the team improved the restaurant’s service efficiency as</a:t>
            </a:r>
            <a:r>
              <a:rPr lang="en-US" b="0" baseline="0" dirty="0"/>
              <a:t> explained by </a:t>
            </a:r>
            <a:r>
              <a:rPr lang="en-US" b="0" dirty="0"/>
              <a:t>Novikava</a:t>
            </a:r>
            <a:r>
              <a:rPr lang="en-US" b="0" baseline="0" dirty="0"/>
              <a:t> (</a:t>
            </a:r>
            <a:r>
              <a:rPr lang="en-US" b="0" dirty="0"/>
              <a:t>2019).</a:t>
            </a:r>
          </a:p>
          <a:p>
            <a:r>
              <a:rPr lang="en-US" b="0" dirty="0"/>
              <a:t>Assigning clear roles to the staff resulted in positive guest feedback as</a:t>
            </a:r>
            <a:r>
              <a:rPr lang="en-US" b="0" baseline="0" dirty="0"/>
              <a:t> illustrated by </a:t>
            </a:r>
            <a:r>
              <a:rPr lang="en-US" b="0" dirty="0"/>
              <a:t>Gottsch</a:t>
            </a:r>
            <a:r>
              <a:rPr lang="en-US" b="0" baseline="0" dirty="0"/>
              <a:t> (</a:t>
            </a:r>
            <a:r>
              <a:rPr lang="en-US" b="0" dirty="0"/>
              <a:t>2021).</a:t>
            </a:r>
          </a:p>
          <a:p>
            <a:r>
              <a:rPr lang="en-US" b="0" dirty="0"/>
              <a:t>Timely communication at the end of the shift minimised internal and role conflicts (Haavisto, and Linge, 2022).</a:t>
            </a:r>
          </a:p>
          <a:p>
            <a:r>
              <a:rPr lang="en-US" b="0" dirty="0"/>
              <a:t>Effective communication also had a positive impact on team morale, the staff felt more motivated to fulfil their roles as</a:t>
            </a:r>
            <a:r>
              <a:rPr lang="en-US" b="0" baseline="0" dirty="0"/>
              <a:t> stipulated by </a:t>
            </a:r>
            <a:r>
              <a:rPr lang="en-US" b="0" dirty="0"/>
              <a:t>‌Ali, and Anwar</a:t>
            </a:r>
            <a:r>
              <a:rPr lang="en-US" b="0" baseline="0" dirty="0"/>
              <a:t> (</a:t>
            </a:r>
            <a:r>
              <a:rPr lang="en-US" b="0" dirty="0"/>
              <a:t>2021).</a:t>
            </a:r>
          </a:p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486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other area of liaison was </a:t>
            </a:r>
            <a:r>
              <a:rPr lang="en-US" b="1" dirty="0"/>
              <a:t>team management in Busy hours</a:t>
            </a:r>
            <a:r>
              <a:rPr lang="en-US" dirty="0"/>
              <a:t>: I </a:t>
            </a:r>
            <a:r>
              <a:rPr lang="en-US" dirty="0" err="1"/>
              <a:t>organised</a:t>
            </a:r>
            <a:r>
              <a:rPr lang="en-US" dirty="0"/>
              <a:t> my team to handle guest requests during busy days.</a:t>
            </a:r>
            <a:r>
              <a:rPr lang="en-US" baseline="0" dirty="0"/>
              <a:t> The </a:t>
            </a:r>
            <a:r>
              <a:rPr lang="en-US" dirty="0"/>
              <a:t>Specific Actions</a:t>
            </a:r>
            <a:r>
              <a:rPr lang="en-US" baseline="0" dirty="0"/>
              <a:t> I undertook included:</a:t>
            </a:r>
            <a:endParaRPr lang="en-US" dirty="0"/>
          </a:p>
          <a:p>
            <a:r>
              <a:rPr lang="en-US" dirty="0"/>
              <a:t>Positioning cashiers and waiters strategically in the restaurant to process customer requests. </a:t>
            </a:r>
          </a:p>
          <a:p>
            <a:r>
              <a:rPr lang="en-US" dirty="0"/>
              <a:t>Supporting my team by joining efforts in taking</a:t>
            </a:r>
            <a:r>
              <a:rPr lang="en-US" baseline="0" dirty="0"/>
              <a:t> meals</a:t>
            </a:r>
            <a:r>
              <a:rPr lang="en-US" dirty="0"/>
              <a:t> to the guests.</a:t>
            </a:r>
          </a:p>
          <a:p>
            <a:r>
              <a:rPr lang="en-US" b="1" dirty="0"/>
              <a:t>Outcomes stemming</a:t>
            </a:r>
            <a:r>
              <a:rPr lang="en-US" b="1" baseline="0" dirty="0"/>
              <a:t> from these activities include:</a:t>
            </a:r>
            <a:endParaRPr lang="en-US" b="1" dirty="0"/>
          </a:p>
          <a:p>
            <a:r>
              <a:rPr lang="en-US" dirty="0"/>
              <a:t>Team management ensured smooth operations  and timely processing of orders within the restaurants as</a:t>
            </a:r>
            <a:r>
              <a:rPr lang="en-US" baseline="0" dirty="0"/>
              <a:t> described by </a:t>
            </a:r>
            <a:r>
              <a:rPr lang="en-US" dirty="0"/>
              <a:t>Kanyan, Ngana, and Voon</a:t>
            </a:r>
            <a:r>
              <a:rPr lang="en-US" baseline="0" dirty="0"/>
              <a:t> (</a:t>
            </a:r>
            <a:r>
              <a:rPr lang="en-US" dirty="0"/>
              <a:t>2016).</a:t>
            </a:r>
          </a:p>
          <a:p>
            <a:r>
              <a:rPr lang="en-US" dirty="0"/>
              <a:t>Collaboration during the busy hours enhanced the teamwork of my staff without feeling overwhelmed (Cross, 2021).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526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baseline="0" dirty="0"/>
              <a:t>s a manager, some of the s</a:t>
            </a:r>
            <a:r>
              <a:rPr lang="en-US" dirty="0"/>
              <a:t>ituations that</a:t>
            </a:r>
            <a:r>
              <a:rPr lang="en-US" baseline="0" dirty="0"/>
              <a:t> require troubleshooting skills include:</a:t>
            </a:r>
            <a:endParaRPr lang="en-US" dirty="0"/>
          </a:p>
          <a:p>
            <a:r>
              <a:rPr lang="en-US" dirty="0"/>
              <a:t>Call-out/No-Shows: Refers to situations where employees unexpectedly called citing inability to fulfill their shifts (Golden , 2025). </a:t>
            </a:r>
          </a:p>
          <a:p>
            <a:r>
              <a:rPr lang="en-US" dirty="0"/>
              <a:t>Equipment malfunction: The POS in some cases crashed and delayed order processing (Barlan-Espino, 2017)</a:t>
            </a:r>
          </a:p>
          <a:p>
            <a:r>
              <a:rPr lang="en-US" dirty="0"/>
              <a:t>Inventory shortage: Situations where the procured inventory is not adequate or is delayed (Ancilla et al., 2024).</a:t>
            </a:r>
          </a:p>
          <a:p>
            <a:r>
              <a:rPr lang="en-US" b="1" dirty="0"/>
              <a:t>Some</a:t>
            </a:r>
            <a:r>
              <a:rPr lang="en-US" b="1" baseline="0" dirty="0"/>
              <a:t> of the Initiatives I took to manage these uncertainties included:</a:t>
            </a:r>
          </a:p>
          <a:p>
            <a:r>
              <a:rPr lang="en-US" baseline="0" dirty="0"/>
              <a:t>Contacting part-time employees: I kept and contacted on-call list of part time waiters to fill the unexpected gaps.</a:t>
            </a:r>
          </a:p>
          <a:p>
            <a:r>
              <a:rPr lang="en-US" baseline="0" dirty="0"/>
              <a:t>Manual ordering system: I resorted to printed menu and manual ordering system while I contacted the technician for repair.</a:t>
            </a:r>
          </a:p>
          <a:p>
            <a:r>
              <a:rPr lang="en-US" baseline="0" dirty="0"/>
              <a:t>Engaging Multiple suppliers: I established a multiple-supplier relationship where other suppliers to supply emergency stock.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115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As a waiter, I used the POS system for</a:t>
            </a:r>
            <a:r>
              <a:rPr lang="en-US" dirty="0"/>
              <a:t>:</a:t>
            </a:r>
          </a:p>
          <a:p>
            <a:r>
              <a:rPr lang="en-US" dirty="0"/>
              <a:t>Table Management: I used POS to track table status and progress.</a:t>
            </a:r>
          </a:p>
          <a:p>
            <a:r>
              <a:rPr lang="en-US" dirty="0"/>
              <a:t>Splitting bills: I efficiently split cheques and loyalty points.</a:t>
            </a:r>
          </a:p>
          <a:p>
            <a:r>
              <a:rPr lang="en-US" dirty="0"/>
              <a:t>Order entry and Modification: I captured requests and sent them to the kitchen. Also used it to modify special requests.</a:t>
            </a:r>
          </a:p>
          <a:p>
            <a:r>
              <a:rPr lang="en-US" dirty="0"/>
              <a:t>As a Restaurant manager, I used POS for: </a:t>
            </a:r>
          </a:p>
          <a:p>
            <a:r>
              <a:rPr lang="en-US" dirty="0"/>
              <a:t>Inventory integration: used it to track stock levels, apply reorder alerts and </a:t>
            </a:r>
            <a:r>
              <a:rPr lang="en-US" dirty="0" err="1"/>
              <a:t>minimise</a:t>
            </a:r>
            <a:r>
              <a:rPr lang="en-US" dirty="0"/>
              <a:t> waste.</a:t>
            </a:r>
          </a:p>
          <a:p>
            <a:r>
              <a:rPr lang="en-US" dirty="0"/>
              <a:t>Shift management: I used POS to adjust shift schedules.</a:t>
            </a:r>
          </a:p>
          <a:p>
            <a:r>
              <a:rPr lang="en-US" dirty="0"/>
              <a:t>Sale tracking and reporting: I Used POS to track revenues, sales and itemised sales.</a:t>
            </a:r>
          </a:p>
          <a:p>
            <a:r>
              <a:rPr lang="en-US" b="1" dirty="0"/>
              <a:t>Some</a:t>
            </a:r>
            <a:r>
              <a:rPr lang="en-US" b="1" baseline="0" dirty="0"/>
              <a:t> of the useful features of the POS that I found useful include:</a:t>
            </a:r>
          </a:p>
          <a:p>
            <a:r>
              <a:rPr lang="en-US" dirty="0"/>
              <a:t>Order customisation: The feature that allows order customisation was very useful in tailor-making customer orders as</a:t>
            </a:r>
            <a:r>
              <a:rPr lang="en-US" baseline="0" dirty="0"/>
              <a:t> described by </a:t>
            </a:r>
            <a:r>
              <a:rPr lang="en-US" dirty="0"/>
              <a:t>Cote</a:t>
            </a:r>
            <a:r>
              <a:rPr lang="en-US" baseline="0" dirty="0"/>
              <a:t> (</a:t>
            </a:r>
            <a:r>
              <a:rPr lang="en-US" dirty="0"/>
              <a:t>2015).</a:t>
            </a:r>
          </a:p>
          <a:p>
            <a:r>
              <a:rPr lang="en-US" dirty="0"/>
              <a:t>Automated Alerts: I found the alert system very useful in notifying me on low-stock and enabling end of shift reconciliations (Goddard, 2023). </a:t>
            </a:r>
          </a:p>
          <a:p>
            <a:r>
              <a:rPr lang="en-US" dirty="0"/>
              <a:t>Real-time Reporting: This feature helped me use live sales data to adjust restaurant menu and know best selling dishes (Chang, Tsai, and Huang, 2018).</a:t>
            </a:r>
          </a:p>
          <a:p>
            <a:r>
              <a:rPr lang="en-US" dirty="0"/>
              <a:t>Mobile access: This was my best feature because it enabled speedy payment and tableside ordering by guests (Gilje, 2009).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341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1.When</a:t>
            </a:r>
            <a:r>
              <a:rPr lang="en-US" baseline="0" dirty="0"/>
              <a:t> it came to </a:t>
            </a:r>
            <a:r>
              <a:rPr lang="en-US" b="1" dirty="0"/>
              <a:t>Booking system Operation, the</a:t>
            </a:r>
            <a:r>
              <a:rPr lang="en-US" b="1" baseline="0" dirty="0"/>
              <a:t> following were observed:</a:t>
            </a:r>
            <a:endParaRPr lang="en-US" b="1" dirty="0"/>
          </a:p>
          <a:p>
            <a:r>
              <a:rPr lang="en-US" dirty="0"/>
              <a:t>Three options exist for customers to book tables including website bookings and third-party applications and phone reservations. The system automatically records bookings and visitor information together with all special requirements.</a:t>
            </a:r>
          </a:p>
          <a:p>
            <a:r>
              <a:rPr lang="en-US" dirty="0"/>
              <a:t>2.The system used predefined criteria to allocate tables according to the number of guests and anticipated service duration while considering the building layout.</a:t>
            </a:r>
          </a:p>
          <a:p>
            <a:r>
              <a:rPr lang="en-US" dirty="0"/>
              <a:t>3.The system managed walk-ins during busy periods by calculating wait times through automatic SMS notifications for customers when their tables become available.</a:t>
            </a:r>
          </a:p>
          <a:p>
            <a:r>
              <a:rPr lang="en-US" dirty="0"/>
              <a:t>4. The POS and CRM connected reservation records to customer records which supports </a:t>
            </a:r>
            <a:r>
              <a:rPr lang="en-US" dirty="0" err="1"/>
              <a:t>individualised</a:t>
            </a:r>
            <a:r>
              <a:rPr lang="en-US" dirty="0"/>
              <a:t> customer service (Kumar, 2023).</a:t>
            </a:r>
          </a:p>
          <a:p>
            <a:r>
              <a:rPr lang="en-US" dirty="0"/>
              <a:t> </a:t>
            </a:r>
            <a:r>
              <a:rPr lang="en-US" b="1" dirty="0"/>
              <a:t>Through</a:t>
            </a:r>
            <a:r>
              <a:rPr lang="en-US" b="1" baseline="0" dirty="0"/>
              <a:t> this system, I accomplished the following:</a:t>
            </a:r>
          </a:p>
          <a:p>
            <a:r>
              <a:rPr lang="en-US" dirty="0"/>
              <a:t>I ensured the reservation slot periods received optimisation through analysis of customer dining habits to reduce empty seating periods.</a:t>
            </a:r>
          </a:p>
          <a:p>
            <a:r>
              <a:rPr lang="en-US" dirty="0"/>
              <a:t>I ensured real-time occupancy monitoring which enabled me to establish buffer times that stopped bottlenecks from happening during busy times.</a:t>
            </a:r>
          </a:p>
          <a:p>
            <a:r>
              <a:rPr lang="en-US" dirty="0"/>
              <a:t>I managed walk-in customers together with pre-booked guests by </a:t>
            </a:r>
            <a:r>
              <a:rPr lang="en-US" dirty="0" err="1"/>
              <a:t>organising</a:t>
            </a:r>
            <a:r>
              <a:rPr lang="en-US" dirty="0"/>
              <a:t> waiting areas for VIPs along with loyal customers.</a:t>
            </a:r>
          </a:p>
          <a:p>
            <a:r>
              <a:rPr lang="en-US" dirty="0"/>
              <a:t>I used reservation data to create proper staff schedules which provided smooth service levels during peak customer times.</a:t>
            </a:r>
          </a:p>
          <a:p>
            <a:r>
              <a:rPr lang="en-US" dirty="0"/>
              <a:t>I came up with a no-show and cancellation policy which used SMS or email confirmation messages to decrease table vacancies.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74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 used Stock monitoring and Inventory Management to perform</a:t>
            </a:r>
            <a:r>
              <a:rPr lang="en-US" b="1" baseline="0" dirty="0"/>
              <a:t> the following activities</a:t>
            </a:r>
            <a:r>
              <a:rPr lang="en-US" baseline="0" dirty="0"/>
              <a:t>:</a:t>
            </a:r>
            <a:endParaRPr lang="en-US" dirty="0"/>
          </a:p>
          <a:p>
            <a:r>
              <a:rPr lang="en-US" dirty="0"/>
              <a:t>1.Stock level monitoring: The POS-integrated stock system enabled me to monitor stock quantities in real time. </a:t>
            </a:r>
          </a:p>
          <a:p>
            <a:r>
              <a:rPr lang="en-US" dirty="0"/>
              <a:t>2.Order placement: My duties involved reviewing sales trends alongside system-generated reorder alerts which helped me to place timely orders with suppliers</a:t>
            </a:r>
          </a:p>
          <a:p>
            <a:r>
              <a:rPr lang="en-US" dirty="0"/>
              <a:t>3.Waste reduction: Stock reports analysis helped me to reduce waste while </a:t>
            </a:r>
            <a:r>
              <a:rPr lang="en-US" dirty="0" err="1"/>
              <a:t>optimising</a:t>
            </a:r>
            <a:r>
              <a:rPr lang="en-US" dirty="0"/>
              <a:t> portions and modify dishes according to current inventory levels.</a:t>
            </a:r>
          </a:p>
          <a:p>
            <a:r>
              <a:rPr lang="en-US" dirty="0"/>
              <a:t>4.Supplier management: I collaborated with vendors for bulk purchasing benefits while managing supply deliveries according to seasonal market variations.</a:t>
            </a:r>
          </a:p>
          <a:p>
            <a:r>
              <a:rPr lang="en-US" b="1" dirty="0"/>
              <a:t>I also used Data from the POS system to accomplish the following: </a:t>
            </a:r>
          </a:p>
          <a:p>
            <a:r>
              <a:rPr lang="en-US" dirty="0"/>
              <a:t>Sales Trends: The historical sales data served as a basis to predict anticipated demand allowing me to readjust order quantity estimates. </a:t>
            </a:r>
          </a:p>
          <a:p>
            <a:r>
              <a:rPr lang="en-US" dirty="0"/>
              <a:t>Cost and Budgeting: I monitored food expenses with cost-per-item analysis to sustain business profit through improved supplier contracts.</a:t>
            </a:r>
          </a:p>
          <a:p>
            <a:r>
              <a:rPr lang="en-US" dirty="0"/>
              <a:t>Event planning: I managed stock levels according to upcoming promotions and holidays together with restaurant events to maintain smooth business operations during high-volume periods.</a:t>
            </a:r>
          </a:p>
          <a:p>
            <a:r>
              <a:rPr lang="en-US" dirty="0"/>
              <a:t>High and Low selling items: I examined bestseller and underperforming inventory items to manage purchasing flow and set menu prices which balanced stocks.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21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In End-of-Day Reconciliation, I </a:t>
            </a:r>
            <a:r>
              <a:rPr lang="en-US" dirty="0"/>
              <a:t>performed the following activities:</a:t>
            </a:r>
          </a:p>
          <a:p>
            <a:r>
              <a:rPr lang="en-US" dirty="0"/>
              <a:t>1.Review of Sales report: I reviewed POS-generated reports that summarized sales and payment methods including cash, credit and online orders while showing discount and refund details. </a:t>
            </a:r>
          </a:p>
          <a:p>
            <a:r>
              <a:rPr lang="en-US" dirty="0"/>
              <a:t>2.Cash and card balance: I checked the amounts in cash drawers and matched them against sales records as well as checked that payments through cards matched system records to find any inconsistencies.</a:t>
            </a:r>
          </a:p>
          <a:p>
            <a:r>
              <a:rPr lang="en-US" dirty="0"/>
              <a:t>3.Tip distribution and payroll: I conducted regular checks of tip distribution and staff sales performance to guarantee fairness and evaluate incentives.</a:t>
            </a:r>
          </a:p>
          <a:p>
            <a:r>
              <a:rPr lang="en-US" dirty="0"/>
              <a:t>4.Inventory adjustment: I compared sales data with stock usage patterns for finding discrepancies which helped me modify forthcoming buying strategies.</a:t>
            </a:r>
          </a:p>
          <a:p>
            <a:r>
              <a:rPr lang="en-US" b="1" dirty="0"/>
              <a:t>Some</a:t>
            </a:r>
            <a:r>
              <a:rPr lang="en-US" b="1" baseline="0" dirty="0"/>
              <a:t> of the insights I gained from the End of Day reconciliation include:</a:t>
            </a:r>
          </a:p>
          <a:p>
            <a:r>
              <a:rPr lang="en-US" dirty="0"/>
              <a:t>1.Based on customer traffic, the analysis revealed the need to recruit more employees to minimise waiting periods while enhancing our service quality.</a:t>
            </a:r>
          </a:p>
          <a:p>
            <a:r>
              <a:rPr lang="en-US" dirty="0"/>
              <a:t>2.The analysis also revealed the need for stricter policies for voids and refunds to decrease financial losses within the organisation.</a:t>
            </a:r>
          </a:p>
          <a:p>
            <a:r>
              <a:rPr lang="en-US" dirty="0"/>
              <a:t>3.The analysis of individual sales reports via the POS revealed the need to provide specialized training for waiters to enhance their service delivery.</a:t>
            </a:r>
          </a:p>
          <a:p>
            <a:r>
              <a:rPr lang="en-US" dirty="0"/>
              <a:t>4.Evaluation of best-selling and underperforming menu choices revealed the need for price modifications for better menu optimisation.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0840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Generally:</a:t>
            </a:r>
            <a:r>
              <a:rPr lang="en-US" b="1" baseline="0" dirty="0"/>
              <a:t> </a:t>
            </a:r>
            <a:endParaRPr lang="en-US" b="1" dirty="0"/>
          </a:p>
          <a:p>
            <a:r>
              <a:rPr lang="en-US" dirty="0"/>
              <a:t>1.The placement helped develop key skills in management such as self management, team management, communication and team collaboration.</a:t>
            </a:r>
          </a:p>
          <a:p>
            <a:r>
              <a:rPr lang="en-US" dirty="0"/>
              <a:t>2.I also learnt and </a:t>
            </a:r>
            <a:r>
              <a:rPr lang="en-US" dirty="0" err="1"/>
              <a:t>practised</a:t>
            </a:r>
            <a:r>
              <a:rPr lang="en-US" dirty="0"/>
              <a:t> administrative management theory as a manager. Some of the principles applied include division of labour, initiative and order.</a:t>
            </a:r>
          </a:p>
          <a:p>
            <a:r>
              <a:rPr lang="en-US" dirty="0"/>
              <a:t>3.The placement also helped me develop technical skills by learning how to use the POS system, generate reports and draw insights.</a:t>
            </a:r>
          </a:p>
          <a:p>
            <a:r>
              <a:rPr lang="en-US" dirty="0"/>
              <a:t>4.Problem solving and trouble shooting skills in managing system failures and staff shortages.</a:t>
            </a:r>
          </a:p>
          <a:p>
            <a:r>
              <a:rPr lang="en-US" dirty="0"/>
              <a:t>I Learned about end-of day reconciliation to balance cash, distribute tips and review sales reports.</a:t>
            </a:r>
          </a:p>
          <a:p>
            <a:r>
              <a:rPr lang="en-US" b="1" dirty="0"/>
              <a:t>Future</a:t>
            </a:r>
            <a:r>
              <a:rPr lang="en-US" b="1" baseline="0" dirty="0"/>
              <a:t> Career  development</a:t>
            </a:r>
          </a:p>
          <a:p>
            <a:r>
              <a:rPr lang="en-US" b="0" dirty="0"/>
              <a:t>My Experience at the Anasma Greek Eatery  will strengthen my future restaurant management roles.</a:t>
            </a:r>
          </a:p>
          <a:p>
            <a:r>
              <a:rPr lang="en-US" b="0" dirty="0"/>
              <a:t>The experience has also helped me understand strategic decision making and the roles of leadership in future business management and success.</a:t>
            </a:r>
          </a:p>
          <a:p>
            <a:r>
              <a:rPr lang="en-US" b="0" dirty="0"/>
              <a:t>The skills developed in data analysis, and POS proficiency will be key in improving future restaurant efficiency and meeting customer needs.</a:t>
            </a:r>
          </a:p>
          <a:p>
            <a:r>
              <a:rPr lang="en-US" b="0" dirty="0"/>
              <a:t>The troubleshooting skills will be key in addressing business uncertainties.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EF426-EBF3-480A-8733-CA7D5468D5A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395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31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4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5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7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59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758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73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61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605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622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271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933A1-E1F1-4A24-A9F6-73BF1C35E868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E2A4C-A727-4589-A749-C60144E9EF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162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 descr="Robot">
            <a:extLst>
              <a:ext uri="{FF2B5EF4-FFF2-40B4-BE49-F238E27FC236}">
                <a16:creationId xmlns:a16="http://schemas.microsoft.com/office/drawing/2014/main" id="{46DA1075-759B-588F-F6CF-1049689C8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CE52EFA-750A-642A-9EA8-265643827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pPr>
              <a:spcAft>
                <a:spcPts val="1000"/>
              </a:spcAft>
              <a:tabLst>
                <a:tab pos="4406900" algn="l"/>
              </a:tabLst>
            </a:pPr>
            <a:r>
              <a:rPr lang="en-US" sz="1800" kern="100">
                <a:solidFill>
                  <a:schemeClr val="tx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evidence.</a:t>
            </a:r>
            <a:endParaRPr lang="en-GB" sz="1800" kern="10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  <a:tabLst>
                <a:tab pos="4406900" algn="l"/>
              </a:tabLst>
            </a:pPr>
            <a:endParaRPr lang="en-GB" sz="1800" kern="10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21457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Module: </a:t>
            </a:r>
            <a:r>
              <a:rPr lang="en-US" sz="18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Placement</a:t>
            </a:r>
            <a:r>
              <a:rPr lang="en-US" sz="1800" spc="-35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Developing</a:t>
            </a:r>
            <a:r>
              <a:rPr lang="en-US" sz="1800" spc="-4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Restaurant</a:t>
            </a:r>
            <a:r>
              <a:rPr lang="en-US" sz="1800" spc="-3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Arial MT"/>
                <a:cs typeface="Arial" panose="020B0604020202020204" pitchFamily="34" charset="0"/>
              </a:rPr>
              <a:t>Management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BMGM5004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Name: Raluca Georgiana Chiparus Zosan -2239463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Lecturer’s Name: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Jemma Smith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/>
          </a:p>
        </p:txBody>
      </p:sp>
      <p:pic>
        <p:nvPicPr>
          <p:cNvPr id="5" name="Picture 4" descr="Glasses on a table">
            <a:extLst>
              <a:ext uri="{FF2B5EF4-FFF2-40B4-BE49-F238E27FC236}">
                <a16:creationId xmlns:a16="http://schemas.microsoft.com/office/drawing/2014/main" id="{EB536D01-ED4A-C839-EA68-5783213432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384" r="1388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AB2B38-9AA3-9B0A-C43F-6AE55BD4221A}"/>
              </a:ext>
            </a:extLst>
          </p:cNvPr>
          <p:cNvSpPr txBox="1"/>
          <p:nvPr/>
        </p:nvSpPr>
        <p:spPr>
          <a:xfrm>
            <a:off x="252667" y="303942"/>
            <a:ext cx="610282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Developing Restaurant Management</a:t>
            </a:r>
          </a:p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Anasma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Greek Eatery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62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79226" y="729049"/>
            <a:ext cx="9833548" cy="963827"/>
          </a:xfrm>
        </p:spPr>
        <p:txBody>
          <a:bodyPr anchor="b">
            <a:normAutofit/>
          </a:bodyPr>
          <a:lstStyle/>
          <a:p>
            <a:pPr algn="ctr"/>
            <a:r>
              <a:rPr lang="en-US" sz="3600" b="1" dirty="0">
                <a:solidFill>
                  <a:schemeClr val="tx2"/>
                </a:solidFill>
              </a:rPr>
              <a:t>Introduction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79226" y="2038865"/>
            <a:ext cx="9833548" cy="4436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Overview of the Restaurant: </a:t>
            </a:r>
          </a:p>
          <a:p>
            <a:r>
              <a:rPr lang="en-US" sz="2000" dirty="0">
                <a:solidFill>
                  <a:schemeClr val="tx2"/>
                </a:solidFill>
              </a:rPr>
              <a:t>My placement was at the </a:t>
            </a:r>
            <a:r>
              <a:rPr lang="en-US" sz="2000" dirty="0" err="1">
                <a:solidFill>
                  <a:schemeClr val="tx2"/>
                </a:solidFill>
              </a:rPr>
              <a:t>Anasma</a:t>
            </a:r>
            <a:r>
              <a:rPr lang="en-US" sz="2000" dirty="0">
                <a:solidFill>
                  <a:schemeClr val="tx2"/>
                </a:solidFill>
              </a:rPr>
              <a:t> Greek Eatery located at the Trentham Shopping Village Stone Road ,ST48JG </a:t>
            </a:r>
          </a:p>
          <a:p>
            <a:r>
              <a:rPr lang="en-US" sz="2000" dirty="0">
                <a:solidFill>
                  <a:schemeClr val="tx2"/>
                </a:solidFill>
              </a:rPr>
              <a:t>The restaurant is made up of 3 establishments, </a:t>
            </a:r>
            <a:r>
              <a:rPr lang="en-US" sz="2000" dirty="0" err="1">
                <a:solidFill>
                  <a:schemeClr val="tx2"/>
                </a:solidFill>
              </a:rPr>
              <a:t>Anasma</a:t>
            </a:r>
            <a:r>
              <a:rPr lang="en-US" sz="2000" dirty="0">
                <a:solidFill>
                  <a:schemeClr val="tx2"/>
                </a:solidFill>
              </a:rPr>
              <a:t> Greek Eatery, </a:t>
            </a:r>
            <a:r>
              <a:rPr lang="en-US" sz="2000" dirty="0" err="1">
                <a:solidFill>
                  <a:schemeClr val="tx2"/>
                </a:solidFill>
              </a:rPr>
              <a:t>Anasma</a:t>
            </a:r>
            <a:r>
              <a:rPr lang="en-US" sz="2000" dirty="0">
                <a:solidFill>
                  <a:schemeClr val="tx2"/>
                </a:solidFill>
              </a:rPr>
              <a:t> Greek Bakery and </a:t>
            </a:r>
            <a:r>
              <a:rPr lang="en-US" sz="2000" dirty="0" err="1">
                <a:solidFill>
                  <a:schemeClr val="tx2"/>
                </a:solidFill>
              </a:rPr>
              <a:t>Anasma</a:t>
            </a:r>
            <a:r>
              <a:rPr lang="en-US" sz="2000" dirty="0">
                <a:solidFill>
                  <a:schemeClr val="tx2"/>
                </a:solidFill>
              </a:rPr>
              <a:t> Italian Cuisine (</a:t>
            </a:r>
            <a:r>
              <a:rPr lang="en-US" sz="2000" dirty="0" err="1">
                <a:solidFill>
                  <a:schemeClr val="tx2"/>
                </a:solidFill>
              </a:rPr>
              <a:t>Anasma</a:t>
            </a:r>
            <a:r>
              <a:rPr lang="en-US" sz="2000" dirty="0">
                <a:solidFill>
                  <a:schemeClr val="tx2"/>
                </a:solidFill>
              </a:rPr>
              <a:t>, 2025).</a:t>
            </a:r>
          </a:p>
          <a:p>
            <a:r>
              <a:rPr lang="en-US" sz="2000" dirty="0">
                <a:solidFill>
                  <a:schemeClr val="tx2"/>
                </a:solidFill>
              </a:rPr>
              <a:t>The total active hours covered during the placement is 64 hours.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Purpose of the presentation: </a:t>
            </a:r>
            <a:r>
              <a:rPr lang="en-US" sz="2000" dirty="0">
                <a:solidFill>
                  <a:schemeClr val="tx2"/>
                </a:solidFill>
              </a:rPr>
              <a:t>To demonstrate various management and leadership skills during my placement.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Placement Overview</a:t>
            </a:r>
            <a:r>
              <a:rPr lang="en-US" sz="2000" dirty="0">
                <a:solidFill>
                  <a:schemeClr val="tx2"/>
                </a:solidFill>
              </a:rPr>
              <a:t>: During the placement, I performed duties of a waiter and a manager. I served guests, manage unexpected situations and operated various systems within the facility.</a:t>
            </a:r>
          </a:p>
          <a:p>
            <a:endParaRPr lang="en-US" sz="2000" dirty="0">
              <a:solidFill>
                <a:schemeClr val="tx2"/>
              </a:solidFill>
            </a:endParaRPr>
          </a:p>
          <a:p>
            <a:endParaRPr lang="en-US" sz="1500" dirty="0">
              <a:solidFill>
                <a:schemeClr val="tx2"/>
              </a:solidFill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8121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anchor="t">
            <a:normAutofit/>
          </a:bodyPr>
          <a:lstStyle/>
          <a:p>
            <a:r>
              <a:rPr lang="en-US" sz="3400" b="1">
                <a:solidFill>
                  <a:srgbClr val="FFFFFF"/>
                </a:solidFill>
              </a:rPr>
              <a:t>Liaison and Effective Communication Among Team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/>
              <a:t>1.Breakfast set-up and Service</a:t>
            </a:r>
            <a:r>
              <a:rPr lang="en-US" sz="1400"/>
              <a:t>: I coordinated breakfast, and guests’ service by liaising with the head chef, Chef de partie, and Dishwasher.</a:t>
            </a:r>
          </a:p>
          <a:p>
            <a:pPr marL="0" indent="0">
              <a:buNone/>
            </a:pPr>
            <a:r>
              <a:rPr lang="en-US" sz="1400" b="1"/>
              <a:t>Specific Actions: </a:t>
            </a:r>
          </a:p>
          <a:p>
            <a:r>
              <a:rPr lang="en-US" sz="1400"/>
              <a:t>I constantly communicated with the head chef, line chef and dishwasher to ensure guest orders were executed.</a:t>
            </a:r>
          </a:p>
          <a:p>
            <a:r>
              <a:rPr lang="en-US" sz="1400"/>
              <a:t>As a manager, I assigned waiters and line chef various sections of the restaurants to serve.</a:t>
            </a:r>
          </a:p>
          <a:p>
            <a:r>
              <a:rPr lang="en-US" sz="1400"/>
              <a:t>I also liaised with the purchasing manager to ensure that necessary foods were in store.</a:t>
            </a:r>
          </a:p>
          <a:p>
            <a:r>
              <a:rPr lang="en-US" sz="1400"/>
              <a:t>I communicated work schedule to the team at the end of the shift and concerns that needed attention.</a:t>
            </a:r>
          </a:p>
          <a:p>
            <a:endParaRPr lang="en-US" sz="14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/>
              <a:t>Outcomes</a:t>
            </a:r>
          </a:p>
          <a:p>
            <a:r>
              <a:rPr lang="en-US" sz="1600"/>
              <a:t>Effective communication with the team improved the restaurant’s  service efficiency (Novikava, 2019).</a:t>
            </a:r>
          </a:p>
          <a:p>
            <a:r>
              <a:rPr lang="en-US" sz="1600"/>
              <a:t>Assigning clear roles to the staff resulted in positive guest feedback (Gottsch, 2021).</a:t>
            </a:r>
          </a:p>
          <a:p>
            <a:r>
              <a:rPr lang="en-US" sz="1600"/>
              <a:t>Timely communication at the end of the shift minimised internal and role conflicts (Haavisto, and Linge, 2022).</a:t>
            </a:r>
          </a:p>
          <a:p>
            <a:r>
              <a:rPr lang="en-US" sz="1600"/>
              <a:t>Effective communication also had a positive impact on team morale, the staff felt more motivated to fulfil their roles (‌Ali, and Anwar,  2021).</a:t>
            </a:r>
          </a:p>
        </p:txBody>
      </p:sp>
    </p:spTree>
    <p:extLst>
      <p:ext uri="{BB962C8B-B14F-4D97-AF65-F5344CB8AC3E}">
        <p14:creationId xmlns:p14="http://schemas.microsoft.com/office/powerpoint/2010/main" val="2844432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FBEE45-F140-49D5-85EA-C78C2434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8444"/>
          </a:xfrm>
        </p:spPr>
        <p:txBody>
          <a:bodyPr>
            <a:normAutofit/>
          </a:bodyPr>
          <a:lstStyle/>
          <a:p>
            <a:r>
              <a:rPr lang="en-US" sz="5200" b="1"/>
              <a:t>Liaison and Effective Communication Among Team. Cont.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98626"/>
            <a:ext cx="5158427" cy="37304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/>
              <a:t>2. Team management in Busy hours: </a:t>
            </a:r>
            <a:r>
              <a:rPr lang="en-US" sz="2000"/>
              <a:t>I organised my team to handle guest requests during busy days.</a:t>
            </a:r>
          </a:p>
          <a:p>
            <a:pPr marL="0" indent="0">
              <a:buNone/>
            </a:pPr>
            <a:r>
              <a:rPr lang="en-US" sz="2000" b="1"/>
              <a:t>Specific Actions: </a:t>
            </a:r>
          </a:p>
          <a:p>
            <a:r>
              <a:rPr lang="en-US" sz="2000"/>
              <a:t>Positioned cashiers and waiters strategically in the restaurant to process customer requests. </a:t>
            </a:r>
          </a:p>
          <a:p>
            <a:r>
              <a:rPr lang="en-US" sz="2000"/>
              <a:t>Supported my team by joining efforts in serving orders to the guests.</a:t>
            </a:r>
          </a:p>
          <a:p>
            <a:pPr marL="0" indent="0">
              <a:buNone/>
            </a:pPr>
            <a:endParaRPr lang="en-US" sz="20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9154" y="2398626"/>
            <a:ext cx="5164645" cy="37304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/>
              <a:t>Outcomes</a:t>
            </a:r>
          </a:p>
          <a:p>
            <a:r>
              <a:rPr lang="en-US" sz="2000"/>
              <a:t>Team management ensured smooth operations  and timely processing of orders within the restaurants (Kanyan, Ngana, and Voon, 2016).</a:t>
            </a:r>
          </a:p>
          <a:p>
            <a:r>
              <a:rPr lang="en-US" sz="2000"/>
              <a:t>Collaboration during the busy hours enhanced teamwork my staff without feeling overwhelmed (Cross, 2021).</a:t>
            </a:r>
          </a:p>
        </p:txBody>
      </p:sp>
    </p:spTree>
    <p:extLst>
      <p:ext uri="{BB962C8B-B14F-4D97-AF65-F5344CB8AC3E}">
        <p14:creationId xmlns:p14="http://schemas.microsoft.com/office/powerpoint/2010/main" val="2270893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CA06CD6-90CA-4C45-856C-6771339E1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0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>
            <a:normAutofit/>
          </a:bodyPr>
          <a:lstStyle/>
          <a:p>
            <a:pPr algn="r"/>
            <a:r>
              <a:rPr lang="en-US" sz="3700" b="1">
                <a:solidFill>
                  <a:schemeClr val="accent1"/>
                </a:solidFill>
              </a:rPr>
              <a:t>Troubleshooting Skills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21601D-2758-4B15-A31C-FDA184C51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976030" y="963507"/>
            <a:ext cx="6250940" cy="2304627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sz="1600" b="1"/>
              <a:t>Situation</a:t>
            </a:r>
          </a:p>
          <a:p>
            <a:r>
              <a:rPr lang="en-US" sz="1600" b="1"/>
              <a:t>Call-out/No-Shows: </a:t>
            </a:r>
            <a:r>
              <a:rPr lang="en-US" sz="1600"/>
              <a:t>Refers to situations where employees unexpectedly called citing inability to fulfill their shifts (Golden , 2025). </a:t>
            </a:r>
          </a:p>
          <a:p>
            <a:r>
              <a:rPr lang="en-US" sz="1600" b="1"/>
              <a:t>Equipment malfunction: </a:t>
            </a:r>
            <a:r>
              <a:rPr lang="en-US" sz="1600"/>
              <a:t>The POS in some cases crashed and delayed order processing (Barlan-Espino, 2017)</a:t>
            </a:r>
          </a:p>
          <a:p>
            <a:r>
              <a:rPr lang="en-US" sz="1600" b="1"/>
              <a:t>Inventory shortage: </a:t>
            </a:r>
            <a:r>
              <a:rPr lang="en-US" sz="1600"/>
              <a:t>Situations where the procured inventory is not adequate or is delayed (Ancilla et al., 2024).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976030" y="3589866"/>
            <a:ext cx="6250940" cy="23046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b="1"/>
              <a:t>Initiative/Skills </a:t>
            </a:r>
          </a:p>
          <a:p>
            <a:r>
              <a:rPr lang="en-US" sz="1700" b="1"/>
              <a:t>Contacted part-time employees</a:t>
            </a:r>
            <a:r>
              <a:rPr lang="en-US" sz="1700"/>
              <a:t>: I kept and contacted on-call list of part time waiters to fill the unexpected gaps.</a:t>
            </a:r>
          </a:p>
          <a:p>
            <a:r>
              <a:rPr lang="en-US" sz="1700" b="1"/>
              <a:t>Manual ordering system</a:t>
            </a:r>
            <a:r>
              <a:rPr lang="en-US" sz="1700"/>
              <a:t>: I resorted to printed menu and manual ordering system while I contacted the technician for repair.</a:t>
            </a:r>
          </a:p>
          <a:p>
            <a:r>
              <a:rPr lang="en-US" sz="1700" b="1"/>
              <a:t>Multiple suppliers</a:t>
            </a:r>
            <a:r>
              <a:rPr lang="en-US" sz="1700"/>
              <a:t>: I established a multiple supplier relationship where other suppliers to supply emergency stock.</a:t>
            </a:r>
          </a:p>
          <a:p>
            <a:pPr marL="0" indent="0">
              <a:buNone/>
            </a:pPr>
            <a:endParaRPr lang="en-US" sz="1700" b="1"/>
          </a:p>
        </p:txBody>
      </p:sp>
    </p:spTree>
    <p:extLst>
      <p:ext uri="{BB962C8B-B14F-4D97-AF65-F5344CB8AC3E}">
        <p14:creationId xmlns:p14="http://schemas.microsoft.com/office/powerpoint/2010/main" val="2998133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1739CA5-F0F5-48E1-8E8C-F24B7182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3EAD2937-F230-41D4-B9C5-975B129BF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D444A3-C338-4886-B7F1-4BA2AF46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2656" y="1444741"/>
            <a:ext cx="9357865" cy="1041901"/>
          </a:xfrm>
        </p:spPr>
        <p:txBody>
          <a:bodyPr>
            <a:normAutofit/>
          </a:bodyPr>
          <a:lstStyle/>
          <a:p>
            <a:r>
              <a:rPr lang="en-US" sz="4000" b="1"/>
              <a:t>Operating Point-of-Sale (POS) Systems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452656" y="2701427"/>
            <a:ext cx="4483324" cy="26999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100" b="1"/>
              <a:t>As a waiter, I used the POS system for:</a:t>
            </a:r>
          </a:p>
          <a:p>
            <a:r>
              <a:rPr lang="en-US" sz="1100" b="1"/>
              <a:t>Table Management</a:t>
            </a:r>
            <a:r>
              <a:rPr lang="en-US" sz="1100"/>
              <a:t>: I used POS to track table status and progress.</a:t>
            </a:r>
          </a:p>
          <a:p>
            <a:r>
              <a:rPr lang="en-US" sz="1100" b="1"/>
              <a:t>Splitting bills</a:t>
            </a:r>
            <a:r>
              <a:rPr lang="en-US" sz="1100"/>
              <a:t>: I efficiently split cheques and loyalty points.</a:t>
            </a:r>
          </a:p>
          <a:p>
            <a:r>
              <a:rPr lang="en-US" sz="1100" b="1"/>
              <a:t>Order entry and Modification</a:t>
            </a:r>
            <a:r>
              <a:rPr lang="en-US" sz="1100"/>
              <a:t>: I captured requests and sent them to the kitchen. Also used it to modify special requests.</a:t>
            </a:r>
          </a:p>
          <a:p>
            <a:pPr marL="0" indent="0">
              <a:buNone/>
            </a:pPr>
            <a:r>
              <a:rPr lang="en-US" sz="1100" b="1"/>
              <a:t>As a Restaurant manager, I used POS for: </a:t>
            </a:r>
          </a:p>
          <a:p>
            <a:r>
              <a:rPr lang="en-US" sz="1100" b="1"/>
              <a:t>Inventory integration</a:t>
            </a:r>
            <a:r>
              <a:rPr lang="en-US" sz="1100"/>
              <a:t>: used it to track stock levels, apply reorder alerts and minimise wastes.</a:t>
            </a:r>
          </a:p>
          <a:p>
            <a:r>
              <a:rPr lang="en-US" sz="1100" b="1"/>
              <a:t>Shift management</a:t>
            </a:r>
            <a:r>
              <a:rPr lang="en-US" sz="1100"/>
              <a:t>: I used POS to adjust shift schedules.</a:t>
            </a:r>
          </a:p>
          <a:p>
            <a:r>
              <a:rPr lang="en-US" sz="1100" b="1"/>
              <a:t>Sale tracking and reporting</a:t>
            </a:r>
            <a:r>
              <a:rPr lang="en-US" sz="1100"/>
              <a:t>: I Used POS to track revenues, sales and itemised sales.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256020" y="2701427"/>
            <a:ext cx="4554501" cy="26999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100" b="1"/>
              <a:t>Useful Features of POS</a:t>
            </a:r>
          </a:p>
          <a:p>
            <a:r>
              <a:rPr lang="en-US" sz="1100" b="1"/>
              <a:t>Order customisation: </a:t>
            </a:r>
            <a:r>
              <a:rPr lang="en-US" sz="1100"/>
              <a:t>The feature that allows order customization was very useful in tailor making customer orders (Cote, 2015).</a:t>
            </a:r>
          </a:p>
          <a:p>
            <a:r>
              <a:rPr lang="en-US" sz="1100" b="1"/>
              <a:t>Automated Alerts: </a:t>
            </a:r>
            <a:r>
              <a:rPr lang="en-US" sz="1100"/>
              <a:t>I found the alert system very useful in notifying me on low-stock and enabling end of shift reconciliations (Goddard, 2023). </a:t>
            </a:r>
          </a:p>
          <a:p>
            <a:r>
              <a:rPr lang="en-US" sz="1100" b="1"/>
              <a:t>Real-time Reporting: </a:t>
            </a:r>
            <a:r>
              <a:rPr lang="en-US" sz="1100"/>
              <a:t>This feature helped me  use live sales data to adjust restaurant menu and know best selling dishes (Chang, Tsai, and Huang, 2018).</a:t>
            </a:r>
          </a:p>
          <a:p>
            <a:r>
              <a:rPr lang="en-US" sz="1100" b="1"/>
              <a:t>Mobile access: </a:t>
            </a:r>
            <a:r>
              <a:rPr lang="en-US" sz="1100"/>
              <a:t>This was my best feature because it  enabled speedy payment and tableside ordering by guests (Gilje, 2009). </a:t>
            </a:r>
          </a:p>
        </p:txBody>
      </p:sp>
    </p:spTree>
    <p:extLst>
      <p:ext uri="{BB962C8B-B14F-4D97-AF65-F5344CB8AC3E}">
        <p14:creationId xmlns:p14="http://schemas.microsoft.com/office/powerpoint/2010/main" val="2611576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CA06CD6-90CA-4C45-856C-6771339E1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0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>
            <a:normAutofit/>
          </a:bodyPr>
          <a:lstStyle/>
          <a:p>
            <a:pPr algn="r"/>
            <a:r>
              <a:rPr lang="en-US" b="1">
                <a:solidFill>
                  <a:schemeClr val="accent1"/>
                </a:solidFill>
              </a:rPr>
              <a:t>Booking System Management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21601D-2758-4B15-A31C-FDA184C51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976030" y="963507"/>
            <a:ext cx="6250940" cy="2304627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sz="1100" b="1"/>
              <a:t>Booking system Operation</a:t>
            </a:r>
          </a:p>
          <a:p>
            <a:r>
              <a:rPr lang="en-US" sz="1100"/>
              <a:t>Three options exist for customers to book tables including website bookings and third-party applications and phone reservations. The system automatically records bookings and visitor information together with all special requirements.</a:t>
            </a:r>
          </a:p>
          <a:p>
            <a:r>
              <a:rPr lang="en-US" sz="1100"/>
              <a:t>The system used predefined criteria to allocate tables according to the number of guests and anticipated service duration while considering the building layout.</a:t>
            </a:r>
          </a:p>
          <a:p>
            <a:r>
              <a:rPr lang="en-US" sz="1100"/>
              <a:t>The system managed walk-ins during busy periods by calculating wait times through automatic SMS notifications for customers when their tables become available.</a:t>
            </a:r>
          </a:p>
          <a:p>
            <a:r>
              <a:rPr lang="en-US" sz="1100"/>
              <a:t>POS and CRM connected reservation records to customer records which supports individualised customer service (Kumar, 2023).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976030" y="3589866"/>
            <a:ext cx="6250940" cy="2304628"/>
          </a:xfrm>
        </p:spPr>
        <p:txBody>
          <a:bodyPr>
            <a:normAutofit/>
          </a:bodyPr>
          <a:lstStyle/>
          <a:p>
            <a:r>
              <a:rPr lang="en-US" sz="1100"/>
              <a:t>I ensured the reservation slot periods received optimization through analysis of customer dining habits to reduce empty seating periods.</a:t>
            </a:r>
          </a:p>
          <a:p>
            <a:r>
              <a:rPr lang="en-US" sz="1100"/>
              <a:t>I ensured real-time occupancy monitoring which enabled me to establish buffer times that stopped bottlenecks from happening during busy times.</a:t>
            </a:r>
          </a:p>
          <a:p>
            <a:r>
              <a:rPr lang="en-US" sz="1100"/>
              <a:t>I managed walk-in customers together with pre-booked guests by organizing waiting areas for VIPs along with loyal patrons.</a:t>
            </a:r>
          </a:p>
          <a:p>
            <a:r>
              <a:rPr lang="en-US" sz="1100"/>
              <a:t>I used reservation data to create proper staff schedules which provided smooth service levels during peak customer times.</a:t>
            </a:r>
          </a:p>
          <a:p>
            <a:r>
              <a:rPr lang="en-US" sz="1100"/>
              <a:t>I came up with a no-show and cancellation policy which used SMS or email confirmation messages to decrease table vacancies.</a:t>
            </a:r>
          </a:p>
        </p:txBody>
      </p:sp>
    </p:spTree>
    <p:extLst>
      <p:ext uri="{BB962C8B-B14F-4D97-AF65-F5344CB8AC3E}">
        <p14:creationId xmlns:p14="http://schemas.microsoft.com/office/powerpoint/2010/main" val="3467217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E214AA7-F028-4A0D-8698-61AEC754D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59834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9933" y="995318"/>
            <a:ext cx="9872134" cy="1193968"/>
          </a:xfrm>
          <a:solidFill>
            <a:srgbClr val="FFFFFF"/>
          </a:solidFill>
          <a:ln w="38100">
            <a:solidFill>
              <a:srgbClr val="7F7F7F"/>
            </a:solidFill>
            <a:miter lim="800000"/>
          </a:ln>
        </p:spPr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rgbClr val="3F3F3F"/>
                </a:solidFill>
              </a:rPr>
              <a:t>Inventory Management, Stock Ordering  and Data Feedback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1"/>
          </p:nvPr>
        </p:nvSpPr>
        <p:spPr>
          <a:xfrm>
            <a:off x="1476915" y="2888250"/>
            <a:ext cx="4297351" cy="295977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300" b="1"/>
              <a:t>Stock monitoring and Inventory Management.</a:t>
            </a:r>
          </a:p>
          <a:p>
            <a:r>
              <a:rPr lang="en-US" sz="1300" b="1"/>
              <a:t>Stock level monitoring: </a:t>
            </a:r>
            <a:r>
              <a:rPr lang="en-US" sz="1300"/>
              <a:t>The POS-integrated stock system enabled me to monitor stock quantities in real-time. </a:t>
            </a:r>
          </a:p>
          <a:p>
            <a:r>
              <a:rPr lang="en-US" sz="1300" b="1"/>
              <a:t>Order placement: </a:t>
            </a:r>
            <a:r>
              <a:rPr lang="en-US" sz="1300"/>
              <a:t>My duties involved reviewing sales trends alongside system-generated reorder alerts which helped me to place timely orders with suppliers</a:t>
            </a:r>
          </a:p>
          <a:p>
            <a:r>
              <a:rPr lang="en-US" sz="1300" b="1"/>
              <a:t>Waste reduction: </a:t>
            </a:r>
            <a:r>
              <a:rPr lang="en-US" sz="1300"/>
              <a:t>Stock reports analysis helped me to reduce waste while optimizing portions and modify dishes according to current inventory levels.</a:t>
            </a:r>
          </a:p>
          <a:p>
            <a:r>
              <a:rPr lang="en-US" sz="1300" b="1"/>
              <a:t>Supplier management: </a:t>
            </a:r>
            <a:r>
              <a:rPr lang="en-US" sz="1300"/>
              <a:t>I collaborated with vendors for bulk purchasing benefits while managing supply deliveries according to seasonal market variations.</a:t>
            </a:r>
          </a:p>
          <a:p>
            <a:pPr marL="0" indent="0">
              <a:buNone/>
            </a:pPr>
            <a:endParaRPr lang="en-US" sz="1300" b="1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6206FDC-2777-4D7F-AF9C-73413DA66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2888250"/>
            <a:ext cx="0" cy="2769135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417731" y="2888250"/>
            <a:ext cx="4292594" cy="295977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100" b="1"/>
              <a:t>Usage of Data Feedback</a:t>
            </a:r>
          </a:p>
          <a:p>
            <a:pPr marL="0" indent="0">
              <a:buNone/>
            </a:pPr>
            <a:r>
              <a:rPr lang="en-US" sz="1100" b="1"/>
              <a:t>Sales Trends: </a:t>
            </a:r>
            <a:r>
              <a:rPr lang="en-US" sz="1100"/>
              <a:t>The historical sales data served as a basis to predict anticipated demand allowing me to readjust order quantity estimates. </a:t>
            </a:r>
          </a:p>
          <a:p>
            <a:pPr marL="0" indent="0">
              <a:buNone/>
            </a:pPr>
            <a:r>
              <a:rPr lang="en-US" sz="1100" b="1"/>
              <a:t>Cost and Budgeting: </a:t>
            </a:r>
            <a:r>
              <a:rPr lang="en-US" sz="1100"/>
              <a:t>I monitored food expenses with cost-per-item analysis to sustain business profit through improved supplier contracts.</a:t>
            </a:r>
          </a:p>
          <a:p>
            <a:pPr marL="0" indent="0">
              <a:buNone/>
            </a:pPr>
            <a:r>
              <a:rPr lang="en-US" sz="1100" b="1"/>
              <a:t>Event planning: </a:t>
            </a:r>
            <a:r>
              <a:rPr lang="en-US" sz="1100"/>
              <a:t>I managed stock levels according to upcoming promotions and holidays together with restaurant events to maintain smooth business operations during high-volume periods.</a:t>
            </a:r>
          </a:p>
          <a:p>
            <a:pPr marL="0" indent="0">
              <a:buNone/>
            </a:pPr>
            <a:r>
              <a:rPr lang="en-US" sz="1100" b="1"/>
              <a:t>High and Low selling items: </a:t>
            </a:r>
            <a:r>
              <a:rPr lang="en-US" sz="1100"/>
              <a:t>I examined bestseller and underperforming inventory items to manage purchasing flow and set menu prices which balanced stocks.</a:t>
            </a:r>
          </a:p>
        </p:txBody>
      </p:sp>
    </p:spTree>
    <p:extLst>
      <p:ext uri="{BB962C8B-B14F-4D97-AF65-F5344CB8AC3E}">
        <p14:creationId xmlns:p14="http://schemas.microsoft.com/office/powerpoint/2010/main" val="16722472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36F400F-DF28-43BC-8D8E-4929793B3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8377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End of Day Reconciliation and Insights</a:t>
            </a:r>
            <a:endParaRPr lang="en-US" b="1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2177456"/>
            <a:ext cx="5097780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300" b="1"/>
              <a:t>In End-of-Day Reconciliation, I performed the following activities:</a:t>
            </a:r>
          </a:p>
          <a:p>
            <a:r>
              <a:rPr lang="en-US" sz="1300" b="1"/>
              <a:t>Review of Sales report: </a:t>
            </a:r>
            <a:r>
              <a:rPr lang="en-US" sz="1300"/>
              <a:t>I reviewed POS-generated reports that summarised sales and payment methods including cash, credit and online orders while showing discount and refund details. </a:t>
            </a:r>
          </a:p>
          <a:p>
            <a:r>
              <a:rPr lang="en-US" sz="1300" b="1"/>
              <a:t>Cash and card balance: </a:t>
            </a:r>
            <a:r>
              <a:rPr lang="en-US" sz="1300"/>
              <a:t>I checked the amounts in cash drawers and matched them against sales records as well as checked that payments through cards matched system records to find any inconsistencies.</a:t>
            </a:r>
          </a:p>
          <a:p>
            <a:r>
              <a:rPr lang="en-US" sz="1300" b="1"/>
              <a:t>Tip distribution and payroll</a:t>
            </a:r>
            <a:r>
              <a:rPr lang="en-US" sz="1300"/>
              <a:t>: I conducted regular checks of tip distribution and staff sales performance to guarantee fairness and evaluate incentives.</a:t>
            </a:r>
          </a:p>
          <a:p>
            <a:r>
              <a:rPr lang="en-US" sz="1300" b="1"/>
              <a:t>Inventory adjustment: I</a:t>
            </a:r>
            <a:r>
              <a:rPr lang="en-US" sz="1300"/>
              <a:t> compared sales data with stock usage patterns for finding discrepancies which helped me modify forthcoming buying strategies.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256020" y="2177456"/>
            <a:ext cx="5097780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b="1"/>
              <a:t>Key Insights Generated</a:t>
            </a:r>
          </a:p>
          <a:p>
            <a:r>
              <a:rPr lang="en-US" sz="1700"/>
              <a:t>Based on customer traffic, the analysis revealed the need to recruit more employees to minimize waiting periods while enhancing our service quality.</a:t>
            </a:r>
          </a:p>
          <a:p>
            <a:r>
              <a:rPr lang="en-US" sz="1700"/>
              <a:t>The analysis also revealed the need for stricter policies for voids and refunds to decrease financial losses within the organization.</a:t>
            </a:r>
          </a:p>
          <a:p>
            <a:r>
              <a:rPr lang="en-US" sz="1700"/>
              <a:t>The analysis of individual sales reports via the POS revealed the need to provide specialized training for waiters to enhance their service delivery.</a:t>
            </a:r>
          </a:p>
          <a:p>
            <a:r>
              <a:rPr lang="en-US" sz="1700"/>
              <a:t>Evaluation of best-selling and underperforming menu choices revealed the need for price modifications for better menu optimization.</a:t>
            </a:r>
          </a:p>
        </p:txBody>
      </p:sp>
    </p:spTree>
    <p:extLst>
      <p:ext uri="{BB962C8B-B14F-4D97-AF65-F5344CB8AC3E}">
        <p14:creationId xmlns:p14="http://schemas.microsoft.com/office/powerpoint/2010/main" val="2714284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36F400F-DF28-43BC-8D8E-4929793B3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8377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Reflective Analysis and Future Career Development</a:t>
            </a:r>
            <a:endParaRPr lang="en-US" b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77456"/>
            <a:ext cx="5097780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b="1" dirty="0"/>
              <a:t>Reflective Analysis</a:t>
            </a:r>
          </a:p>
          <a:p>
            <a:r>
              <a:rPr lang="en-US" sz="1500" dirty="0"/>
              <a:t>The placement helped me develop key skills in management such as self management, team management, communication and team collaboration.</a:t>
            </a:r>
          </a:p>
          <a:p>
            <a:r>
              <a:rPr lang="en-US" sz="1500" dirty="0"/>
              <a:t>I also learnt and </a:t>
            </a:r>
            <a:r>
              <a:rPr lang="en-US" sz="1500" dirty="0" err="1"/>
              <a:t>practised</a:t>
            </a:r>
            <a:r>
              <a:rPr lang="en-US" sz="1500" dirty="0"/>
              <a:t> administrative management theory as a manager. Some of the principles applied include division of </a:t>
            </a:r>
            <a:r>
              <a:rPr lang="en-US" sz="1500" dirty="0" err="1"/>
              <a:t>labour</a:t>
            </a:r>
            <a:r>
              <a:rPr lang="en-US" sz="1500" dirty="0"/>
              <a:t>, initiative and order.</a:t>
            </a:r>
          </a:p>
          <a:p>
            <a:r>
              <a:rPr lang="en-US" sz="1500" dirty="0"/>
              <a:t>The placement also helped me develop technical skills by learning how to use the POS system, generate reports and draw insights.</a:t>
            </a:r>
          </a:p>
          <a:p>
            <a:r>
              <a:rPr lang="en-US" sz="1500" dirty="0"/>
              <a:t>Problem solving and trouble shooting skills in managing system failures and staff shortages.</a:t>
            </a:r>
          </a:p>
          <a:p>
            <a:r>
              <a:rPr lang="en-US" sz="1500" dirty="0"/>
              <a:t>I Learned about end-of day reconciliation to balance cash, distribute tips and review sales reports.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6020" y="2177456"/>
            <a:ext cx="5097780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b="1"/>
              <a:t>Future Career Development</a:t>
            </a:r>
          </a:p>
          <a:p>
            <a:r>
              <a:rPr lang="en-US" sz="1700"/>
              <a:t>My Experience at the Anasma Greek Eatery  will strengthen my future restaurant management roles.</a:t>
            </a:r>
          </a:p>
          <a:p>
            <a:r>
              <a:rPr lang="en-US" sz="1700"/>
              <a:t>The experience has also helped me understand strategic decision making and the roles of leadership in future business management and success.</a:t>
            </a:r>
          </a:p>
          <a:p>
            <a:r>
              <a:rPr lang="en-US" sz="1700"/>
              <a:t>The skills developed in data analysis, and POS proficiency will be key in improving future restaurant efficiency and meeting customer needs.</a:t>
            </a:r>
          </a:p>
          <a:p>
            <a:r>
              <a:rPr lang="en-US" sz="1700"/>
              <a:t>The troubleshooting skills will be key in addressing business uncertainties.</a:t>
            </a:r>
          </a:p>
        </p:txBody>
      </p:sp>
    </p:spTree>
    <p:extLst>
      <p:ext uri="{BB962C8B-B14F-4D97-AF65-F5344CB8AC3E}">
        <p14:creationId xmlns:p14="http://schemas.microsoft.com/office/powerpoint/2010/main" val="736838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A3C7DEA-BCC2-4295-8850-147993296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289949D-B9F6-468A-86FE-2694DC5AE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226" y="1755073"/>
            <a:ext cx="9833548" cy="1066802"/>
          </a:xfrm>
        </p:spPr>
        <p:txBody>
          <a:bodyPr anchor="b"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References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4DF0958-0C87-4C28-9554-2FADC788C2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EC53B48-7B73-49D1-A6FD-9DBF5141EA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DEDDC41-2C98-4AF1-A0EA-AEEC34827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2208F20-F93C-4530-8370-FC7818BAB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52F51E0-B50B-43EA-B6AC-C16BD29C3E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049325"/>
            <a:ext cx="9833548" cy="2945574"/>
          </a:xfrm>
        </p:spPr>
        <p:txBody>
          <a:bodyPr anchor="ctr">
            <a:normAutofit/>
          </a:bodyPr>
          <a:lstStyle/>
          <a:p>
            <a:r>
              <a:rPr lang="en-US" sz="700">
                <a:solidFill>
                  <a:schemeClr val="tx2"/>
                </a:solidFill>
              </a:rPr>
              <a:t>Ali, B.J. and Anwar, G., 2021. An empirical study of employees’ motivation and its influence job satisfaction. Ali, BJ, &amp; Anwar, G.(2021). An Empirical Study of Employees’ Motivation and its Influence Job Satisfaction. International Journal of Engineering, Business and Management, 5(2), pp.21-30. https://papers.ssrn.com/sol3/papers.cfm?abstract_id=3822723. </a:t>
            </a:r>
          </a:p>
          <a:p>
            <a:r>
              <a:rPr lang="en-US" sz="700">
                <a:solidFill>
                  <a:schemeClr val="tx2"/>
                </a:solidFill>
              </a:rPr>
              <a:t>Anasma (2025). Anasma. [online] Anasma. Available at: https://www.anasma.co.uk/ [Accessed 4 Feb. 2025].</a:t>
            </a:r>
          </a:p>
          <a:p>
            <a:r>
              <a:rPr lang="en-US" sz="700">
                <a:solidFill>
                  <a:schemeClr val="tx2"/>
                </a:solidFill>
              </a:rPr>
              <a:t>Ancilla, G.M., Rajagopal, H., Al-Hadi, I.A.A., Rajagopal, R. and Mokthar, N., 2024. Development of a Desktop Application Restaurant Management System. In Proceedings of the International Conference on Artificial Life and Robotics (ICAROB) (Vol. 29, pp. 510-517). https://alife-robotics.co.jp/members2024/icarob/data/html/data/OS/OS18-5.pdf. </a:t>
            </a:r>
          </a:p>
          <a:p>
            <a:r>
              <a:rPr lang="en-US" sz="700">
                <a:solidFill>
                  <a:schemeClr val="tx2"/>
                </a:solidFill>
              </a:rPr>
              <a:t>Barlan-Espino, A.G., 2017. Operational efficiency and customer satisfaction of restaurants: Basis for business operation enhancement. Asia Pacific Journal of Multidisciplinary Research, 5(1), pp.122-132.</a:t>
            </a:r>
          </a:p>
          <a:p>
            <a:r>
              <a:rPr lang="en-US" sz="700">
                <a:solidFill>
                  <a:schemeClr val="tx2"/>
                </a:solidFill>
              </a:rPr>
              <a:t>Chang, B.R., Tsai, H.F. and Huang, H.C., 2018. Implementation of Smart Mobile Point-of-Sale Cash Register System. J. Netw. Intell., 3(3), pp.170-188. https://web.archive.org/web/20200720135816id_/http://bit.kuas.edu.tw/~jni/2018/vol3/JNI_2018_vol3_n3_003.pdf. </a:t>
            </a:r>
          </a:p>
          <a:p>
            <a:r>
              <a:rPr lang="en-US" sz="700">
                <a:solidFill>
                  <a:schemeClr val="tx2"/>
                </a:solidFill>
              </a:rPr>
              <a:t>Cote, M., 2015. The Power of Point of Sale Improving Growth, Profit, and Customer Service in a Retail Business. https://digitalcommons.bryant.edu/cgi/viewcontent.cgi?article=1016&amp;context=honors_marketing. </a:t>
            </a:r>
          </a:p>
          <a:p>
            <a:r>
              <a:rPr lang="en-US" sz="700">
                <a:solidFill>
                  <a:schemeClr val="tx2"/>
                </a:solidFill>
              </a:rPr>
              <a:t>Cross, R., 2021. Beyond Collaboration Overload: How to Work Smarter, Get Ahead, and Restore Your Well-Being. Harvard Business Press.</a:t>
            </a:r>
          </a:p>
          <a:p>
            <a:r>
              <a:rPr lang="en-US" sz="700">
                <a:solidFill>
                  <a:schemeClr val="tx2"/>
                </a:solidFill>
              </a:rPr>
              <a:t>Gilje, E.L., 2009. Usability challenges for contactless mobile payment at a physical point of sale: Central themes and trade-offs (Master's thesis, Institutt for datateknikk og informasjonsvitenskap). https://ntnuopen.ntnu.no/ntnu-xmlui/handle/11250/251388. </a:t>
            </a:r>
          </a:p>
          <a:p>
            <a:r>
              <a:rPr lang="en-US" sz="700">
                <a:solidFill>
                  <a:schemeClr val="tx2"/>
                </a:solidFill>
              </a:rPr>
              <a:t>Goddard, T.B., 2023. Critical Areas in Advanced Driver Assistance Systems Safety: Point of Sale and Crash Reporting (No. 06-003). Safety through Disruption (Safe-D) University Transportation Center (UTC). https://rosap.ntl.bts.gov/view/dot/73264. </a:t>
            </a:r>
          </a:p>
          <a:p>
            <a:endParaRPr lang="en-US" sz="7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0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/>
              <a:t>References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1500"/>
              <a:t>Golden , L 2025. Irregular Work Scheduling and Its Consequences. [online] https://www.epi.org/. Available at: https://www.epi.org/publication/irregular-work-scheduling-and-its-consequences/ [Accessed 5 Feb. 2025].</a:t>
            </a:r>
          </a:p>
          <a:p>
            <a:r>
              <a:rPr lang="en-US" sz="1500"/>
              <a:t>Gottsch, K.A., 2021. The Influence of Customer Feedback on Employee Behaviors Delivering the Brand Promise. https://scholarship.rollins.edu/cgi/viewcontent.cgi?article=1052&amp;context=dba_dissertations. </a:t>
            </a:r>
          </a:p>
          <a:p>
            <a:r>
              <a:rPr lang="en-US" sz="1500"/>
              <a:t>Haavisto, V.E. and Linge, T.T., 2022. Internal crisis communication and Nordic leadership: the importance of transparent and participative communication in times of crisis. Scandinavian Journal of Hospitality and Tourism, 22(4-5), pp.331-356. https://www.tandfonline.com/doi/pdf/10.1080/15022250.2022.2123038. </a:t>
            </a:r>
          </a:p>
          <a:p>
            <a:r>
              <a:rPr lang="en-US" sz="1500"/>
              <a:t>Kanyan, A., Ngana, L. and Voon, B.H., 2016. Improving the service operations of fast-food restaurants. Procedia-Social and Behavioral Sciences, 224, pp.190-198. https://www.sciencedirect.com/science/article/pii/S1877042816305237. </a:t>
            </a:r>
          </a:p>
          <a:p>
            <a:r>
              <a:rPr lang="en-US" sz="1500"/>
              <a:t>Kumar, S., 2023. ICT in Hospitality: A textbook for PG students. Dr Sunil Kumar. https://books.google.com/books?hl=en&amp;lr=&amp;id=c78CEQAAQBAJ&amp;oi=fnd&amp;pg=PR4&amp;dq=Booking+system+Operation,+POS+and+CRM+connect+reservation+records+to+customer+records+which+supports+individualized+customer+service&amp;ots=6Fgqn51ySJ&amp;sig=3n-UwX3_Cm2xAPzslpy8Eklp9wI#v=onepage&amp;q&amp;f=false. </a:t>
            </a:r>
          </a:p>
          <a:p>
            <a:r>
              <a:rPr lang="en-US" sz="1500"/>
              <a:t>Novikava, D., 2019. Recommendation for improving the internal communication in a case restaurant. https://www.theseus.fi/bitstream/handle/10024/261538/Thesis_Novikava.pdf?sequence=2. </a:t>
            </a:r>
          </a:p>
        </p:txBody>
      </p:sp>
    </p:spTree>
    <p:extLst>
      <p:ext uri="{BB962C8B-B14F-4D97-AF65-F5344CB8AC3E}">
        <p14:creationId xmlns:p14="http://schemas.microsoft.com/office/powerpoint/2010/main" val="4267716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4094</Words>
  <Application>Microsoft Office PowerPoint</Application>
  <PresentationFormat>Widescreen</PresentationFormat>
  <Paragraphs>210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Introduction</vt:lpstr>
      <vt:lpstr>Liaison and Effective Communication Among Team </vt:lpstr>
      <vt:lpstr>Liaison and Effective Communication Among Team. Cont.</vt:lpstr>
      <vt:lpstr>Troubleshooting Skills</vt:lpstr>
      <vt:lpstr>Operating Point-of-Sale (POS) Systems</vt:lpstr>
      <vt:lpstr>Booking System Management</vt:lpstr>
      <vt:lpstr>Inventory Management, Stock Ordering  and Data Feedback</vt:lpstr>
      <vt:lpstr>End of Day Reconciliation and Insights</vt:lpstr>
      <vt:lpstr>Reflective Analysis and Future Career Development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2239463@student.uwtsd.ac.uk</dc:creator>
  <cp:lastModifiedBy>Raluca Georgiana Chiparus Zosan (2239463)</cp:lastModifiedBy>
  <cp:revision>117</cp:revision>
  <dcterms:created xsi:type="dcterms:W3CDTF">2025-02-04T10:56:27Z</dcterms:created>
  <dcterms:modified xsi:type="dcterms:W3CDTF">2025-02-10T12:52:07Z</dcterms:modified>
</cp:coreProperties>
</file>