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756"/>
    <p:restoredTop sz="94654"/>
  </p:normalViewPr>
  <p:slideViewPr>
    <p:cSldViewPr snapToGrid="0" snapToObjects="1">
      <p:cViewPr varScale="1">
        <p:scale>
          <a:sx n="110" d="100"/>
          <a:sy n="110" d="100"/>
        </p:scale>
        <p:origin x="39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CC35353-23D9-4A4D-B80E-ACB1B420EE4B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09698D0-3987-4242-AD1F-179E7B69ABAB}">
      <dgm:prSet/>
      <dgm:spPr/>
      <dgm:t>
        <a:bodyPr/>
        <a:lstStyle/>
        <a:p>
          <a:r>
            <a:rPr lang="en-US"/>
            <a:t>To be able to listen to one another</a:t>
          </a:r>
        </a:p>
      </dgm:t>
    </dgm:pt>
    <dgm:pt modelId="{B7663B14-3180-4EFD-A9BD-451D23D3D96E}" type="parTrans" cxnId="{02058DCF-7C3C-4AC9-AA04-54C19F52F3C2}">
      <dgm:prSet/>
      <dgm:spPr/>
      <dgm:t>
        <a:bodyPr/>
        <a:lstStyle/>
        <a:p>
          <a:endParaRPr lang="en-US"/>
        </a:p>
      </dgm:t>
    </dgm:pt>
    <dgm:pt modelId="{41BAD285-EF87-4884-AD22-E1674080CA7C}" type="sibTrans" cxnId="{02058DCF-7C3C-4AC9-AA04-54C19F52F3C2}">
      <dgm:prSet/>
      <dgm:spPr/>
      <dgm:t>
        <a:bodyPr/>
        <a:lstStyle/>
        <a:p>
          <a:endParaRPr lang="en-US"/>
        </a:p>
      </dgm:t>
    </dgm:pt>
    <dgm:pt modelId="{7C205C43-0F90-4DBF-979E-034253D7072C}">
      <dgm:prSet/>
      <dgm:spPr/>
      <dgm:t>
        <a:bodyPr/>
        <a:lstStyle/>
        <a:p>
          <a:r>
            <a:rPr lang="en-US"/>
            <a:t>To take on board other opinions and ideas</a:t>
          </a:r>
        </a:p>
      </dgm:t>
    </dgm:pt>
    <dgm:pt modelId="{64E127F8-37B9-4E65-B84F-58483A42C33E}" type="parTrans" cxnId="{342DC3A2-D7D3-49FE-8DAA-B7FC89F2872E}">
      <dgm:prSet/>
      <dgm:spPr/>
      <dgm:t>
        <a:bodyPr/>
        <a:lstStyle/>
        <a:p>
          <a:endParaRPr lang="en-US"/>
        </a:p>
      </dgm:t>
    </dgm:pt>
    <dgm:pt modelId="{006DC4D1-41F1-44F2-A0D5-E92FBB7258A3}" type="sibTrans" cxnId="{342DC3A2-D7D3-49FE-8DAA-B7FC89F2872E}">
      <dgm:prSet/>
      <dgm:spPr/>
      <dgm:t>
        <a:bodyPr/>
        <a:lstStyle/>
        <a:p>
          <a:endParaRPr lang="en-US"/>
        </a:p>
      </dgm:t>
    </dgm:pt>
    <dgm:pt modelId="{DD6EDD76-EE6E-4C8E-BEA3-B8F6A8795325}">
      <dgm:prSet/>
      <dgm:spPr/>
      <dgm:t>
        <a:bodyPr/>
        <a:lstStyle/>
        <a:p>
          <a:r>
            <a:rPr lang="en-US"/>
            <a:t>To be involved in discussions </a:t>
          </a:r>
        </a:p>
      </dgm:t>
    </dgm:pt>
    <dgm:pt modelId="{8071633C-E485-4302-9801-8EB29113B1E3}" type="parTrans" cxnId="{DFAC152F-35BE-4056-81A6-F6A598D59403}">
      <dgm:prSet/>
      <dgm:spPr/>
      <dgm:t>
        <a:bodyPr/>
        <a:lstStyle/>
        <a:p>
          <a:endParaRPr lang="en-US"/>
        </a:p>
      </dgm:t>
    </dgm:pt>
    <dgm:pt modelId="{4E1764E7-B7A9-4637-894D-77E15D0A4EF5}" type="sibTrans" cxnId="{DFAC152F-35BE-4056-81A6-F6A598D59403}">
      <dgm:prSet/>
      <dgm:spPr/>
      <dgm:t>
        <a:bodyPr/>
        <a:lstStyle/>
        <a:p>
          <a:endParaRPr lang="en-US"/>
        </a:p>
      </dgm:t>
    </dgm:pt>
    <dgm:pt modelId="{54138EA5-C15D-42E0-BF53-6B75C2845783}">
      <dgm:prSet/>
      <dgm:spPr/>
      <dgm:t>
        <a:bodyPr/>
        <a:lstStyle/>
        <a:p>
          <a:r>
            <a:rPr lang="en-US"/>
            <a:t>To create ideas together </a:t>
          </a:r>
        </a:p>
      </dgm:t>
    </dgm:pt>
    <dgm:pt modelId="{A275FF89-8A7F-4E72-A273-F337AD4A8B46}" type="parTrans" cxnId="{E3A6E9CD-DA91-4298-A895-A2572271141D}">
      <dgm:prSet/>
      <dgm:spPr/>
      <dgm:t>
        <a:bodyPr/>
        <a:lstStyle/>
        <a:p>
          <a:endParaRPr lang="en-US"/>
        </a:p>
      </dgm:t>
    </dgm:pt>
    <dgm:pt modelId="{DCE4E084-0C00-444D-80AB-1C28A2E0D944}" type="sibTrans" cxnId="{E3A6E9CD-DA91-4298-A895-A2572271141D}">
      <dgm:prSet/>
      <dgm:spPr/>
      <dgm:t>
        <a:bodyPr/>
        <a:lstStyle/>
        <a:p>
          <a:endParaRPr lang="en-US"/>
        </a:p>
      </dgm:t>
    </dgm:pt>
    <dgm:pt modelId="{E7E79695-5022-4C6F-94B8-CDD24F41AA5A}">
      <dgm:prSet/>
      <dgm:spPr/>
      <dgm:t>
        <a:bodyPr/>
        <a:lstStyle/>
        <a:p>
          <a:r>
            <a:rPr lang="en-US"/>
            <a:t>To help each other </a:t>
          </a:r>
        </a:p>
      </dgm:t>
    </dgm:pt>
    <dgm:pt modelId="{25A6E037-67F6-46C9-A5E8-2D93F7323189}" type="parTrans" cxnId="{8C47DED1-ECEF-4EA9-B0E6-B93B2848A8BA}">
      <dgm:prSet/>
      <dgm:spPr/>
      <dgm:t>
        <a:bodyPr/>
        <a:lstStyle/>
        <a:p>
          <a:endParaRPr lang="en-US"/>
        </a:p>
      </dgm:t>
    </dgm:pt>
    <dgm:pt modelId="{D3379328-4417-4659-BB71-C31A3F762748}" type="sibTrans" cxnId="{8C47DED1-ECEF-4EA9-B0E6-B93B2848A8BA}">
      <dgm:prSet/>
      <dgm:spPr/>
      <dgm:t>
        <a:bodyPr/>
        <a:lstStyle/>
        <a:p>
          <a:endParaRPr lang="en-US"/>
        </a:p>
      </dgm:t>
    </dgm:pt>
    <dgm:pt modelId="{E8E30951-C901-4FBA-A2B1-2D9524C4B158}">
      <dgm:prSet/>
      <dgm:spPr/>
      <dgm:t>
        <a:bodyPr/>
        <a:lstStyle/>
        <a:p>
          <a:r>
            <a:rPr lang="en-US" dirty="0"/>
            <a:t>Teamwork is important in an educational environment as:</a:t>
          </a:r>
        </a:p>
      </dgm:t>
    </dgm:pt>
    <dgm:pt modelId="{D8E9B4E4-8D81-458F-A1DB-D7E453A9CACE}" type="parTrans" cxnId="{D499F2ED-0453-4567-A4E7-6F98C8C9F217}">
      <dgm:prSet/>
      <dgm:spPr/>
      <dgm:t>
        <a:bodyPr/>
        <a:lstStyle/>
        <a:p>
          <a:endParaRPr lang="en-US"/>
        </a:p>
      </dgm:t>
    </dgm:pt>
    <dgm:pt modelId="{5B46FA39-2C2A-401C-A559-2ACBF63A8A20}" type="sibTrans" cxnId="{D499F2ED-0453-4567-A4E7-6F98C8C9F217}">
      <dgm:prSet/>
      <dgm:spPr/>
      <dgm:t>
        <a:bodyPr/>
        <a:lstStyle/>
        <a:p>
          <a:endParaRPr lang="en-US"/>
        </a:p>
      </dgm:t>
    </dgm:pt>
    <dgm:pt modelId="{AA48971F-56AA-456F-8579-D394745C2635}">
      <dgm:prSet/>
      <dgm:spPr/>
      <dgm:t>
        <a:bodyPr/>
        <a:lstStyle/>
        <a:p>
          <a:r>
            <a:rPr lang="en-US"/>
            <a:t>It helps create a stronger rapport with your team </a:t>
          </a:r>
        </a:p>
      </dgm:t>
    </dgm:pt>
    <dgm:pt modelId="{83FCC890-2E68-4EDD-AB35-3D225454119A}" type="parTrans" cxnId="{92C443C6-484D-487C-9592-3BD08E4FDA8C}">
      <dgm:prSet/>
      <dgm:spPr/>
      <dgm:t>
        <a:bodyPr/>
        <a:lstStyle/>
        <a:p>
          <a:endParaRPr lang="en-US"/>
        </a:p>
      </dgm:t>
    </dgm:pt>
    <dgm:pt modelId="{2E3C767F-9587-42D5-808E-59ED3CB2DE2A}" type="sibTrans" cxnId="{92C443C6-484D-487C-9592-3BD08E4FDA8C}">
      <dgm:prSet/>
      <dgm:spPr/>
      <dgm:t>
        <a:bodyPr/>
        <a:lstStyle/>
        <a:p>
          <a:endParaRPr lang="en-US"/>
        </a:p>
      </dgm:t>
    </dgm:pt>
    <dgm:pt modelId="{87F1C5A4-910B-4839-BD5D-393799302D8C}">
      <dgm:prSet/>
      <dgm:spPr/>
      <dgm:t>
        <a:bodyPr/>
        <a:lstStyle/>
        <a:p>
          <a:r>
            <a:rPr lang="en-US"/>
            <a:t>To provide an excellent support system for one another and for the children </a:t>
          </a:r>
        </a:p>
      </dgm:t>
    </dgm:pt>
    <dgm:pt modelId="{3C4EC7E2-4ED4-49F3-A829-27A799C5392C}" type="parTrans" cxnId="{F178983F-D53B-4F0D-A109-7C28324C0449}">
      <dgm:prSet/>
      <dgm:spPr/>
      <dgm:t>
        <a:bodyPr/>
        <a:lstStyle/>
        <a:p>
          <a:endParaRPr lang="en-US"/>
        </a:p>
      </dgm:t>
    </dgm:pt>
    <dgm:pt modelId="{8FA6E864-0AD2-4B1C-8707-D9CAD43BC4E9}" type="sibTrans" cxnId="{F178983F-D53B-4F0D-A109-7C28324C0449}">
      <dgm:prSet/>
      <dgm:spPr/>
      <dgm:t>
        <a:bodyPr/>
        <a:lstStyle/>
        <a:p>
          <a:endParaRPr lang="en-US"/>
        </a:p>
      </dgm:t>
    </dgm:pt>
    <dgm:pt modelId="{5464DC6B-C888-4569-B58F-6643CC4B9602}">
      <dgm:prSet/>
      <dgm:spPr/>
      <dgm:t>
        <a:bodyPr/>
        <a:lstStyle/>
        <a:p>
          <a:r>
            <a:rPr lang="en-US"/>
            <a:t>To make sure you are providing the best working environment for the children to learn in </a:t>
          </a:r>
        </a:p>
      </dgm:t>
    </dgm:pt>
    <dgm:pt modelId="{50BFFF8D-E2C9-49B0-AE8C-3CFE351E026B}" type="parTrans" cxnId="{5CD40736-C8B0-4773-ACE1-08A5755CDCEA}">
      <dgm:prSet/>
      <dgm:spPr/>
      <dgm:t>
        <a:bodyPr/>
        <a:lstStyle/>
        <a:p>
          <a:endParaRPr lang="en-US"/>
        </a:p>
      </dgm:t>
    </dgm:pt>
    <dgm:pt modelId="{A64C6B84-7769-4ABE-822D-D23EB09EA42A}" type="sibTrans" cxnId="{5CD40736-C8B0-4773-ACE1-08A5755CDCEA}">
      <dgm:prSet/>
      <dgm:spPr/>
      <dgm:t>
        <a:bodyPr/>
        <a:lstStyle/>
        <a:p>
          <a:endParaRPr lang="en-US"/>
        </a:p>
      </dgm:t>
    </dgm:pt>
    <dgm:pt modelId="{A1D439E3-739E-AC43-825D-B7A1F5F45655}" type="pres">
      <dgm:prSet presAssocID="{ACC35353-23D9-4A4D-B80E-ACB1B420EE4B}" presName="diagram" presStyleCnt="0">
        <dgm:presLayoutVars>
          <dgm:dir/>
          <dgm:resizeHandles val="exact"/>
        </dgm:presLayoutVars>
      </dgm:prSet>
      <dgm:spPr/>
    </dgm:pt>
    <dgm:pt modelId="{A09BE207-40E9-8445-8B50-F440247D3D07}" type="pres">
      <dgm:prSet presAssocID="{109698D0-3987-4242-AD1F-179E7B69ABAB}" presName="node" presStyleLbl="node1" presStyleIdx="0" presStyleCnt="9">
        <dgm:presLayoutVars>
          <dgm:bulletEnabled val="1"/>
        </dgm:presLayoutVars>
      </dgm:prSet>
      <dgm:spPr/>
    </dgm:pt>
    <dgm:pt modelId="{F727F828-DF2E-4040-B493-EEDD55B5C42D}" type="pres">
      <dgm:prSet presAssocID="{41BAD285-EF87-4884-AD22-E1674080CA7C}" presName="sibTrans" presStyleCnt="0"/>
      <dgm:spPr/>
    </dgm:pt>
    <dgm:pt modelId="{BE44B07B-1F54-7C4C-BBD1-E651D7BF78E9}" type="pres">
      <dgm:prSet presAssocID="{7C205C43-0F90-4DBF-979E-034253D7072C}" presName="node" presStyleLbl="node1" presStyleIdx="1" presStyleCnt="9">
        <dgm:presLayoutVars>
          <dgm:bulletEnabled val="1"/>
        </dgm:presLayoutVars>
      </dgm:prSet>
      <dgm:spPr/>
    </dgm:pt>
    <dgm:pt modelId="{13E09925-BA42-EF48-9AB7-CA546BD849D9}" type="pres">
      <dgm:prSet presAssocID="{006DC4D1-41F1-44F2-A0D5-E92FBB7258A3}" presName="sibTrans" presStyleCnt="0"/>
      <dgm:spPr/>
    </dgm:pt>
    <dgm:pt modelId="{42C830F0-7744-F44F-8289-4B358E188A7F}" type="pres">
      <dgm:prSet presAssocID="{DD6EDD76-EE6E-4C8E-BEA3-B8F6A8795325}" presName="node" presStyleLbl="node1" presStyleIdx="2" presStyleCnt="9">
        <dgm:presLayoutVars>
          <dgm:bulletEnabled val="1"/>
        </dgm:presLayoutVars>
      </dgm:prSet>
      <dgm:spPr/>
    </dgm:pt>
    <dgm:pt modelId="{BE5A2A80-AD74-A54D-A349-0B86705BC3BF}" type="pres">
      <dgm:prSet presAssocID="{4E1764E7-B7A9-4637-894D-77E15D0A4EF5}" presName="sibTrans" presStyleCnt="0"/>
      <dgm:spPr/>
    </dgm:pt>
    <dgm:pt modelId="{ACCC2F7A-059E-284E-8501-6D15EADD12D7}" type="pres">
      <dgm:prSet presAssocID="{54138EA5-C15D-42E0-BF53-6B75C2845783}" presName="node" presStyleLbl="node1" presStyleIdx="3" presStyleCnt="9">
        <dgm:presLayoutVars>
          <dgm:bulletEnabled val="1"/>
        </dgm:presLayoutVars>
      </dgm:prSet>
      <dgm:spPr/>
    </dgm:pt>
    <dgm:pt modelId="{2EA6A1E7-E56E-084B-925A-0B845CD4BD30}" type="pres">
      <dgm:prSet presAssocID="{DCE4E084-0C00-444D-80AB-1C28A2E0D944}" presName="sibTrans" presStyleCnt="0"/>
      <dgm:spPr/>
    </dgm:pt>
    <dgm:pt modelId="{4C4C2AD0-5ACA-C04E-81BD-3F05EB09D81D}" type="pres">
      <dgm:prSet presAssocID="{E7E79695-5022-4C6F-94B8-CDD24F41AA5A}" presName="node" presStyleLbl="node1" presStyleIdx="4" presStyleCnt="9">
        <dgm:presLayoutVars>
          <dgm:bulletEnabled val="1"/>
        </dgm:presLayoutVars>
      </dgm:prSet>
      <dgm:spPr/>
    </dgm:pt>
    <dgm:pt modelId="{21B6AA7E-75D8-9F41-84E6-5EA11F20773C}" type="pres">
      <dgm:prSet presAssocID="{D3379328-4417-4659-BB71-C31A3F762748}" presName="sibTrans" presStyleCnt="0"/>
      <dgm:spPr/>
    </dgm:pt>
    <dgm:pt modelId="{657BC3FE-843D-CA4C-BA51-748E1ADF7A5D}" type="pres">
      <dgm:prSet presAssocID="{E8E30951-C901-4FBA-A2B1-2D9524C4B158}" presName="node" presStyleLbl="node1" presStyleIdx="5" presStyleCnt="9">
        <dgm:presLayoutVars>
          <dgm:bulletEnabled val="1"/>
        </dgm:presLayoutVars>
      </dgm:prSet>
      <dgm:spPr/>
    </dgm:pt>
    <dgm:pt modelId="{CA6C6D43-D142-5D4D-8984-397786AA4BD4}" type="pres">
      <dgm:prSet presAssocID="{5B46FA39-2C2A-401C-A559-2ACBF63A8A20}" presName="sibTrans" presStyleCnt="0"/>
      <dgm:spPr/>
    </dgm:pt>
    <dgm:pt modelId="{20D2FE4B-5D58-5240-B4B3-9032361BCD2A}" type="pres">
      <dgm:prSet presAssocID="{AA48971F-56AA-456F-8579-D394745C2635}" presName="node" presStyleLbl="node1" presStyleIdx="6" presStyleCnt="9">
        <dgm:presLayoutVars>
          <dgm:bulletEnabled val="1"/>
        </dgm:presLayoutVars>
      </dgm:prSet>
      <dgm:spPr/>
    </dgm:pt>
    <dgm:pt modelId="{60BBFA0B-3CD2-7644-A899-72CB993F7B38}" type="pres">
      <dgm:prSet presAssocID="{2E3C767F-9587-42D5-808E-59ED3CB2DE2A}" presName="sibTrans" presStyleCnt="0"/>
      <dgm:spPr/>
    </dgm:pt>
    <dgm:pt modelId="{CE903823-4D71-7E48-B6AF-F33A76D2D217}" type="pres">
      <dgm:prSet presAssocID="{87F1C5A4-910B-4839-BD5D-393799302D8C}" presName="node" presStyleLbl="node1" presStyleIdx="7" presStyleCnt="9">
        <dgm:presLayoutVars>
          <dgm:bulletEnabled val="1"/>
        </dgm:presLayoutVars>
      </dgm:prSet>
      <dgm:spPr/>
    </dgm:pt>
    <dgm:pt modelId="{71C9A18E-9D58-604B-B278-5D6EFC1F9587}" type="pres">
      <dgm:prSet presAssocID="{8FA6E864-0AD2-4B1C-8707-D9CAD43BC4E9}" presName="sibTrans" presStyleCnt="0"/>
      <dgm:spPr/>
    </dgm:pt>
    <dgm:pt modelId="{02395325-A1BC-0F45-8E00-88E2616CDA2B}" type="pres">
      <dgm:prSet presAssocID="{5464DC6B-C888-4569-B58F-6643CC4B9602}" presName="node" presStyleLbl="node1" presStyleIdx="8" presStyleCnt="9">
        <dgm:presLayoutVars>
          <dgm:bulletEnabled val="1"/>
        </dgm:presLayoutVars>
      </dgm:prSet>
      <dgm:spPr/>
    </dgm:pt>
  </dgm:ptLst>
  <dgm:cxnLst>
    <dgm:cxn modelId="{E44FC621-4126-9742-ADC0-5736F17D6F44}" type="presOf" srcId="{54138EA5-C15D-42E0-BF53-6B75C2845783}" destId="{ACCC2F7A-059E-284E-8501-6D15EADD12D7}" srcOrd="0" destOrd="0" presId="urn:microsoft.com/office/officeart/2005/8/layout/default"/>
    <dgm:cxn modelId="{DFAC152F-35BE-4056-81A6-F6A598D59403}" srcId="{ACC35353-23D9-4A4D-B80E-ACB1B420EE4B}" destId="{DD6EDD76-EE6E-4C8E-BEA3-B8F6A8795325}" srcOrd="2" destOrd="0" parTransId="{8071633C-E485-4302-9801-8EB29113B1E3}" sibTransId="{4E1764E7-B7A9-4637-894D-77E15D0A4EF5}"/>
    <dgm:cxn modelId="{5CD40736-C8B0-4773-ACE1-08A5755CDCEA}" srcId="{ACC35353-23D9-4A4D-B80E-ACB1B420EE4B}" destId="{5464DC6B-C888-4569-B58F-6643CC4B9602}" srcOrd="8" destOrd="0" parTransId="{50BFFF8D-E2C9-49B0-AE8C-3CFE351E026B}" sibTransId="{A64C6B84-7769-4ABE-822D-D23EB09EA42A}"/>
    <dgm:cxn modelId="{F178983F-D53B-4F0D-A109-7C28324C0449}" srcId="{ACC35353-23D9-4A4D-B80E-ACB1B420EE4B}" destId="{87F1C5A4-910B-4839-BD5D-393799302D8C}" srcOrd="7" destOrd="0" parTransId="{3C4EC7E2-4ED4-49F3-A829-27A799C5392C}" sibTransId="{8FA6E864-0AD2-4B1C-8707-D9CAD43BC4E9}"/>
    <dgm:cxn modelId="{E3FA1242-9F1C-D24A-8171-31CF63E23BB5}" type="presOf" srcId="{AA48971F-56AA-456F-8579-D394745C2635}" destId="{20D2FE4B-5D58-5240-B4B3-9032361BCD2A}" srcOrd="0" destOrd="0" presId="urn:microsoft.com/office/officeart/2005/8/layout/default"/>
    <dgm:cxn modelId="{D7F5AA47-DDAE-6F4E-AED5-4290CFA79EDD}" type="presOf" srcId="{E8E30951-C901-4FBA-A2B1-2D9524C4B158}" destId="{657BC3FE-843D-CA4C-BA51-748E1ADF7A5D}" srcOrd="0" destOrd="0" presId="urn:microsoft.com/office/officeart/2005/8/layout/default"/>
    <dgm:cxn modelId="{EFA04C50-F329-A447-AC75-B1684B125E1D}" type="presOf" srcId="{87F1C5A4-910B-4839-BD5D-393799302D8C}" destId="{CE903823-4D71-7E48-B6AF-F33A76D2D217}" srcOrd="0" destOrd="0" presId="urn:microsoft.com/office/officeart/2005/8/layout/default"/>
    <dgm:cxn modelId="{8833EE74-0264-FD4B-85E8-9E5E22244B18}" type="presOf" srcId="{109698D0-3987-4242-AD1F-179E7B69ABAB}" destId="{A09BE207-40E9-8445-8B50-F440247D3D07}" srcOrd="0" destOrd="0" presId="urn:microsoft.com/office/officeart/2005/8/layout/default"/>
    <dgm:cxn modelId="{E38B7888-D9EB-B343-B6D6-6F666E57A9BF}" type="presOf" srcId="{7C205C43-0F90-4DBF-979E-034253D7072C}" destId="{BE44B07B-1F54-7C4C-BBD1-E651D7BF78E9}" srcOrd="0" destOrd="0" presId="urn:microsoft.com/office/officeart/2005/8/layout/default"/>
    <dgm:cxn modelId="{5FF54A8C-13E1-8546-BE64-025FF1C8BA9C}" type="presOf" srcId="{E7E79695-5022-4C6F-94B8-CDD24F41AA5A}" destId="{4C4C2AD0-5ACA-C04E-81BD-3F05EB09D81D}" srcOrd="0" destOrd="0" presId="urn:microsoft.com/office/officeart/2005/8/layout/default"/>
    <dgm:cxn modelId="{342DC3A2-D7D3-49FE-8DAA-B7FC89F2872E}" srcId="{ACC35353-23D9-4A4D-B80E-ACB1B420EE4B}" destId="{7C205C43-0F90-4DBF-979E-034253D7072C}" srcOrd="1" destOrd="0" parTransId="{64E127F8-37B9-4E65-B84F-58483A42C33E}" sibTransId="{006DC4D1-41F1-44F2-A0D5-E92FBB7258A3}"/>
    <dgm:cxn modelId="{FF2C3BA9-D912-CF49-A269-AFE5871202E5}" type="presOf" srcId="{5464DC6B-C888-4569-B58F-6643CC4B9602}" destId="{02395325-A1BC-0F45-8E00-88E2616CDA2B}" srcOrd="0" destOrd="0" presId="urn:microsoft.com/office/officeart/2005/8/layout/default"/>
    <dgm:cxn modelId="{92C443C6-484D-487C-9592-3BD08E4FDA8C}" srcId="{ACC35353-23D9-4A4D-B80E-ACB1B420EE4B}" destId="{AA48971F-56AA-456F-8579-D394745C2635}" srcOrd="6" destOrd="0" parTransId="{83FCC890-2E68-4EDD-AB35-3D225454119A}" sibTransId="{2E3C767F-9587-42D5-808E-59ED3CB2DE2A}"/>
    <dgm:cxn modelId="{E3A6E9CD-DA91-4298-A895-A2572271141D}" srcId="{ACC35353-23D9-4A4D-B80E-ACB1B420EE4B}" destId="{54138EA5-C15D-42E0-BF53-6B75C2845783}" srcOrd="3" destOrd="0" parTransId="{A275FF89-8A7F-4E72-A273-F337AD4A8B46}" sibTransId="{DCE4E084-0C00-444D-80AB-1C28A2E0D944}"/>
    <dgm:cxn modelId="{02058DCF-7C3C-4AC9-AA04-54C19F52F3C2}" srcId="{ACC35353-23D9-4A4D-B80E-ACB1B420EE4B}" destId="{109698D0-3987-4242-AD1F-179E7B69ABAB}" srcOrd="0" destOrd="0" parTransId="{B7663B14-3180-4EFD-A9BD-451D23D3D96E}" sibTransId="{41BAD285-EF87-4884-AD22-E1674080CA7C}"/>
    <dgm:cxn modelId="{8C47DED1-ECEF-4EA9-B0E6-B93B2848A8BA}" srcId="{ACC35353-23D9-4A4D-B80E-ACB1B420EE4B}" destId="{E7E79695-5022-4C6F-94B8-CDD24F41AA5A}" srcOrd="4" destOrd="0" parTransId="{25A6E037-67F6-46C9-A5E8-2D93F7323189}" sibTransId="{D3379328-4417-4659-BB71-C31A3F762748}"/>
    <dgm:cxn modelId="{9785A7D4-2905-874C-9B32-6376B2608391}" type="presOf" srcId="{DD6EDD76-EE6E-4C8E-BEA3-B8F6A8795325}" destId="{42C830F0-7744-F44F-8289-4B358E188A7F}" srcOrd="0" destOrd="0" presId="urn:microsoft.com/office/officeart/2005/8/layout/default"/>
    <dgm:cxn modelId="{D499F2ED-0453-4567-A4E7-6F98C8C9F217}" srcId="{ACC35353-23D9-4A4D-B80E-ACB1B420EE4B}" destId="{E8E30951-C901-4FBA-A2B1-2D9524C4B158}" srcOrd="5" destOrd="0" parTransId="{D8E9B4E4-8D81-458F-A1DB-D7E453A9CACE}" sibTransId="{5B46FA39-2C2A-401C-A559-2ACBF63A8A20}"/>
    <dgm:cxn modelId="{3FAE88FB-F55F-3646-8AA6-C072F0A8ED0E}" type="presOf" srcId="{ACC35353-23D9-4A4D-B80E-ACB1B420EE4B}" destId="{A1D439E3-739E-AC43-825D-B7A1F5F45655}" srcOrd="0" destOrd="0" presId="urn:microsoft.com/office/officeart/2005/8/layout/default"/>
    <dgm:cxn modelId="{F4344FA3-4773-784D-A9C9-53BB13979F76}" type="presParOf" srcId="{A1D439E3-739E-AC43-825D-B7A1F5F45655}" destId="{A09BE207-40E9-8445-8B50-F440247D3D07}" srcOrd="0" destOrd="0" presId="urn:microsoft.com/office/officeart/2005/8/layout/default"/>
    <dgm:cxn modelId="{964AC11B-C0E8-DC45-B4A8-A5F628551E80}" type="presParOf" srcId="{A1D439E3-739E-AC43-825D-B7A1F5F45655}" destId="{F727F828-DF2E-4040-B493-EEDD55B5C42D}" srcOrd="1" destOrd="0" presId="urn:microsoft.com/office/officeart/2005/8/layout/default"/>
    <dgm:cxn modelId="{33434ABA-473E-9D43-9146-49D133470325}" type="presParOf" srcId="{A1D439E3-739E-AC43-825D-B7A1F5F45655}" destId="{BE44B07B-1F54-7C4C-BBD1-E651D7BF78E9}" srcOrd="2" destOrd="0" presId="urn:microsoft.com/office/officeart/2005/8/layout/default"/>
    <dgm:cxn modelId="{35DD46A4-8336-0146-A806-E8C928259EDF}" type="presParOf" srcId="{A1D439E3-739E-AC43-825D-B7A1F5F45655}" destId="{13E09925-BA42-EF48-9AB7-CA546BD849D9}" srcOrd="3" destOrd="0" presId="urn:microsoft.com/office/officeart/2005/8/layout/default"/>
    <dgm:cxn modelId="{E7AD7229-1F7F-2C45-8A4E-2B623B80C0CC}" type="presParOf" srcId="{A1D439E3-739E-AC43-825D-B7A1F5F45655}" destId="{42C830F0-7744-F44F-8289-4B358E188A7F}" srcOrd="4" destOrd="0" presId="urn:microsoft.com/office/officeart/2005/8/layout/default"/>
    <dgm:cxn modelId="{AE83DA10-335F-A348-8E21-C4FE1F1994A4}" type="presParOf" srcId="{A1D439E3-739E-AC43-825D-B7A1F5F45655}" destId="{BE5A2A80-AD74-A54D-A349-0B86705BC3BF}" srcOrd="5" destOrd="0" presId="urn:microsoft.com/office/officeart/2005/8/layout/default"/>
    <dgm:cxn modelId="{01F13C36-0BC6-FE49-B75C-EE8DB90C2679}" type="presParOf" srcId="{A1D439E3-739E-AC43-825D-B7A1F5F45655}" destId="{ACCC2F7A-059E-284E-8501-6D15EADD12D7}" srcOrd="6" destOrd="0" presId="urn:microsoft.com/office/officeart/2005/8/layout/default"/>
    <dgm:cxn modelId="{1EB8F32A-E9D3-9B40-8586-A933C7E019DB}" type="presParOf" srcId="{A1D439E3-739E-AC43-825D-B7A1F5F45655}" destId="{2EA6A1E7-E56E-084B-925A-0B845CD4BD30}" srcOrd="7" destOrd="0" presId="urn:microsoft.com/office/officeart/2005/8/layout/default"/>
    <dgm:cxn modelId="{2DF50FF6-9858-1848-B77E-4F78CDF035E1}" type="presParOf" srcId="{A1D439E3-739E-AC43-825D-B7A1F5F45655}" destId="{4C4C2AD0-5ACA-C04E-81BD-3F05EB09D81D}" srcOrd="8" destOrd="0" presId="urn:microsoft.com/office/officeart/2005/8/layout/default"/>
    <dgm:cxn modelId="{0BF74A4F-0115-D24D-82B8-55DBB5C43329}" type="presParOf" srcId="{A1D439E3-739E-AC43-825D-B7A1F5F45655}" destId="{21B6AA7E-75D8-9F41-84E6-5EA11F20773C}" srcOrd="9" destOrd="0" presId="urn:microsoft.com/office/officeart/2005/8/layout/default"/>
    <dgm:cxn modelId="{261873DF-8937-1844-952D-3826F7EFEBEA}" type="presParOf" srcId="{A1D439E3-739E-AC43-825D-B7A1F5F45655}" destId="{657BC3FE-843D-CA4C-BA51-748E1ADF7A5D}" srcOrd="10" destOrd="0" presId="urn:microsoft.com/office/officeart/2005/8/layout/default"/>
    <dgm:cxn modelId="{EC107AFB-5E5A-D34A-B320-0DCC981DE1C9}" type="presParOf" srcId="{A1D439E3-739E-AC43-825D-B7A1F5F45655}" destId="{CA6C6D43-D142-5D4D-8984-397786AA4BD4}" srcOrd="11" destOrd="0" presId="urn:microsoft.com/office/officeart/2005/8/layout/default"/>
    <dgm:cxn modelId="{F48CBCB2-5809-074A-8A49-F9ECFE2EFF39}" type="presParOf" srcId="{A1D439E3-739E-AC43-825D-B7A1F5F45655}" destId="{20D2FE4B-5D58-5240-B4B3-9032361BCD2A}" srcOrd="12" destOrd="0" presId="urn:microsoft.com/office/officeart/2005/8/layout/default"/>
    <dgm:cxn modelId="{96F93601-E789-6F4C-9BDA-3C07783D4B81}" type="presParOf" srcId="{A1D439E3-739E-AC43-825D-B7A1F5F45655}" destId="{60BBFA0B-3CD2-7644-A899-72CB993F7B38}" srcOrd="13" destOrd="0" presId="urn:microsoft.com/office/officeart/2005/8/layout/default"/>
    <dgm:cxn modelId="{55AF79C4-C64D-634D-A0D1-3D3C62C754B5}" type="presParOf" srcId="{A1D439E3-739E-AC43-825D-B7A1F5F45655}" destId="{CE903823-4D71-7E48-B6AF-F33A76D2D217}" srcOrd="14" destOrd="0" presId="urn:microsoft.com/office/officeart/2005/8/layout/default"/>
    <dgm:cxn modelId="{AE386606-FEE1-B545-84BB-37FAC5E81A85}" type="presParOf" srcId="{A1D439E3-739E-AC43-825D-B7A1F5F45655}" destId="{71C9A18E-9D58-604B-B278-5D6EFC1F9587}" srcOrd="15" destOrd="0" presId="urn:microsoft.com/office/officeart/2005/8/layout/default"/>
    <dgm:cxn modelId="{68BB4226-E91B-8641-9DEA-B7BF14B6FFA6}" type="presParOf" srcId="{A1D439E3-739E-AC43-825D-B7A1F5F45655}" destId="{02395325-A1BC-0F45-8E00-88E2616CDA2B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9BE207-40E9-8445-8B50-F440247D3D07}">
      <dsp:nvSpPr>
        <dsp:cNvPr id="0" name=""/>
        <dsp:cNvSpPr/>
      </dsp:nvSpPr>
      <dsp:spPr>
        <a:xfrm>
          <a:off x="3289" y="553522"/>
          <a:ext cx="1781259" cy="10687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To be able to listen to one another</a:t>
          </a:r>
        </a:p>
      </dsp:txBody>
      <dsp:txXfrm>
        <a:off x="3289" y="553522"/>
        <a:ext cx="1781259" cy="1068755"/>
      </dsp:txXfrm>
    </dsp:sp>
    <dsp:sp modelId="{BE44B07B-1F54-7C4C-BBD1-E651D7BF78E9}">
      <dsp:nvSpPr>
        <dsp:cNvPr id="0" name=""/>
        <dsp:cNvSpPr/>
      </dsp:nvSpPr>
      <dsp:spPr>
        <a:xfrm>
          <a:off x="1962675" y="553522"/>
          <a:ext cx="1781259" cy="106875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To take on board other opinions and ideas</a:t>
          </a:r>
        </a:p>
      </dsp:txBody>
      <dsp:txXfrm>
        <a:off x="1962675" y="553522"/>
        <a:ext cx="1781259" cy="1068755"/>
      </dsp:txXfrm>
    </dsp:sp>
    <dsp:sp modelId="{42C830F0-7744-F44F-8289-4B358E188A7F}">
      <dsp:nvSpPr>
        <dsp:cNvPr id="0" name=""/>
        <dsp:cNvSpPr/>
      </dsp:nvSpPr>
      <dsp:spPr>
        <a:xfrm>
          <a:off x="3922061" y="553522"/>
          <a:ext cx="1781259" cy="106875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To be involved in discussions </a:t>
          </a:r>
        </a:p>
      </dsp:txBody>
      <dsp:txXfrm>
        <a:off x="3922061" y="553522"/>
        <a:ext cx="1781259" cy="1068755"/>
      </dsp:txXfrm>
    </dsp:sp>
    <dsp:sp modelId="{ACCC2F7A-059E-284E-8501-6D15EADD12D7}">
      <dsp:nvSpPr>
        <dsp:cNvPr id="0" name=""/>
        <dsp:cNvSpPr/>
      </dsp:nvSpPr>
      <dsp:spPr>
        <a:xfrm>
          <a:off x="5881447" y="553522"/>
          <a:ext cx="1781259" cy="106875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To create ideas together </a:t>
          </a:r>
        </a:p>
      </dsp:txBody>
      <dsp:txXfrm>
        <a:off x="5881447" y="553522"/>
        <a:ext cx="1781259" cy="1068755"/>
      </dsp:txXfrm>
    </dsp:sp>
    <dsp:sp modelId="{4C4C2AD0-5ACA-C04E-81BD-3F05EB09D81D}">
      <dsp:nvSpPr>
        <dsp:cNvPr id="0" name=""/>
        <dsp:cNvSpPr/>
      </dsp:nvSpPr>
      <dsp:spPr>
        <a:xfrm>
          <a:off x="7840833" y="553522"/>
          <a:ext cx="1781259" cy="106875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To help each other </a:t>
          </a:r>
        </a:p>
      </dsp:txBody>
      <dsp:txXfrm>
        <a:off x="7840833" y="553522"/>
        <a:ext cx="1781259" cy="1068755"/>
      </dsp:txXfrm>
    </dsp:sp>
    <dsp:sp modelId="{657BC3FE-843D-CA4C-BA51-748E1ADF7A5D}">
      <dsp:nvSpPr>
        <dsp:cNvPr id="0" name=""/>
        <dsp:cNvSpPr/>
      </dsp:nvSpPr>
      <dsp:spPr>
        <a:xfrm>
          <a:off x="982982" y="1800404"/>
          <a:ext cx="1781259" cy="106875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Teamwork is important in an educational environment as:</a:t>
          </a:r>
        </a:p>
      </dsp:txBody>
      <dsp:txXfrm>
        <a:off x="982982" y="1800404"/>
        <a:ext cx="1781259" cy="1068755"/>
      </dsp:txXfrm>
    </dsp:sp>
    <dsp:sp modelId="{20D2FE4B-5D58-5240-B4B3-9032361BCD2A}">
      <dsp:nvSpPr>
        <dsp:cNvPr id="0" name=""/>
        <dsp:cNvSpPr/>
      </dsp:nvSpPr>
      <dsp:spPr>
        <a:xfrm>
          <a:off x="2942368" y="1800404"/>
          <a:ext cx="1781259" cy="106875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It helps create a stronger rapport with your team </a:t>
          </a:r>
        </a:p>
      </dsp:txBody>
      <dsp:txXfrm>
        <a:off x="2942368" y="1800404"/>
        <a:ext cx="1781259" cy="1068755"/>
      </dsp:txXfrm>
    </dsp:sp>
    <dsp:sp modelId="{CE903823-4D71-7E48-B6AF-F33A76D2D217}">
      <dsp:nvSpPr>
        <dsp:cNvPr id="0" name=""/>
        <dsp:cNvSpPr/>
      </dsp:nvSpPr>
      <dsp:spPr>
        <a:xfrm>
          <a:off x="4901754" y="1800404"/>
          <a:ext cx="1781259" cy="106875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To provide an excellent support system for one another and for the children </a:t>
          </a:r>
        </a:p>
      </dsp:txBody>
      <dsp:txXfrm>
        <a:off x="4901754" y="1800404"/>
        <a:ext cx="1781259" cy="1068755"/>
      </dsp:txXfrm>
    </dsp:sp>
    <dsp:sp modelId="{02395325-A1BC-0F45-8E00-88E2616CDA2B}">
      <dsp:nvSpPr>
        <dsp:cNvPr id="0" name=""/>
        <dsp:cNvSpPr/>
      </dsp:nvSpPr>
      <dsp:spPr>
        <a:xfrm>
          <a:off x="6861140" y="1800404"/>
          <a:ext cx="1781259" cy="106875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To make sure you are providing the best working environment for the children to learn in </a:t>
          </a:r>
        </a:p>
      </dsp:txBody>
      <dsp:txXfrm>
        <a:off x="6861140" y="1800404"/>
        <a:ext cx="1781259" cy="10687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03701-978C-F54F-ABE2-4F9215CA0EEA}" type="datetimeFigureOut">
              <a:rPr lang="en-US" smtClean="0"/>
              <a:t>1/6/20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AC395F-80DC-F44B-9EA6-26D29FC0A7E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914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.istockphoto.com/vectors/word-communication-with-colorful-dialog-speech-bubbles-communication-vector-id495879936" TargetMode="External"/><Relationship Id="rId2" Type="http://schemas.openxmlformats.org/officeDocument/2006/relationships/hyperlink" Target="http://carnival-cane.com/wp-content/uploads/2017/05/Active-Listen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conditions/stress-anxiety-depression/time-management-tips/" TargetMode="External"/><Relationship Id="rId5" Type="http://schemas.openxmlformats.org/officeDocument/2006/relationships/hyperlink" Target="https://upload.wikimedia.org/wikipedia/en/7/7d/Minions_characters.png" TargetMode="External"/><Relationship Id="rId4" Type="http://schemas.openxmlformats.org/officeDocument/2006/relationships/hyperlink" Target="http://www.cortex-training.co.uk/wp-content/uploads/2016/09/300x300px-MF1-Cor280916-Self-Development-cog-square-2-psd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0B025-E8F2-6F46-A02E-DDA099D00F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US" dirty="0"/>
            </a:br>
            <a:br>
              <a:rPr lang="en-US" dirty="0"/>
            </a:br>
            <a:r>
              <a:rPr lang="en-US" dirty="0"/>
              <a:t>Nicole Thomas </a:t>
            </a:r>
            <a:br>
              <a:rPr lang="en-US" dirty="0"/>
            </a:br>
            <a:r>
              <a:rPr lang="en-US" dirty="0"/>
              <a:t>Student No: 1904041</a:t>
            </a:r>
            <a:br>
              <a:rPr lang="en-US" dirty="0"/>
            </a:br>
            <a:r>
              <a:rPr lang="en-US" dirty="0"/>
              <a:t>Academic Study Skills ECGE4001P/C</a:t>
            </a:r>
            <a:br>
              <a:rPr lang="en-US" dirty="0"/>
            </a:br>
            <a:r>
              <a:rPr lang="en-US" dirty="0"/>
              <a:t>Individual Presentation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25C295-8335-554C-912D-0FE65B2AE2D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11544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F4F33-3590-0040-B782-85E749418B1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4400" dirty="0"/>
              <a:t>Choose 3 study skills that you feel are important for future employability and discuss how these can be transferred to an education setting.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7780C3-518D-C34C-B5BA-C6374458F49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550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B2C09-20FA-4741-AF33-61AF8D28B25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000" dirty="0"/>
              <a:t>Today I will be discussing 3 main skills that I personally feel will benefit myself and my peers when working in an educational environment.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E4A173-599E-AD4E-9914-FAC1631A207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8641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4CB90-C3CE-3F4C-BA9A-BA37FFA731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TOPIC 1: COMMUNICATION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2AB710-7127-4A41-A5DD-A71DC14C60D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313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F2ECE-EB0D-A746-9CB7-9A70283A7E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b="1" dirty="0">
                <a:solidFill>
                  <a:srgbClr val="EBEBEB"/>
                </a:solidFill>
              </a:rPr>
              <a:t>Why is communication important?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45B977-9640-434A-B5AB-BC05279081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607" y="1519530"/>
            <a:ext cx="6391533" cy="381894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C7D66-22FE-8A4F-9767-7D31F8595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50" y="2046540"/>
            <a:ext cx="3616317" cy="410628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90000"/>
              </a:lnSpc>
              <a:buFont typeface="Wingdings 3" pitchFamily="2" charset="2"/>
              <a:buChar char=""/>
            </a:pPr>
            <a:r>
              <a:rPr lang="en-US" sz="1900" dirty="0">
                <a:solidFill>
                  <a:srgbClr val="FFFFFF"/>
                </a:solidFill>
              </a:rPr>
              <a:t>Being able to listen to others </a:t>
            </a:r>
          </a:p>
          <a:p>
            <a:pPr>
              <a:lnSpc>
                <a:spcPct val="90000"/>
              </a:lnSpc>
              <a:buFont typeface="Wingdings 3" pitchFamily="2" charset="2"/>
              <a:buChar char=""/>
            </a:pPr>
            <a:r>
              <a:rPr lang="en-US" sz="1900" dirty="0">
                <a:solidFill>
                  <a:srgbClr val="FFFFFF"/>
                </a:solidFill>
              </a:rPr>
              <a:t>To be able to deliver and understand information quickly and accurately (</a:t>
            </a:r>
            <a:r>
              <a:rPr lang="en-US" sz="1900" dirty="0" err="1">
                <a:solidFill>
                  <a:srgbClr val="FFFFFF"/>
                </a:solidFill>
              </a:rPr>
              <a:t>Beqiri</a:t>
            </a:r>
            <a:r>
              <a:rPr lang="en-US" sz="1900" dirty="0">
                <a:solidFill>
                  <a:srgbClr val="FFFFFF"/>
                </a:solidFill>
              </a:rPr>
              <a:t>, 2017)</a:t>
            </a:r>
          </a:p>
          <a:p>
            <a:pPr>
              <a:lnSpc>
                <a:spcPct val="90000"/>
              </a:lnSpc>
              <a:buFont typeface="Wingdings 3" pitchFamily="2" charset="2"/>
              <a:buChar char=""/>
            </a:pPr>
            <a:r>
              <a:rPr lang="en-US" sz="1900" dirty="0">
                <a:solidFill>
                  <a:srgbClr val="FFFFFF"/>
                </a:solidFill>
              </a:rPr>
              <a:t>Sharing ideas with your team </a:t>
            </a:r>
          </a:p>
          <a:p>
            <a:pPr>
              <a:lnSpc>
                <a:spcPct val="90000"/>
              </a:lnSpc>
              <a:buFont typeface="Wingdings 3" pitchFamily="2" charset="2"/>
              <a:buChar char=""/>
            </a:pPr>
            <a:r>
              <a:rPr lang="en-US" sz="1900" dirty="0">
                <a:solidFill>
                  <a:srgbClr val="FFFFFF"/>
                </a:solidFill>
              </a:rPr>
              <a:t>Being able to interact with others in a professional and polite manner </a:t>
            </a:r>
          </a:p>
          <a:p>
            <a:pPr>
              <a:lnSpc>
                <a:spcPct val="90000"/>
              </a:lnSpc>
              <a:buFont typeface="Wingdings 3" pitchFamily="2" charset="2"/>
              <a:buChar char=""/>
            </a:pPr>
            <a:r>
              <a:rPr lang="en-US" sz="1900" dirty="0">
                <a:solidFill>
                  <a:srgbClr val="FFFFFF"/>
                </a:solidFill>
              </a:rPr>
              <a:t>In an educational environment, communication is key. For example: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FFFFFF"/>
                </a:solidFill>
              </a:rPr>
              <a:t>Staff being able to provide information for children and parents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FFFFFF"/>
                </a:solidFill>
              </a:rPr>
              <a:t>Sharing ideas with other members of staff to benefit each other and their students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1900" dirty="0">
                <a:solidFill>
                  <a:srgbClr val="FFFFFF"/>
                </a:solidFill>
              </a:rPr>
              <a:t>Staff being able to communicate with parents, which will help benefit the child's needs and education, helping them succeed (Kreider, Mayer, Vaughan, 1999)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buFont typeface="Wingdings 3" pitchFamily="2" charset="2"/>
              <a:buChar char=""/>
            </a:pPr>
            <a:endParaRPr lang="en-US" sz="1100" dirty="0">
              <a:solidFill>
                <a:srgbClr val="FFFFFF"/>
              </a:solidFill>
            </a:endParaRPr>
          </a:p>
        </p:txBody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14004371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B2094-8392-9844-A2A1-60584896F2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 sz="3300">
                <a:solidFill>
                  <a:srgbClr val="EBEBEB"/>
                </a:solidFill>
              </a:rPr>
              <a:t>Personal development -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B42CAE-FED7-D04C-BD5A-5D5DA89B9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5211979" cy="3416300"/>
          </a:xfrm>
        </p:spPr>
        <p:txBody>
          <a:bodyPr anchor="ctr"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I personally feel that I can develop my communication skills by: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To learn to take criticism positively, rather than negatively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To try and stay focused on the point I am making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BB39F8A-D017-4F47-B907-9FCAFDF763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8733" y="2951712"/>
            <a:ext cx="4345024" cy="271564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798447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2FC53-4044-A348-A004-B5CEE5F3CF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219200"/>
            <a:ext cx="8825658" cy="2677648"/>
          </a:xfrm>
        </p:spPr>
        <p:txBody>
          <a:bodyPr/>
          <a:lstStyle/>
          <a:p>
            <a:r>
              <a:rPr lang="en-US" dirty="0"/>
              <a:t>TOPIC 2:</a:t>
            </a:r>
            <a:br>
              <a:rPr lang="en-US" dirty="0"/>
            </a:br>
            <a:r>
              <a:rPr lang="en-US" dirty="0"/>
              <a:t>TIME MANAGEMENT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518B35-3A2F-7941-A274-CB6D51387A4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094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B587B-8036-9745-AD25-085CED77F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EBEBEB"/>
                </a:solidFill>
              </a:rPr>
              <a:t>Why is time management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CD4FB-FCDA-F844-8AC2-3596406269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029" y="2948598"/>
            <a:ext cx="6388846" cy="458489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To be able to work towards timescales and deadlines </a:t>
            </a:r>
          </a:p>
          <a:p>
            <a:pPr>
              <a:lnSpc>
                <a:spcPct val="90000"/>
              </a:lnSpc>
            </a:pPr>
            <a:r>
              <a:rPr lang="en-US" dirty="0"/>
              <a:t>Organised </a:t>
            </a:r>
          </a:p>
          <a:p>
            <a:pPr>
              <a:lnSpc>
                <a:spcPct val="90000"/>
              </a:lnSpc>
            </a:pPr>
            <a:r>
              <a:rPr lang="en-US" dirty="0"/>
              <a:t>To help personal development </a:t>
            </a:r>
          </a:p>
          <a:p>
            <a:pPr>
              <a:lnSpc>
                <a:spcPct val="90000"/>
              </a:lnSpc>
            </a:pPr>
            <a:r>
              <a:rPr lang="en-US" dirty="0"/>
              <a:t>Helps to reduce stress which leads to better performance</a:t>
            </a:r>
          </a:p>
          <a:p>
            <a:pPr>
              <a:lnSpc>
                <a:spcPct val="90000"/>
              </a:lnSpc>
            </a:pPr>
            <a:r>
              <a:rPr lang="en-US" dirty="0"/>
              <a:t>Good time management at work means doing high quality work, not quantity (NHS, 2018)</a:t>
            </a:r>
          </a:p>
          <a:p>
            <a:pPr>
              <a:lnSpc>
                <a:spcPct val="90000"/>
              </a:lnSpc>
            </a:pPr>
            <a:r>
              <a:rPr lang="en-US" dirty="0"/>
              <a:t>Time Management in an educational environment: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 Helps you plan and prep your next lesson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Not having to rush lessons in order to give the child enough time to learn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dirty="0"/>
              <a:t>To help </a:t>
            </a:r>
            <a:r>
              <a:rPr lang="en-US" dirty="0" err="1"/>
              <a:t>organise</a:t>
            </a:r>
            <a:r>
              <a:rPr lang="en-US" dirty="0"/>
              <a:t> yourself and your workspace 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400" dirty="0"/>
          </a:p>
          <a:p>
            <a:pPr>
              <a:lnSpc>
                <a:spcPct val="90000"/>
              </a:lnSpc>
            </a:pPr>
            <a:endParaRPr lang="en-US" sz="1400" dirty="0"/>
          </a:p>
          <a:p>
            <a:pPr>
              <a:lnSpc>
                <a:spcPct val="90000"/>
              </a:lnSpc>
            </a:pPr>
            <a:endParaRPr lang="en-US" sz="1400" dirty="0"/>
          </a:p>
          <a:p>
            <a:pPr>
              <a:lnSpc>
                <a:spcPct val="90000"/>
              </a:lnSpc>
            </a:pPr>
            <a:endParaRPr lang="en-US" sz="1400" dirty="0"/>
          </a:p>
          <a:p>
            <a:pPr>
              <a:lnSpc>
                <a:spcPct val="90000"/>
              </a:lnSpc>
            </a:pPr>
            <a:endParaRPr lang="en-US" sz="1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0338894-FE82-8043-850D-908ED75021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8733" y="3087494"/>
            <a:ext cx="4345024" cy="244407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23078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7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8A10B9-9031-754E-95F2-A3DB2770E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rgbClr val="EBEBEB"/>
                </a:solidFill>
              </a:rPr>
              <a:t>Personal Development – Time Management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DA8C39A-A55F-EA44-846B-01DB226A8D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24195" y="1294295"/>
            <a:ext cx="4828707" cy="4828707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F20C8-F088-F647-B185-5D5A149689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 personally feel that I can develop my time management by: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Being more organised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Having a better timing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Planning </a:t>
            </a:r>
          </a:p>
        </p:txBody>
      </p:sp>
    </p:spTree>
    <p:extLst>
      <p:ext uri="{BB962C8B-B14F-4D97-AF65-F5344CB8AC3E}">
        <p14:creationId xmlns:p14="http://schemas.microsoft.com/office/powerpoint/2010/main" val="560535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2660D-5210-0F42-A35A-29C419D9E6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042458"/>
            <a:ext cx="8825658" cy="2677648"/>
          </a:xfrm>
        </p:spPr>
        <p:txBody>
          <a:bodyPr/>
          <a:lstStyle/>
          <a:p>
            <a:r>
              <a:rPr lang="en-US" dirty="0"/>
              <a:t>TOPIC 3:</a:t>
            </a:r>
            <a:br>
              <a:rPr lang="en-US" dirty="0"/>
            </a:br>
            <a:r>
              <a:rPr lang="en-US" dirty="0"/>
              <a:t>WORKING WITH OTHERS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065FB4-C28E-F44A-933E-5D14E947E9A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866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7D1CCD-59FB-3A41-AA5C-A4B93EAC4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4400" b="1" dirty="0">
                <a:solidFill>
                  <a:srgbClr val="FFFFFF"/>
                </a:solidFill>
              </a:rPr>
              <a:t>Why is teamwork important?</a:t>
            </a:r>
            <a:br>
              <a:rPr lang="en-US" sz="2000" dirty="0">
                <a:solidFill>
                  <a:srgbClr val="FFFFFF"/>
                </a:solidFill>
              </a:rPr>
            </a:b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1748215B-C74A-4D81-984C-F5F1023509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4753850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229572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AE16F1-6F7B-7E4E-9D6B-579054A3E5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>
                <a:solidFill>
                  <a:srgbClr val="EBEBEB"/>
                </a:solidFill>
              </a:rPr>
              <a:t>Personal Development – Working with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A1B99-05A9-7E4F-A7E0-7EF9356430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603500"/>
            <a:ext cx="3481054" cy="3416300"/>
          </a:xfrm>
        </p:spPr>
        <p:txBody>
          <a:bodyPr anchor="ctr">
            <a:normAutofit/>
          </a:bodyPr>
          <a:lstStyle/>
          <a:p>
            <a:r>
              <a:rPr lang="en-US" sz="2000" dirty="0"/>
              <a:t>I personally feel that I can develop my teamwork skills by: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Not being afraid to ask questions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Communication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To take on board other opinions </a:t>
            </a:r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4" name="Picture 3" descr="A close up of a toy&#10;&#10;Description automatically generated">
            <a:extLst>
              <a:ext uri="{FF2B5EF4-FFF2-40B4-BE49-F238E27FC236}">
                <a16:creationId xmlns:a16="http://schemas.microsoft.com/office/drawing/2014/main" id="{D759085A-4EF1-CF41-A0B5-151975CD72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025" y="2775951"/>
            <a:ext cx="5610664" cy="3067163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20975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668F1A4-6DBB-4F0B-A679-6EE548363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B8DBF1C0-B8F1-4AAC-8704-256BA0E9D6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pic>
        <p:nvPicPr>
          <p:cNvPr id="5" name="Picture 4" descr="A group of colorful blocks&#10;&#10;Description automatically generated">
            <a:extLst>
              <a:ext uri="{FF2B5EF4-FFF2-40B4-BE49-F238E27FC236}">
                <a16:creationId xmlns:a16="http://schemas.microsoft.com/office/drawing/2014/main" id="{0E14C1A6-A197-734C-846A-F53CD5DC15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l="2677" r="8854" b="1"/>
          <a:stretch/>
        </p:blipFill>
        <p:spPr>
          <a:xfrm>
            <a:off x="474133" y="474133"/>
            <a:ext cx="11243734" cy="59097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722258-061A-C343-AB39-EC4DE88AAE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3467" y="760511"/>
            <a:ext cx="8827245" cy="2677648"/>
          </a:xfrm>
        </p:spPr>
        <p:txBody>
          <a:bodyPr>
            <a:normAutofit/>
          </a:bodyPr>
          <a:lstStyle/>
          <a:p>
            <a:pPr algn="ctr"/>
            <a:r>
              <a:rPr lang="en-US" u="sng" dirty="0">
                <a:solidFill>
                  <a:srgbClr val="FFFFFF"/>
                </a:solidFill>
              </a:rPr>
              <a:t>Question Time </a:t>
            </a:r>
            <a:br>
              <a:rPr lang="en-US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3A1E99-D4B3-CC42-B327-D4B736DDDE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416" y="3282848"/>
            <a:ext cx="10689167" cy="1746352"/>
          </a:xfrm>
        </p:spPr>
        <p:txBody>
          <a:bodyPr>
            <a:normAutofit/>
          </a:bodyPr>
          <a:lstStyle/>
          <a:p>
            <a:pPr algn="ctr"/>
            <a:r>
              <a:rPr lang="en-US" sz="3600" dirty="0">
                <a:solidFill>
                  <a:srgbClr val="FFFFFF"/>
                </a:solidFill>
              </a:rPr>
              <a:t>Do you have any questions?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70F7E59-C971-4F55-8E3A-1E583B65F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87857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C4A88-93B2-E34A-9F78-DA3B3EC0B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88624-D04C-0E4F-A754-C1BCEE5E02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377794"/>
            <a:ext cx="9066213" cy="4480206"/>
          </a:xfrm>
        </p:spPr>
        <p:txBody>
          <a:bodyPr>
            <a:noAutofit/>
          </a:bodyPr>
          <a:lstStyle/>
          <a:p>
            <a:r>
              <a:rPr lang="en-US" sz="1400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Beqiri</a:t>
            </a:r>
            <a:r>
              <a:rPr lang="en-US" sz="1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, G. (2017) </a:t>
            </a:r>
            <a:r>
              <a:rPr lang="en-US" sz="1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The Importance of Communication Skills in Business, Virtual Speech</a:t>
            </a:r>
          </a:p>
          <a:p>
            <a:r>
              <a:rPr lang="en-GB" sz="1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Kreider, H., Mayer, E., &amp; Vaughan, P. (May, 1999) </a:t>
            </a:r>
            <a:r>
              <a:rPr lang="en-GB" sz="1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Helping Parents Communicate Better with Schools. Early Childhood Digest. National Institute on Early Childhood Development and Education, Office of Educational Research and Improvement, U.S. Department of Education</a:t>
            </a:r>
          </a:p>
          <a:p>
            <a:r>
              <a:rPr lang="en-GB" sz="1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NHS </a:t>
            </a:r>
            <a:r>
              <a:rPr lang="en-GB" sz="1400" i="1">
                <a:solidFill>
                  <a:schemeClr val="accent1">
                    <a:lumMod val="40000"/>
                    <a:lumOff val="60000"/>
                  </a:schemeClr>
                </a:solidFill>
              </a:rPr>
              <a:t>(2018) </a:t>
            </a:r>
            <a:r>
              <a:rPr lang="en-GB" sz="1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https://</a:t>
            </a:r>
            <a:r>
              <a:rPr lang="en-GB" sz="1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www.nhs.uk</a:t>
            </a:r>
            <a:r>
              <a:rPr lang="en-GB" sz="1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/conditions/stress-anxiety-depression/time-management-tips/</a:t>
            </a:r>
          </a:p>
          <a:p>
            <a:r>
              <a:rPr lang="en-US" sz="1400" dirty="0">
                <a:solidFill>
                  <a:schemeClr val="accent1">
                    <a:lumMod val="40000"/>
                    <a:lumOff val="6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Communication Image:  </a:t>
            </a:r>
            <a:r>
              <a:rPr lang="en-US" sz="1400" i="1" dirty="0">
                <a:solidFill>
                  <a:schemeClr val="accent1">
                    <a:lumMod val="40000"/>
                    <a:lumOff val="6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http://carnival-cane.com/wp-content/uploads/2017/05/Active-Listening.jpg</a:t>
            </a:r>
            <a:r>
              <a:rPr lang="en-US" sz="1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</a:p>
          <a:p>
            <a:r>
              <a:rPr lang="en-US" sz="1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Communication Image 2: </a:t>
            </a:r>
            <a:r>
              <a:rPr lang="en-US" sz="1400" i="1" dirty="0">
                <a:solidFill>
                  <a:schemeClr val="accent1">
                    <a:lumMod val="40000"/>
                    <a:lumOff val="60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https://media.istockphoto.com/vectors/word-communication-with-colorful-dialog-speech-bubbles-communication-vector-id495879936</a:t>
            </a:r>
            <a:endParaRPr lang="en-US" sz="1400" i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en-US" sz="1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Personal Development Image: </a:t>
            </a:r>
            <a:r>
              <a:rPr lang="en-US" sz="1400" i="1" dirty="0">
                <a:solidFill>
                  <a:schemeClr val="accent1">
                    <a:lumMod val="40000"/>
                    <a:lumOff val="60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http://www.cortex-training.co.uk/wp-content/uploads/2016/09/300x300px-MF1-Cor280916-Self-Development-cog-square-2-psd.gif</a:t>
            </a:r>
            <a:endParaRPr lang="en-US" sz="1400" i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en-US" sz="1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Minions Image: </a:t>
            </a:r>
            <a:r>
              <a:rPr lang="en-US" sz="1400" i="1" dirty="0">
                <a:solidFill>
                  <a:schemeClr val="accent1">
                    <a:lumMod val="40000"/>
                    <a:lumOff val="60000"/>
                  </a:schemeClr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https://upload.wikimedia.org/wikipedia/en/7/7d/Minions_characters.png</a:t>
            </a:r>
            <a:endParaRPr lang="en-US" sz="1400" i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en-US" sz="1400" i="1" dirty="0">
                <a:solidFill>
                  <a:schemeClr val="accent1">
                    <a:lumMod val="40000"/>
                    <a:lumOff val="60000"/>
                  </a:schemeClr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https://www.nhs.uk/conditions/stress-anxiety-depression/time-management-tips/</a:t>
            </a:r>
            <a:endParaRPr lang="en-US" sz="1400" i="1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en-US" sz="1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Questions Image:</a:t>
            </a:r>
            <a:r>
              <a:rPr lang="en-US" sz="1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https://</a:t>
            </a:r>
            <a:r>
              <a:rPr lang="en-US" sz="1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www.incimages.com</a:t>
            </a:r>
            <a:r>
              <a:rPr lang="en-US" sz="1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/</a:t>
            </a:r>
            <a:r>
              <a:rPr lang="en-US" sz="1400" i="1" dirty="0" err="1">
                <a:solidFill>
                  <a:schemeClr val="accent1">
                    <a:lumMod val="40000"/>
                    <a:lumOff val="60000"/>
                  </a:schemeClr>
                </a:solidFill>
              </a:rPr>
              <a:t>uploaded_files</a:t>
            </a:r>
            <a:r>
              <a:rPr lang="en-US" sz="1400" i="1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/image/970x450/getty_487063216_281291.jpg</a:t>
            </a:r>
          </a:p>
        </p:txBody>
      </p:sp>
    </p:spTree>
    <p:extLst>
      <p:ext uri="{BB962C8B-B14F-4D97-AF65-F5344CB8AC3E}">
        <p14:creationId xmlns:p14="http://schemas.microsoft.com/office/powerpoint/2010/main" val="35002934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688</Words>
  <Application>Microsoft Macintosh PowerPoint</Application>
  <PresentationFormat>Widescreen</PresentationFormat>
  <Paragraphs>69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Century Gothic</vt:lpstr>
      <vt:lpstr>Wingdings 3</vt:lpstr>
      <vt:lpstr>Ion Boardroom</vt:lpstr>
      <vt:lpstr>  Nicole Thomas  Student No: 1904041 Academic Study Skills ECGE4001P/C Individual Presentation </vt:lpstr>
      <vt:lpstr>                    Choose 3 study skills that you feel are important for future employability and discuss how these can be transferred to an education setting. </vt:lpstr>
      <vt:lpstr>Today I will be discussing 3 main skills that I personally feel will benefit myself and my peers when working in an educational environment.</vt:lpstr>
      <vt:lpstr>TOPIC 1: COMMUNICATION </vt:lpstr>
      <vt:lpstr>Why is communication important?</vt:lpstr>
      <vt:lpstr>Personal development - Communication</vt:lpstr>
      <vt:lpstr>TOPIC 2: TIME MANAGEMENT</vt:lpstr>
      <vt:lpstr>Why is time management important?</vt:lpstr>
      <vt:lpstr>Personal Development – Time Management </vt:lpstr>
      <vt:lpstr>TOPIC 3: WORKING WITH OTHERS</vt:lpstr>
      <vt:lpstr>Why is teamwork important? </vt:lpstr>
      <vt:lpstr>Personal Development – Working with others</vt:lpstr>
      <vt:lpstr>Question Time  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Nicole Thomas  Student No: 1904041 Academic Study Skills ECGE4001P/C Individual Presentation </dc:title>
  <dc:creator>Nicole Thomas (1904041)</dc:creator>
  <cp:lastModifiedBy>Nicole Thomas (1904041)</cp:lastModifiedBy>
  <cp:revision>11</cp:revision>
  <dcterms:created xsi:type="dcterms:W3CDTF">2020-01-06T14:13:30Z</dcterms:created>
  <dcterms:modified xsi:type="dcterms:W3CDTF">2020-01-06T21:20:33Z</dcterms:modified>
</cp:coreProperties>
</file>