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8" roundtripDataSignature="AMtx7mhdJqjoG6+X4fWNgrrcSlnnjdwHv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18" Type="http://customschemas.google.com/relationships/presentationmetadata" Target="meta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 With the advancement in the contemporary world and the emergence of digitalisation, the operating pattern of business functions have been changed a lot (SETIAWAN, 2019). The study intends to present concerns about employee retention, motivation, and engagement as well as some ideas and practices of human resource management to tackle these issues.</a:t>
            </a:r>
            <a:endParaRPr/>
          </a:p>
          <a:p>
            <a:pPr indent="0" lvl="0" marL="0" rtl="0" algn="just">
              <a:spcBef>
                <a:spcPts val="0"/>
              </a:spcBef>
              <a:spcAft>
                <a:spcPts val="0"/>
              </a:spcAft>
              <a:buNone/>
            </a:pPr>
            <a:br>
              <a:rPr lang="en-GB"/>
            </a:br>
            <a:endParaRPr/>
          </a:p>
        </p:txBody>
      </p:sp>
      <p:sp>
        <p:nvSpPr>
          <p:cNvPr id="93" name="Google Shape;9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0" name="Google Shape;10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The workers or employees are considered the asset of the company or business. Effective employees are the key to the success of the organisation (Kurdi and Alshurideh, 2020). Employee retention refers to the strategies used by companies and institutions to keep their employees or personnel on board for the foreseeable future (Singh, 2019). It is very crucial for achieving success in the long term. In the HSBC company employees get proper job satisfaction and also retain for the long-term. </a:t>
            </a:r>
            <a:endParaRPr/>
          </a:p>
          <a:p>
            <a:pPr indent="0" lvl="0" marL="0" rtl="0" algn="just">
              <a:spcBef>
                <a:spcPts val="0"/>
              </a:spcBef>
              <a:spcAft>
                <a:spcPts val="0"/>
              </a:spcAft>
              <a:buNone/>
            </a:pPr>
            <a:br>
              <a:rPr lang="en-GB"/>
            </a:br>
            <a:endParaRPr/>
          </a:p>
        </p:txBody>
      </p:sp>
      <p:sp>
        <p:nvSpPr>
          <p:cNvPr id="101" name="Google Shape;10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Employee motivation is a crucial aspect through which an organisation can achieve its long-term success (Kalogiannidis, 2021). Motivating employees increases their desire to contribute to the organisational enhancement and also perform with more productivity. Hence, it facilitates the business with long-term performance productivity and growth as well.  </a:t>
            </a:r>
            <a:endParaRPr/>
          </a:p>
          <a:p>
            <a:pPr indent="0" lvl="0" marL="0" rtl="0" algn="just">
              <a:spcBef>
                <a:spcPts val="0"/>
              </a:spcBef>
              <a:spcAft>
                <a:spcPts val="0"/>
              </a:spcAft>
              <a:buNone/>
            </a:pPr>
            <a:br>
              <a:rPr lang="en-GB"/>
            </a:br>
            <a:endParaRPr/>
          </a:p>
        </p:txBody>
      </p:sp>
      <p:sp>
        <p:nvSpPr>
          <p:cNvPr id="109" name="Google Shape;109;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There are a lot of factors which lead to the poor engagement of the employees. Ineffective communication causes a rift among employees which demotivates them. Employees need to share effective communication among themselves. It is often found that highly motivated employees often feel depressed and lose connection with their work. This causes a feeling of disinterest which affects employee engagement. Motivational tools are a significant aspect of employee engagement (Örström and Said, 2020). A demotivating environment leads employees to feel lonely and isolated. </a:t>
            </a:r>
            <a:endParaRPr/>
          </a:p>
          <a:p>
            <a:pPr indent="0" lvl="0" marL="0" rtl="0" algn="just">
              <a:spcBef>
                <a:spcPts val="0"/>
              </a:spcBef>
              <a:spcAft>
                <a:spcPts val="0"/>
              </a:spcAft>
              <a:buNone/>
            </a:pPr>
            <a:br>
              <a:rPr lang="en-GB"/>
            </a:br>
            <a:endParaRPr/>
          </a:p>
        </p:txBody>
      </p:sp>
      <p:sp>
        <p:nvSpPr>
          <p:cNvPr id="117" name="Google Shape;117;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4" name="Google Shape;124;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 Employees need to make a conscious effort to induce efficiency among the members. Employees should respond to the efforts made by the management. This results in cooperation from both sides. The employees need to find the drive of commitment among themselves. Human Resource Management is an essential aspect of any organisation. It is the responsibility of the HR department to manage the employees. The organisation must provide a motivating and productive environment for the employees. McKinsey and Company is a company located in the UK which has the best employee engagement practices. </a:t>
            </a:r>
            <a:endParaRPr/>
          </a:p>
          <a:p>
            <a:pPr indent="0" lvl="0" marL="0" rtl="0" algn="l">
              <a:spcBef>
                <a:spcPts val="0"/>
              </a:spcBef>
              <a:spcAft>
                <a:spcPts val="0"/>
              </a:spcAft>
              <a:buNone/>
            </a:pPr>
            <a:br>
              <a:rPr lang="en-GB"/>
            </a:br>
            <a:endParaRPr/>
          </a:p>
        </p:txBody>
      </p:sp>
      <p:sp>
        <p:nvSpPr>
          <p:cNvPr id="125" name="Google Shape;125;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The theories based on Human Resource Management entail opportunities for the development and enhancement of the workforce. HR aims to evolve as a fruitful department of an organisation. It focuses on the all-round development of the employees. Confidence is vested in employees who feel encouraged and highly motivated (Tweedie et al., 2019). HRM encompasses the content evaluation of the performance of the employees. This enhances the engagement of the employees to a great extent. HSBC is a popular company with commendable HR practices.</a:t>
            </a:r>
            <a:endParaRPr/>
          </a:p>
          <a:p>
            <a:pPr indent="0" lvl="0" marL="0" rtl="0" algn="just">
              <a:spcBef>
                <a:spcPts val="0"/>
              </a:spcBef>
              <a:spcAft>
                <a:spcPts val="0"/>
              </a:spcAft>
              <a:buNone/>
            </a:pPr>
            <a:br>
              <a:rPr lang="en-GB"/>
            </a:br>
            <a:endParaRPr/>
          </a:p>
        </p:txBody>
      </p:sp>
      <p:sp>
        <p:nvSpPr>
          <p:cNvPr id="133" name="Google Shape;133;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Human Resource Management of an organisation tries to retain their best employees by providing them proper job satisfaction in terms of proper work-life balance, proper career, facilities, and so on (Singh, 2019). Human Resource Management focuses on providing them proper comfort regarding their job and duties and also tries to motivate them to work for the organisation. HSBC is one of the popular companies, the Human Resource Management of which is very effective in employee retention. </a:t>
            </a:r>
            <a:endParaRPr/>
          </a:p>
          <a:p>
            <a:pPr indent="0" lvl="0" marL="0" rtl="0" algn="just">
              <a:spcBef>
                <a:spcPts val="0"/>
              </a:spcBef>
              <a:spcAft>
                <a:spcPts val="0"/>
              </a:spcAft>
              <a:buNone/>
            </a:pPr>
            <a:br>
              <a:rPr lang="en-GB"/>
            </a:br>
            <a:endParaRPr/>
          </a:p>
        </p:txBody>
      </p:sp>
      <p:sp>
        <p:nvSpPr>
          <p:cNvPr id="141" name="Google Shape;14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8" name="Google Shape;14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 Human Resource Management of organisations uses a reward program strategy to motivate employees. They provide various cash or non-cash rewards. Cash rewards include extra cash, incentives, bonus, and so on. Non-cash rewards include employee of the month awards and various honours (Kalogiannidis, 2021). Such strategies are followed by the Human Resource Management of the organisations to motivate their employees for the sake of business enhancement. </a:t>
            </a:r>
            <a:endParaRPr/>
          </a:p>
          <a:p>
            <a:pPr indent="0" lvl="0" marL="0" rtl="0" algn="just">
              <a:spcBef>
                <a:spcPts val="0"/>
              </a:spcBef>
              <a:spcAft>
                <a:spcPts val="0"/>
              </a:spcAft>
              <a:buNone/>
            </a:pPr>
            <a:br>
              <a:rPr lang="en-GB"/>
            </a:br>
            <a:endParaRPr/>
          </a:p>
        </p:txBody>
      </p:sp>
      <p:sp>
        <p:nvSpPr>
          <p:cNvPr id="149" name="Google Shape;14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a:t> Effective leadership courses shall furnish how employees need to be treated and managed. The management needs to ensure that the mental, physical and emotional needs of the employees are met. Safety and security and the basic needs of employees foster employee engagement. There are essential components which need to be addressed which are behavioural, emotional and cognitive (Decuypere and Schaufeli, 2020). Employee engagement is enhanced with the allocation of these factors which fulfil the needs of the employees.</a:t>
            </a:r>
            <a:endParaRPr/>
          </a:p>
        </p:txBody>
      </p:sp>
      <p:sp>
        <p:nvSpPr>
          <p:cNvPr id="157" name="Google Shape;157;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4" name="Google Shape;16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0" name="Google Shape;170;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6" name="Google Shape;17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5"/>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5"/>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7" name="Shape 27"/>
        <p:cNvGrpSpPr/>
        <p:nvPr/>
      </p:nvGrpSpPr>
      <p:grpSpPr>
        <a:xfrm>
          <a:off x="0" y="0"/>
          <a:ext cx="0" cy="0"/>
          <a:chOff x="0" y="0"/>
          <a:chExt cx="0" cy="0"/>
        </a:xfrm>
      </p:grpSpPr>
      <p:sp>
        <p:nvSpPr>
          <p:cNvPr id="28" name="Google Shape;28;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8"/>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8"/>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19"/>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19"/>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2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2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2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2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3"/>
          <p:cNvSpPr/>
          <p:nvPr>
            <p:ph idx="2" type="pic"/>
          </p:nvPr>
        </p:nvSpPr>
        <p:spPr>
          <a:xfrm>
            <a:off x="5183188" y="987425"/>
            <a:ext cx="6172200" cy="4873625"/>
          </a:xfrm>
          <a:prstGeom prst="rect">
            <a:avLst/>
          </a:prstGeom>
          <a:noFill/>
          <a:ln>
            <a:noFill/>
          </a:ln>
        </p:spPr>
      </p:sp>
      <p:sp>
        <p:nvSpPr>
          <p:cNvPr id="68" name="Google Shape;68;p23"/>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4"/>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5"/>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5"/>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hyperlink" Target="https://journals.sagepub.com/doi/pdf/10.1177/2397002219892197" TargetMode="External"/><Relationship Id="rId4" Type="http://schemas.openxmlformats.org/officeDocument/2006/relationships/hyperlink" Target="https://www.researchgate.net/profile/Stavros-Kalogiannidis/publication/354897898_IMPACT_OF_EMPLOYEE_MOTIVATION_ON_ORGANIZATIONAL_PERFORMANCE_A_SCOPING_REVIEW_PAPER_FOR_PUBLIC_SECTOR/links/61533f38d2ebba7be7576740/IMPACT-OF-EMPLOYEE-MOTIVATION-ON-ORGANIZATIONAL-PERFORMANCE-A-SCOPING-REVIEW-PAPER-FOR-PUBLIC-SECTOR.pdf" TargetMode="External"/><Relationship Id="rId5" Type="http://schemas.openxmlformats.org/officeDocument/2006/relationships/hyperlink" Target="http://growingscience.com/msl/Vol10/msl_2020_235.pdf" TargetMode="External"/><Relationship Id="rId6" Type="http://schemas.openxmlformats.org/officeDocument/2006/relationships/hyperlink" Target="https://doras.dcu.ie/25665/1/Systematic%20Review%20of%20HRM%20in%20SMEs%20DORAS.pdf" TargetMode="External"/><Relationship Id="rId7" Type="http://schemas.openxmlformats.org/officeDocument/2006/relationships/hyperlink" Target="https://d1wqtxts1xzle7.cloudfront.net/60641051/5095_lit_review_paper20190919-118800-dzni7v-with-cover-page-v2.pdf?Expires=1664457201&amp;Signature=Z5W6pq7TBE-7h1y79pz3lrVZ8~fc9MuId3R6bLsGwclw-q9WynfLQ9tOSKnpbzJVSIzfsBvsbzwbRxfEQL3ok10BmdNUJixbKQHNgWYuwvfrMkQ09gA1L1qBMHVAikSxKNpSUCIdUrNcpZKFlKeCQg5NMEAhxJKnC5i5IFjE4AW8q45-jdBXncA6BowS3tK1Q48ZpnKpOa3dYJcGReXW7Dn6jZnwdCbondPQkVuE80JrflrC3i0gMC6mIas9N0aVUBzDtiHFDyLGIN6sC2GFq7e~ZActa92zBbjiT6NwE02bHuSSUwxpkeLap9VVf-PXAtDPTFMs6GL2E0deBjkPaw__&amp;Key-Pair-Id=APKAJLOHF5GGSLRBV4ZA" TargetMode="External"/><Relationship Id="rId8" Type="http://schemas.openxmlformats.org/officeDocument/2006/relationships/hyperlink" Target="https://asset-pdf.scinapse.io/prod/2793384939/2793384939.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ph type="ctrTitle"/>
          </p:nvPr>
        </p:nvSpPr>
        <p:spPr>
          <a:xfrm>
            <a:off x="1524000" y="1122378"/>
            <a:ext cx="9144000" cy="42360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6000"/>
              <a:buFont typeface="Calibri"/>
              <a:buNone/>
            </a:pPr>
            <a:br>
              <a:rPr lang="en-GB"/>
            </a:br>
            <a:endParaRPr/>
          </a:p>
        </p:txBody>
      </p:sp>
      <p:sp>
        <p:nvSpPr>
          <p:cNvPr id="89" name="Google Shape;89;p1"/>
          <p:cNvSpPr txBox="1"/>
          <p:nvPr>
            <p:ph idx="1" type="subTitle"/>
          </p:nvPr>
        </p:nvSpPr>
        <p:spPr>
          <a:xfrm>
            <a:off x="1338650" y="1920924"/>
            <a:ext cx="9144000" cy="3049800"/>
          </a:xfrm>
          <a:prstGeom prst="rect">
            <a:avLst/>
          </a:prstGeom>
          <a:noFill/>
          <a:ln>
            <a:noFill/>
          </a:ln>
        </p:spPr>
        <p:txBody>
          <a:bodyPr anchorCtr="0" anchor="t" bIns="45700" lIns="91425" spcFirstLastPara="1" rIns="91425" wrap="square" tIns="45700">
            <a:noAutofit/>
          </a:bodyPr>
          <a:lstStyle/>
          <a:p>
            <a:pPr indent="0" lvl="0" marL="0" rtl="0" algn="ctr">
              <a:lnSpc>
                <a:spcPct val="70000"/>
              </a:lnSpc>
              <a:spcBef>
                <a:spcPts val="0"/>
              </a:spcBef>
              <a:spcAft>
                <a:spcPts val="0"/>
              </a:spcAft>
              <a:buClr>
                <a:schemeClr val="dk1"/>
              </a:buClr>
              <a:buSzPts val="2040"/>
              <a:buNone/>
            </a:pPr>
            <a:r>
              <a:rPr lang="en-GB" sz="2340">
                <a:latin typeface="Arial"/>
                <a:ea typeface="Arial"/>
                <a:cs typeface="Arial"/>
                <a:sym typeface="Arial"/>
              </a:rPr>
              <a:t>Module: Managing people</a:t>
            </a:r>
            <a:endParaRPr sz="2340">
              <a:latin typeface="Arial"/>
              <a:ea typeface="Arial"/>
              <a:cs typeface="Arial"/>
              <a:sym typeface="Arial"/>
            </a:endParaRPr>
          </a:p>
          <a:p>
            <a:pPr indent="0" lvl="0" marL="0" rtl="0" algn="ctr">
              <a:lnSpc>
                <a:spcPct val="70000"/>
              </a:lnSpc>
              <a:spcBef>
                <a:spcPts val="0"/>
              </a:spcBef>
              <a:spcAft>
                <a:spcPts val="0"/>
              </a:spcAft>
              <a:buClr>
                <a:schemeClr val="dk1"/>
              </a:buClr>
              <a:buSzPts val="2040"/>
              <a:buNone/>
            </a:pPr>
            <a:r>
              <a:t/>
            </a:r>
            <a:endParaRPr sz="2340">
              <a:latin typeface="Arial"/>
              <a:ea typeface="Arial"/>
              <a:cs typeface="Arial"/>
              <a:sym typeface="Arial"/>
            </a:endParaRPr>
          </a:p>
          <a:p>
            <a:pPr indent="0" lvl="0" marL="0" rtl="0" algn="ctr">
              <a:lnSpc>
                <a:spcPct val="70000"/>
              </a:lnSpc>
              <a:spcBef>
                <a:spcPts val="0"/>
              </a:spcBef>
              <a:spcAft>
                <a:spcPts val="0"/>
              </a:spcAft>
              <a:buClr>
                <a:schemeClr val="dk1"/>
              </a:buClr>
              <a:buSzPts val="2040"/>
              <a:buNone/>
            </a:pPr>
            <a:r>
              <a:rPr lang="en-GB" sz="2340">
                <a:latin typeface="Arial"/>
                <a:ea typeface="Arial"/>
                <a:cs typeface="Arial"/>
                <a:sym typeface="Arial"/>
              </a:rPr>
              <a:t>Module code: LCBB5004</a:t>
            </a:r>
            <a:endParaRPr sz="2340">
              <a:latin typeface="Arial"/>
              <a:ea typeface="Arial"/>
              <a:cs typeface="Arial"/>
              <a:sym typeface="Arial"/>
            </a:endParaRPr>
          </a:p>
          <a:p>
            <a:pPr indent="0" lvl="0" marL="0" rtl="0" algn="ctr">
              <a:lnSpc>
                <a:spcPct val="70000"/>
              </a:lnSpc>
              <a:spcBef>
                <a:spcPts val="0"/>
              </a:spcBef>
              <a:spcAft>
                <a:spcPts val="0"/>
              </a:spcAft>
              <a:buClr>
                <a:schemeClr val="dk1"/>
              </a:buClr>
              <a:buSzPts val="2040"/>
              <a:buNone/>
            </a:pPr>
            <a:r>
              <a:t/>
            </a:r>
            <a:endParaRPr sz="2340">
              <a:latin typeface="Arial"/>
              <a:ea typeface="Arial"/>
              <a:cs typeface="Arial"/>
              <a:sym typeface="Arial"/>
            </a:endParaRPr>
          </a:p>
          <a:p>
            <a:pPr indent="0" lvl="0" marL="0" rtl="0" algn="l">
              <a:lnSpc>
                <a:spcPct val="70000"/>
              </a:lnSpc>
              <a:spcBef>
                <a:spcPts val="0"/>
              </a:spcBef>
              <a:spcAft>
                <a:spcPts val="0"/>
              </a:spcAft>
              <a:buClr>
                <a:schemeClr val="dk1"/>
              </a:buClr>
              <a:buSzPts val="2040"/>
              <a:buNone/>
            </a:pPr>
            <a:r>
              <a:rPr lang="en-GB" sz="2340">
                <a:latin typeface="Arial"/>
                <a:ea typeface="Arial"/>
                <a:cs typeface="Arial"/>
                <a:sym typeface="Arial"/>
              </a:rPr>
              <a:t>                                Student Name:Andi Catalin Manea</a:t>
            </a:r>
            <a:endParaRPr sz="2340">
              <a:latin typeface="Arial"/>
              <a:ea typeface="Arial"/>
              <a:cs typeface="Arial"/>
              <a:sym typeface="Arial"/>
            </a:endParaRPr>
          </a:p>
          <a:p>
            <a:pPr indent="0" lvl="0" marL="0" rtl="0" algn="ctr">
              <a:lnSpc>
                <a:spcPct val="70000"/>
              </a:lnSpc>
              <a:spcBef>
                <a:spcPts val="1000"/>
              </a:spcBef>
              <a:spcAft>
                <a:spcPts val="0"/>
              </a:spcAft>
              <a:buClr>
                <a:schemeClr val="dk1"/>
              </a:buClr>
              <a:buSzPts val="2040"/>
              <a:buNone/>
            </a:pPr>
            <a:r>
              <a:rPr lang="en-GB" sz="2340">
                <a:latin typeface="Arial"/>
                <a:ea typeface="Arial"/>
                <a:cs typeface="Arial"/>
                <a:sym typeface="Arial"/>
              </a:rPr>
              <a:t>Student ID:2113863</a:t>
            </a:r>
            <a:endParaRPr sz="2340">
              <a:latin typeface="Arial"/>
              <a:ea typeface="Arial"/>
              <a:cs typeface="Arial"/>
              <a:sym typeface="Arial"/>
            </a:endParaRPr>
          </a:p>
          <a:p>
            <a:pPr indent="0" lvl="0" marL="0" rtl="0" algn="ctr">
              <a:lnSpc>
                <a:spcPct val="70000"/>
              </a:lnSpc>
              <a:spcBef>
                <a:spcPts val="1000"/>
              </a:spcBef>
              <a:spcAft>
                <a:spcPts val="0"/>
              </a:spcAft>
              <a:buClr>
                <a:schemeClr val="dk1"/>
              </a:buClr>
              <a:buSzPts val="2040"/>
              <a:buNone/>
            </a:pPr>
            <a:r>
              <a:rPr lang="en-GB" sz="2340">
                <a:latin typeface="Arial"/>
                <a:ea typeface="Arial"/>
                <a:cs typeface="Arial"/>
                <a:sym typeface="Arial"/>
              </a:rPr>
              <a:t>Lecturer name:Samuel Ofori</a:t>
            </a:r>
            <a:endParaRPr sz="2340">
              <a:latin typeface="Arial"/>
              <a:ea typeface="Arial"/>
              <a:cs typeface="Arial"/>
              <a:sym typeface="Arial"/>
            </a:endParaRPr>
          </a:p>
          <a:p>
            <a:pPr indent="0" lvl="0" marL="0" rtl="0" algn="ctr">
              <a:lnSpc>
                <a:spcPct val="70000"/>
              </a:lnSpc>
              <a:spcBef>
                <a:spcPts val="1000"/>
              </a:spcBef>
              <a:spcAft>
                <a:spcPts val="0"/>
              </a:spcAft>
              <a:buClr>
                <a:schemeClr val="dk1"/>
              </a:buClr>
              <a:buSzPts val="2040"/>
              <a:buNone/>
            </a:pPr>
            <a:br>
              <a:rPr lang="en-GB" sz="2340">
                <a:latin typeface="Arial"/>
                <a:ea typeface="Arial"/>
                <a:cs typeface="Arial"/>
                <a:sym typeface="Arial"/>
              </a:rPr>
            </a:br>
            <a:endParaRPr sz="2340">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just">
              <a:lnSpc>
                <a:spcPct val="90000"/>
              </a:lnSpc>
              <a:spcBef>
                <a:spcPts val="0"/>
              </a:spcBef>
              <a:spcAft>
                <a:spcPts val="0"/>
              </a:spcAft>
              <a:buClr>
                <a:schemeClr val="dk1"/>
              </a:buClr>
              <a:buSzPts val="4400"/>
              <a:buFont typeface="Calibri"/>
              <a:buNone/>
            </a:pPr>
            <a:r>
              <a:rPr b="1" lang="en-GB"/>
              <a:t>Introduction </a:t>
            </a:r>
            <a:endParaRPr/>
          </a:p>
        </p:txBody>
      </p:sp>
      <p:sp>
        <p:nvSpPr>
          <p:cNvPr id="96" name="Google Shape;96;p2"/>
          <p:cNvSpPr txBox="1"/>
          <p:nvPr>
            <p:ph idx="1" type="body"/>
          </p:nvPr>
        </p:nvSpPr>
        <p:spPr>
          <a:xfrm>
            <a:off x="838200" y="1825625"/>
            <a:ext cx="6561827" cy="4351338"/>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dk1"/>
              </a:buClr>
              <a:buSzPts val="2800"/>
              <a:buChar char="•"/>
            </a:pPr>
            <a:r>
              <a:rPr lang="en-GB"/>
              <a:t>The contemporary industrial world has become very competitive.</a:t>
            </a:r>
            <a:endParaRPr/>
          </a:p>
          <a:p>
            <a:pPr indent="-228600" lvl="0" marL="228600" rtl="0" algn="l">
              <a:lnSpc>
                <a:spcPct val="90000"/>
              </a:lnSpc>
              <a:spcBef>
                <a:spcPts val="1000"/>
              </a:spcBef>
              <a:spcAft>
                <a:spcPts val="0"/>
              </a:spcAft>
              <a:buClr>
                <a:schemeClr val="dk1"/>
              </a:buClr>
              <a:buSzPts val="2800"/>
              <a:buChar char="•"/>
            </a:pPr>
            <a:r>
              <a:rPr lang="en-GB"/>
              <a:t>The phase of internationalisation has altered how people live in a country and how all corporate sectors function (SETIAWAN, 2019).</a:t>
            </a:r>
            <a:endParaRPr/>
          </a:p>
          <a:p>
            <a:pPr indent="-228600" lvl="0" marL="228600" rtl="0" algn="l">
              <a:lnSpc>
                <a:spcPct val="90000"/>
              </a:lnSpc>
              <a:spcBef>
                <a:spcPts val="1000"/>
              </a:spcBef>
              <a:spcAft>
                <a:spcPts val="0"/>
              </a:spcAft>
              <a:buClr>
                <a:schemeClr val="dk1"/>
              </a:buClr>
              <a:buSzPts val="2800"/>
              <a:buChar char="•"/>
            </a:pPr>
            <a:r>
              <a:rPr lang="en-GB"/>
              <a:t>The study aims at providing employee retention, motivation, and employee engagement issues along with some human resource management theories and strategies to address such factors. </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icture containing text, blackboard&#10;&#10;Description automatically generated" id="97" name="Google Shape;97;p2"/>
          <p:cNvPicPr preferRelativeResize="0"/>
          <p:nvPr/>
        </p:nvPicPr>
        <p:blipFill rotWithShape="1">
          <a:blip r:embed="rId3">
            <a:alphaModFix/>
          </a:blip>
          <a:srcRect b="0" l="0" r="0" t="0"/>
          <a:stretch/>
        </p:blipFill>
        <p:spPr>
          <a:xfrm>
            <a:off x="7643004" y="2344603"/>
            <a:ext cx="4324709" cy="307456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GB"/>
              <a:t>Employee Retention</a:t>
            </a:r>
            <a:endParaRPr/>
          </a:p>
        </p:txBody>
      </p:sp>
      <p:sp>
        <p:nvSpPr>
          <p:cNvPr id="104" name="Google Shape;104;p3"/>
          <p:cNvSpPr txBox="1"/>
          <p:nvPr>
            <p:ph idx="1" type="body"/>
          </p:nvPr>
        </p:nvSpPr>
        <p:spPr>
          <a:xfrm>
            <a:off x="838200" y="1825625"/>
            <a:ext cx="5598544"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Employee retention is a crucial aspect of all organisations. </a:t>
            </a:r>
            <a:endParaRPr/>
          </a:p>
          <a:p>
            <a:pPr indent="-228600" lvl="0" marL="228600" rtl="0" algn="l">
              <a:lnSpc>
                <a:spcPct val="90000"/>
              </a:lnSpc>
              <a:spcBef>
                <a:spcPts val="1000"/>
              </a:spcBef>
              <a:spcAft>
                <a:spcPts val="0"/>
              </a:spcAft>
              <a:buClr>
                <a:schemeClr val="dk1"/>
              </a:buClr>
              <a:buSzPts val="2800"/>
              <a:buChar char="•"/>
            </a:pPr>
            <a:r>
              <a:rPr lang="en-GB"/>
              <a:t>Employee Retention is the practice undertaken by business firms and organisations for the sake of encouraging the staff or workers of the company to work for the organisation in the long term (Singh, 2019). </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icture containing LEGO, toy&#10;&#10;Description automatically generated" id="105" name="Google Shape;105;p3"/>
          <p:cNvPicPr preferRelativeResize="0"/>
          <p:nvPr/>
        </p:nvPicPr>
        <p:blipFill rotWithShape="1">
          <a:blip r:embed="rId3">
            <a:alphaModFix/>
          </a:blip>
          <a:srcRect b="0" l="0" r="0" t="0"/>
          <a:stretch/>
        </p:blipFill>
        <p:spPr>
          <a:xfrm>
            <a:off x="7226060" y="2185153"/>
            <a:ext cx="3965275" cy="25308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just">
              <a:lnSpc>
                <a:spcPct val="90000"/>
              </a:lnSpc>
              <a:spcBef>
                <a:spcPts val="0"/>
              </a:spcBef>
              <a:spcAft>
                <a:spcPts val="0"/>
              </a:spcAft>
              <a:buClr>
                <a:schemeClr val="dk1"/>
              </a:buClr>
              <a:buSzPts val="4400"/>
              <a:buFont typeface="Calibri"/>
              <a:buNone/>
            </a:pPr>
            <a:r>
              <a:rPr b="1" lang="en-GB"/>
              <a:t>Employee Motivation </a:t>
            </a:r>
            <a:endParaRPr/>
          </a:p>
        </p:txBody>
      </p:sp>
      <p:sp>
        <p:nvSpPr>
          <p:cNvPr id="112" name="Google Shape;112;p4"/>
          <p:cNvSpPr txBox="1"/>
          <p:nvPr>
            <p:ph idx="1" type="body"/>
          </p:nvPr>
        </p:nvSpPr>
        <p:spPr>
          <a:xfrm>
            <a:off x="838200" y="1825625"/>
            <a:ext cx="676311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Employee motivation is a crucial factor for organisations. </a:t>
            </a:r>
            <a:endParaRPr/>
          </a:p>
          <a:p>
            <a:pPr indent="-228600" lvl="0" marL="228600" rtl="0" algn="l">
              <a:lnSpc>
                <a:spcPct val="90000"/>
              </a:lnSpc>
              <a:spcBef>
                <a:spcPts val="1000"/>
              </a:spcBef>
              <a:spcAft>
                <a:spcPts val="0"/>
              </a:spcAft>
              <a:buClr>
                <a:schemeClr val="dk1"/>
              </a:buClr>
              <a:buSzPts val="2800"/>
              <a:buChar char="•"/>
            </a:pPr>
            <a:r>
              <a:rPr lang="en-GB"/>
              <a:t>Employee motivation helps in enhancing productivity.</a:t>
            </a:r>
            <a:endParaRPr/>
          </a:p>
          <a:p>
            <a:pPr indent="-228600" lvl="0" marL="228600" rtl="0" algn="l">
              <a:lnSpc>
                <a:spcPct val="90000"/>
              </a:lnSpc>
              <a:spcBef>
                <a:spcPts val="1000"/>
              </a:spcBef>
              <a:spcAft>
                <a:spcPts val="0"/>
              </a:spcAft>
              <a:buClr>
                <a:schemeClr val="dk1"/>
              </a:buClr>
              <a:buSzPts val="2800"/>
              <a:buChar char="•"/>
            </a:pPr>
            <a:r>
              <a:rPr lang="en-GB"/>
              <a:t>It helps organisations in achieving success and long-term growth (Kalogiannidis, 2021).</a:t>
            </a:r>
            <a:endParaRPr/>
          </a:p>
          <a:p>
            <a:pPr indent="-50800" lvl="0" marL="228600" rtl="0" algn="l">
              <a:lnSpc>
                <a:spcPct val="90000"/>
              </a:lnSpc>
              <a:spcBef>
                <a:spcPts val="1000"/>
              </a:spcBef>
              <a:spcAft>
                <a:spcPts val="0"/>
              </a:spcAft>
              <a:buClr>
                <a:schemeClr val="dk1"/>
              </a:buClr>
              <a:buSzPts val="2800"/>
              <a:buNone/>
            </a:pPr>
            <a:r>
              <a:t/>
            </a:r>
            <a:endParaRPr/>
          </a:p>
        </p:txBody>
      </p:sp>
      <p:pic>
        <p:nvPicPr>
          <p:cNvPr id="113" name="Google Shape;113;p4"/>
          <p:cNvPicPr preferRelativeResize="0"/>
          <p:nvPr/>
        </p:nvPicPr>
        <p:blipFill rotWithShape="1">
          <a:blip r:embed="rId3">
            <a:alphaModFix/>
          </a:blip>
          <a:srcRect b="0" l="0" r="0" t="0"/>
          <a:stretch/>
        </p:blipFill>
        <p:spPr>
          <a:xfrm>
            <a:off x="7873042" y="2444591"/>
            <a:ext cx="3807123" cy="241451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just">
              <a:lnSpc>
                <a:spcPct val="90000"/>
              </a:lnSpc>
              <a:spcBef>
                <a:spcPts val="0"/>
              </a:spcBef>
              <a:spcAft>
                <a:spcPts val="0"/>
              </a:spcAft>
              <a:buClr>
                <a:schemeClr val="dk1"/>
              </a:buClr>
              <a:buSzPts val="4400"/>
              <a:buFont typeface="Calibri"/>
              <a:buNone/>
            </a:pPr>
            <a:r>
              <a:rPr b="1" lang="en-GB"/>
              <a:t>Employee Engagement Issues </a:t>
            </a:r>
            <a:endParaRPr/>
          </a:p>
        </p:txBody>
      </p:sp>
      <p:sp>
        <p:nvSpPr>
          <p:cNvPr id="120" name="Google Shape;120;p5"/>
          <p:cNvSpPr txBox="1"/>
          <p:nvPr>
            <p:ph idx="1" type="body"/>
          </p:nvPr>
        </p:nvSpPr>
        <p:spPr>
          <a:xfrm>
            <a:off x="838200" y="1825625"/>
            <a:ext cx="6058619"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Poor communication is a predominant factor for issues in employee engagement (Örström and Said, 2020).</a:t>
            </a:r>
            <a:endParaRPr/>
          </a:p>
          <a:p>
            <a:pPr indent="-228600" lvl="0" marL="228600" rtl="0" algn="l">
              <a:lnSpc>
                <a:spcPct val="90000"/>
              </a:lnSpc>
              <a:spcBef>
                <a:spcPts val="1000"/>
              </a:spcBef>
              <a:spcAft>
                <a:spcPts val="0"/>
              </a:spcAft>
              <a:buClr>
                <a:schemeClr val="dk1"/>
              </a:buClr>
              <a:buSzPts val="2800"/>
              <a:buChar char="•"/>
            </a:pPr>
            <a:r>
              <a:rPr lang="en-GB"/>
              <a:t>Unresolved issues are one of the reasons for poor engagement.</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Graphical user interface, website&#10;&#10;Description automatically generated" id="121" name="Google Shape;121;p5"/>
          <p:cNvPicPr preferRelativeResize="0"/>
          <p:nvPr/>
        </p:nvPicPr>
        <p:blipFill rotWithShape="1">
          <a:blip r:embed="rId3">
            <a:alphaModFix/>
          </a:blip>
          <a:srcRect b="0" l="0" r="0" t="0"/>
          <a:stretch/>
        </p:blipFill>
        <p:spPr>
          <a:xfrm>
            <a:off x="7585494" y="2124973"/>
            <a:ext cx="4008407" cy="207609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just">
              <a:lnSpc>
                <a:spcPct val="90000"/>
              </a:lnSpc>
              <a:spcBef>
                <a:spcPts val="0"/>
              </a:spcBef>
              <a:spcAft>
                <a:spcPts val="0"/>
              </a:spcAft>
              <a:buClr>
                <a:schemeClr val="dk1"/>
              </a:buClr>
              <a:buSzPts val="4400"/>
              <a:buFont typeface="Calibri"/>
              <a:buNone/>
            </a:pPr>
            <a:r>
              <a:rPr b="1" lang="en-GB"/>
              <a:t>Employee Engagement Issues </a:t>
            </a:r>
            <a:endParaRPr/>
          </a:p>
        </p:txBody>
      </p:sp>
      <p:sp>
        <p:nvSpPr>
          <p:cNvPr id="128" name="Google Shape;128;p6"/>
          <p:cNvSpPr txBox="1"/>
          <p:nvPr>
            <p:ph idx="1" type="body"/>
          </p:nvPr>
        </p:nvSpPr>
        <p:spPr>
          <a:xfrm>
            <a:off x="838200" y="1825625"/>
            <a:ext cx="6806242"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Contribution from the employees is necessary for engaging in the organisation.</a:t>
            </a:r>
            <a:endParaRPr/>
          </a:p>
          <a:p>
            <a:pPr indent="-228600" lvl="0" marL="228600" rtl="0" algn="l">
              <a:lnSpc>
                <a:spcPct val="90000"/>
              </a:lnSpc>
              <a:spcBef>
                <a:spcPts val="1000"/>
              </a:spcBef>
              <a:spcAft>
                <a:spcPts val="0"/>
              </a:spcAft>
              <a:buClr>
                <a:schemeClr val="dk1"/>
              </a:buClr>
              <a:buSzPts val="2800"/>
              <a:buChar char="•"/>
            </a:pPr>
            <a:r>
              <a:rPr lang="en-GB"/>
              <a:t>Human Resource Management is essential as it leads to proper engagement of the employees.</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icture containing LEGO, toy&#10;&#10;Description automatically generated" id="129" name="Google Shape;129;p6"/>
          <p:cNvPicPr preferRelativeResize="0"/>
          <p:nvPr/>
        </p:nvPicPr>
        <p:blipFill rotWithShape="1">
          <a:blip r:embed="rId3">
            <a:alphaModFix/>
          </a:blip>
          <a:srcRect b="0" l="0" r="0" t="0"/>
          <a:stretch/>
        </p:blipFill>
        <p:spPr>
          <a:xfrm>
            <a:off x="7916174" y="2541917"/>
            <a:ext cx="3807124" cy="18316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just">
              <a:lnSpc>
                <a:spcPct val="90000"/>
              </a:lnSpc>
              <a:spcBef>
                <a:spcPts val="0"/>
              </a:spcBef>
              <a:spcAft>
                <a:spcPts val="0"/>
              </a:spcAft>
              <a:buClr>
                <a:schemeClr val="dk1"/>
              </a:buClr>
              <a:buSzPts val="4400"/>
              <a:buFont typeface="Calibri"/>
              <a:buNone/>
            </a:pPr>
            <a:r>
              <a:rPr b="1" lang="en-GB"/>
              <a:t>Human Resource Management Theories </a:t>
            </a:r>
            <a:endParaRPr/>
          </a:p>
        </p:txBody>
      </p:sp>
      <p:sp>
        <p:nvSpPr>
          <p:cNvPr id="136" name="Google Shape;136;p7"/>
          <p:cNvSpPr txBox="1"/>
          <p:nvPr>
            <p:ph idx="1" type="body"/>
          </p:nvPr>
        </p:nvSpPr>
        <p:spPr>
          <a:xfrm>
            <a:off x="838200" y="1825625"/>
            <a:ext cx="6906884"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Encouragement is provided to the employees.</a:t>
            </a:r>
            <a:endParaRPr/>
          </a:p>
          <a:p>
            <a:pPr indent="-228600" lvl="0" marL="228600" rtl="0" algn="l">
              <a:lnSpc>
                <a:spcPct val="90000"/>
              </a:lnSpc>
              <a:spcBef>
                <a:spcPts val="1000"/>
              </a:spcBef>
              <a:spcAft>
                <a:spcPts val="0"/>
              </a:spcAft>
              <a:buClr>
                <a:schemeClr val="dk1"/>
              </a:buClr>
              <a:buSzPts val="2800"/>
              <a:buChar char="•"/>
            </a:pPr>
            <a:r>
              <a:rPr lang="en-GB"/>
              <a:t>Opportunities are provided for enhancement and development (Tweedie et al., 2019).</a:t>
            </a:r>
            <a:endParaRPr/>
          </a:p>
          <a:p>
            <a:pPr indent="-228600" lvl="0" marL="228600" rtl="0" algn="l">
              <a:lnSpc>
                <a:spcPct val="90000"/>
              </a:lnSpc>
              <a:spcBef>
                <a:spcPts val="1000"/>
              </a:spcBef>
              <a:spcAft>
                <a:spcPts val="0"/>
              </a:spcAft>
              <a:buClr>
                <a:schemeClr val="dk1"/>
              </a:buClr>
              <a:buSzPts val="2800"/>
              <a:buChar char="•"/>
            </a:pPr>
            <a:r>
              <a:rPr lang="en-GB"/>
              <a:t>Evaluation of the performance is carried on.</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icture containing icon&#10;&#10;Description automatically generated" id="137" name="Google Shape;137;p7"/>
          <p:cNvPicPr preferRelativeResize="0"/>
          <p:nvPr/>
        </p:nvPicPr>
        <p:blipFill rotWithShape="1">
          <a:blip r:embed="rId3">
            <a:alphaModFix/>
          </a:blip>
          <a:srcRect b="0" l="0" r="0" t="0"/>
          <a:stretch/>
        </p:blipFill>
        <p:spPr>
          <a:xfrm>
            <a:off x="8246853" y="2711196"/>
            <a:ext cx="3318294" cy="224074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just">
              <a:lnSpc>
                <a:spcPct val="90000"/>
              </a:lnSpc>
              <a:spcBef>
                <a:spcPts val="0"/>
              </a:spcBef>
              <a:spcAft>
                <a:spcPts val="0"/>
              </a:spcAft>
              <a:buClr>
                <a:schemeClr val="dk1"/>
              </a:buClr>
              <a:buSzPts val="4400"/>
              <a:buFont typeface="Calibri"/>
              <a:buNone/>
            </a:pPr>
            <a:r>
              <a:rPr b="1" lang="en-GB"/>
              <a:t>Human Resource Management Strategies to Address Employee Retention </a:t>
            </a:r>
            <a:endParaRPr/>
          </a:p>
        </p:txBody>
      </p:sp>
      <p:sp>
        <p:nvSpPr>
          <p:cNvPr id="144" name="Google Shape;144;p8"/>
          <p:cNvSpPr txBox="1"/>
          <p:nvPr>
            <p:ph idx="1" type="body"/>
          </p:nvPr>
        </p:nvSpPr>
        <p:spPr>
          <a:xfrm>
            <a:off x="838200" y="1825625"/>
            <a:ext cx="7108167"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Human Resource Management employs some strategies to retain employees.</a:t>
            </a:r>
            <a:endParaRPr/>
          </a:p>
          <a:p>
            <a:pPr indent="-228600" lvl="0" marL="228600" rtl="0" algn="l">
              <a:lnSpc>
                <a:spcPct val="90000"/>
              </a:lnSpc>
              <a:spcBef>
                <a:spcPts val="1000"/>
              </a:spcBef>
              <a:spcAft>
                <a:spcPts val="0"/>
              </a:spcAft>
              <a:buClr>
                <a:schemeClr val="dk1"/>
              </a:buClr>
              <a:buSzPts val="2800"/>
              <a:buChar char="•"/>
            </a:pPr>
            <a:r>
              <a:rPr lang="en-GB"/>
              <a:t>Employees are provided with proper job satisfaction for ensuring their retention (Singh, 2019). </a:t>
            </a:r>
            <a:endParaRPr/>
          </a:p>
          <a:p>
            <a:pPr indent="-228600" lvl="0" marL="228600" rtl="0" algn="l">
              <a:lnSpc>
                <a:spcPct val="90000"/>
              </a:lnSpc>
              <a:spcBef>
                <a:spcPts val="1000"/>
              </a:spcBef>
              <a:spcAft>
                <a:spcPts val="0"/>
              </a:spcAft>
              <a:buClr>
                <a:schemeClr val="dk1"/>
              </a:buClr>
              <a:buSzPts val="2800"/>
              <a:buChar char="•"/>
            </a:pPr>
            <a:r>
              <a:rPr lang="en-GB"/>
              <a:t> Providing employees with a proper work-life balance ensures employee retention.</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Text, timeline&#10;&#10;Description automatically generated" id="145" name="Google Shape;145;p8"/>
          <p:cNvPicPr preferRelativeResize="0"/>
          <p:nvPr/>
        </p:nvPicPr>
        <p:blipFill rotWithShape="1">
          <a:blip r:embed="rId3">
            <a:alphaModFix/>
          </a:blip>
          <a:srcRect b="0" l="0" r="0" t="0"/>
          <a:stretch/>
        </p:blipFill>
        <p:spPr>
          <a:xfrm>
            <a:off x="8433758" y="2323582"/>
            <a:ext cx="2743200" cy="192328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GB"/>
              <a:t>Human Resource Management Strategies to Address Employee Motivation</a:t>
            </a:r>
            <a:endParaRPr/>
          </a:p>
        </p:txBody>
      </p:sp>
      <p:sp>
        <p:nvSpPr>
          <p:cNvPr id="152" name="Google Shape;152;p9"/>
          <p:cNvSpPr txBox="1"/>
          <p:nvPr>
            <p:ph idx="1" type="body"/>
          </p:nvPr>
        </p:nvSpPr>
        <p:spPr>
          <a:xfrm>
            <a:off x="838200" y="1825625"/>
            <a:ext cx="7352582"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Employee Motivation is one of the most crucial and key focuses of every organisation. </a:t>
            </a:r>
            <a:endParaRPr/>
          </a:p>
          <a:p>
            <a:pPr indent="-228600" lvl="0" marL="228600" rtl="0" algn="l">
              <a:lnSpc>
                <a:spcPct val="90000"/>
              </a:lnSpc>
              <a:spcBef>
                <a:spcPts val="1000"/>
              </a:spcBef>
              <a:spcAft>
                <a:spcPts val="0"/>
              </a:spcAft>
              <a:buClr>
                <a:schemeClr val="dk1"/>
              </a:buClr>
              <a:buSzPts val="2800"/>
              <a:buChar char="•"/>
            </a:pPr>
            <a:r>
              <a:rPr lang="en-GB"/>
              <a:t>Human Resource Management of every organisation implements different strategies to motivate employees (Kalogiannidis, 2021). </a:t>
            </a:r>
            <a:endParaRPr/>
          </a:p>
          <a:p>
            <a:pPr indent="-228600" lvl="0" marL="228600" rtl="0" algn="l">
              <a:lnSpc>
                <a:spcPct val="90000"/>
              </a:lnSpc>
              <a:spcBef>
                <a:spcPts val="1000"/>
              </a:spcBef>
              <a:spcAft>
                <a:spcPts val="0"/>
              </a:spcAft>
              <a:buClr>
                <a:schemeClr val="dk1"/>
              </a:buClr>
              <a:buSzPts val="2800"/>
              <a:buChar char="•"/>
            </a:pPr>
            <a:r>
              <a:rPr lang="en-GB"/>
              <a:t>Rewards are given to the employees to boost their motivation. </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icture containing text&#10;&#10;Description automatically generated" id="153" name="Google Shape;153;p9"/>
          <p:cNvPicPr preferRelativeResize="0"/>
          <p:nvPr/>
        </p:nvPicPr>
        <p:blipFill rotWithShape="1">
          <a:blip r:embed="rId3">
            <a:alphaModFix/>
          </a:blip>
          <a:srcRect b="0" l="0" r="0" t="0"/>
          <a:stretch/>
        </p:blipFill>
        <p:spPr>
          <a:xfrm>
            <a:off x="8635042" y="2581129"/>
            <a:ext cx="2743200" cy="169574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just">
              <a:lnSpc>
                <a:spcPct val="90000"/>
              </a:lnSpc>
              <a:spcBef>
                <a:spcPts val="0"/>
              </a:spcBef>
              <a:spcAft>
                <a:spcPts val="0"/>
              </a:spcAft>
              <a:buClr>
                <a:schemeClr val="dk1"/>
              </a:buClr>
              <a:buSzPts val="4400"/>
              <a:buFont typeface="Calibri"/>
              <a:buNone/>
            </a:pPr>
            <a:r>
              <a:rPr b="1" lang="en-GB"/>
              <a:t>Human Resource Management Strategies to Address Employee Engagement </a:t>
            </a:r>
            <a:endParaRPr/>
          </a:p>
        </p:txBody>
      </p:sp>
      <p:sp>
        <p:nvSpPr>
          <p:cNvPr id="160" name="Google Shape;160;p10"/>
          <p:cNvSpPr txBox="1"/>
          <p:nvPr>
            <p:ph idx="1" type="body"/>
          </p:nvPr>
        </p:nvSpPr>
        <p:spPr>
          <a:xfrm>
            <a:off x="838200" y="1825625"/>
            <a:ext cx="7007525"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Leadership courses need to be provided for employee engagement (Decuypere and Schaufeli, 2020).</a:t>
            </a:r>
            <a:endParaRPr/>
          </a:p>
          <a:p>
            <a:pPr indent="-228600" lvl="0" marL="228600" rtl="0" algn="l">
              <a:lnSpc>
                <a:spcPct val="90000"/>
              </a:lnSpc>
              <a:spcBef>
                <a:spcPts val="1000"/>
              </a:spcBef>
              <a:spcAft>
                <a:spcPts val="0"/>
              </a:spcAft>
              <a:buClr>
                <a:schemeClr val="dk1"/>
              </a:buClr>
              <a:buSzPts val="2800"/>
              <a:buChar char="•"/>
            </a:pPr>
            <a:r>
              <a:rPr lang="en-GB"/>
              <a:t>The health and safety of the organisations are essential.</a:t>
            </a:r>
            <a:endParaRPr/>
          </a:p>
          <a:p>
            <a:pPr indent="-228600" lvl="0" marL="228600" rtl="0" algn="l">
              <a:lnSpc>
                <a:spcPct val="90000"/>
              </a:lnSpc>
              <a:spcBef>
                <a:spcPts val="1000"/>
              </a:spcBef>
              <a:spcAft>
                <a:spcPts val="0"/>
              </a:spcAft>
              <a:buClr>
                <a:schemeClr val="dk1"/>
              </a:buClr>
              <a:buSzPts val="2800"/>
              <a:buChar char="•"/>
            </a:pPr>
            <a:r>
              <a:rPr lang="en-GB"/>
              <a:t>Emotional, cognitive and behavioural components need to be addressed.</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Diagram&#10;&#10;Description automatically generated" id="161" name="Google Shape;161;p10"/>
          <p:cNvPicPr preferRelativeResize="0"/>
          <p:nvPr/>
        </p:nvPicPr>
        <p:blipFill rotWithShape="1">
          <a:blip r:embed="rId3">
            <a:alphaModFix/>
          </a:blip>
          <a:srcRect b="0" l="0" r="0" t="0"/>
          <a:stretch/>
        </p:blipFill>
        <p:spPr>
          <a:xfrm>
            <a:off x="8448136" y="2470569"/>
            <a:ext cx="2743200" cy="15430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GB"/>
              <a:t>Conclusion</a:t>
            </a:r>
            <a:endParaRPr/>
          </a:p>
        </p:txBody>
      </p:sp>
      <p:sp>
        <p:nvSpPr>
          <p:cNvPr id="167" name="Google Shape;167;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85000" lnSpcReduction="20000"/>
          </a:bodyPr>
          <a:lstStyle/>
          <a:p>
            <a:pPr indent="-228600" lvl="0" marL="228600" rtl="0" algn="l">
              <a:lnSpc>
                <a:spcPct val="90000"/>
              </a:lnSpc>
              <a:spcBef>
                <a:spcPts val="0"/>
              </a:spcBef>
              <a:spcAft>
                <a:spcPts val="0"/>
              </a:spcAft>
              <a:buClr>
                <a:schemeClr val="dk1"/>
              </a:buClr>
              <a:buSzPct val="100000"/>
              <a:buChar char="•"/>
            </a:pPr>
            <a:r>
              <a:rPr lang="en-GB"/>
              <a:t>It can therefore be concluded that employee engagement is an essential factor for any organisation. </a:t>
            </a:r>
            <a:endParaRPr/>
          </a:p>
          <a:p>
            <a:pPr indent="-228600" lvl="0" marL="228600" rtl="0" algn="l">
              <a:lnSpc>
                <a:spcPct val="90000"/>
              </a:lnSpc>
              <a:spcBef>
                <a:spcPts val="1000"/>
              </a:spcBef>
              <a:spcAft>
                <a:spcPts val="0"/>
              </a:spcAft>
              <a:buClr>
                <a:schemeClr val="dk1"/>
              </a:buClr>
              <a:buSzPct val="100000"/>
              <a:buChar char="•"/>
            </a:pPr>
            <a:r>
              <a:rPr lang="en-GB"/>
              <a:t>The retention of the employees is related to how well the organisation manages the employee. </a:t>
            </a:r>
            <a:endParaRPr/>
          </a:p>
          <a:p>
            <a:pPr indent="-228600" lvl="0" marL="228600" rtl="0" algn="l">
              <a:lnSpc>
                <a:spcPct val="90000"/>
              </a:lnSpc>
              <a:spcBef>
                <a:spcPts val="1000"/>
              </a:spcBef>
              <a:spcAft>
                <a:spcPts val="0"/>
              </a:spcAft>
              <a:buClr>
                <a:schemeClr val="dk1"/>
              </a:buClr>
              <a:buSzPct val="100000"/>
              <a:buChar char="•"/>
            </a:pPr>
            <a:r>
              <a:rPr lang="en-GB"/>
              <a:t>Employee engagement issues occur when there is a rift between effective communication in the organisation. </a:t>
            </a:r>
            <a:endParaRPr/>
          </a:p>
          <a:p>
            <a:pPr indent="-228600" lvl="0" marL="228600" rtl="0" algn="l">
              <a:lnSpc>
                <a:spcPct val="90000"/>
              </a:lnSpc>
              <a:spcBef>
                <a:spcPts val="1000"/>
              </a:spcBef>
              <a:spcAft>
                <a:spcPts val="0"/>
              </a:spcAft>
              <a:buClr>
                <a:schemeClr val="dk1"/>
              </a:buClr>
              <a:buSzPct val="100000"/>
              <a:buChar char="•"/>
            </a:pPr>
            <a:r>
              <a:rPr lang="en-GB"/>
              <a:t>Unable to fulfil the needs of the employees results in demotivation and distress among the employees. </a:t>
            </a:r>
            <a:endParaRPr/>
          </a:p>
          <a:p>
            <a:pPr indent="-228600" lvl="0" marL="228600" rtl="0" algn="l">
              <a:lnSpc>
                <a:spcPct val="90000"/>
              </a:lnSpc>
              <a:spcBef>
                <a:spcPts val="1000"/>
              </a:spcBef>
              <a:spcAft>
                <a:spcPts val="0"/>
              </a:spcAft>
              <a:buClr>
                <a:schemeClr val="dk1"/>
              </a:buClr>
              <a:buSzPct val="100000"/>
              <a:buChar char="•"/>
            </a:pPr>
            <a:r>
              <a:rPr lang="en-GB"/>
              <a:t>It is essential that the employees feel a sense of connection with the employees. </a:t>
            </a:r>
            <a:endParaRPr/>
          </a:p>
          <a:p>
            <a:pPr indent="-228600" lvl="0" marL="228600" rtl="0" algn="l">
              <a:lnSpc>
                <a:spcPct val="90000"/>
              </a:lnSpc>
              <a:spcBef>
                <a:spcPts val="1000"/>
              </a:spcBef>
              <a:spcAft>
                <a:spcPts val="0"/>
              </a:spcAft>
              <a:buClr>
                <a:schemeClr val="dk1"/>
              </a:buClr>
              <a:buSzPct val="100000"/>
              <a:buChar char="•"/>
            </a:pPr>
            <a:r>
              <a:rPr lang="en-GB"/>
              <a:t>Human Resource Management theories encompass the well-being and all-around development of the employees. </a:t>
            </a:r>
            <a:endParaRPr/>
          </a:p>
          <a:p>
            <a:pPr indent="-228600" lvl="0" marL="228600" rtl="0" algn="l">
              <a:lnSpc>
                <a:spcPct val="90000"/>
              </a:lnSpc>
              <a:spcBef>
                <a:spcPts val="1000"/>
              </a:spcBef>
              <a:spcAft>
                <a:spcPts val="0"/>
              </a:spcAft>
              <a:buClr>
                <a:schemeClr val="dk1"/>
              </a:buClr>
              <a:buSzPct val="100000"/>
              <a:buChar char="•"/>
            </a:pPr>
            <a:r>
              <a:rPr lang="en-GB"/>
              <a:t>Effective measures are adopted by the management to address emerging issues. </a:t>
            </a:r>
            <a:endParaRPr/>
          </a:p>
          <a:p>
            <a:pPr indent="-77470" lvl="0" marL="228600" rtl="0" algn="l">
              <a:lnSpc>
                <a:spcPct val="90000"/>
              </a:lnSpc>
              <a:spcBef>
                <a:spcPts val="1000"/>
              </a:spcBef>
              <a:spcAft>
                <a:spcPts val="0"/>
              </a:spcAft>
              <a:buClr>
                <a:schemeClr val="dk1"/>
              </a:buClr>
              <a:buSzPct val="100000"/>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just">
              <a:lnSpc>
                <a:spcPct val="90000"/>
              </a:lnSpc>
              <a:spcBef>
                <a:spcPts val="0"/>
              </a:spcBef>
              <a:spcAft>
                <a:spcPts val="0"/>
              </a:spcAft>
              <a:buClr>
                <a:schemeClr val="dk1"/>
              </a:buClr>
              <a:buSzPts val="4400"/>
              <a:buFont typeface="Calibri"/>
              <a:buNone/>
            </a:pPr>
            <a:r>
              <a:rPr b="1" lang="en-GB"/>
              <a:t>Reference List</a:t>
            </a:r>
            <a:endParaRPr/>
          </a:p>
        </p:txBody>
      </p:sp>
      <p:sp>
        <p:nvSpPr>
          <p:cNvPr id="173" name="Google Shape;173;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47500" lnSpcReduction="20000"/>
          </a:bodyPr>
          <a:lstStyle/>
          <a:p>
            <a:pPr indent="-228600" lvl="0" marL="228600" rtl="0" algn="just">
              <a:lnSpc>
                <a:spcPct val="90000"/>
              </a:lnSpc>
              <a:spcBef>
                <a:spcPts val="0"/>
              </a:spcBef>
              <a:spcAft>
                <a:spcPts val="0"/>
              </a:spcAft>
              <a:buClr>
                <a:schemeClr val="dk1"/>
              </a:buClr>
              <a:buSzPct val="100000"/>
              <a:buChar char="•"/>
            </a:pPr>
            <a:r>
              <a:rPr lang="en-GB"/>
              <a:t>Decuypere, A. and Schaufeli, W., 2020. Leadership and work engagement: Exploring explanatory mechanisms. </a:t>
            </a:r>
            <a:r>
              <a:rPr i="1" lang="en-GB"/>
              <a:t>German Journal of Human Resource Management</a:t>
            </a:r>
            <a:r>
              <a:rPr lang="en-GB"/>
              <a:t>, </a:t>
            </a:r>
            <a:r>
              <a:rPr i="1" lang="en-GB"/>
              <a:t>34</a:t>
            </a:r>
            <a:r>
              <a:rPr lang="en-GB"/>
              <a:t>(1), pp.69-95. Available at:</a:t>
            </a:r>
            <a:r>
              <a:rPr lang="en-GB" u="sng">
                <a:solidFill>
                  <a:schemeClr val="hlink"/>
                </a:solidFill>
                <a:hlinkClick r:id="rId3"/>
              </a:rPr>
              <a:t> https://journals.sagepub.com/doi/pdf/10.1177/2397002219892197</a:t>
            </a:r>
            <a:endParaRPr/>
          </a:p>
          <a:p>
            <a:pPr indent="-228600" lvl="0" marL="228600" rtl="0" algn="just">
              <a:lnSpc>
                <a:spcPct val="90000"/>
              </a:lnSpc>
              <a:spcBef>
                <a:spcPts val="1000"/>
              </a:spcBef>
              <a:spcAft>
                <a:spcPts val="0"/>
              </a:spcAft>
              <a:buClr>
                <a:schemeClr val="dk1"/>
              </a:buClr>
              <a:buSzPct val="100000"/>
              <a:buChar char="•"/>
            </a:pPr>
            <a:r>
              <a:rPr lang="en-GB"/>
              <a:t>Kalogiannidis, S., 2021. Impact of employee motivation on organizational performance. A scoping review paper for public sector. </a:t>
            </a:r>
            <a:r>
              <a:rPr i="1" lang="en-GB"/>
              <a:t>The Strategic Journal of Business &amp; Change Management, 8 (3), 984</a:t>
            </a:r>
            <a:r>
              <a:rPr lang="en-GB"/>
              <a:t>, </a:t>
            </a:r>
            <a:r>
              <a:rPr i="1" lang="en-GB"/>
              <a:t>996</a:t>
            </a:r>
            <a:r>
              <a:rPr lang="en-GB"/>
              <a:t>, p.3. Available at:</a:t>
            </a:r>
            <a:r>
              <a:rPr lang="en-GB" u="sng">
                <a:solidFill>
                  <a:schemeClr val="hlink"/>
                </a:solidFill>
                <a:hlinkClick r:id="rId4"/>
              </a:rPr>
              <a:t> https://www.researchgate.net/profile/Stavros-Kalogiannidis/publication/354897898_IMPACT_OF_EMPLOYEE_MOTIVATION_ON_ORGANIZATIONAL_PERFORMANCE_A_SCOPING_REVIEW_PAPER_FOR_PUBLIC_SECTOR/links/61533f38d2ebba7be7576740/IMPACT-OF-EMPLOYEE-MOTIVATION-ON-ORGANIZATIONAL-PERFORMANCE-A-SCOPING-REVIEW-PAPER-FOR-PUBLIC-SECTOR.pdf</a:t>
            </a:r>
            <a:endParaRPr/>
          </a:p>
          <a:p>
            <a:pPr indent="-228600" lvl="0" marL="228600" rtl="0" algn="just">
              <a:lnSpc>
                <a:spcPct val="90000"/>
              </a:lnSpc>
              <a:spcBef>
                <a:spcPts val="1000"/>
              </a:spcBef>
              <a:spcAft>
                <a:spcPts val="0"/>
              </a:spcAft>
              <a:buClr>
                <a:schemeClr val="dk1"/>
              </a:buClr>
              <a:buSzPct val="100000"/>
              <a:buChar char="•"/>
            </a:pPr>
            <a:r>
              <a:rPr lang="en-GB"/>
              <a:t>Kurdi, B. and Alshurideh, M., 2020. Employee retention and organizational performance: Evidence from banking industry. </a:t>
            </a:r>
            <a:r>
              <a:rPr i="1" lang="en-GB"/>
              <a:t>Management Science Letters</a:t>
            </a:r>
            <a:r>
              <a:rPr lang="en-GB"/>
              <a:t>, </a:t>
            </a:r>
            <a:r>
              <a:rPr i="1" lang="en-GB"/>
              <a:t>10</a:t>
            </a:r>
            <a:r>
              <a:rPr lang="en-GB"/>
              <a:t>(16), pp.3981-3990. Available at:</a:t>
            </a:r>
            <a:r>
              <a:rPr lang="en-GB" u="sng">
                <a:solidFill>
                  <a:schemeClr val="hlink"/>
                </a:solidFill>
                <a:hlinkClick r:id="rId5"/>
              </a:rPr>
              <a:t> http://growingscience.com/msl/Vol10/msl_2020_235.pdf</a:t>
            </a:r>
            <a:r>
              <a:rPr lang="en-GB"/>
              <a:t> </a:t>
            </a:r>
            <a:endParaRPr/>
          </a:p>
          <a:p>
            <a:pPr indent="-228600" lvl="0" marL="228600" rtl="0" algn="just">
              <a:lnSpc>
                <a:spcPct val="90000"/>
              </a:lnSpc>
              <a:spcBef>
                <a:spcPts val="1000"/>
              </a:spcBef>
              <a:spcAft>
                <a:spcPts val="0"/>
              </a:spcAft>
              <a:buClr>
                <a:schemeClr val="dk1"/>
              </a:buClr>
              <a:buSzPct val="100000"/>
              <a:buChar char="•"/>
            </a:pPr>
            <a:r>
              <a:rPr lang="en-GB"/>
              <a:t>Örström, J. and Said, A., 2020. Investigating project-based engagement within the project-oriented organisation: A study on the influence of a project structure on the drivers of employee engagement and human issues within project management. Available at:</a:t>
            </a:r>
            <a:r>
              <a:rPr lang="en-GB" u="sng">
                <a:solidFill>
                  <a:schemeClr val="hlink"/>
                </a:solidFill>
                <a:hlinkClick r:id="rId6"/>
              </a:rPr>
              <a:t> https://doras.dcu.ie/25665/1/Systematic%20Review%20of%20HRM%20in%20SMEs%20DORAS.pdf</a:t>
            </a:r>
            <a:endParaRPr/>
          </a:p>
          <a:p>
            <a:pPr indent="-228600" lvl="0" marL="228600" rtl="0" algn="just">
              <a:lnSpc>
                <a:spcPct val="90000"/>
              </a:lnSpc>
              <a:spcBef>
                <a:spcPts val="1000"/>
              </a:spcBef>
              <a:spcAft>
                <a:spcPts val="0"/>
              </a:spcAft>
              <a:buClr>
                <a:schemeClr val="dk1"/>
              </a:buClr>
              <a:buSzPct val="100000"/>
              <a:buChar char="•"/>
            </a:pPr>
            <a:r>
              <a:rPr lang="en-GB"/>
              <a:t>Singh, D., 2019. A literature review on employee retention with focus on recent trends. </a:t>
            </a:r>
            <a:r>
              <a:rPr i="1" lang="en-GB"/>
              <a:t>International Journal of Scientific Research in Science and Technology</a:t>
            </a:r>
            <a:r>
              <a:rPr lang="en-GB"/>
              <a:t>, </a:t>
            </a:r>
            <a:r>
              <a:rPr i="1" lang="en-GB"/>
              <a:t>6</a:t>
            </a:r>
            <a:r>
              <a:rPr lang="en-GB"/>
              <a:t>(1), pp.425-431. Available at:</a:t>
            </a:r>
            <a:r>
              <a:rPr lang="en-GB" u="sng">
                <a:solidFill>
                  <a:schemeClr val="hlink"/>
                </a:solidFill>
                <a:hlinkClick r:id="rId7"/>
              </a:rPr>
              <a:t> https://d1wqtxts1xzle7.cloudfront.net/60641051/5095_lit_review_paper20190919-118800-dzni7v-with-cover-page-v2.pdf?Expires=1664457201&amp;Signature=Z5W6pq7TBE-7h1y79pz3lrVZ8~fc9MuId3R6bLsGwclw-q9WynfLQ9tOSKnpbzJVSIzfsBvsbzwbRxfEQL3ok10BmdNUJixbKQHNgWYuwvfrMkQ09gA1L1qBMHVAikSxKNpSUCIdUrNcpZKFlKeCQg5NMEAhxJKnC5i5IFjE4AW8q45-jdBXncA6BowS3tK1Q48ZpnKpOa3dYJcGReXW7Dn6jZnwdCbondPQkVuE80JrflrC3i0gMC6mIas9N0aVUBzDtiHFDyLGIN6sC2GFq7e~ZActa92zBbjiT6NwE02bHuSSUwxpkeLap9VVf-PXAtDPTFMs6GL2E0deBjkPaw__&amp;Key-Pair-Id=APKAJLOHF5GGSLRBV4ZA</a:t>
            </a:r>
            <a:r>
              <a:rPr lang="en-GB"/>
              <a:t> </a:t>
            </a:r>
            <a:endParaRPr/>
          </a:p>
          <a:p>
            <a:pPr indent="-228600" lvl="0" marL="228600" rtl="0" algn="just">
              <a:lnSpc>
                <a:spcPct val="90000"/>
              </a:lnSpc>
              <a:spcBef>
                <a:spcPts val="1000"/>
              </a:spcBef>
              <a:spcAft>
                <a:spcPts val="0"/>
              </a:spcAft>
              <a:buClr>
                <a:schemeClr val="dk1"/>
              </a:buClr>
              <a:buSzPct val="100000"/>
              <a:buChar char="•"/>
            </a:pPr>
            <a:r>
              <a:rPr lang="en-GB"/>
              <a:t>Tweedie, D., Wild, D., Rhodes, C. and Martinov‐Bennie, N., 2019. How does performance management affect workers? Beyond human resource management and its critique. </a:t>
            </a:r>
            <a:r>
              <a:rPr i="1" lang="en-GB"/>
              <a:t>International Journal of Management Reviews</a:t>
            </a:r>
            <a:r>
              <a:rPr lang="en-GB"/>
              <a:t>, </a:t>
            </a:r>
            <a:r>
              <a:rPr i="1" lang="en-GB"/>
              <a:t>21</a:t>
            </a:r>
            <a:r>
              <a:rPr lang="en-GB"/>
              <a:t>(1), pp.76-96. Available at: </a:t>
            </a:r>
            <a:r>
              <a:rPr lang="en-GB" u="sng">
                <a:solidFill>
                  <a:schemeClr val="hlink"/>
                </a:solidFill>
                <a:hlinkClick r:id="rId8"/>
              </a:rPr>
              <a:t> https://asset-pdf.scinapse.io/prod/2793384939/2793384939.pdf</a:t>
            </a:r>
            <a:endParaRPr/>
          </a:p>
          <a:p>
            <a:pPr indent="-228600" lvl="0" marL="228600" rtl="0" algn="just">
              <a:lnSpc>
                <a:spcPct val="90000"/>
              </a:lnSpc>
              <a:spcBef>
                <a:spcPts val="1000"/>
              </a:spcBef>
              <a:spcAft>
                <a:spcPts val="0"/>
              </a:spcAft>
              <a:buClr>
                <a:schemeClr val="dk1"/>
              </a:buClr>
              <a:buSzPct val="100000"/>
              <a:buChar char="•"/>
            </a:pPr>
            <a:br>
              <a:rPr lang="en-GB"/>
            </a:b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7" name="Shape 177"/>
        <p:cNvGrpSpPr/>
        <p:nvPr/>
      </p:nvGrpSpPr>
      <p:grpSpPr>
        <a:xfrm>
          <a:off x="0" y="0"/>
          <a:ext cx="0" cy="0"/>
          <a:chOff x="0" y="0"/>
          <a:chExt cx="0" cy="0"/>
        </a:xfrm>
      </p:grpSpPr>
      <p:pic>
        <p:nvPicPr>
          <p:cNvPr descr="Logo&#10;&#10;Description automatically generated" id="178" name="Google Shape;178;p13"/>
          <p:cNvPicPr preferRelativeResize="0"/>
          <p:nvPr/>
        </p:nvPicPr>
        <p:blipFill rotWithShape="1">
          <a:blip r:embed="rId3">
            <a:alphaModFix/>
          </a:blip>
          <a:srcRect b="0" l="0" r="0" t="0"/>
          <a:stretch/>
        </p:blipFill>
        <p:spPr>
          <a:xfrm>
            <a:off x="643467" y="1111673"/>
            <a:ext cx="10905066" cy="4634652"/>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2022-09-29T12:25:14Z</dcterms:created>
</cp:coreProperties>
</file>