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69" r:id="rId4"/>
    <p:sldMasterId id="2147483881" r:id="rId5"/>
  </p:sldMasterIdLst>
  <p:notesMasterIdLst>
    <p:notesMasterId r:id="rId26"/>
  </p:notesMasterIdLst>
  <p:handoutMasterIdLst>
    <p:handoutMasterId r:id="rId27"/>
  </p:handoutMasterIdLst>
  <p:sldIdLst>
    <p:sldId id="366" r:id="rId6"/>
    <p:sldId id="277" r:id="rId7"/>
    <p:sldId id="278" r:id="rId8"/>
    <p:sldId id="279" r:id="rId9"/>
    <p:sldId id="289" r:id="rId10"/>
    <p:sldId id="290" r:id="rId11"/>
    <p:sldId id="367" r:id="rId12"/>
    <p:sldId id="370" r:id="rId13"/>
    <p:sldId id="369" r:id="rId14"/>
    <p:sldId id="368" r:id="rId15"/>
    <p:sldId id="288" r:id="rId16"/>
    <p:sldId id="373" r:id="rId17"/>
    <p:sldId id="372" r:id="rId18"/>
    <p:sldId id="280" r:id="rId19"/>
    <p:sldId id="291" r:id="rId20"/>
    <p:sldId id="371" r:id="rId21"/>
    <p:sldId id="365" r:id="rId22"/>
    <p:sldId id="294" r:id="rId23"/>
    <p:sldId id="295" r:id="rId24"/>
    <p:sldId id="375" r:id="rId25"/>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4C2230-0961-0D1D-C850-7EA8914523F6}" v="89" dt="2026-08-21T12:18:27.228"/>
    <p1510:client id="{A1A3F722-729C-D94A-7E75-AA6A964C51E8}" v="57" dt="2026-08-21T11:35:23.542"/>
    <p1510:client id="{C328A1AB-C08C-3626-9FD2-95187B05DDAF}" v="493" dt="2026-08-21T11:30:49.2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A1A3F722-729C-D94A-7E75-AA6A964C51E8}"/>
    <pc:docChg chg="modSld sldOrd">
      <pc:chgData name="Natasha Young" userId="S::n.young@uwtsd.ac.uk::450ac887-d51d-4f28-b5bb-9aa773a39bcf" providerId="AD" clId="Web-{A1A3F722-729C-D94A-7E75-AA6A964C51E8}" dt="2026-08-21T11:35:23.542" v="56"/>
      <pc:docMkLst>
        <pc:docMk/>
      </pc:docMkLst>
      <pc:sldChg chg="ord">
        <pc:chgData name="Natasha Young" userId="S::n.young@uwtsd.ac.uk::450ac887-d51d-4f28-b5bb-9aa773a39bcf" providerId="AD" clId="Web-{A1A3F722-729C-D94A-7E75-AA6A964C51E8}" dt="2026-08-21T11:35:23.542" v="56"/>
        <pc:sldMkLst>
          <pc:docMk/>
          <pc:sldMk cId="0" sldId="280"/>
        </pc:sldMkLst>
      </pc:sldChg>
      <pc:sldChg chg="modSp">
        <pc:chgData name="Natasha Young" userId="S::n.young@uwtsd.ac.uk::450ac887-d51d-4f28-b5bb-9aa773a39bcf" providerId="AD" clId="Web-{A1A3F722-729C-D94A-7E75-AA6A964C51E8}" dt="2026-08-21T11:31:15.554" v="1"/>
        <pc:sldMkLst>
          <pc:docMk/>
          <pc:sldMk cId="0" sldId="289"/>
        </pc:sldMkLst>
        <pc:graphicFrameChg chg="mod modGraphic">
          <ac:chgData name="Natasha Young" userId="S::n.young@uwtsd.ac.uk::450ac887-d51d-4f28-b5bb-9aa773a39bcf" providerId="AD" clId="Web-{A1A3F722-729C-D94A-7E75-AA6A964C51E8}" dt="2026-08-21T11:31:15.554" v="1"/>
          <ac:graphicFrameMkLst>
            <pc:docMk/>
            <pc:sldMk cId="0" sldId="289"/>
            <ac:graphicFrameMk id="4" creationId="{4559595E-4A6B-4677-A6E9-2B631518CFC1}"/>
          </ac:graphicFrameMkLst>
        </pc:graphicFrameChg>
      </pc:sldChg>
      <pc:sldChg chg="modSp">
        <pc:chgData name="Natasha Young" userId="S::n.young@uwtsd.ac.uk::450ac887-d51d-4f28-b5bb-9aa773a39bcf" providerId="AD" clId="Web-{A1A3F722-729C-D94A-7E75-AA6A964C51E8}" dt="2026-08-21T11:33:02.344" v="27"/>
        <pc:sldMkLst>
          <pc:docMk/>
          <pc:sldMk cId="274942525" sldId="367"/>
        </pc:sldMkLst>
        <pc:graphicFrameChg chg="mod modGraphic">
          <ac:chgData name="Natasha Young" userId="S::n.young@uwtsd.ac.uk::450ac887-d51d-4f28-b5bb-9aa773a39bcf" providerId="AD" clId="Web-{A1A3F722-729C-D94A-7E75-AA6A964C51E8}" dt="2026-08-21T11:33:02.344" v="27"/>
          <ac:graphicFrameMkLst>
            <pc:docMk/>
            <pc:sldMk cId="274942525" sldId="367"/>
            <ac:graphicFrameMk id="4" creationId="{4559595E-4A6B-4677-A6E9-2B631518CFC1}"/>
          </ac:graphicFrameMkLst>
        </pc:graphicFrameChg>
      </pc:sldChg>
      <pc:sldChg chg="modSp">
        <pc:chgData name="Natasha Young" userId="S::n.young@uwtsd.ac.uk::450ac887-d51d-4f28-b5bb-9aa773a39bcf" providerId="AD" clId="Web-{A1A3F722-729C-D94A-7E75-AA6A964C51E8}" dt="2026-08-21T11:34:48.867" v="53"/>
        <pc:sldMkLst>
          <pc:docMk/>
          <pc:sldMk cId="3462577788" sldId="369"/>
        </pc:sldMkLst>
        <pc:graphicFrameChg chg="mod modGraphic">
          <ac:chgData name="Natasha Young" userId="S::n.young@uwtsd.ac.uk::450ac887-d51d-4f28-b5bb-9aa773a39bcf" providerId="AD" clId="Web-{A1A3F722-729C-D94A-7E75-AA6A964C51E8}" dt="2026-08-21T11:34:48.867" v="53"/>
          <ac:graphicFrameMkLst>
            <pc:docMk/>
            <pc:sldMk cId="3462577788" sldId="369"/>
            <ac:graphicFrameMk id="4" creationId="{4559595E-4A6B-4677-A6E9-2B631518CFC1}"/>
          </ac:graphicFrameMkLst>
        </pc:graphicFrameChg>
      </pc:sldChg>
      <pc:sldChg chg="ord">
        <pc:chgData name="Natasha Young" userId="S::n.young@uwtsd.ac.uk::450ac887-d51d-4f28-b5bb-9aa773a39bcf" providerId="AD" clId="Web-{A1A3F722-729C-D94A-7E75-AA6A964C51E8}" dt="2026-08-21T11:35:17.541" v="55"/>
        <pc:sldMkLst>
          <pc:docMk/>
          <pc:sldMk cId="212812865" sldId="372"/>
        </pc:sldMkLst>
      </pc:sldChg>
    </pc:docChg>
  </pc:docChgLst>
  <pc:docChgLst>
    <pc:chgData name="Natasha Young" userId="S::n.young@uwtsd.ac.uk::450ac887-d51d-4f28-b5bb-9aa773a39bcf" providerId="AD" clId="Web-{C328A1AB-C08C-3626-9FD2-95187B05DDAF}"/>
    <pc:docChg chg="modSld">
      <pc:chgData name="Natasha Young" userId="S::n.young@uwtsd.ac.uk::450ac887-d51d-4f28-b5bb-9aa773a39bcf" providerId="AD" clId="Web-{C328A1AB-C08C-3626-9FD2-95187B05DDAF}" dt="2026-08-21T11:30:49.270" v="484"/>
      <pc:docMkLst>
        <pc:docMk/>
      </pc:docMkLst>
      <pc:sldChg chg="modSp">
        <pc:chgData name="Natasha Young" userId="S::n.young@uwtsd.ac.uk::450ac887-d51d-4f28-b5bb-9aa773a39bcf" providerId="AD" clId="Web-{C328A1AB-C08C-3626-9FD2-95187B05DDAF}" dt="2026-08-21T11:14:53.199" v="42" actId="20577"/>
        <pc:sldMkLst>
          <pc:docMk/>
          <pc:sldMk cId="0" sldId="278"/>
        </pc:sldMkLst>
        <pc:spChg chg="mod">
          <ac:chgData name="Natasha Young" userId="S::n.young@uwtsd.ac.uk::450ac887-d51d-4f28-b5bb-9aa773a39bcf" providerId="AD" clId="Web-{C328A1AB-C08C-3626-9FD2-95187B05DDAF}" dt="2026-08-21T11:14:53.199" v="42" actId="20577"/>
          <ac:spMkLst>
            <pc:docMk/>
            <pc:sldMk cId="0" sldId="278"/>
            <ac:spMk id="17412" creationId="{B63D6951-4F51-4D8E-9373-2D14C9AE30BA}"/>
          </ac:spMkLst>
        </pc:spChg>
      </pc:sldChg>
      <pc:sldChg chg="modSp">
        <pc:chgData name="Natasha Young" userId="S::n.young@uwtsd.ac.uk::450ac887-d51d-4f28-b5bb-9aa773a39bcf" providerId="AD" clId="Web-{C328A1AB-C08C-3626-9FD2-95187B05DDAF}" dt="2026-08-21T11:30:49.270" v="484"/>
        <pc:sldMkLst>
          <pc:docMk/>
          <pc:sldMk cId="0" sldId="289"/>
        </pc:sldMkLst>
        <pc:graphicFrameChg chg="mod modGraphic">
          <ac:chgData name="Natasha Young" userId="S::n.young@uwtsd.ac.uk::450ac887-d51d-4f28-b5bb-9aa773a39bcf" providerId="AD" clId="Web-{C328A1AB-C08C-3626-9FD2-95187B05DDAF}" dt="2026-08-21T11:30:49.270" v="484"/>
          <ac:graphicFrameMkLst>
            <pc:docMk/>
            <pc:sldMk cId="0" sldId="289"/>
            <ac:graphicFrameMk id="4" creationId="{4559595E-4A6B-4677-A6E9-2B631518CFC1}"/>
          </ac:graphicFrameMkLst>
        </pc:graphicFrameChg>
      </pc:sldChg>
      <pc:sldChg chg="modSp">
        <pc:chgData name="Natasha Young" userId="S::n.young@uwtsd.ac.uk::450ac887-d51d-4f28-b5bb-9aa773a39bcf" providerId="AD" clId="Web-{C328A1AB-C08C-3626-9FD2-95187B05DDAF}" dt="2026-08-21T11:20:51.682" v="248"/>
        <pc:sldMkLst>
          <pc:docMk/>
          <pc:sldMk cId="0" sldId="290"/>
        </pc:sldMkLst>
        <pc:graphicFrameChg chg="mod modGraphic">
          <ac:chgData name="Natasha Young" userId="S::n.young@uwtsd.ac.uk::450ac887-d51d-4f28-b5bb-9aa773a39bcf" providerId="AD" clId="Web-{C328A1AB-C08C-3626-9FD2-95187B05DDAF}" dt="2026-08-21T11:20:51.682" v="248"/>
          <ac:graphicFrameMkLst>
            <pc:docMk/>
            <pc:sldMk cId="0" sldId="290"/>
            <ac:graphicFrameMk id="4" creationId="{C20240E5-A352-4514-8A4D-C557839680D7}"/>
          </ac:graphicFrameMkLst>
        </pc:graphicFrameChg>
      </pc:sldChg>
      <pc:sldChg chg="modSp">
        <pc:chgData name="Natasha Young" userId="S::n.young@uwtsd.ac.uk::450ac887-d51d-4f28-b5bb-9aa773a39bcf" providerId="AD" clId="Web-{C328A1AB-C08C-3626-9FD2-95187B05DDAF}" dt="2026-08-21T11:24:00.878" v="356"/>
        <pc:sldMkLst>
          <pc:docMk/>
          <pc:sldMk cId="274942525" sldId="367"/>
        </pc:sldMkLst>
        <pc:graphicFrameChg chg="mod modGraphic">
          <ac:chgData name="Natasha Young" userId="S::n.young@uwtsd.ac.uk::450ac887-d51d-4f28-b5bb-9aa773a39bcf" providerId="AD" clId="Web-{C328A1AB-C08C-3626-9FD2-95187B05DDAF}" dt="2026-08-21T11:24:00.878" v="356"/>
          <ac:graphicFrameMkLst>
            <pc:docMk/>
            <pc:sldMk cId="274942525" sldId="367"/>
            <ac:graphicFrameMk id="4" creationId="{4559595E-4A6B-4677-A6E9-2B631518CFC1}"/>
          </ac:graphicFrameMkLst>
        </pc:graphicFrameChg>
      </pc:sldChg>
      <pc:sldChg chg="modSp">
        <pc:chgData name="Natasha Young" userId="S::n.young@uwtsd.ac.uk::450ac887-d51d-4f28-b5bb-9aa773a39bcf" providerId="AD" clId="Web-{C328A1AB-C08C-3626-9FD2-95187B05DDAF}" dt="2026-08-21T11:27:10.808" v="452"/>
        <pc:sldMkLst>
          <pc:docMk/>
          <pc:sldMk cId="3259810311" sldId="368"/>
        </pc:sldMkLst>
        <pc:graphicFrameChg chg="mod modGraphic">
          <ac:chgData name="Natasha Young" userId="S::n.young@uwtsd.ac.uk::450ac887-d51d-4f28-b5bb-9aa773a39bcf" providerId="AD" clId="Web-{C328A1AB-C08C-3626-9FD2-95187B05DDAF}" dt="2026-08-21T11:27:10.808" v="452"/>
          <ac:graphicFrameMkLst>
            <pc:docMk/>
            <pc:sldMk cId="3259810311" sldId="368"/>
            <ac:graphicFrameMk id="4" creationId="{C20240E5-A352-4514-8A4D-C557839680D7}"/>
          </ac:graphicFrameMkLst>
        </pc:graphicFrameChg>
      </pc:sldChg>
      <pc:sldChg chg="modSp">
        <pc:chgData name="Natasha Young" userId="S::n.young@uwtsd.ac.uk::450ac887-d51d-4f28-b5bb-9aa773a39bcf" providerId="AD" clId="Web-{C328A1AB-C08C-3626-9FD2-95187B05DDAF}" dt="2026-08-21T11:27:16.136" v="458"/>
        <pc:sldMkLst>
          <pc:docMk/>
          <pc:sldMk cId="3462577788" sldId="369"/>
        </pc:sldMkLst>
        <pc:graphicFrameChg chg="mod modGraphic">
          <ac:chgData name="Natasha Young" userId="S::n.young@uwtsd.ac.uk::450ac887-d51d-4f28-b5bb-9aa773a39bcf" providerId="AD" clId="Web-{C328A1AB-C08C-3626-9FD2-95187B05DDAF}" dt="2026-08-21T11:27:16.136" v="458"/>
          <ac:graphicFrameMkLst>
            <pc:docMk/>
            <pc:sldMk cId="3462577788" sldId="369"/>
            <ac:graphicFrameMk id="4" creationId="{4559595E-4A6B-4677-A6E9-2B631518CFC1}"/>
          </ac:graphicFrameMkLst>
        </pc:graphicFrameChg>
      </pc:sldChg>
      <pc:sldChg chg="modSp">
        <pc:chgData name="Natasha Young" userId="S::n.young@uwtsd.ac.uk::450ac887-d51d-4f28-b5bb-9aa773a39bcf" providerId="AD" clId="Web-{C328A1AB-C08C-3626-9FD2-95187B05DDAF}" dt="2026-08-21T11:23:55.846" v="350"/>
        <pc:sldMkLst>
          <pc:docMk/>
          <pc:sldMk cId="726528620" sldId="370"/>
        </pc:sldMkLst>
        <pc:graphicFrameChg chg="mod modGraphic">
          <ac:chgData name="Natasha Young" userId="S::n.young@uwtsd.ac.uk::450ac887-d51d-4f28-b5bb-9aa773a39bcf" providerId="AD" clId="Web-{C328A1AB-C08C-3626-9FD2-95187B05DDAF}" dt="2026-08-21T11:23:55.846" v="350"/>
          <ac:graphicFrameMkLst>
            <pc:docMk/>
            <pc:sldMk cId="726528620" sldId="370"/>
            <ac:graphicFrameMk id="4" creationId="{C20240E5-A352-4514-8A4D-C557839680D7}"/>
          </ac:graphicFrameMkLst>
        </pc:graphicFrameChg>
      </pc:sldChg>
    </pc:docChg>
  </pc:docChgLst>
  <pc:docChgLst>
    <pc:chgData name="Natasha Young" userId="S::n.young@uwtsd.ac.uk::450ac887-d51d-4f28-b5bb-9aa773a39bcf" providerId="AD" clId="Web-{244C2230-0961-0D1D-C850-7EA8914523F6}"/>
    <pc:docChg chg="modSld">
      <pc:chgData name="Natasha Young" userId="S::n.young@uwtsd.ac.uk::450ac887-d51d-4f28-b5bb-9aa773a39bcf" providerId="AD" clId="Web-{244C2230-0961-0D1D-C850-7EA8914523F6}" dt="2026-08-21T12:18:27.228" v="87" actId="1076"/>
      <pc:docMkLst>
        <pc:docMk/>
      </pc:docMkLst>
      <pc:sldChg chg="modSp">
        <pc:chgData name="Natasha Young" userId="S::n.young@uwtsd.ac.uk::450ac887-d51d-4f28-b5bb-9aa773a39bcf" providerId="AD" clId="Web-{244C2230-0961-0D1D-C850-7EA8914523F6}" dt="2026-08-21T12:18:27.228" v="87" actId="1076"/>
        <pc:sldMkLst>
          <pc:docMk/>
          <pc:sldMk cId="0" sldId="278"/>
        </pc:sldMkLst>
        <pc:spChg chg="mod">
          <ac:chgData name="Natasha Young" userId="S::n.young@uwtsd.ac.uk::450ac887-d51d-4f28-b5bb-9aa773a39bcf" providerId="AD" clId="Web-{244C2230-0961-0D1D-C850-7EA8914523F6}" dt="2026-08-21T12:18:21.244" v="86" actId="20577"/>
          <ac:spMkLst>
            <pc:docMk/>
            <pc:sldMk cId="0" sldId="278"/>
            <ac:spMk id="17411" creationId="{6B501EE3-352A-4A63-8443-3C031F9E0618}"/>
          </ac:spMkLst>
        </pc:spChg>
        <pc:spChg chg="mod">
          <ac:chgData name="Natasha Young" userId="S::n.young@uwtsd.ac.uk::450ac887-d51d-4f28-b5bb-9aa773a39bcf" providerId="AD" clId="Web-{244C2230-0961-0D1D-C850-7EA8914523F6}" dt="2026-08-21T12:18:27.228" v="87" actId="1076"/>
          <ac:spMkLst>
            <pc:docMk/>
            <pc:sldMk cId="0" sldId="278"/>
            <ac:spMk id="17412" creationId="{B63D6951-4F51-4D8E-9373-2D14C9AE30B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D86F2C6-4C93-4049-9A72-2842BC1E773D}"/>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cy-GB"/>
          </a:p>
        </p:txBody>
      </p:sp>
      <p:sp>
        <p:nvSpPr>
          <p:cNvPr id="15363" name="Rectangle 3">
            <a:extLst>
              <a:ext uri="{FF2B5EF4-FFF2-40B4-BE49-F238E27FC236}">
                <a16:creationId xmlns:a16="http://schemas.microsoft.com/office/drawing/2014/main" id="{44FE58C2-6602-4A4F-AA71-7EF25993E56B}"/>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cy-GB"/>
          </a:p>
        </p:txBody>
      </p:sp>
      <p:sp>
        <p:nvSpPr>
          <p:cNvPr id="15364" name="Rectangle 4">
            <a:extLst>
              <a:ext uri="{FF2B5EF4-FFF2-40B4-BE49-F238E27FC236}">
                <a16:creationId xmlns:a16="http://schemas.microsoft.com/office/drawing/2014/main" id="{CF3BACA4-9E68-474E-AE07-D9369AE00383}"/>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cy-GB"/>
          </a:p>
        </p:txBody>
      </p:sp>
      <p:sp>
        <p:nvSpPr>
          <p:cNvPr id="15365" name="Rectangle 5">
            <a:extLst>
              <a:ext uri="{FF2B5EF4-FFF2-40B4-BE49-F238E27FC236}">
                <a16:creationId xmlns:a16="http://schemas.microsoft.com/office/drawing/2014/main" id="{900ED641-6693-4AF6-B573-5BD3BF571D2E}"/>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39290214-3396-4F93-8181-CB67D89A6BC8}" type="slidenum">
              <a:rPr lang="cy-GB" altLang="en-US"/>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DA6F129-A433-41F5-99E6-4FD5DCA14F79}"/>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cy-GB"/>
          </a:p>
        </p:txBody>
      </p:sp>
      <p:sp>
        <p:nvSpPr>
          <p:cNvPr id="17411" name="Rectangle 3">
            <a:extLst>
              <a:ext uri="{FF2B5EF4-FFF2-40B4-BE49-F238E27FC236}">
                <a16:creationId xmlns:a16="http://schemas.microsoft.com/office/drawing/2014/main" id="{6970391D-8561-48A2-B744-290DD9CEA908}"/>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cy-GB"/>
          </a:p>
        </p:txBody>
      </p:sp>
      <p:sp>
        <p:nvSpPr>
          <p:cNvPr id="13316" name="Rectangle 4">
            <a:extLst>
              <a:ext uri="{FF2B5EF4-FFF2-40B4-BE49-F238E27FC236}">
                <a16:creationId xmlns:a16="http://schemas.microsoft.com/office/drawing/2014/main" id="{5914B8DC-0499-43D4-8C8A-D1C7F3E3348F}"/>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E5FC7D3A-9F27-4F81-99C1-7CC46C1B0175}"/>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140FB784-E288-4502-B5A9-9778C9276232}"/>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cy-GB"/>
          </a:p>
        </p:txBody>
      </p:sp>
      <p:sp>
        <p:nvSpPr>
          <p:cNvPr id="17415" name="Rectangle 7">
            <a:extLst>
              <a:ext uri="{FF2B5EF4-FFF2-40B4-BE49-F238E27FC236}">
                <a16:creationId xmlns:a16="http://schemas.microsoft.com/office/drawing/2014/main" id="{C7ABC7A2-ABA6-414E-B6F9-0079F6DEAC35}"/>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4BF8223B-93F9-4A2C-B2E4-FFAF519645E5}" type="slidenum">
              <a:rPr lang="cy-GB" altLang="en-US"/>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1CDD6BF9-3B43-40ED-9AE4-3F34F09E5EA2}"/>
              </a:ext>
            </a:extLst>
          </p:cNvPr>
          <p:cNvSpPr>
            <a:spLocks noGrp="1" noRot="1" noChangeAspect="1" noTextEdit="1"/>
          </p:cNvSpPr>
          <p:nvPr>
            <p:ph type="sldImg"/>
          </p:nvPr>
        </p:nvSpPr>
        <p:spPr>
          <a:xfrm>
            <a:off x="917575" y="744538"/>
            <a:ext cx="4962525" cy="3722687"/>
          </a:xfrm>
          <a:ln/>
        </p:spPr>
      </p:sp>
      <p:sp>
        <p:nvSpPr>
          <p:cNvPr id="16387" name="Notes Placeholder 2">
            <a:extLst>
              <a:ext uri="{FF2B5EF4-FFF2-40B4-BE49-F238E27FC236}">
                <a16:creationId xmlns:a16="http://schemas.microsoft.com/office/drawing/2014/main" id="{12BEC032-541E-48FA-B819-455F3C45AC3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C1586FF-6D1A-4B8C-8D0B-FBD81C6DCA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74EEED1B-4467-4B31-933A-71C6301D486D}"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1E849C8-314D-4309-BFC1-49A7730C350D}"/>
              </a:ext>
            </a:extLst>
          </p:cNvPr>
          <p:cNvSpPr>
            <a:spLocks noGrp="1" noRot="1" noChangeAspect="1" noTextEdit="1"/>
          </p:cNvSpPr>
          <p:nvPr>
            <p:ph type="sldImg"/>
          </p:nvPr>
        </p:nvSpPr>
        <p:spPr>
          <a:xfrm>
            <a:off x="917575" y="744538"/>
            <a:ext cx="4962525" cy="3722687"/>
          </a:xfrm>
          <a:ln/>
        </p:spPr>
      </p:sp>
      <p:sp>
        <p:nvSpPr>
          <p:cNvPr id="18435" name="Notes Placeholder 2">
            <a:extLst>
              <a:ext uri="{FF2B5EF4-FFF2-40B4-BE49-F238E27FC236}">
                <a16:creationId xmlns:a16="http://schemas.microsoft.com/office/drawing/2014/main" id="{7FC0F565-6216-4F08-9AEC-7DE457B3798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Where we sit within the University.  </a:t>
            </a:r>
          </a:p>
        </p:txBody>
      </p:sp>
      <p:sp>
        <p:nvSpPr>
          <p:cNvPr id="18436" name="Slide Number Placeholder 3">
            <a:extLst>
              <a:ext uri="{FF2B5EF4-FFF2-40B4-BE49-F238E27FC236}">
                <a16:creationId xmlns:a16="http://schemas.microsoft.com/office/drawing/2014/main" id="{C0273109-5E74-4144-879F-9C1342D70FD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939E9CD-8E27-4456-B76B-EC80A5BD384E}" type="slidenum">
              <a:rPr lang="cy-GB" altLang="en-US" sz="120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D13E2FC3-D91A-4EDB-872D-6C930547CC5A}"/>
              </a:ext>
            </a:extLst>
          </p:cNvPr>
          <p:cNvSpPr>
            <a:spLocks noGrp="1" noRot="1" noChangeAspect="1" noTextEdit="1"/>
          </p:cNvSpPr>
          <p:nvPr>
            <p:ph type="sldImg"/>
          </p:nvPr>
        </p:nvSpPr>
        <p:spPr>
          <a:xfrm>
            <a:off x="917575" y="744538"/>
            <a:ext cx="4962525" cy="3722687"/>
          </a:xfrm>
          <a:ln/>
        </p:spPr>
      </p:sp>
      <p:sp>
        <p:nvSpPr>
          <p:cNvPr id="20483" name="Notes Placeholder 2">
            <a:extLst>
              <a:ext uri="{FF2B5EF4-FFF2-40B4-BE49-F238E27FC236}">
                <a16:creationId xmlns:a16="http://schemas.microsoft.com/office/drawing/2014/main" id="{CF2FA56E-188C-4FB3-A754-13958AD7062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are our undergraduate programmes; the different routes/groups will be discussed next.  If anyone is confused/panicking that they are on the wrong programme tell them not to worry and have a word with them individually later.  But it’s worth referring to the Social Care Wales requirements for early years settings.</a:t>
            </a:r>
          </a:p>
          <a:p>
            <a:endParaRPr lang="en-GB" altLang="en-US">
              <a:latin typeface="Arial" panose="020B0604020202020204" pitchFamily="34" charset="0"/>
            </a:endParaRPr>
          </a:p>
          <a:p>
            <a:r>
              <a:rPr lang="en-GB" altLang="en-US" b="1">
                <a:latin typeface="Arial" panose="020B0604020202020204" pitchFamily="34" charset="0"/>
              </a:rPr>
              <a:t>Please emphasise that ALL our students are full-time students – the number of hours spent on campus does not matter.  We have no part time students on our undergraduate programmes.  This means that the amount of independent work expected is high.  The time spent in lectures provides information and the opportunity to take part in activities when relevant but this is only a starting point.  They must read and research independently if they want to do well.</a:t>
            </a:r>
          </a:p>
          <a:p>
            <a:endParaRPr lang="en-GB"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42EB43B7-1B07-45D9-96F5-6EE4B451CF1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0F1DD06-14B4-4A67-A1F1-0D0F884F7754}"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7EEECBC-310F-4CF8-9173-227FF81CD015}"/>
              </a:ext>
            </a:extLst>
          </p:cNvPr>
          <p:cNvSpPr>
            <a:spLocks noGrp="1" noRot="1" noChangeAspect="1" noTextEdit="1"/>
          </p:cNvSpPr>
          <p:nvPr>
            <p:ph type="sldImg"/>
          </p:nvPr>
        </p:nvSpPr>
        <p:spPr>
          <a:xfrm>
            <a:off x="917575" y="744538"/>
            <a:ext cx="4962525" cy="3722687"/>
          </a:xfrm>
          <a:ln/>
        </p:spPr>
      </p:sp>
      <p:sp>
        <p:nvSpPr>
          <p:cNvPr id="22531" name="Notes Placeholder 2">
            <a:extLst>
              <a:ext uri="{FF2B5EF4-FFF2-40B4-BE49-F238E27FC236}">
                <a16:creationId xmlns:a16="http://schemas.microsoft.com/office/drawing/2014/main" id="{630AB232-F467-473D-BC0D-224920BA7D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Ni </a:t>
            </a:r>
            <a:r>
              <a:rPr lang="en-GB" altLang="en-US" err="1">
                <a:latin typeface="Arial" panose="020B0604020202020204" pitchFamily="34" charset="0"/>
              </a:rPr>
              <a:t>ddangosir</a:t>
            </a:r>
            <a:r>
              <a:rPr lang="en-GB" altLang="en-US">
                <a:latin typeface="Arial" panose="020B0604020202020204" pitchFamily="34" charset="0"/>
              </a:rPr>
              <a:t> y </a:t>
            </a:r>
            <a:r>
              <a:rPr lang="en-GB" altLang="en-US" err="1">
                <a:latin typeface="Arial" panose="020B0604020202020204" pitchFamily="34" charset="0"/>
              </a:rPr>
              <a:t>modylau</a:t>
            </a:r>
            <a:r>
              <a:rPr lang="en-GB" altLang="en-US">
                <a:latin typeface="Arial" panose="020B0604020202020204" pitchFamily="34" charset="0"/>
              </a:rPr>
              <a:t> </a:t>
            </a:r>
            <a:r>
              <a:rPr lang="en-GB" altLang="en-US" err="1">
                <a:latin typeface="Arial" panose="020B0604020202020204" pitchFamily="34" charset="0"/>
              </a:rPr>
              <a:t>yn</a:t>
            </a:r>
            <a:r>
              <a:rPr lang="en-GB" altLang="en-US">
                <a:latin typeface="Arial" panose="020B0604020202020204" pitchFamily="34" charset="0"/>
              </a:rPr>
              <a:t> y </a:t>
            </a:r>
            <a:r>
              <a:rPr lang="en-GB" altLang="en-US" err="1">
                <a:latin typeface="Arial" panose="020B0604020202020204" pitchFamily="34" charset="0"/>
              </a:rPr>
              <a:t>trefn</a:t>
            </a:r>
            <a:r>
              <a:rPr lang="en-GB" altLang="en-US">
                <a:latin typeface="Arial" panose="020B0604020202020204" pitchFamily="34" charset="0"/>
              </a:rPr>
              <a:t> </a:t>
            </a:r>
            <a:r>
              <a:rPr lang="en-GB" altLang="en-US" err="1">
                <a:latin typeface="Arial" panose="020B0604020202020204" pitchFamily="34" charset="0"/>
              </a:rPr>
              <a:t>dysgu</a:t>
            </a:r>
            <a:r>
              <a:rPr lang="en-GB" altLang="en-US">
                <a:latin typeface="Arial" panose="020B0604020202020204" pitchFamily="34" charset="0"/>
              </a:rPr>
              <a:t> – </a:t>
            </a:r>
            <a:r>
              <a:rPr lang="en-GB" altLang="en-US" err="1">
                <a:latin typeface="Arial" panose="020B0604020202020204" pitchFamily="34" charset="0"/>
              </a:rPr>
              <a:t>dangosir</a:t>
            </a:r>
            <a:r>
              <a:rPr lang="en-GB" altLang="en-US">
                <a:latin typeface="Arial" panose="020B0604020202020204" pitchFamily="34" charset="0"/>
              </a:rPr>
              <a:t> </a:t>
            </a:r>
            <a:r>
              <a:rPr lang="en-GB" altLang="en-US" err="1">
                <a:latin typeface="Arial" panose="020B0604020202020204" pitchFamily="34" charset="0"/>
              </a:rPr>
              <a:t>hyn</a:t>
            </a:r>
            <a:r>
              <a:rPr lang="en-GB" altLang="en-US">
                <a:latin typeface="Arial" panose="020B0604020202020204" pitchFamily="34" charset="0"/>
              </a:rPr>
              <a:t> </a:t>
            </a:r>
            <a:r>
              <a:rPr lang="en-GB" altLang="en-US" err="1">
                <a:latin typeface="Arial" panose="020B0604020202020204" pitchFamily="34" charset="0"/>
              </a:rPr>
              <a:t>ar</a:t>
            </a:r>
            <a:r>
              <a:rPr lang="en-GB" altLang="en-US">
                <a:latin typeface="Arial" panose="020B0604020202020204" pitchFamily="34" charset="0"/>
              </a:rPr>
              <a:t> </a:t>
            </a:r>
            <a:r>
              <a:rPr lang="en-GB" altLang="en-US" err="1">
                <a:latin typeface="Arial" panose="020B0604020202020204" pitchFamily="34" charset="0"/>
              </a:rPr>
              <a:t>amserlenni</a:t>
            </a:r>
            <a:r>
              <a:rPr lang="en-GB" altLang="en-US">
                <a:latin typeface="Arial" panose="020B0604020202020204" pitchFamily="34" charset="0"/>
              </a:rPr>
              <a:t> </a:t>
            </a:r>
            <a:r>
              <a:rPr lang="en-GB" altLang="en-US" err="1">
                <a:latin typeface="Arial" panose="020B0604020202020204" pitchFamily="34" charset="0"/>
              </a:rPr>
              <a:t>unigol</a:t>
            </a:r>
            <a:r>
              <a:rPr lang="en-GB" altLang="en-US">
                <a:latin typeface="Arial" panose="020B0604020202020204" pitchFamily="34" charset="0"/>
              </a:rPr>
              <a:t> y </a:t>
            </a:r>
            <a:r>
              <a:rPr lang="en-GB" altLang="en-US" err="1">
                <a:latin typeface="Arial" panose="020B0604020202020204" pitchFamily="34" charset="0"/>
              </a:rPr>
              <a:t>grwpiau</a:t>
            </a:r>
            <a:r>
              <a:rPr lang="en-GB" altLang="en-US">
                <a:latin typeface="Arial" panose="020B0604020202020204" pitchFamily="34" charset="0"/>
              </a:rPr>
              <a:t>.  </a:t>
            </a:r>
            <a:r>
              <a:rPr lang="en-GB" altLang="en-US" err="1">
                <a:latin typeface="Arial" panose="020B0604020202020204" pitchFamily="34" charset="0"/>
              </a:rPr>
              <a:t>Esboniwch</a:t>
            </a:r>
            <a:r>
              <a:rPr lang="en-GB" altLang="en-US">
                <a:latin typeface="Arial" panose="020B0604020202020204" pitchFamily="34" charset="0"/>
              </a:rPr>
              <a:t> </a:t>
            </a:r>
            <a:r>
              <a:rPr lang="en-GB" altLang="en-US" err="1">
                <a:latin typeface="Arial" panose="020B0604020202020204" pitchFamily="34" charset="0"/>
              </a:rPr>
              <a:t>fod</a:t>
            </a:r>
            <a:r>
              <a:rPr lang="en-GB" altLang="en-US">
                <a:latin typeface="Arial" panose="020B0604020202020204" pitchFamily="34" charset="0"/>
              </a:rPr>
              <a:t> </a:t>
            </a:r>
            <a:r>
              <a:rPr lang="en-GB" altLang="en-US" err="1">
                <a:latin typeface="Arial" panose="020B0604020202020204" pitchFamily="34" charset="0"/>
              </a:rPr>
              <a:t>arweinydd</a:t>
            </a:r>
            <a:r>
              <a:rPr lang="en-GB" altLang="en-US">
                <a:latin typeface="Arial" panose="020B0604020202020204" pitchFamily="34" charset="0"/>
              </a:rPr>
              <a:t> </a:t>
            </a:r>
            <a:r>
              <a:rPr lang="en-GB" altLang="en-US" err="1">
                <a:latin typeface="Arial" panose="020B0604020202020204" pitchFamily="34" charset="0"/>
              </a:rPr>
              <a:t>modiwl</a:t>
            </a:r>
            <a:r>
              <a:rPr lang="en-GB" altLang="en-US">
                <a:latin typeface="Arial" panose="020B0604020202020204" pitchFamily="34" charset="0"/>
              </a:rPr>
              <a:t> a bod </a:t>
            </a:r>
            <a:r>
              <a:rPr lang="en-GB" altLang="en-US" err="1">
                <a:latin typeface="Arial" panose="020B0604020202020204" pitchFamily="34" charset="0"/>
              </a:rPr>
              <a:t>tim</a:t>
            </a:r>
            <a:r>
              <a:rPr lang="en-GB" altLang="en-US">
                <a:latin typeface="Arial" panose="020B0604020202020204" pitchFamily="34" charset="0"/>
              </a:rPr>
              <a:t> </a:t>
            </a:r>
            <a:r>
              <a:rPr lang="en-GB" altLang="en-US" err="1">
                <a:latin typeface="Arial" panose="020B0604020202020204" pitchFamily="34" charset="0"/>
              </a:rPr>
              <a:t>yn</a:t>
            </a:r>
            <a:r>
              <a:rPr lang="en-GB" altLang="en-US">
                <a:latin typeface="Arial" panose="020B0604020202020204" pitchFamily="34" charset="0"/>
              </a:rPr>
              <a:t> </a:t>
            </a:r>
            <a:r>
              <a:rPr lang="en-GB" altLang="en-US" err="1">
                <a:latin typeface="Arial" panose="020B0604020202020204" pitchFamily="34" charset="0"/>
              </a:rPr>
              <a:t>dysgu</a:t>
            </a:r>
            <a:r>
              <a:rPr lang="en-GB" altLang="en-US">
                <a:latin typeface="Arial" panose="020B0604020202020204" pitchFamily="34" charset="0"/>
              </a:rPr>
              <a:t> ac </a:t>
            </a:r>
            <a:r>
              <a:rPr lang="en-GB" altLang="en-US" err="1">
                <a:latin typeface="Arial" panose="020B0604020202020204" pitchFamily="34" charset="0"/>
              </a:rPr>
              <a:t>asesu</a:t>
            </a:r>
            <a:r>
              <a:rPr lang="en-GB" altLang="en-US">
                <a:latin typeface="Arial" panose="020B0604020202020204" pitchFamily="34" charset="0"/>
              </a:rPr>
              <a:t> </a:t>
            </a:r>
            <a:r>
              <a:rPr lang="en-GB" altLang="en-US" err="1">
                <a:latin typeface="Arial" panose="020B0604020202020204" pitchFamily="34" charset="0"/>
              </a:rPr>
              <a:t>pob</a:t>
            </a:r>
            <a:r>
              <a:rPr lang="en-GB" altLang="en-US">
                <a:latin typeface="Arial" panose="020B0604020202020204" pitchFamily="34" charset="0"/>
              </a:rPr>
              <a:t> </a:t>
            </a:r>
            <a:r>
              <a:rPr lang="en-GB" altLang="en-US" err="1">
                <a:latin typeface="Arial" panose="020B0604020202020204" pitchFamily="34" charset="0"/>
              </a:rPr>
              <a:t>modiwl</a:t>
            </a:r>
            <a:r>
              <a:rPr lang="en-GB" altLang="en-US">
                <a:latin typeface="Arial" panose="020B0604020202020204" pitchFamily="34" charset="0"/>
              </a:rPr>
              <a:t>.</a:t>
            </a:r>
          </a:p>
        </p:txBody>
      </p:sp>
      <p:sp>
        <p:nvSpPr>
          <p:cNvPr id="22532" name="Slide Number Placeholder 3">
            <a:extLst>
              <a:ext uri="{FF2B5EF4-FFF2-40B4-BE49-F238E27FC236}">
                <a16:creationId xmlns:a16="http://schemas.microsoft.com/office/drawing/2014/main" id="{355E8E87-7C02-4976-B037-0BA52814D2A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DBA4CF5-A447-44A3-8146-57F6D1AD1BD4}"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0D1C98D2-EDBE-4215-9F69-C567556CDCEE}"/>
              </a:ext>
            </a:extLst>
          </p:cNvPr>
          <p:cNvSpPr>
            <a:spLocks noGrp="1" noRot="1" noChangeAspect="1" noTextEdit="1"/>
          </p:cNvSpPr>
          <p:nvPr>
            <p:ph type="sldImg"/>
          </p:nvPr>
        </p:nvSpPr>
        <p:spPr>
          <a:xfrm>
            <a:off x="917575" y="744538"/>
            <a:ext cx="4962525" cy="3722687"/>
          </a:xfrm>
          <a:ln/>
        </p:spPr>
      </p:sp>
      <p:sp>
        <p:nvSpPr>
          <p:cNvPr id="24579" name="Notes Placeholder 2">
            <a:extLst>
              <a:ext uri="{FF2B5EF4-FFF2-40B4-BE49-F238E27FC236}">
                <a16:creationId xmlns:a16="http://schemas.microsoft.com/office/drawing/2014/main" id="{3868F65A-FD59-4DB4-AA09-AFBCF45631B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are not shown in the order they will be taught – students will get their timetables which show the sequence.  Each module has a lead and is taught and assessed by a team.</a:t>
            </a:r>
          </a:p>
        </p:txBody>
      </p:sp>
      <p:sp>
        <p:nvSpPr>
          <p:cNvPr id="24580" name="Slide Number Placeholder 3">
            <a:extLst>
              <a:ext uri="{FF2B5EF4-FFF2-40B4-BE49-F238E27FC236}">
                <a16:creationId xmlns:a16="http://schemas.microsoft.com/office/drawing/2014/main" id="{37005FE6-9174-4C30-A596-832FEFB7784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02E349E9-5858-495F-B67D-29427D8BA351}"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7EEECBC-310F-4CF8-9173-227FF81CD015}"/>
              </a:ext>
            </a:extLst>
          </p:cNvPr>
          <p:cNvSpPr>
            <a:spLocks noGrp="1" noRot="1" noChangeAspect="1" noTextEdit="1"/>
          </p:cNvSpPr>
          <p:nvPr>
            <p:ph type="sldImg"/>
          </p:nvPr>
        </p:nvSpPr>
        <p:spPr>
          <a:xfrm>
            <a:off x="917575" y="744538"/>
            <a:ext cx="4962525" cy="3722687"/>
          </a:xfrm>
          <a:ln/>
        </p:spPr>
      </p:sp>
      <p:sp>
        <p:nvSpPr>
          <p:cNvPr id="22531" name="Notes Placeholder 2">
            <a:extLst>
              <a:ext uri="{FF2B5EF4-FFF2-40B4-BE49-F238E27FC236}">
                <a16:creationId xmlns:a16="http://schemas.microsoft.com/office/drawing/2014/main" id="{630AB232-F467-473D-BC0D-224920BA7D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Ni </a:t>
            </a:r>
            <a:r>
              <a:rPr lang="en-GB" altLang="en-US" err="1">
                <a:latin typeface="Arial" panose="020B0604020202020204" pitchFamily="34" charset="0"/>
              </a:rPr>
              <a:t>ddangosir</a:t>
            </a:r>
            <a:r>
              <a:rPr lang="en-GB" altLang="en-US">
                <a:latin typeface="Arial" panose="020B0604020202020204" pitchFamily="34" charset="0"/>
              </a:rPr>
              <a:t> y </a:t>
            </a:r>
            <a:r>
              <a:rPr lang="en-GB" altLang="en-US" err="1">
                <a:latin typeface="Arial" panose="020B0604020202020204" pitchFamily="34" charset="0"/>
              </a:rPr>
              <a:t>modylau</a:t>
            </a:r>
            <a:r>
              <a:rPr lang="en-GB" altLang="en-US">
                <a:latin typeface="Arial" panose="020B0604020202020204" pitchFamily="34" charset="0"/>
              </a:rPr>
              <a:t> </a:t>
            </a:r>
            <a:r>
              <a:rPr lang="en-GB" altLang="en-US" err="1">
                <a:latin typeface="Arial" panose="020B0604020202020204" pitchFamily="34" charset="0"/>
              </a:rPr>
              <a:t>yn</a:t>
            </a:r>
            <a:r>
              <a:rPr lang="en-GB" altLang="en-US">
                <a:latin typeface="Arial" panose="020B0604020202020204" pitchFamily="34" charset="0"/>
              </a:rPr>
              <a:t> y </a:t>
            </a:r>
            <a:r>
              <a:rPr lang="en-GB" altLang="en-US" err="1">
                <a:latin typeface="Arial" panose="020B0604020202020204" pitchFamily="34" charset="0"/>
              </a:rPr>
              <a:t>trefn</a:t>
            </a:r>
            <a:r>
              <a:rPr lang="en-GB" altLang="en-US">
                <a:latin typeface="Arial" panose="020B0604020202020204" pitchFamily="34" charset="0"/>
              </a:rPr>
              <a:t> </a:t>
            </a:r>
            <a:r>
              <a:rPr lang="en-GB" altLang="en-US" err="1">
                <a:latin typeface="Arial" panose="020B0604020202020204" pitchFamily="34" charset="0"/>
              </a:rPr>
              <a:t>dysgu</a:t>
            </a:r>
            <a:r>
              <a:rPr lang="en-GB" altLang="en-US">
                <a:latin typeface="Arial" panose="020B0604020202020204" pitchFamily="34" charset="0"/>
              </a:rPr>
              <a:t> – </a:t>
            </a:r>
            <a:r>
              <a:rPr lang="en-GB" altLang="en-US" err="1">
                <a:latin typeface="Arial" panose="020B0604020202020204" pitchFamily="34" charset="0"/>
              </a:rPr>
              <a:t>dangosir</a:t>
            </a:r>
            <a:r>
              <a:rPr lang="en-GB" altLang="en-US">
                <a:latin typeface="Arial" panose="020B0604020202020204" pitchFamily="34" charset="0"/>
              </a:rPr>
              <a:t> </a:t>
            </a:r>
            <a:r>
              <a:rPr lang="en-GB" altLang="en-US" err="1">
                <a:latin typeface="Arial" panose="020B0604020202020204" pitchFamily="34" charset="0"/>
              </a:rPr>
              <a:t>hyn</a:t>
            </a:r>
            <a:r>
              <a:rPr lang="en-GB" altLang="en-US">
                <a:latin typeface="Arial" panose="020B0604020202020204" pitchFamily="34" charset="0"/>
              </a:rPr>
              <a:t> </a:t>
            </a:r>
            <a:r>
              <a:rPr lang="en-GB" altLang="en-US" err="1">
                <a:latin typeface="Arial" panose="020B0604020202020204" pitchFamily="34" charset="0"/>
              </a:rPr>
              <a:t>ar</a:t>
            </a:r>
            <a:r>
              <a:rPr lang="en-GB" altLang="en-US">
                <a:latin typeface="Arial" panose="020B0604020202020204" pitchFamily="34" charset="0"/>
              </a:rPr>
              <a:t> </a:t>
            </a:r>
            <a:r>
              <a:rPr lang="en-GB" altLang="en-US" err="1">
                <a:latin typeface="Arial" panose="020B0604020202020204" pitchFamily="34" charset="0"/>
              </a:rPr>
              <a:t>amserlenni</a:t>
            </a:r>
            <a:r>
              <a:rPr lang="en-GB" altLang="en-US">
                <a:latin typeface="Arial" panose="020B0604020202020204" pitchFamily="34" charset="0"/>
              </a:rPr>
              <a:t> </a:t>
            </a:r>
            <a:r>
              <a:rPr lang="en-GB" altLang="en-US" err="1">
                <a:latin typeface="Arial" panose="020B0604020202020204" pitchFamily="34" charset="0"/>
              </a:rPr>
              <a:t>unigol</a:t>
            </a:r>
            <a:r>
              <a:rPr lang="en-GB" altLang="en-US">
                <a:latin typeface="Arial" panose="020B0604020202020204" pitchFamily="34" charset="0"/>
              </a:rPr>
              <a:t> y </a:t>
            </a:r>
            <a:r>
              <a:rPr lang="en-GB" altLang="en-US" err="1">
                <a:latin typeface="Arial" panose="020B0604020202020204" pitchFamily="34" charset="0"/>
              </a:rPr>
              <a:t>grwpiau</a:t>
            </a:r>
            <a:r>
              <a:rPr lang="en-GB" altLang="en-US">
                <a:latin typeface="Arial" panose="020B0604020202020204" pitchFamily="34" charset="0"/>
              </a:rPr>
              <a:t>.  </a:t>
            </a:r>
            <a:r>
              <a:rPr lang="en-GB" altLang="en-US" err="1">
                <a:latin typeface="Arial" panose="020B0604020202020204" pitchFamily="34" charset="0"/>
              </a:rPr>
              <a:t>Esboniwch</a:t>
            </a:r>
            <a:r>
              <a:rPr lang="en-GB" altLang="en-US">
                <a:latin typeface="Arial" panose="020B0604020202020204" pitchFamily="34" charset="0"/>
              </a:rPr>
              <a:t> </a:t>
            </a:r>
            <a:r>
              <a:rPr lang="en-GB" altLang="en-US" err="1">
                <a:latin typeface="Arial" panose="020B0604020202020204" pitchFamily="34" charset="0"/>
              </a:rPr>
              <a:t>fod</a:t>
            </a:r>
            <a:r>
              <a:rPr lang="en-GB" altLang="en-US">
                <a:latin typeface="Arial" panose="020B0604020202020204" pitchFamily="34" charset="0"/>
              </a:rPr>
              <a:t> </a:t>
            </a:r>
            <a:r>
              <a:rPr lang="en-GB" altLang="en-US" err="1">
                <a:latin typeface="Arial" panose="020B0604020202020204" pitchFamily="34" charset="0"/>
              </a:rPr>
              <a:t>arweinydd</a:t>
            </a:r>
            <a:r>
              <a:rPr lang="en-GB" altLang="en-US">
                <a:latin typeface="Arial" panose="020B0604020202020204" pitchFamily="34" charset="0"/>
              </a:rPr>
              <a:t> </a:t>
            </a:r>
            <a:r>
              <a:rPr lang="en-GB" altLang="en-US" err="1">
                <a:latin typeface="Arial" panose="020B0604020202020204" pitchFamily="34" charset="0"/>
              </a:rPr>
              <a:t>modiwl</a:t>
            </a:r>
            <a:r>
              <a:rPr lang="en-GB" altLang="en-US">
                <a:latin typeface="Arial" panose="020B0604020202020204" pitchFamily="34" charset="0"/>
              </a:rPr>
              <a:t> a bod </a:t>
            </a:r>
            <a:r>
              <a:rPr lang="en-GB" altLang="en-US" err="1">
                <a:latin typeface="Arial" panose="020B0604020202020204" pitchFamily="34" charset="0"/>
              </a:rPr>
              <a:t>tim</a:t>
            </a:r>
            <a:r>
              <a:rPr lang="en-GB" altLang="en-US">
                <a:latin typeface="Arial" panose="020B0604020202020204" pitchFamily="34" charset="0"/>
              </a:rPr>
              <a:t> </a:t>
            </a:r>
            <a:r>
              <a:rPr lang="en-GB" altLang="en-US" err="1">
                <a:latin typeface="Arial" panose="020B0604020202020204" pitchFamily="34" charset="0"/>
              </a:rPr>
              <a:t>yn</a:t>
            </a:r>
            <a:r>
              <a:rPr lang="en-GB" altLang="en-US">
                <a:latin typeface="Arial" panose="020B0604020202020204" pitchFamily="34" charset="0"/>
              </a:rPr>
              <a:t> </a:t>
            </a:r>
            <a:r>
              <a:rPr lang="en-GB" altLang="en-US" err="1">
                <a:latin typeface="Arial" panose="020B0604020202020204" pitchFamily="34" charset="0"/>
              </a:rPr>
              <a:t>dysgu</a:t>
            </a:r>
            <a:r>
              <a:rPr lang="en-GB" altLang="en-US">
                <a:latin typeface="Arial" panose="020B0604020202020204" pitchFamily="34" charset="0"/>
              </a:rPr>
              <a:t> ac </a:t>
            </a:r>
            <a:r>
              <a:rPr lang="en-GB" altLang="en-US" err="1">
                <a:latin typeface="Arial" panose="020B0604020202020204" pitchFamily="34" charset="0"/>
              </a:rPr>
              <a:t>asesu</a:t>
            </a:r>
            <a:r>
              <a:rPr lang="en-GB" altLang="en-US">
                <a:latin typeface="Arial" panose="020B0604020202020204" pitchFamily="34" charset="0"/>
              </a:rPr>
              <a:t> </a:t>
            </a:r>
            <a:r>
              <a:rPr lang="en-GB" altLang="en-US" err="1">
                <a:latin typeface="Arial" panose="020B0604020202020204" pitchFamily="34" charset="0"/>
              </a:rPr>
              <a:t>pob</a:t>
            </a:r>
            <a:r>
              <a:rPr lang="en-GB" altLang="en-US">
                <a:latin typeface="Arial" panose="020B0604020202020204" pitchFamily="34" charset="0"/>
              </a:rPr>
              <a:t> </a:t>
            </a:r>
            <a:r>
              <a:rPr lang="en-GB" altLang="en-US" err="1">
                <a:latin typeface="Arial" panose="020B0604020202020204" pitchFamily="34" charset="0"/>
              </a:rPr>
              <a:t>modiwl</a:t>
            </a:r>
            <a:r>
              <a:rPr lang="en-GB" altLang="en-US">
                <a:latin typeface="Arial" panose="020B0604020202020204" pitchFamily="34" charset="0"/>
              </a:rPr>
              <a:t>.</a:t>
            </a:r>
          </a:p>
        </p:txBody>
      </p:sp>
      <p:sp>
        <p:nvSpPr>
          <p:cNvPr id="22532" name="Slide Number Placeholder 3">
            <a:extLst>
              <a:ext uri="{FF2B5EF4-FFF2-40B4-BE49-F238E27FC236}">
                <a16:creationId xmlns:a16="http://schemas.microsoft.com/office/drawing/2014/main" id="{355E8E87-7C02-4976-B037-0BA52814D2A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DBA4CF5-A447-44A3-8146-57F6D1AD1BD4}"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extLst>
      <p:ext uri="{BB962C8B-B14F-4D97-AF65-F5344CB8AC3E}">
        <p14:creationId xmlns:p14="http://schemas.microsoft.com/office/powerpoint/2010/main" val="17346292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0D1C98D2-EDBE-4215-9F69-C567556CDCEE}"/>
              </a:ext>
            </a:extLst>
          </p:cNvPr>
          <p:cNvSpPr>
            <a:spLocks noGrp="1" noRot="1" noChangeAspect="1" noTextEdit="1"/>
          </p:cNvSpPr>
          <p:nvPr>
            <p:ph type="sldImg"/>
          </p:nvPr>
        </p:nvSpPr>
        <p:spPr>
          <a:xfrm>
            <a:off x="917575" y="744538"/>
            <a:ext cx="4962525" cy="3722687"/>
          </a:xfrm>
          <a:ln/>
        </p:spPr>
      </p:sp>
      <p:sp>
        <p:nvSpPr>
          <p:cNvPr id="24579" name="Notes Placeholder 2">
            <a:extLst>
              <a:ext uri="{FF2B5EF4-FFF2-40B4-BE49-F238E27FC236}">
                <a16:creationId xmlns:a16="http://schemas.microsoft.com/office/drawing/2014/main" id="{3868F65A-FD59-4DB4-AA09-AFBCF45631B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are not shown in the order they will be taught – students will get their timetables which show the sequence.  Each module has a lead and is taught and assessed by a team.</a:t>
            </a:r>
          </a:p>
        </p:txBody>
      </p:sp>
      <p:sp>
        <p:nvSpPr>
          <p:cNvPr id="24580" name="Slide Number Placeholder 3">
            <a:extLst>
              <a:ext uri="{FF2B5EF4-FFF2-40B4-BE49-F238E27FC236}">
                <a16:creationId xmlns:a16="http://schemas.microsoft.com/office/drawing/2014/main" id="{37005FE6-9174-4C30-A596-832FEFB7784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02E349E9-5858-495F-B67D-29427D8BA351}"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extLst>
      <p:ext uri="{BB962C8B-B14F-4D97-AF65-F5344CB8AC3E}">
        <p14:creationId xmlns:p14="http://schemas.microsoft.com/office/powerpoint/2010/main" val="2108365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7EEECBC-310F-4CF8-9173-227FF81CD015}"/>
              </a:ext>
            </a:extLst>
          </p:cNvPr>
          <p:cNvSpPr>
            <a:spLocks noGrp="1" noRot="1" noChangeAspect="1" noTextEdit="1"/>
          </p:cNvSpPr>
          <p:nvPr>
            <p:ph type="sldImg"/>
          </p:nvPr>
        </p:nvSpPr>
        <p:spPr>
          <a:xfrm>
            <a:off x="917575" y="744538"/>
            <a:ext cx="4962525" cy="3722687"/>
          </a:xfrm>
          <a:ln/>
        </p:spPr>
      </p:sp>
      <p:sp>
        <p:nvSpPr>
          <p:cNvPr id="22531" name="Notes Placeholder 2">
            <a:extLst>
              <a:ext uri="{FF2B5EF4-FFF2-40B4-BE49-F238E27FC236}">
                <a16:creationId xmlns:a16="http://schemas.microsoft.com/office/drawing/2014/main" id="{630AB232-F467-473D-BC0D-224920BA7D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Ni </a:t>
            </a:r>
            <a:r>
              <a:rPr lang="en-GB" altLang="en-US" err="1">
                <a:latin typeface="Arial" panose="020B0604020202020204" pitchFamily="34" charset="0"/>
              </a:rPr>
              <a:t>ddangosir</a:t>
            </a:r>
            <a:r>
              <a:rPr lang="en-GB" altLang="en-US">
                <a:latin typeface="Arial" panose="020B0604020202020204" pitchFamily="34" charset="0"/>
              </a:rPr>
              <a:t> y </a:t>
            </a:r>
            <a:r>
              <a:rPr lang="en-GB" altLang="en-US" err="1">
                <a:latin typeface="Arial" panose="020B0604020202020204" pitchFamily="34" charset="0"/>
              </a:rPr>
              <a:t>modylau</a:t>
            </a:r>
            <a:r>
              <a:rPr lang="en-GB" altLang="en-US">
                <a:latin typeface="Arial" panose="020B0604020202020204" pitchFamily="34" charset="0"/>
              </a:rPr>
              <a:t> </a:t>
            </a:r>
            <a:r>
              <a:rPr lang="en-GB" altLang="en-US" err="1">
                <a:latin typeface="Arial" panose="020B0604020202020204" pitchFamily="34" charset="0"/>
              </a:rPr>
              <a:t>yn</a:t>
            </a:r>
            <a:r>
              <a:rPr lang="en-GB" altLang="en-US">
                <a:latin typeface="Arial" panose="020B0604020202020204" pitchFamily="34" charset="0"/>
              </a:rPr>
              <a:t> y </a:t>
            </a:r>
            <a:r>
              <a:rPr lang="en-GB" altLang="en-US" err="1">
                <a:latin typeface="Arial" panose="020B0604020202020204" pitchFamily="34" charset="0"/>
              </a:rPr>
              <a:t>trefn</a:t>
            </a:r>
            <a:r>
              <a:rPr lang="en-GB" altLang="en-US">
                <a:latin typeface="Arial" panose="020B0604020202020204" pitchFamily="34" charset="0"/>
              </a:rPr>
              <a:t> </a:t>
            </a:r>
            <a:r>
              <a:rPr lang="en-GB" altLang="en-US" err="1">
                <a:latin typeface="Arial" panose="020B0604020202020204" pitchFamily="34" charset="0"/>
              </a:rPr>
              <a:t>dysgu</a:t>
            </a:r>
            <a:r>
              <a:rPr lang="en-GB" altLang="en-US">
                <a:latin typeface="Arial" panose="020B0604020202020204" pitchFamily="34" charset="0"/>
              </a:rPr>
              <a:t> – </a:t>
            </a:r>
            <a:r>
              <a:rPr lang="en-GB" altLang="en-US" err="1">
                <a:latin typeface="Arial" panose="020B0604020202020204" pitchFamily="34" charset="0"/>
              </a:rPr>
              <a:t>dangosir</a:t>
            </a:r>
            <a:r>
              <a:rPr lang="en-GB" altLang="en-US">
                <a:latin typeface="Arial" panose="020B0604020202020204" pitchFamily="34" charset="0"/>
              </a:rPr>
              <a:t> </a:t>
            </a:r>
            <a:r>
              <a:rPr lang="en-GB" altLang="en-US" err="1">
                <a:latin typeface="Arial" panose="020B0604020202020204" pitchFamily="34" charset="0"/>
              </a:rPr>
              <a:t>hyn</a:t>
            </a:r>
            <a:r>
              <a:rPr lang="en-GB" altLang="en-US">
                <a:latin typeface="Arial" panose="020B0604020202020204" pitchFamily="34" charset="0"/>
              </a:rPr>
              <a:t> </a:t>
            </a:r>
            <a:r>
              <a:rPr lang="en-GB" altLang="en-US" err="1">
                <a:latin typeface="Arial" panose="020B0604020202020204" pitchFamily="34" charset="0"/>
              </a:rPr>
              <a:t>ar</a:t>
            </a:r>
            <a:r>
              <a:rPr lang="en-GB" altLang="en-US">
                <a:latin typeface="Arial" panose="020B0604020202020204" pitchFamily="34" charset="0"/>
              </a:rPr>
              <a:t> </a:t>
            </a:r>
            <a:r>
              <a:rPr lang="en-GB" altLang="en-US" err="1">
                <a:latin typeface="Arial" panose="020B0604020202020204" pitchFamily="34" charset="0"/>
              </a:rPr>
              <a:t>amserlenni</a:t>
            </a:r>
            <a:r>
              <a:rPr lang="en-GB" altLang="en-US">
                <a:latin typeface="Arial" panose="020B0604020202020204" pitchFamily="34" charset="0"/>
              </a:rPr>
              <a:t> </a:t>
            </a:r>
            <a:r>
              <a:rPr lang="en-GB" altLang="en-US" err="1">
                <a:latin typeface="Arial" panose="020B0604020202020204" pitchFamily="34" charset="0"/>
              </a:rPr>
              <a:t>unigol</a:t>
            </a:r>
            <a:r>
              <a:rPr lang="en-GB" altLang="en-US">
                <a:latin typeface="Arial" panose="020B0604020202020204" pitchFamily="34" charset="0"/>
              </a:rPr>
              <a:t> y </a:t>
            </a:r>
            <a:r>
              <a:rPr lang="en-GB" altLang="en-US" err="1">
                <a:latin typeface="Arial" panose="020B0604020202020204" pitchFamily="34" charset="0"/>
              </a:rPr>
              <a:t>grwpiau</a:t>
            </a:r>
            <a:r>
              <a:rPr lang="en-GB" altLang="en-US">
                <a:latin typeface="Arial" panose="020B0604020202020204" pitchFamily="34" charset="0"/>
              </a:rPr>
              <a:t>.  </a:t>
            </a:r>
            <a:r>
              <a:rPr lang="en-GB" altLang="en-US" err="1">
                <a:latin typeface="Arial" panose="020B0604020202020204" pitchFamily="34" charset="0"/>
              </a:rPr>
              <a:t>Esboniwch</a:t>
            </a:r>
            <a:r>
              <a:rPr lang="en-GB" altLang="en-US">
                <a:latin typeface="Arial" panose="020B0604020202020204" pitchFamily="34" charset="0"/>
              </a:rPr>
              <a:t> </a:t>
            </a:r>
            <a:r>
              <a:rPr lang="en-GB" altLang="en-US" err="1">
                <a:latin typeface="Arial" panose="020B0604020202020204" pitchFamily="34" charset="0"/>
              </a:rPr>
              <a:t>fod</a:t>
            </a:r>
            <a:r>
              <a:rPr lang="en-GB" altLang="en-US">
                <a:latin typeface="Arial" panose="020B0604020202020204" pitchFamily="34" charset="0"/>
              </a:rPr>
              <a:t> </a:t>
            </a:r>
            <a:r>
              <a:rPr lang="en-GB" altLang="en-US" err="1">
                <a:latin typeface="Arial" panose="020B0604020202020204" pitchFamily="34" charset="0"/>
              </a:rPr>
              <a:t>arweinydd</a:t>
            </a:r>
            <a:r>
              <a:rPr lang="en-GB" altLang="en-US">
                <a:latin typeface="Arial" panose="020B0604020202020204" pitchFamily="34" charset="0"/>
              </a:rPr>
              <a:t> </a:t>
            </a:r>
            <a:r>
              <a:rPr lang="en-GB" altLang="en-US" err="1">
                <a:latin typeface="Arial" panose="020B0604020202020204" pitchFamily="34" charset="0"/>
              </a:rPr>
              <a:t>modiwl</a:t>
            </a:r>
            <a:r>
              <a:rPr lang="en-GB" altLang="en-US">
                <a:latin typeface="Arial" panose="020B0604020202020204" pitchFamily="34" charset="0"/>
              </a:rPr>
              <a:t> a bod </a:t>
            </a:r>
            <a:r>
              <a:rPr lang="en-GB" altLang="en-US" err="1">
                <a:latin typeface="Arial" panose="020B0604020202020204" pitchFamily="34" charset="0"/>
              </a:rPr>
              <a:t>tim</a:t>
            </a:r>
            <a:r>
              <a:rPr lang="en-GB" altLang="en-US">
                <a:latin typeface="Arial" panose="020B0604020202020204" pitchFamily="34" charset="0"/>
              </a:rPr>
              <a:t> </a:t>
            </a:r>
            <a:r>
              <a:rPr lang="en-GB" altLang="en-US" err="1">
                <a:latin typeface="Arial" panose="020B0604020202020204" pitchFamily="34" charset="0"/>
              </a:rPr>
              <a:t>yn</a:t>
            </a:r>
            <a:r>
              <a:rPr lang="en-GB" altLang="en-US">
                <a:latin typeface="Arial" panose="020B0604020202020204" pitchFamily="34" charset="0"/>
              </a:rPr>
              <a:t> </a:t>
            </a:r>
            <a:r>
              <a:rPr lang="en-GB" altLang="en-US" err="1">
                <a:latin typeface="Arial" panose="020B0604020202020204" pitchFamily="34" charset="0"/>
              </a:rPr>
              <a:t>dysgu</a:t>
            </a:r>
            <a:r>
              <a:rPr lang="en-GB" altLang="en-US">
                <a:latin typeface="Arial" panose="020B0604020202020204" pitchFamily="34" charset="0"/>
              </a:rPr>
              <a:t> ac </a:t>
            </a:r>
            <a:r>
              <a:rPr lang="en-GB" altLang="en-US" err="1">
                <a:latin typeface="Arial" panose="020B0604020202020204" pitchFamily="34" charset="0"/>
              </a:rPr>
              <a:t>asesu</a:t>
            </a:r>
            <a:r>
              <a:rPr lang="en-GB" altLang="en-US">
                <a:latin typeface="Arial" panose="020B0604020202020204" pitchFamily="34" charset="0"/>
              </a:rPr>
              <a:t> </a:t>
            </a:r>
            <a:r>
              <a:rPr lang="en-GB" altLang="en-US" err="1">
                <a:latin typeface="Arial" panose="020B0604020202020204" pitchFamily="34" charset="0"/>
              </a:rPr>
              <a:t>pob</a:t>
            </a:r>
            <a:r>
              <a:rPr lang="en-GB" altLang="en-US">
                <a:latin typeface="Arial" panose="020B0604020202020204" pitchFamily="34" charset="0"/>
              </a:rPr>
              <a:t> </a:t>
            </a:r>
            <a:r>
              <a:rPr lang="en-GB" altLang="en-US" err="1">
                <a:latin typeface="Arial" panose="020B0604020202020204" pitchFamily="34" charset="0"/>
              </a:rPr>
              <a:t>modiwl</a:t>
            </a:r>
            <a:r>
              <a:rPr lang="en-GB" altLang="en-US">
                <a:latin typeface="Arial" panose="020B0604020202020204" pitchFamily="34" charset="0"/>
              </a:rPr>
              <a:t>.</a:t>
            </a:r>
          </a:p>
        </p:txBody>
      </p:sp>
      <p:sp>
        <p:nvSpPr>
          <p:cNvPr id="22532" name="Slide Number Placeholder 3">
            <a:extLst>
              <a:ext uri="{FF2B5EF4-FFF2-40B4-BE49-F238E27FC236}">
                <a16:creationId xmlns:a16="http://schemas.microsoft.com/office/drawing/2014/main" id="{355E8E87-7C02-4976-B037-0BA52814D2A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DBA4CF5-A447-44A3-8146-57F6D1AD1BD4}"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extLst>
      <p:ext uri="{BB962C8B-B14F-4D97-AF65-F5344CB8AC3E}">
        <p14:creationId xmlns:p14="http://schemas.microsoft.com/office/powerpoint/2010/main" val="38031489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0D1C98D2-EDBE-4215-9F69-C567556CDCEE}"/>
              </a:ext>
            </a:extLst>
          </p:cNvPr>
          <p:cNvSpPr>
            <a:spLocks noGrp="1" noRot="1" noChangeAspect="1" noTextEdit="1"/>
          </p:cNvSpPr>
          <p:nvPr>
            <p:ph type="sldImg"/>
          </p:nvPr>
        </p:nvSpPr>
        <p:spPr>
          <a:xfrm>
            <a:off x="917575" y="744538"/>
            <a:ext cx="4962525" cy="3722687"/>
          </a:xfrm>
          <a:ln/>
        </p:spPr>
      </p:sp>
      <p:sp>
        <p:nvSpPr>
          <p:cNvPr id="24579" name="Notes Placeholder 2">
            <a:extLst>
              <a:ext uri="{FF2B5EF4-FFF2-40B4-BE49-F238E27FC236}">
                <a16:creationId xmlns:a16="http://schemas.microsoft.com/office/drawing/2014/main" id="{3868F65A-FD59-4DB4-AA09-AFBCF45631B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are not shown in the order they will be taught – students will get their timetables which show the sequence.  Each module has a lead and is taught and assessed by a team.</a:t>
            </a:r>
          </a:p>
        </p:txBody>
      </p:sp>
      <p:sp>
        <p:nvSpPr>
          <p:cNvPr id="24580" name="Slide Number Placeholder 3">
            <a:extLst>
              <a:ext uri="{FF2B5EF4-FFF2-40B4-BE49-F238E27FC236}">
                <a16:creationId xmlns:a16="http://schemas.microsoft.com/office/drawing/2014/main" id="{37005FE6-9174-4C30-A596-832FEFB7784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02E349E9-5858-495F-B67D-29427D8BA351}"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extLst>
      <p:ext uri="{BB962C8B-B14F-4D97-AF65-F5344CB8AC3E}">
        <p14:creationId xmlns:p14="http://schemas.microsoft.com/office/powerpoint/2010/main" val="41796368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3F4F7FA7-09F8-443D-851D-4C727D13EA36}"/>
              </a:ext>
            </a:extLst>
          </p:cNvPr>
          <p:cNvSpPr>
            <a:spLocks noGrp="1" noRot="1" noChangeAspect="1" noTextEdit="1"/>
          </p:cNvSpPr>
          <p:nvPr>
            <p:ph type="sldImg"/>
          </p:nvPr>
        </p:nvSpPr>
        <p:spPr>
          <a:xfrm>
            <a:off x="917575" y="744538"/>
            <a:ext cx="4962525" cy="3722687"/>
          </a:xfrm>
          <a:ln/>
        </p:spPr>
      </p:sp>
      <p:sp>
        <p:nvSpPr>
          <p:cNvPr id="26627" name="Notes Placeholder 2">
            <a:extLst>
              <a:ext uri="{FF2B5EF4-FFF2-40B4-BE49-F238E27FC236}">
                <a16:creationId xmlns:a16="http://schemas.microsoft.com/office/drawing/2014/main" id="{28FE0752-0342-413D-8912-B3FD5E1FFD3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This information can be adapted to the group you’re presenting to – for example, the timescale.  The modules for L4 are on the next slide so they see what the programme consists of.</a:t>
            </a:r>
          </a:p>
          <a:p>
            <a:r>
              <a:rPr lang="en-GB" altLang="en-US">
                <a:latin typeface="Arial" panose="020B0604020202020204" pitchFamily="34" charset="0"/>
              </a:rPr>
              <a:t>Although day and FTF students progress at a different rate, they have the same timescale for submitting work.</a:t>
            </a:r>
          </a:p>
          <a:p>
            <a:r>
              <a:rPr lang="en-GB" altLang="en-US">
                <a:latin typeface="Arial" panose="020B0604020202020204" pitchFamily="34" charset="0"/>
              </a:rPr>
              <a:t>All students access the same Moodle page so they need to look carefully at titles to make sure content is relevant to them.</a:t>
            </a:r>
          </a:p>
        </p:txBody>
      </p:sp>
      <p:sp>
        <p:nvSpPr>
          <p:cNvPr id="26628" name="Slide Number Placeholder 3">
            <a:extLst>
              <a:ext uri="{FF2B5EF4-FFF2-40B4-BE49-F238E27FC236}">
                <a16:creationId xmlns:a16="http://schemas.microsoft.com/office/drawing/2014/main" id="{E4E3CBDB-687B-455B-B58C-57C7AEBF07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9081895-DCF9-46E4-A72E-F50395145E71}"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3F4F7FA7-09F8-443D-851D-4C727D13EA36}"/>
              </a:ext>
            </a:extLst>
          </p:cNvPr>
          <p:cNvSpPr>
            <a:spLocks noGrp="1" noRot="1" noChangeAspect="1" noTextEdit="1"/>
          </p:cNvSpPr>
          <p:nvPr>
            <p:ph type="sldImg"/>
          </p:nvPr>
        </p:nvSpPr>
        <p:spPr>
          <a:xfrm>
            <a:off x="917575" y="744538"/>
            <a:ext cx="4962525" cy="3722687"/>
          </a:xfrm>
          <a:ln/>
        </p:spPr>
      </p:sp>
      <p:sp>
        <p:nvSpPr>
          <p:cNvPr id="26627" name="Notes Placeholder 2">
            <a:extLst>
              <a:ext uri="{FF2B5EF4-FFF2-40B4-BE49-F238E27FC236}">
                <a16:creationId xmlns:a16="http://schemas.microsoft.com/office/drawing/2014/main" id="{28FE0752-0342-413D-8912-B3FD5E1FFD3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This information can be adapted to the group you’re presenting to – for example, the timescale.  The modules for L4 are on the next slide so they see what the programme consists of.</a:t>
            </a:r>
          </a:p>
          <a:p>
            <a:r>
              <a:rPr lang="en-GB" altLang="en-US">
                <a:latin typeface="Arial" panose="020B0604020202020204" pitchFamily="34" charset="0"/>
              </a:rPr>
              <a:t>Although day and FTF students progress at a different rate, they have the same timescale for submitting work.</a:t>
            </a:r>
          </a:p>
          <a:p>
            <a:r>
              <a:rPr lang="en-GB" altLang="en-US">
                <a:latin typeface="Arial" panose="020B0604020202020204" pitchFamily="34" charset="0"/>
              </a:rPr>
              <a:t>All students access the same Moodle page so they need to look carefully at titles to make sure content is relevant to them.</a:t>
            </a:r>
          </a:p>
        </p:txBody>
      </p:sp>
      <p:sp>
        <p:nvSpPr>
          <p:cNvPr id="26628" name="Slide Number Placeholder 3">
            <a:extLst>
              <a:ext uri="{FF2B5EF4-FFF2-40B4-BE49-F238E27FC236}">
                <a16:creationId xmlns:a16="http://schemas.microsoft.com/office/drawing/2014/main" id="{E4E3CBDB-687B-455B-B58C-57C7AEBF07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9081895-DCF9-46E4-A72E-F50395145E71}" type="slidenum">
              <a:rPr lang="cy-GB" altLang="en-US" sz="1200">
                <a:latin typeface="Arial" panose="020B0604020202020204" pitchFamily="34" charset="0"/>
              </a:rPr>
              <a:pPr/>
              <a:t>13</a:t>
            </a:fld>
            <a:endParaRPr lang="cy-GB" altLang="en-US" sz="1200">
              <a:latin typeface="Arial" panose="020B0604020202020204" pitchFamily="34" charset="0"/>
            </a:endParaRPr>
          </a:p>
        </p:txBody>
      </p:sp>
    </p:spTree>
    <p:extLst>
      <p:ext uri="{BB962C8B-B14F-4D97-AF65-F5344CB8AC3E}">
        <p14:creationId xmlns:p14="http://schemas.microsoft.com/office/powerpoint/2010/main" val="31533264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55BF65B0-60EC-4562-9DFF-BD3DCEA4AE46}"/>
              </a:ext>
            </a:extLst>
          </p:cNvPr>
          <p:cNvSpPr>
            <a:spLocks noGrp="1" noRot="1" noChangeAspect="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id="{867BF0F2-D577-4A99-B4E8-832C048607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 think it’s important that they see how many groups we have so they can appreciate why timetabling, assessing and so on is complicated.  These are the groups we have in September 2019.</a:t>
            </a:r>
          </a:p>
          <a:p>
            <a:endParaRPr lang="en-GB" altLang="en-US">
              <a:latin typeface="Arial" panose="020B0604020202020204" pitchFamily="34" charset="0"/>
            </a:endParaRPr>
          </a:p>
          <a:p>
            <a:r>
              <a:rPr lang="en-GB" altLang="en-US">
                <a:latin typeface="Arial" panose="020B0604020202020204" pitchFamily="34" charset="0"/>
              </a:rPr>
              <a:t>One level per year,</a:t>
            </a:r>
          </a:p>
          <a:p>
            <a:r>
              <a:rPr lang="en-GB" altLang="en-US">
                <a:latin typeface="Arial" panose="020B0604020202020204" pitchFamily="34" charset="0"/>
              </a:rPr>
              <a:t>When there are sufficient numbers we have separate Welsh groups – these are the groups running at the moment.</a:t>
            </a:r>
          </a:p>
          <a:p>
            <a:r>
              <a:rPr lang="en-GB" altLang="en-US">
                <a:latin typeface="Arial" panose="020B0604020202020204" pitchFamily="34" charset="0"/>
              </a:rPr>
              <a:t>Note that all resources (PowerPoints, information sheets etc. prepared by Early years staff are bilingual – for English and Welsh medium students.  Note that Welsh speaking students who are on an English programme can present some work, particularly oral assignments, in Welsh.  At times students on Welsh programmes will be in English groups because of lack of numbers.  However, these students can submit all work in Welsh (there will be at least one Welsh speaker on the module team, even if their lecturer is a non-Welsh speaker).</a:t>
            </a:r>
          </a:p>
        </p:txBody>
      </p:sp>
      <p:sp>
        <p:nvSpPr>
          <p:cNvPr id="28676" name="Slide Number Placeholder 3">
            <a:extLst>
              <a:ext uri="{FF2B5EF4-FFF2-40B4-BE49-F238E27FC236}">
                <a16:creationId xmlns:a16="http://schemas.microsoft.com/office/drawing/2014/main" id="{1D6115BD-B325-408E-AB64-993DB2AB0FB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084F67BC-ADAD-42B8-808A-98AC2A147100}"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14FF8AAF-E575-4D1C-B1F8-1F2C2081E9D5}"/>
              </a:ext>
            </a:extLst>
          </p:cNvPr>
          <p:cNvSpPr>
            <a:spLocks noGrp="1" noRot="1" noChangeAspect="1" noTextEdit="1"/>
          </p:cNvSpPr>
          <p:nvPr>
            <p:ph type="sldImg"/>
          </p:nvPr>
        </p:nvSpPr>
        <p:spPr>
          <a:xfrm>
            <a:off x="917575" y="744538"/>
            <a:ext cx="4962525" cy="3722687"/>
          </a:xfrm>
          <a:ln/>
        </p:spPr>
      </p:sp>
      <p:sp>
        <p:nvSpPr>
          <p:cNvPr id="30723" name="Notes Placeholder 2">
            <a:extLst>
              <a:ext uri="{FF2B5EF4-FFF2-40B4-BE49-F238E27FC236}">
                <a16:creationId xmlns:a16="http://schemas.microsoft.com/office/drawing/2014/main" id="{83AFDDE7-826E-4807-85A1-239F45B3F09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Explain how these programmes differ – 2 years, progress at different times which is why there are no level 6 groups showing here – L5 will move to level 6 in Deember.  L4 will progress in April.</a:t>
            </a:r>
          </a:p>
        </p:txBody>
      </p:sp>
      <p:sp>
        <p:nvSpPr>
          <p:cNvPr id="30724" name="Slide Number Placeholder 3">
            <a:extLst>
              <a:ext uri="{FF2B5EF4-FFF2-40B4-BE49-F238E27FC236}">
                <a16:creationId xmlns:a16="http://schemas.microsoft.com/office/drawing/2014/main" id="{787BAD94-4035-4489-BDE4-273168452C7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1A94C47-66AA-4441-8D38-B493472F9867}"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8BF39872-9997-4FEC-AFB0-3E12BCB48037}"/>
              </a:ext>
            </a:extLst>
          </p:cNvPr>
          <p:cNvSpPr>
            <a:spLocks noGrp="1" noRot="1" noChangeAspect="1" noTextEdit="1"/>
          </p:cNvSpPr>
          <p:nvPr>
            <p:ph type="sldImg"/>
          </p:nvPr>
        </p:nvSpPr>
        <p:spPr>
          <a:xfrm>
            <a:off x="917575" y="744538"/>
            <a:ext cx="4962525" cy="3722687"/>
          </a:xfrm>
          <a:ln/>
        </p:spPr>
      </p:sp>
      <p:sp>
        <p:nvSpPr>
          <p:cNvPr id="33795" name="Notes Placeholder 2">
            <a:extLst>
              <a:ext uri="{FF2B5EF4-FFF2-40B4-BE49-F238E27FC236}">
                <a16:creationId xmlns:a16="http://schemas.microsoft.com/office/drawing/2014/main" id="{D83C1374-1B4C-4396-9727-F43790A9FBF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CA30DF09-6FF8-41FC-AF49-6C473A2044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DBFAD604-1C47-44C1-9031-808FF2A4EB0D}" type="slidenum">
              <a:rPr lang="cy-GB" altLang="en-US" sz="1200">
                <a:latin typeface="Arial" panose="020B0604020202020204" pitchFamily="34" charset="0"/>
              </a:rPr>
              <a:pPr/>
              <a:t>16</a:t>
            </a:fld>
            <a:endParaRPr lang="cy-GB" altLang="en-US" sz="1200">
              <a:latin typeface="Arial" panose="020B0604020202020204" pitchFamily="34" charset="0"/>
            </a:endParaRPr>
          </a:p>
        </p:txBody>
      </p:sp>
    </p:spTree>
    <p:extLst>
      <p:ext uri="{BB962C8B-B14F-4D97-AF65-F5344CB8AC3E}">
        <p14:creationId xmlns:p14="http://schemas.microsoft.com/office/powerpoint/2010/main" val="2931268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8BF39872-9997-4FEC-AFB0-3E12BCB48037}"/>
              </a:ext>
            </a:extLst>
          </p:cNvPr>
          <p:cNvSpPr>
            <a:spLocks noGrp="1" noRot="1" noChangeAspect="1" noTextEdit="1"/>
          </p:cNvSpPr>
          <p:nvPr>
            <p:ph type="sldImg"/>
          </p:nvPr>
        </p:nvSpPr>
        <p:spPr>
          <a:xfrm>
            <a:off x="917575" y="744538"/>
            <a:ext cx="4962525" cy="3722687"/>
          </a:xfrm>
          <a:ln/>
        </p:spPr>
      </p:sp>
      <p:sp>
        <p:nvSpPr>
          <p:cNvPr id="33795" name="Notes Placeholder 2">
            <a:extLst>
              <a:ext uri="{FF2B5EF4-FFF2-40B4-BE49-F238E27FC236}">
                <a16:creationId xmlns:a16="http://schemas.microsoft.com/office/drawing/2014/main" id="{D83C1374-1B4C-4396-9727-F43790A9FBF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CA30DF09-6FF8-41FC-AF49-6C473A2044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DBFAD604-1C47-44C1-9031-808FF2A4EB0D}" type="slidenum">
              <a:rPr lang="cy-GB" altLang="en-US" sz="1200">
                <a:latin typeface="Arial" panose="020B0604020202020204" pitchFamily="34" charset="0"/>
              </a:rPr>
              <a:pPr/>
              <a:t>17</a:t>
            </a:fld>
            <a:endParaRPr lang="cy-GB" altLang="en-US" sz="1200">
              <a:latin typeface="Arial" panose="020B0604020202020204" pitchFamily="34" charset="0"/>
            </a:endParaRPr>
          </a:p>
        </p:txBody>
      </p:sp>
    </p:spTree>
    <p:extLst>
      <p:ext uri="{BB962C8B-B14F-4D97-AF65-F5344CB8AC3E}">
        <p14:creationId xmlns:p14="http://schemas.microsoft.com/office/powerpoint/2010/main" val="27008524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C7FBA475-3BAC-47A4-B236-CCA9835023DF}"/>
              </a:ext>
            </a:extLst>
          </p:cNvPr>
          <p:cNvSpPr>
            <a:spLocks noGrp="1" noRot="1" noChangeAspect="1" noTextEdit="1"/>
          </p:cNvSpPr>
          <p:nvPr>
            <p:ph type="sldImg"/>
          </p:nvPr>
        </p:nvSpPr>
        <p:spPr>
          <a:xfrm>
            <a:off x="917575" y="744538"/>
            <a:ext cx="4962525" cy="3722687"/>
          </a:xfrm>
          <a:ln/>
        </p:spPr>
      </p:sp>
      <p:sp>
        <p:nvSpPr>
          <p:cNvPr id="35843" name="Notes Placeholder 2">
            <a:extLst>
              <a:ext uri="{FF2B5EF4-FFF2-40B4-BE49-F238E27FC236}">
                <a16:creationId xmlns:a16="http://schemas.microsoft.com/office/drawing/2014/main" id="{E88592F8-D9D7-477C-9F5F-3616078969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A117E291-55C5-4EF5-BC20-3AF31DC7A2A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75C1F174-0F2B-4EA0-807D-B4A75E97BC0E}" type="slidenum">
              <a:rPr lang="cy-GB" altLang="en-US" sz="120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CD52846F-3521-4ED2-A602-3CBBF7563EDA}"/>
              </a:ext>
            </a:extLst>
          </p:cNvPr>
          <p:cNvSpPr>
            <a:spLocks noGrp="1" noRot="1" noChangeAspect="1" noTextEdit="1"/>
          </p:cNvSpPr>
          <p:nvPr>
            <p:ph type="sldImg"/>
          </p:nvPr>
        </p:nvSpPr>
        <p:spPr>
          <a:xfrm>
            <a:off x="917575" y="744538"/>
            <a:ext cx="4962525" cy="3722687"/>
          </a:xfrm>
          <a:ln/>
        </p:spPr>
      </p:sp>
      <p:sp>
        <p:nvSpPr>
          <p:cNvPr id="37891" name="Notes Placeholder 2">
            <a:extLst>
              <a:ext uri="{FF2B5EF4-FFF2-40B4-BE49-F238E27FC236}">
                <a16:creationId xmlns:a16="http://schemas.microsoft.com/office/drawing/2014/main" id="{8B30328C-EFCF-498F-9B2B-8AB15C95C94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2C8121AE-BD44-4A6A-BCB2-98A860EC03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0F5D290-F086-4563-BB72-7D89EAC3D92C}" type="slidenum">
              <a:rPr lang="cy-GB" altLang="en-US" sz="120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C61E18-9AA2-216F-5315-FAE85896A52E}"/>
            </a:ext>
          </a:extLst>
        </p:cNvPr>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F3A17493-D02D-C7AA-FE44-3E740FC7B6AF}"/>
              </a:ext>
            </a:extLst>
          </p:cNvPr>
          <p:cNvSpPr>
            <a:spLocks noGrp="1" noRot="1" noChangeAspect="1" noTextEdit="1"/>
          </p:cNvSpPr>
          <p:nvPr>
            <p:ph type="sldImg"/>
          </p:nvPr>
        </p:nvSpPr>
        <p:spPr>
          <a:xfrm>
            <a:off x="917575" y="744538"/>
            <a:ext cx="4962525" cy="3722687"/>
          </a:xfrm>
          <a:ln/>
        </p:spPr>
      </p:sp>
      <p:sp>
        <p:nvSpPr>
          <p:cNvPr id="37891" name="Notes Placeholder 2">
            <a:extLst>
              <a:ext uri="{FF2B5EF4-FFF2-40B4-BE49-F238E27FC236}">
                <a16:creationId xmlns:a16="http://schemas.microsoft.com/office/drawing/2014/main" id="{D9C5F28B-6EFE-C0CC-4376-527579BABC0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68AEB6C9-0AA8-8476-7A34-FF1A2A5AF67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0F5D290-F086-4563-BB72-7D89EAC3D92C}"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extLst>
      <p:ext uri="{BB962C8B-B14F-4D97-AF65-F5344CB8AC3E}">
        <p14:creationId xmlns:p14="http://schemas.microsoft.com/office/powerpoint/2010/main" val="2723678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183461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83304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95761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976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42109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13894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0869194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40850985"/>
      </p:ext>
    </p:extLst>
  </p:cSld>
  <p:clrMap bg1="lt1" tx1="dk1" bg2="lt2" tx2="dk2" accent1="accent1" accent2="accent2" accent3="accent3" accent4="accent4" accent5="accent5" accent6="accent6" hlink="hlink" folHlink="folHlink"/>
  <p:sldLayoutIdLst>
    <p:sldLayoutId id="21474838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390397824"/>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mailto:Natalie.macdonald@uwtsd.ac.uk"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hyperlink" Target="mailto:N.young@uwtsd.ac.uk" TargetMode="External"/><Relationship Id="rId4" Type="http://schemas.openxmlformats.org/officeDocument/2006/relationships/hyperlink" Target="mailto:A.Rees-Edwards@uwtsd.ac.uk"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hyperlink" Target="mailto:g.tinney@uwtsd.ac.uk" TargetMode="External"/><Relationship Id="rId5" Type="http://schemas.openxmlformats.org/officeDocument/2006/relationships/hyperlink" Target="mailto:j.pitman@uwtsd.ac.uk" TargetMode="External"/><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hyperlink" Target="mailto:Paul.darby@uwtsd.ac.uk" TargetMode="External"/><Relationship Id="rId4" Type="http://schemas.openxmlformats.org/officeDocument/2006/relationships/hyperlink" Target="mailto:Natasha.jones@uwtsd.ac.uk"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mailto:l.jenkins@uwtsd.ac.uk"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hyperlink" Target="mailto:Ken.dick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1310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7645F53-4709-4F01-BDAD-709D4F225E4D}"/>
              </a:ext>
            </a:extLst>
          </p:cNvPr>
          <p:cNvSpPr>
            <a:spLocks noGrp="1" noChangeArrowheads="1"/>
          </p:cNvSpPr>
          <p:nvPr>
            <p:ph type="title"/>
          </p:nvPr>
        </p:nvSpPr>
        <p:spPr>
          <a:xfrm>
            <a:off x="564898" y="908720"/>
            <a:ext cx="7886700" cy="1325563"/>
          </a:xfrm>
        </p:spPr>
        <p:txBody>
          <a:bodyPr>
            <a:noAutofit/>
          </a:bodyPr>
          <a:lstStyle/>
          <a:p>
            <a:pPr algn="ctr" eaLnBrk="1" hangingPunct="1"/>
            <a:r>
              <a:rPr lang="en-GB" altLang="en-US" sz="4800" b="1">
                <a:latin typeface="Arial" panose="020B0604020202020204" pitchFamily="34" charset="0"/>
                <a:cs typeface="Arial" panose="020B0604020202020204" pitchFamily="34" charset="0"/>
              </a:rPr>
              <a:t>BLYNYDDOEDD CYNNAR</a:t>
            </a:r>
            <a:br>
              <a:rPr lang="en-GB" altLang="en-US" sz="4800" b="1">
                <a:latin typeface="Arial" panose="020B0604020202020204" pitchFamily="34" charset="0"/>
                <a:cs typeface="Arial" panose="020B0604020202020204" pitchFamily="34" charset="0"/>
              </a:rPr>
            </a:b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EARLY YEARS</a:t>
            </a:r>
          </a:p>
        </p:txBody>
      </p:sp>
      <p:sp>
        <p:nvSpPr>
          <p:cNvPr id="15363" name="Rectangle 3">
            <a:extLst>
              <a:ext uri="{FF2B5EF4-FFF2-40B4-BE49-F238E27FC236}">
                <a16:creationId xmlns:a16="http://schemas.microsoft.com/office/drawing/2014/main" id="{153BD47B-6EA7-4352-B3F5-2EEE6DFB0229}"/>
              </a:ext>
            </a:extLst>
          </p:cNvPr>
          <p:cNvSpPr>
            <a:spLocks noGrp="1" noChangeArrowheads="1"/>
          </p:cNvSpPr>
          <p:nvPr>
            <p:ph idx="1"/>
          </p:nvPr>
        </p:nvSpPr>
        <p:spPr>
          <a:xfrm>
            <a:off x="539552" y="2851978"/>
            <a:ext cx="7886700" cy="3640897"/>
          </a:xfrm>
        </p:spPr>
        <p:txBody>
          <a:bodyPr vert="horz" lIns="91440" tIns="45720" rIns="91440" bIns="45720" rtlCol="0" anchor="t">
            <a:normAutofit/>
          </a:bodyPr>
          <a:lstStyle/>
          <a:p>
            <a:pPr marL="109220" algn="ctr"/>
            <a:r>
              <a:rPr lang="en-GB" sz="3200" err="1">
                <a:latin typeface="Arial"/>
                <a:ea typeface="Arial Unicode MS"/>
                <a:cs typeface="Arial"/>
              </a:rPr>
              <a:t>Cyflwyniad</a:t>
            </a:r>
            <a:r>
              <a:rPr lang="en-GB" sz="3200">
                <a:latin typeface="Arial"/>
                <a:ea typeface="Arial Unicode MS"/>
                <a:cs typeface="Arial"/>
              </a:rPr>
              <a:t> </a:t>
            </a:r>
            <a:r>
              <a:rPr lang="en-GB" sz="3200" err="1">
                <a:latin typeface="Arial"/>
                <a:ea typeface="Arial Unicode MS"/>
                <a:cs typeface="Arial"/>
              </a:rPr>
              <a:t>i’r</a:t>
            </a:r>
            <a:r>
              <a:rPr lang="en-GB" sz="3200">
                <a:latin typeface="Arial"/>
                <a:ea typeface="Arial Unicode MS"/>
                <a:cs typeface="Arial"/>
              </a:rPr>
              <a:t> </a:t>
            </a:r>
            <a:r>
              <a:rPr lang="en-GB" sz="3200" err="1">
                <a:latin typeface="Arial"/>
                <a:ea typeface="Arial Unicode MS"/>
                <a:cs typeface="Arial"/>
              </a:rPr>
              <a:t>rhaglenni</a:t>
            </a:r>
            <a:endParaRPr lang="en-GB" sz="3200">
              <a:latin typeface="Arial"/>
              <a:ea typeface="Arial Unicode MS"/>
              <a:cs typeface="Arial"/>
            </a:endParaRPr>
          </a:p>
          <a:p>
            <a:pPr marL="109220" algn="ctr"/>
            <a:endParaRPr lang="en-GB" altLang="en-US" sz="3200">
              <a:latin typeface="Arial"/>
              <a:ea typeface="Arial Unicode MS" panose="020B0604020202020204" pitchFamily="34" charset="-128"/>
              <a:cs typeface="Arial Unicode MS" panose="020B0604020202020204" pitchFamily="34" charset="-128"/>
            </a:endParaRPr>
          </a:p>
          <a:p>
            <a:pPr marL="109220" algn="ctr"/>
            <a:r>
              <a:rPr lang="en-GB" sz="3200">
                <a:solidFill>
                  <a:schemeClr val="accent1">
                    <a:lumMod val="76000"/>
                  </a:schemeClr>
                </a:solidFill>
                <a:latin typeface="Arial"/>
                <a:ea typeface="Arial Unicode MS"/>
                <a:cs typeface="Arial"/>
              </a:rPr>
              <a:t>Introduction to the programmes</a:t>
            </a:r>
            <a:endParaRPr lang="en-GB" sz="3200">
              <a:solidFill>
                <a:schemeClr val="accent1">
                  <a:lumMod val="76000"/>
                </a:schemeClr>
              </a:solidFill>
              <a:latin typeface="Arial"/>
              <a:cs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BD1FBCDB-81E7-494D-828E-B33B4BF187D0}"/>
              </a:ext>
            </a:extLst>
          </p:cNvPr>
          <p:cNvSpPr>
            <a:spLocks noGrp="1" noChangeArrowheads="1"/>
          </p:cNvSpPr>
          <p:nvPr>
            <p:ph type="title"/>
          </p:nvPr>
        </p:nvSpPr>
        <p:spPr>
          <a:xfrm>
            <a:off x="628650" y="620688"/>
            <a:ext cx="7886700" cy="1325563"/>
          </a:xfrm>
        </p:spPr>
        <p:txBody>
          <a:bodyPr rtlCol="0">
            <a:noAutofit/>
          </a:bodyPr>
          <a:lstStyle/>
          <a:p>
            <a:pPr algn="ctr" eaLnBrk="1" fontAlgn="auto" hangingPunct="1">
              <a:spcAft>
                <a:spcPts val="0"/>
              </a:spcAft>
              <a:defRPr/>
            </a:pPr>
            <a:r>
              <a:rPr lang="en-GB" altLang="en-US" sz="4800" b="1" err="1">
                <a:latin typeface="Arial" panose="020B0604020202020204" pitchFamily="34" charset="0"/>
                <a:cs typeface="Arial" panose="020B0604020202020204" pitchFamily="34" charset="0"/>
              </a:rPr>
              <a:t>Prifysgol</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Cymru</a:t>
            </a:r>
            <a:r>
              <a:rPr lang="en-GB" altLang="en-US" sz="4800" b="1">
                <a:latin typeface="Arial" panose="020B0604020202020204" pitchFamily="34" charset="0"/>
                <a:cs typeface="Arial" panose="020B0604020202020204" pitchFamily="34" charset="0"/>
              </a:rPr>
              <a:t>: Y </a:t>
            </a:r>
            <a:r>
              <a:rPr lang="en-GB" altLang="en-US" sz="4800" b="1" err="1">
                <a:latin typeface="Arial" panose="020B0604020202020204" pitchFamily="34" charset="0"/>
                <a:cs typeface="Arial" panose="020B0604020202020204" pitchFamily="34" charset="0"/>
              </a:rPr>
              <a:t>Drindod</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Dewi</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Sant</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University of Wales: Trinity St David</a:t>
            </a:r>
          </a:p>
        </p:txBody>
      </p:sp>
      <p:sp>
        <p:nvSpPr>
          <p:cNvPr id="17411" name="Rectangle 3">
            <a:extLst>
              <a:ext uri="{FF2B5EF4-FFF2-40B4-BE49-F238E27FC236}">
                <a16:creationId xmlns:a16="http://schemas.microsoft.com/office/drawing/2014/main" id="{6B501EE3-352A-4A63-8443-3C031F9E0618}"/>
              </a:ext>
            </a:extLst>
          </p:cNvPr>
          <p:cNvSpPr>
            <a:spLocks noGrp="1" noChangeArrowheads="1"/>
          </p:cNvSpPr>
          <p:nvPr>
            <p:ph sz="half" idx="1"/>
          </p:nvPr>
        </p:nvSpPr>
        <p:spPr>
          <a:xfrm>
            <a:off x="344811" y="2780928"/>
            <a:ext cx="3867150" cy="3809862"/>
          </a:xfrm>
        </p:spPr>
        <p:txBody>
          <a:bodyPr vert="horz" lIns="91440" tIns="45720" rIns="91440" bIns="45720" rtlCol="0" anchor="t">
            <a:normAutofit/>
          </a:bodyPr>
          <a:lstStyle/>
          <a:p>
            <a:pPr marL="365125" indent="-255270"/>
            <a:r>
              <a:rPr lang="en-GB" sz="2400" dirty="0">
                <a:latin typeface="Arial"/>
                <a:cs typeface="Arial"/>
              </a:rPr>
              <a:t>Cyfadran Addysg, </a:t>
            </a:r>
            <a:r>
              <a:rPr lang="en-GB" sz="2400" dirty="0" err="1">
                <a:latin typeface="Arial"/>
                <a:cs typeface="Arial"/>
              </a:rPr>
              <a:t>Cymunedau</a:t>
            </a:r>
            <a:r>
              <a:rPr lang="en-GB" sz="2400" dirty="0">
                <a:latin typeface="Arial"/>
                <a:cs typeface="Arial"/>
              </a:rPr>
              <a:t> a </a:t>
            </a:r>
            <a:r>
              <a:rPr lang="en-GB" sz="2400" dirty="0" err="1">
                <a:latin typeface="Arial"/>
                <a:cs typeface="Arial"/>
              </a:rPr>
              <a:t>Diwylliant</a:t>
            </a:r>
          </a:p>
          <a:p>
            <a:pPr marL="365125" indent="-255270"/>
            <a:r>
              <a:rPr lang="en-GB" altLang="en-US" sz="2400" dirty="0">
                <a:latin typeface="Arial"/>
                <a:cs typeface="Arial"/>
              </a:rPr>
              <a:t>Ysgol </a:t>
            </a:r>
            <a:r>
              <a:rPr lang="en-GB" altLang="en-US" sz="2400" dirty="0" err="1">
                <a:latin typeface="Arial"/>
                <a:cs typeface="Arial"/>
              </a:rPr>
              <a:t>academaidd</a:t>
            </a:r>
            <a:r>
              <a:rPr lang="en-GB" altLang="en-US" sz="2400" dirty="0">
                <a:latin typeface="Arial"/>
                <a:cs typeface="Arial"/>
              </a:rPr>
              <a:t>: </a:t>
            </a:r>
            <a:r>
              <a:rPr lang="en-GB" altLang="en-US" sz="2400" dirty="0" err="1">
                <a:latin typeface="Arial"/>
                <a:cs typeface="Arial"/>
              </a:rPr>
              <a:t>Gwyddoniaethau</a:t>
            </a:r>
            <a:r>
              <a:rPr lang="en-GB" altLang="en-US" sz="2400" dirty="0">
                <a:latin typeface="Arial"/>
                <a:cs typeface="Arial"/>
              </a:rPr>
              <a:t> </a:t>
            </a:r>
            <a:r>
              <a:rPr lang="en-GB" altLang="en-US" sz="2400" dirty="0" err="1">
                <a:latin typeface="Arial"/>
                <a:cs typeface="Arial"/>
              </a:rPr>
              <a:t>Cymdeithasol</a:t>
            </a:r>
            <a:r>
              <a:rPr lang="en-GB" altLang="en-US" sz="2400" dirty="0">
                <a:latin typeface="Arial"/>
                <a:cs typeface="Arial"/>
              </a:rPr>
              <a:t> (dan </a:t>
            </a:r>
            <a:r>
              <a:rPr lang="en-GB" altLang="en-US" sz="2400" dirty="0" err="1">
                <a:latin typeface="Arial"/>
                <a:cs typeface="Arial"/>
              </a:rPr>
              <a:t>ystyriaeth</a:t>
            </a:r>
            <a:r>
              <a:rPr lang="en-GB" altLang="en-US" sz="2400" dirty="0">
                <a:latin typeface="Arial"/>
                <a:cs typeface="Arial"/>
              </a:rPr>
              <a:t>)</a:t>
            </a:r>
            <a:endParaRPr lang="en-US">
              <a:ea typeface="Calibri"/>
              <a:cs typeface="Calibri"/>
            </a:endParaRPr>
          </a:p>
          <a:p>
            <a:pPr marL="365125" indent="-255270"/>
            <a:r>
              <a:rPr lang="en-GB" altLang="en-US" sz="2400" dirty="0" err="1">
                <a:latin typeface="Arial"/>
                <a:cs typeface="Arial"/>
              </a:rPr>
              <a:t>Rhaglenni</a:t>
            </a:r>
            <a:r>
              <a:rPr lang="en-GB" altLang="en-US" sz="2400" dirty="0">
                <a:latin typeface="Arial"/>
                <a:cs typeface="Arial"/>
              </a:rPr>
              <a:t>: </a:t>
            </a:r>
            <a:r>
              <a:rPr lang="en-GB" altLang="en-US" sz="2400" dirty="0" err="1">
                <a:latin typeface="Arial"/>
                <a:cs typeface="Arial"/>
              </a:rPr>
              <a:t>Blynyddoedd</a:t>
            </a:r>
            <a:r>
              <a:rPr lang="en-GB" altLang="en-US" sz="2400" dirty="0">
                <a:latin typeface="Arial"/>
                <a:cs typeface="Arial"/>
              </a:rPr>
              <a:t> </a:t>
            </a:r>
            <a:r>
              <a:rPr lang="en-GB" altLang="en-US" sz="2400" dirty="0" err="1">
                <a:latin typeface="Arial"/>
                <a:cs typeface="Arial"/>
              </a:rPr>
              <a:t>Cynnar</a:t>
            </a:r>
            <a:endParaRPr lang="en-GB" altLang="en-US" sz="2400" dirty="0">
              <a:latin typeface="Arial"/>
              <a:cs typeface="Arial"/>
            </a:endParaRPr>
          </a:p>
          <a:p>
            <a:pPr marL="365125" indent="-255270" eaLnBrk="1" hangingPunct="1">
              <a:buFontTx/>
              <a:buNone/>
            </a:pPr>
            <a:endParaRPr lang="en-GB" altLang="en-US" sz="3800">
              <a:ea typeface="Calibri" panose="020F0502020204030204"/>
              <a:cs typeface="Calibri" panose="020F0502020204030204"/>
            </a:endParaRPr>
          </a:p>
          <a:p>
            <a:pPr marL="365125" indent="-255270" eaLnBrk="1" hangingPunct="1"/>
            <a:endParaRPr lang="en-GB" altLang="en-US" sz="3800">
              <a:ea typeface="Calibri" panose="020F0502020204030204"/>
              <a:cs typeface="Calibri" panose="020F0502020204030204"/>
            </a:endParaRPr>
          </a:p>
        </p:txBody>
      </p:sp>
      <p:sp>
        <p:nvSpPr>
          <p:cNvPr id="17412" name="Rectangle 4">
            <a:extLst>
              <a:ext uri="{FF2B5EF4-FFF2-40B4-BE49-F238E27FC236}">
                <a16:creationId xmlns:a16="http://schemas.microsoft.com/office/drawing/2014/main" id="{B63D6951-4F51-4D8E-9373-2D14C9AE30BA}"/>
              </a:ext>
            </a:extLst>
          </p:cNvPr>
          <p:cNvSpPr>
            <a:spLocks noGrp="1" noChangeArrowheads="1"/>
          </p:cNvSpPr>
          <p:nvPr>
            <p:ph sz="half" idx="2"/>
          </p:nvPr>
        </p:nvSpPr>
        <p:spPr>
          <a:xfrm>
            <a:off x="5120965" y="2781755"/>
            <a:ext cx="3867150" cy="3809862"/>
          </a:xfrm>
        </p:spPr>
        <p:txBody>
          <a:bodyPr vert="horz" lIns="91440" tIns="45720" rIns="91440" bIns="45720" rtlCol="0" anchor="t">
            <a:normAutofit/>
          </a:bodyPr>
          <a:lstStyle/>
          <a:p>
            <a:pPr marL="365125" indent="-255270"/>
            <a:r>
              <a:rPr lang="en-GB" altLang="en-US" sz="2400">
                <a:solidFill>
                  <a:schemeClr val="accent1">
                    <a:lumMod val="75000"/>
                  </a:schemeClr>
                </a:solidFill>
                <a:latin typeface="Arial"/>
                <a:cs typeface="Arial"/>
              </a:rPr>
              <a:t>Faculty of Education, Communities and Culture</a:t>
            </a:r>
            <a:endParaRPr lang="en-US">
              <a:solidFill>
                <a:schemeClr val="accent1">
                  <a:lumMod val="75000"/>
                </a:schemeClr>
              </a:solidFill>
              <a:latin typeface="Arial"/>
              <a:cs typeface="Arial"/>
            </a:endParaRPr>
          </a:p>
          <a:p>
            <a:pPr marL="365125" indent="-255270"/>
            <a:r>
              <a:rPr lang="en-GB" altLang="en-US" sz="2400">
                <a:solidFill>
                  <a:schemeClr val="accent1">
                    <a:lumMod val="75000"/>
                  </a:schemeClr>
                </a:solidFill>
                <a:latin typeface="Arial"/>
                <a:cs typeface="Arial"/>
              </a:rPr>
              <a:t>Academic School: Social Sciences (pending approval)</a:t>
            </a:r>
          </a:p>
          <a:p>
            <a:pPr marL="365125" indent="-255270" eaLnBrk="1" hangingPunct="1"/>
            <a:r>
              <a:rPr lang="en-GB" altLang="en-US" sz="2400">
                <a:solidFill>
                  <a:schemeClr val="accent1">
                    <a:lumMod val="75000"/>
                  </a:schemeClr>
                </a:solidFill>
                <a:latin typeface="Arial" panose="020B0604020202020204" pitchFamily="34" charset="0"/>
                <a:cs typeface="Arial" panose="020B0604020202020204" pitchFamily="34" charset="0"/>
              </a:rPr>
              <a:t>Programmes: Early Years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9370E09F-D955-4133-AE1A-9D1C5B6BA5B7}"/>
              </a:ext>
            </a:extLst>
          </p:cNvPr>
          <p:cNvSpPr>
            <a:spLocks noGrp="1" noChangeArrowheads="1"/>
          </p:cNvSpPr>
          <p:nvPr>
            <p:ph type="title"/>
          </p:nvPr>
        </p:nvSpPr>
        <p:spPr/>
        <p:txBody>
          <a:bodyPr>
            <a:noAutofit/>
          </a:bodyPr>
          <a:lstStyle/>
          <a:p>
            <a:pPr algn="ctr" eaLnBrk="1" hangingPunct="1"/>
            <a:r>
              <a:rPr lang="en-US" altLang="en-US" sz="4800" b="1" err="1">
                <a:latin typeface="Arial" panose="020B0604020202020204" pitchFamily="34" charset="0"/>
                <a:cs typeface="Arial" panose="020B0604020202020204" pitchFamily="34" charset="0"/>
              </a:rPr>
              <a:t>Rhaglenni</a:t>
            </a:r>
            <a:r>
              <a:rPr lang="en-US" altLang="en-US" sz="4800" b="1">
                <a:latin typeface="Arial" panose="020B0604020202020204" pitchFamily="34" charset="0"/>
                <a:cs typeface="Arial" panose="020B0604020202020204" pitchFamily="34" charset="0"/>
              </a:rPr>
              <a:t> </a:t>
            </a:r>
            <a:r>
              <a:rPr lang="en-US" altLang="en-US" sz="4800" b="1" err="1">
                <a:latin typeface="Arial" panose="020B0604020202020204" pitchFamily="34" charset="0"/>
                <a:cs typeface="Arial" panose="020B0604020202020204" pitchFamily="34" charset="0"/>
              </a:rPr>
              <a:t>Blynyddoedd</a:t>
            </a:r>
            <a:r>
              <a:rPr lang="en-US" altLang="en-US" sz="4800" b="1">
                <a:latin typeface="Arial" panose="020B0604020202020204" pitchFamily="34" charset="0"/>
                <a:cs typeface="Arial" panose="020B0604020202020204" pitchFamily="34" charset="0"/>
              </a:rPr>
              <a:t> </a:t>
            </a:r>
            <a:r>
              <a:rPr lang="en-US" altLang="en-US" sz="4800" b="1" err="1">
                <a:latin typeface="Arial" panose="020B0604020202020204" pitchFamily="34" charset="0"/>
                <a:cs typeface="Arial" panose="020B0604020202020204" pitchFamily="34" charset="0"/>
              </a:rPr>
              <a:t>Cynnar</a:t>
            </a:r>
            <a:br>
              <a:rPr lang="en-US" altLang="en-US" sz="4800" b="1">
                <a:latin typeface="Arial" panose="020B0604020202020204" pitchFamily="34" charset="0"/>
                <a:cs typeface="Arial" panose="020B0604020202020204" pitchFamily="34" charset="0"/>
              </a:rPr>
            </a:br>
            <a:r>
              <a:rPr lang="en-US" altLang="en-US" sz="4800" b="1">
                <a:solidFill>
                  <a:schemeClr val="accent1">
                    <a:lumMod val="75000"/>
                  </a:schemeClr>
                </a:solidFill>
                <a:latin typeface="Arial" panose="020B0604020202020204" pitchFamily="34" charset="0"/>
                <a:cs typeface="Arial" panose="020B0604020202020204" pitchFamily="34" charset="0"/>
              </a:rPr>
              <a:t>Early Years </a:t>
            </a:r>
            <a:r>
              <a:rPr lang="en-US" altLang="en-US" sz="4800" b="1" err="1">
                <a:solidFill>
                  <a:schemeClr val="accent1">
                    <a:lumMod val="75000"/>
                  </a:schemeClr>
                </a:solidFill>
                <a:latin typeface="Arial" panose="020B0604020202020204" pitchFamily="34" charset="0"/>
                <a:cs typeface="Arial" panose="020B0604020202020204" pitchFamily="34" charset="0"/>
              </a:rPr>
              <a:t>Programmes</a:t>
            </a:r>
            <a:endParaRPr lang="en-US"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19459" name="Content Placeholder 1">
            <a:extLst>
              <a:ext uri="{FF2B5EF4-FFF2-40B4-BE49-F238E27FC236}">
                <a16:creationId xmlns:a16="http://schemas.microsoft.com/office/drawing/2014/main" id="{7BEFECD5-2C28-45D1-BFD0-1195563CB329}"/>
              </a:ext>
            </a:extLst>
          </p:cNvPr>
          <p:cNvSpPr>
            <a:spLocks noGrp="1"/>
          </p:cNvSpPr>
          <p:nvPr>
            <p:ph sz="half" idx="1"/>
          </p:nvPr>
        </p:nvSpPr>
        <p:spPr>
          <a:xfrm>
            <a:off x="395536" y="2348880"/>
            <a:ext cx="3867150" cy="3809862"/>
          </a:xfrm>
        </p:spPr>
        <p:txBody>
          <a:bodyPr>
            <a:normAutofit/>
          </a:bodyPr>
          <a:lstStyle/>
          <a:p>
            <a:r>
              <a:rPr lang="en-GB" altLang="en-US" sz="3000"/>
              <a:t>BA (</a:t>
            </a:r>
            <a:r>
              <a:rPr lang="en-GB" altLang="en-US" sz="3000" err="1"/>
              <a:t>Anrh</a:t>
            </a:r>
            <a:r>
              <a:rPr lang="en-GB" altLang="en-US" sz="3000"/>
              <a:t>) </a:t>
            </a:r>
            <a:r>
              <a:rPr lang="en-GB" altLang="en-US" sz="3000" err="1"/>
              <a:t>Addysg</a:t>
            </a:r>
            <a:r>
              <a:rPr lang="en-GB" altLang="en-US" sz="3000"/>
              <a:t> a </a:t>
            </a:r>
            <a:r>
              <a:rPr lang="en-GB" altLang="en-US" sz="3000" err="1"/>
              <a:t>Gofal</a:t>
            </a:r>
            <a:r>
              <a:rPr lang="en-GB" altLang="en-US" sz="3000"/>
              <a:t> </a:t>
            </a:r>
            <a:r>
              <a:rPr lang="en-GB" altLang="en-US" sz="3000" err="1"/>
              <a:t>Blynyddoedd</a:t>
            </a:r>
            <a:r>
              <a:rPr lang="en-GB" altLang="en-US" sz="3000"/>
              <a:t> </a:t>
            </a:r>
            <a:r>
              <a:rPr lang="en-GB" altLang="en-US" sz="3000" err="1"/>
              <a:t>Cynnar</a:t>
            </a:r>
            <a:endParaRPr lang="en-GB" altLang="en-US" sz="3000"/>
          </a:p>
          <a:p>
            <a:r>
              <a:rPr lang="en-GB" altLang="en-US" sz="3000"/>
              <a:t>BA (</a:t>
            </a:r>
            <a:r>
              <a:rPr lang="en-GB" altLang="en-US" sz="3000" err="1"/>
              <a:t>Anrh</a:t>
            </a:r>
            <a:r>
              <a:rPr lang="en-GB" altLang="en-US" sz="3000"/>
              <a:t>) </a:t>
            </a:r>
            <a:r>
              <a:rPr lang="en-GB" altLang="en-US" sz="3000" err="1"/>
              <a:t>Addysg</a:t>
            </a:r>
            <a:r>
              <a:rPr lang="en-GB" altLang="en-US" sz="3000"/>
              <a:t> a </a:t>
            </a:r>
            <a:r>
              <a:rPr lang="en-GB" altLang="en-US" sz="3000" err="1"/>
              <a:t>Gofal</a:t>
            </a:r>
            <a:r>
              <a:rPr lang="en-GB" altLang="en-US" sz="3000"/>
              <a:t> </a:t>
            </a:r>
            <a:r>
              <a:rPr lang="en-GB" altLang="en-US" sz="3000" err="1"/>
              <a:t>Blynyddoedd</a:t>
            </a:r>
            <a:r>
              <a:rPr lang="en-GB" altLang="en-US" sz="3000"/>
              <a:t> </a:t>
            </a:r>
            <a:r>
              <a:rPr lang="en-GB" altLang="en-US" sz="3000" err="1"/>
              <a:t>Cynnar</a:t>
            </a:r>
            <a:r>
              <a:rPr lang="en-GB" altLang="en-US" sz="3000"/>
              <a:t>: </a:t>
            </a:r>
            <a:r>
              <a:rPr lang="en-GB" altLang="en-US" sz="3000" err="1"/>
              <a:t>Statws</a:t>
            </a:r>
            <a:r>
              <a:rPr lang="en-GB" altLang="en-US" sz="3000"/>
              <a:t> </a:t>
            </a:r>
            <a:r>
              <a:rPr lang="en-GB" altLang="en-US" sz="3000" err="1"/>
              <a:t>Ymarferydd</a:t>
            </a:r>
            <a:r>
              <a:rPr lang="en-GB" altLang="en-US" sz="3000"/>
              <a:t> </a:t>
            </a:r>
            <a:r>
              <a:rPr lang="en-GB" altLang="en-US" sz="3000" err="1"/>
              <a:t>Blynyddoedd</a:t>
            </a:r>
            <a:r>
              <a:rPr lang="en-GB" altLang="en-US" sz="3000"/>
              <a:t> </a:t>
            </a:r>
            <a:r>
              <a:rPr lang="en-GB" altLang="en-US" sz="3000" err="1"/>
              <a:t>Cynnar</a:t>
            </a:r>
            <a:endParaRPr lang="en-GB" altLang="en-US" sz="3000"/>
          </a:p>
          <a:p>
            <a:endParaRPr lang="en-GB" altLang="en-US" sz="2800" i="1"/>
          </a:p>
        </p:txBody>
      </p:sp>
      <p:sp>
        <p:nvSpPr>
          <p:cNvPr id="2" name="Content Placeholder 1">
            <a:extLst>
              <a:ext uri="{FF2B5EF4-FFF2-40B4-BE49-F238E27FC236}">
                <a16:creationId xmlns:a16="http://schemas.microsoft.com/office/drawing/2014/main" id="{DBF07597-14F4-4C76-AB47-591168B8F71F}"/>
              </a:ext>
            </a:extLst>
          </p:cNvPr>
          <p:cNvSpPr txBox="1">
            <a:spLocks/>
          </p:cNvSpPr>
          <p:nvPr/>
        </p:nvSpPr>
        <p:spPr>
          <a:xfrm>
            <a:off x="4788024" y="2348880"/>
            <a:ext cx="3439294"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3000">
                <a:solidFill>
                  <a:schemeClr val="accent1">
                    <a:lumMod val="75000"/>
                  </a:schemeClr>
                </a:solidFill>
              </a:rPr>
              <a:t>BA (Hons) Early Years Education and Care</a:t>
            </a:r>
          </a:p>
          <a:p>
            <a:r>
              <a:rPr lang="en-GB" altLang="en-US" sz="3000">
                <a:solidFill>
                  <a:schemeClr val="accent1">
                    <a:lumMod val="75000"/>
                  </a:schemeClr>
                </a:solidFill>
              </a:rPr>
              <a:t>BA (Hons) Early Years Education and Care: Early Years Practitioner Status</a:t>
            </a:r>
          </a:p>
          <a:p>
            <a:endParaRPr lang="en-GB" altLang="en-US" sz="2800" i="1"/>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F5DCB90-E031-4DA6-80C6-3E9E859FAEB9}"/>
              </a:ext>
            </a:extLst>
          </p:cNvPr>
          <p:cNvSpPr>
            <a:spLocks noGrp="1"/>
          </p:cNvSpPr>
          <p:nvPr>
            <p:ph type="title"/>
          </p:nvPr>
        </p:nvSpPr>
        <p:spPr/>
        <p:txBody>
          <a:bodyPr>
            <a:normAutofit/>
          </a:bodyPr>
          <a:lstStyle/>
          <a:p>
            <a:pPr algn="ctr"/>
            <a:r>
              <a:rPr lang="en-GB" altLang="en-US" sz="4800" b="1" err="1">
                <a:latin typeface="Arial" panose="020B0604020202020204" pitchFamily="34" charset="0"/>
                <a:cs typeface="Arial" panose="020B0604020202020204" pitchFamily="34" charset="0"/>
              </a:rPr>
              <a:t>Modylau</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Lefel</a:t>
            </a:r>
            <a:r>
              <a:rPr lang="en-GB" altLang="en-US" sz="4800" b="1">
                <a:latin typeface="Arial" panose="020B0604020202020204" pitchFamily="34" charset="0"/>
                <a:cs typeface="Arial" panose="020B0604020202020204" pitchFamily="34" charset="0"/>
              </a:rPr>
              <a:t> 4</a:t>
            </a:r>
          </a:p>
        </p:txBody>
      </p:sp>
      <p:graphicFrame>
        <p:nvGraphicFramePr>
          <p:cNvPr id="4" name="Content Placeholder 3">
            <a:extLst>
              <a:ext uri="{FF2B5EF4-FFF2-40B4-BE49-F238E27FC236}">
                <a16:creationId xmlns:a16="http://schemas.microsoft.com/office/drawing/2014/main" id="{4559595E-4A6B-4677-A6E9-2B631518CFC1}"/>
              </a:ext>
            </a:extLst>
          </p:cNvPr>
          <p:cNvGraphicFramePr>
            <a:graphicFrameLocks noGrp="1"/>
          </p:cNvGraphicFramePr>
          <p:nvPr>
            <p:ph idx="1"/>
            <p:extLst>
              <p:ext uri="{D42A27DB-BD31-4B8C-83A1-F6EECF244321}">
                <p14:modId xmlns:p14="http://schemas.microsoft.com/office/powerpoint/2010/main" val="664188377"/>
              </p:ext>
            </p:extLst>
          </p:nvPr>
        </p:nvGraphicFramePr>
        <p:xfrm>
          <a:off x="628650" y="1825625"/>
          <a:ext cx="7886699" cy="4037010"/>
        </p:xfrm>
        <a:graphic>
          <a:graphicData uri="http://schemas.openxmlformats.org/drawingml/2006/table">
            <a:tbl>
              <a:tblPr firstRow="1" firstCol="1" bandRow="1">
                <a:tableStyleId>{5C22544A-7EE6-4342-B048-85BDC9FD1C3A}</a:tableStyleId>
              </a:tblPr>
              <a:tblGrid>
                <a:gridCol w="1803909">
                  <a:extLst>
                    <a:ext uri="{9D8B030D-6E8A-4147-A177-3AD203B41FA5}">
                      <a16:colId xmlns:a16="http://schemas.microsoft.com/office/drawing/2014/main" val="3443804459"/>
                    </a:ext>
                  </a:extLst>
                </a:gridCol>
                <a:gridCol w="6082790">
                  <a:extLst>
                    <a:ext uri="{9D8B030D-6E8A-4147-A177-3AD203B41FA5}">
                      <a16:colId xmlns:a16="http://schemas.microsoft.com/office/drawing/2014/main" val="399926746"/>
                    </a:ext>
                  </a:extLst>
                </a:gridCol>
              </a:tblGrid>
              <a:tr h="676025">
                <a:tc>
                  <a:txBody>
                    <a:bodyPr/>
                    <a:lstStyle/>
                    <a:p>
                      <a:r>
                        <a:rPr lang="cy-GB" sz="2000">
                          <a:effectLst/>
                          <a:latin typeface="+mn-lt"/>
                          <a:ea typeface="Times New Roman" panose="02020603050405020304" pitchFamily="18" charset="0"/>
                          <a:cs typeface="Arial"/>
                        </a:rPr>
                        <a:t>ECEY4012C</a:t>
                      </a:r>
                      <a:endParaRPr lang="en-GB" sz="2000">
                        <a:effectLst/>
                        <a:latin typeface="+mn-lt"/>
                        <a:ea typeface="Times New Roman" panose="02020603050405020304" pitchFamily="18" charset="0"/>
                        <a:cs typeface="Arial"/>
                      </a:endParaRPr>
                    </a:p>
                  </a:txBody>
                  <a:tcPr marL="52070" marR="52070" marT="0" marB="0"/>
                </a:tc>
                <a:tc>
                  <a:txBody>
                    <a:bodyPr/>
                    <a:lstStyle/>
                    <a:p>
                      <a:pPr lvl="0">
                        <a:buNone/>
                      </a:pPr>
                      <a:r>
                        <a:rPr lang="cy-GB" sz="2000" b="0" i="0" u="none" strike="noStrike" noProof="0">
                          <a:solidFill>
                            <a:schemeClr val="tx1"/>
                          </a:solidFill>
                          <a:effectLst/>
                        </a:rPr>
                        <a:t>Y daith ddysgu: datblygu sgiliau ar gyfer llwyddiant academaidd </a:t>
                      </a:r>
                      <a:endParaRPr lang="en-US"/>
                    </a:p>
                  </a:txBody>
                  <a:tcPr marL="52070" marR="52070" marT="0" marB="0">
                    <a:solidFill>
                      <a:schemeClr val="accent1">
                        <a:lumMod val="20000"/>
                        <a:lumOff val="80000"/>
                      </a:schemeClr>
                    </a:solidFill>
                  </a:tcPr>
                </a:tc>
                <a:extLst>
                  <a:ext uri="{0D108BD9-81ED-4DB2-BD59-A6C34878D82A}">
                    <a16:rowId xmlns:a16="http://schemas.microsoft.com/office/drawing/2014/main" val="2318002618"/>
                  </a:ext>
                </a:extLst>
              </a:tr>
              <a:tr h="671240">
                <a:tc>
                  <a:txBody>
                    <a:bodyPr/>
                    <a:lstStyle/>
                    <a:p>
                      <a:pPr algn="just"/>
                      <a:r>
                        <a:rPr lang="cy-GB" sz="2000">
                          <a:effectLst/>
                          <a:latin typeface="+mn-lt"/>
                          <a:ea typeface="Times New Roman" panose="02020603050405020304" pitchFamily="18" charset="0"/>
                        </a:rPr>
                        <a:t>ECEY4014C</a:t>
                      </a:r>
                      <a:endParaRPr lang="en-GB" sz="2000">
                        <a:effectLst/>
                        <a:latin typeface="+mn-lt"/>
                        <a:ea typeface="Times New Roman" panose="02020603050405020304" pitchFamily="18" charset="0"/>
                      </a:endParaRPr>
                    </a:p>
                  </a:txBody>
                  <a:tcPr marL="68580" marR="68580" marT="0" marB="0"/>
                </a:tc>
                <a:tc>
                  <a:txBody>
                    <a:bodyPr/>
                    <a:lstStyle/>
                    <a:p>
                      <a:pPr lvl="0" algn="just">
                        <a:buNone/>
                      </a:pPr>
                      <a:r>
                        <a:rPr lang="cy-GB" sz="2000" b="0" i="0" u="none" strike="noStrike" noProof="0">
                          <a:effectLst/>
                        </a:rPr>
                        <a:t>Yr ymarferydd proffesiynol </a:t>
                      </a:r>
                      <a:endParaRPr lang="en-US"/>
                    </a:p>
                  </a:txBody>
                  <a:tcPr marL="68580" marR="68580" marT="0" marB="0"/>
                </a:tc>
                <a:extLst>
                  <a:ext uri="{0D108BD9-81ED-4DB2-BD59-A6C34878D82A}">
                    <a16:rowId xmlns:a16="http://schemas.microsoft.com/office/drawing/2014/main" val="2509737163"/>
                  </a:ext>
                </a:extLst>
              </a:tr>
              <a:tr h="671240">
                <a:tc>
                  <a:txBody>
                    <a:bodyPr/>
                    <a:lstStyle/>
                    <a:p>
                      <a:pPr algn="just"/>
                      <a:r>
                        <a:rPr lang="cy-GB" sz="2000">
                          <a:effectLst/>
                          <a:latin typeface="+mn-lt"/>
                          <a:ea typeface="Times New Roman" panose="02020603050405020304" pitchFamily="18" charset="0"/>
                        </a:rPr>
                        <a:t>ECEY4011C</a:t>
                      </a:r>
                      <a:endParaRPr lang="en-GB" sz="2000">
                        <a:effectLst/>
                        <a:latin typeface="+mn-lt"/>
                        <a:ea typeface="Times New Roman" panose="02020603050405020304" pitchFamily="18" charset="0"/>
                      </a:endParaRPr>
                    </a:p>
                  </a:txBody>
                  <a:tcPr marL="68580" marR="68580" marT="0" marB="0"/>
                </a:tc>
                <a:tc>
                  <a:txBody>
                    <a:bodyPr/>
                    <a:lstStyle/>
                    <a:p>
                      <a:pPr lvl="0" algn="just">
                        <a:buNone/>
                      </a:pPr>
                      <a:r>
                        <a:rPr lang="cy-GB" sz="2000" b="0" i="0" u="none" strike="noStrike" noProof="0">
                          <a:effectLst/>
                        </a:rPr>
                        <a:t>Profiadau cynnar a datblygiad gydol oes </a:t>
                      </a:r>
                      <a:endParaRPr lang="en-US"/>
                    </a:p>
                  </a:txBody>
                  <a:tcPr marL="68580" marR="68580" marT="0" marB="0"/>
                </a:tc>
                <a:extLst>
                  <a:ext uri="{0D108BD9-81ED-4DB2-BD59-A6C34878D82A}">
                    <a16:rowId xmlns:a16="http://schemas.microsoft.com/office/drawing/2014/main" val="3293232110"/>
                  </a:ext>
                </a:extLst>
              </a:tr>
              <a:tr h="671240">
                <a:tc>
                  <a:txBody>
                    <a:bodyPr/>
                    <a:lstStyle/>
                    <a:p>
                      <a:pPr algn="just"/>
                      <a:r>
                        <a:rPr lang="cy-GB" sz="2000">
                          <a:effectLst/>
                          <a:latin typeface="+mn-lt"/>
                          <a:ea typeface="Times New Roman" panose="02020603050405020304" pitchFamily="18" charset="0"/>
                        </a:rPr>
                        <a:t>BMSA4003C</a:t>
                      </a:r>
                    </a:p>
                  </a:txBody>
                  <a:tcPr marL="68580" marR="68580" marT="0" marB="0"/>
                </a:tc>
                <a:tc>
                  <a:txBody>
                    <a:bodyPr/>
                    <a:lstStyle/>
                    <a:p>
                      <a:pPr lvl="0" algn="just">
                        <a:buNone/>
                      </a:pPr>
                      <a:r>
                        <a:rPr lang="cy-GB" sz="2000" b="0" i="0" u="none" strike="noStrike" noProof="0">
                          <a:effectLst/>
                        </a:rPr>
                        <a:t>Datblygu a Chefnogi Datblygiad Corfforol mewn Plentyndod Cynnar </a:t>
                      </a:r>
                      <a:endParaRPr lang="en-US"/>
                    </a:p>
                  </a:txBody>
                  <a:tcPr marL="68580" marR="68580" marT="0" marB="0"/>
                </a:tc>
                <a:extLst>
                  <a:ext uri="{0D108BD9-81ED-4DB2-BD59-A6C34878D82A}">
                    <a16:rowId xmlns:a16="http://schemas.microsoft.com/office/drawing/2014/main" val="3811657680"/>
                  </a:ext>
                </a:extLst>
              </a:tr>
              <a:tr h="676025">
                <a:tc>
                  <a:txBody>
                    <a:bodyPr/>
                    <a:lstStyle/>
                    <a:p>
                      <a:pPr algn="just"/>
                      <a:r>
                        <a:rPr lang="cy-GB" sz="2000">
                          <a:effectLst/>
                          <a:latin typeface="+mn-lt"/>
                          <a:ea typeface="Times New Roman" panose="02020603050405020304" pitchFamily="18" charset="0"/>
                        </a:rPr>
                        <a:t>ECEY4013C</a:t>
                      </a:r>
                      <a:endParaRPr lang="en-GB" sz="2000">
                        <a:effectLst/>
                        <a:latin typeface="+mn-lt"/>
                        <a:ea typeface="Times New Roman" panose="02020603050405020304" pitchFamily="18" charset="0"/>
                      </a:endParaRPr>
                    </a:p>
                  </a:txBody>
                  <a:tcPr marL="68580" marR="68580" marT="0" marB="0"/>
                </a:tc>
                <a:tc>
                  <a:txBody>
                    <a:bodyPr/>
                    <a:lstStyle/>
                    <a:p>
                      <a:pPr lvl="0" algn="just">
                        <a:buNone/>
                      </a:pPr>
                      <a:r>
                        <a:rPr lang="cy-GB" sz="2000" b="0" i="0" u="none" strike="noStrike" noProof="0">
                          <a:effectLst/>
                        </a:rPr>
                        <a:t>Chwarae plant: theori ac arfer </a:t>
                      </a:r>
                      <a:endParaRPr lang="en-US"/>
                    </a:p>
                  </a:txBody>
                  <a:tcPr marL="68580" marR="68580" marT="0" marB="0"/>
                </a:tc>
                <a:extLst>
                  <a:ext uri="{0D108BD9-81ED-4DB2-BD59-A6C34878D82A}">
                    <a16:rowId xmlns:a16="http://schemas.microsoft.com/office/drawing/2014/main" val="1179209048"/>
                  </a:ext>
                </a:extLst>
              </a:tr>
              <a:tr h="671240">
                <a:tc>
                  <a:txBody>
                    <a:bodyPr/>
                    <a:lstStyle/>
                    <a:p>
                      <a:pPr algn="just"/>
                      <a:r>
                        <a:rPr lang="cy-GB" sz="2000">
                          <a:effectLst/>
                          <a:latin typeface="+mn-lt"/>
                          <a:ea typeface="Times New Roman" panose="02020603050405020304" pitchFamily="18" charset="0"/>
                        </a:rPr>
                        <a:t>ECEY4015C</a:t>
                      </a:r>
                      <a:endParaRPr lang="en-GB" sz="2000">
                        <a:effectLst/>
                        <a:latin typeface="+mn-lt"/>
                        <a:ea typeface="Times New Roman" panose="02020603050405020304" pitchFamily="18" charset="0"/>
                      </a:endParaRPr>
                    </a:p>
                  </a:txBody>
                  <a:tcPr marL="68580" marR="68580" marT="0" marB="0"/>
                </a:tc>
                <a:tc>
                  <a:txBody>
                    <a:bodyPr/>
                    <a:lstStyle/>
                    <a:p>
                      <a:pPr lvl="0" algn="just">
                        <a:buNone/>
                      </a:pPr>
                      <a:r>
                        <a:rPr lang="cy-GB" sz="2000" b="0" i="0" u="none" strike="noStrike" noProof="0">
                          <a:effectLst/>
                        </a:rPr>
                        <a:t>Arfer amlieithog yn y blynyddoedd cynnar </a:t>
                      </a:r>
                      <a:endParaRPr lang="en-US"/>
                    </a:p>
                  </a:txBody>
                  <a:tcPr marL="68580" marR="68580" marT="0" marB="0"/>
                </a:tc>
                <a:extLst>
                  <a:ext uri="{0D108BD9-81ED-4DB2-BD59-A6C34878D82A}">
                    <a16:rowId xmlns:a16="http://schemas.microsoft.com/office/drawing/2014/main" val="1765315285"/>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E76C199-0EA5-44F4-8EA3-4C14AC7824A7}"/>
              </a:ext>
            </a:extLst>
          </p:cNvPr>
          <p:cNvSpPr>
            <a:spLocks noGrp="1"/>
          </p:cNvSpPr>
          <p:nvPr>
            <p:ph type="title"/>
          </p:nvPr>
        </p:nvSpPr>
        <p:spPr/>
        <p:txBody>
          <a:bodyPr>
            <a:normAutofit/>
          </a:bodyPr>
          <a:lstStyle/>
          <a:p>
            <a:pPr algn="ctr"/>
            <a:r>
              <a:rPr lang="en-GB" altLang="en-US" sz="4800" b="1">
                <a:solidFill>
                  <a:schemeClr val="accent1">
                    <a:lumMod val="75000"/>
                  </a:schemeClr>
                </a:solidFill>
                <a:latin typeface="Arial" panose="020B0604020202020204" pitchFamily="34" charset="0"/>
                <a:cs typeface="Arial" panose="020B0604020202020204" pitchFamily="34" charset="0"/>
              </a:rPr>
              <a:t>Level 4 Modules</a:t>
            </a:r>
          </a:p>
        </p:txBody>
      </p:sp>
      <p:graphicFrame>
        <p:nvGraphicFramePr>
          <p:cNvPr id="4" name="Content Placeholder 3">
            <a:extLst>
              <a:ext uri="{FF2B5EF4-FFF2-40B4-BE49-F238E27FC236}">
                <a16:creationId xmlns:a16="http://schemas.microsoft.com/office/drawing/2014/main" id="{C20240E5-A352-4514-8A4D-C557839680D7}"/>
              </a:ext>
            </a:extLst>
          </p:cNvPr>
          <p:cNvGraphicFramePr>
            <a:graphicFrameLocks noGrp="1"/>
          </p:cNvGraphicFramePr>
          <p:nvPr>
            <p:ph idx="1"/>
            <p:extLst>
              <p:ext uri="{D42A27DB-BD31-4B8C-83A1-F6EECF244321}">
                <p14:modId xmlns:p14="http://schemas.microsoft.com/office/powerpoint/2010/main" val="3900809431"/>
              </p:ext>
            </p:extLst>
          </p:nvPr>
        </p:nvGraphicFramePr>
        <p:xfrm>
          <a:off x="628650" y="1825625"/>
          <a:ext cx="7886699" cy="3925826"/>
        </p:xfrm>
        <a:graphic>
          <a:graphicData uri="http://schemas.openxmlformats.org/drawingml/2006/table">
            <a:tbl>
              <a:tblPr firstRow="1" firstCol="1" bandRow="1">
                <a:tableStyleId>{5C22544A-7EE6-4342-B048-85BDC9FD1C3A}</a:tableStyleId>
              </a:tblPr>
              <a:tblGrid>
                <a:gridCol w="1803908">
                  <a:extLst>
                    <a:ext uri="{9D8B030D-6E8A-4147-A177-3AD203B41FA5}">
                      <a16:colId xmlns:a16="http://schemas.microsoft.com/office/drawing/2014/main" val="2657745830"/>
                    </a:ext>
                  </a:extLst>
                </a:gridCol>
                <a:gridCol w="6082791">
                  <a:extLst>
                    <a:ext uri="{9D8B030D-6E8A-4147-A177-3AD203B41FA5}">
                      <a16:colId xmlns:a16="http://schemas.microsoft.com/office/drawing/2014/main" val="2357966249"/>
                    </a:ext>
                  </a:extLst>
                </a:gridCol>
              </a:tblGrid>
              <a:tr h="636078">
                <a:tc>
                  <a:txBody>
                    <a:bodyPr/>
                    <a:lstStyle/>
                    <a:p>
                      <a:pPr>
                        <a:lnSpc>
                          <a:spcPct val="115000"/>
                        </a:lnSpc>
                        <a:spcAft>
                          <a:spcPts val="0"/>
                        </a:spcAft>
                      </a:pPr>
                      <a:r>
                        <a:rPr lang="en-GB" sz="2000">
                          <a:effectLst/>
                          <a:latin typeface="+mj-lt"/>
                        </a:rPr>
                        <a:t>ECEY4012</a:t>
                      </a:r>
                      <a:endParaRPr lang="en-GB" sz="2000">
                        <a:effectLst/>
                        <a:latin typeface="+mj-lt"/>
                        <a:ea typeface="Calibri" panose="020F0502020204030204" pitchFamily="34" charset="0"/>
                        <a:cs typeface="Times New Roman" panose="02020603050405020304" pitchFamily="18" charset="0"/>
                      </a:endParaRPr>
                    </a:p>
                  </a:txBody>
                  <a:tcPr marL="68575" marR="68575" marT="0" marB="0"/>
                </a:tc>
                <a:tc>
                  <a:txBody>
                    <a:bodyPr/>
                    <a:lstStyle/>
                    <a:p>
                      <a:pPr lvl="0" algn="just">
                        <a:lnSpc>
                          <a:spcPct val="114999"/>
                        </a:lnSpc>
                        <a:spcAft>
                          <a:spcPts val="1000"/>
                        </a:spcAft>
                        <a:buNone/>
                      </a:pPr>
                      <a:r>
                        <a:rPr lang="en-GB" sz="2000" b="0" i="0" u="none" strike="noStrike" noProof="0">
                          <a:solidFill>
                            <a:schemeClr val="tx1"/>
                          </a:solidFill>
                          <a:effectLst/>
                        </a:rPr>
                        <a:t>The learning journey: developing skills for academic success </a:t>
                      </a:r>
                      <a:endParaRPr lang="en-US"/>
                    </a:p>
                  </a:txBody>
                  <a:tcPr marL="68575" marR="68575" marT="0" marB="0">
                    <a:solidFill>
                      <a:schemeClr val="accent1">
                        <a:lumMod val="20000"/>
                        <a:lumOff val="80000"/>
                      </a:schemeClr>
                    </a:solidFill>
                  </a:tcPr>
                </a:tc>
                <a:extLst>
                  <a:ext uri="{0D108BD9-81ED-4DB2-BD59-A6C34878D82A}">
                    <a16:rowId xmlns:a16="http://schemas.microsoft.com/office/drawing/2014/main" val="1312436638"/>
                  </a:ext>
                </a:extLst>
              </a:tr>
              <a:tr h="636078">
                <a:tc>
                  <a:txBody>
                    <a:bodyPr/>
                    <a:lstStyle/>
                    <a:p>
                      <a:pPr algn="just"/>
                      <a:r>
                        <a:rPr lang="en-GB" sz="2000">
                          <a:effectLst/>
                          <a:latin typeface="+mj-lt"/>
                          <a:ea typeface="Times New Roman" panose="02020603050405020304" pitchFamily="18" charset="0"/>
                          <a:cs typeface="Arial"/>
                        </a:rPr>
                        <a:t>ECEY4014</a:t>
                      </a:r>
                    </a:p>
                  </a:txBody>
                  <a:tcPr marL="68580" marR="68580" marT="0" marB="0"/>
                </a:tc>
                <a:tc>
                  <a:txBody>
                    <a:bodyPr/>
                    <a:lstStyle/>
                    <a:p>
                      <a:pPr lvl="0" algn="just">
                        <a:buNone/>
                      </a:pPr>
                      <a:r>
                        <a:rPr lang="en-GB" sz="2000" b="0" i="0" u="none" strike="noStrike" noProof="0">
                          <a:effectLst/>
                        </a:rPr>
                        <a:t>The professional practitioner </a:t>
                      </a:r>
                      <a:endParaRPr lang="en-US"/>
                    </a:p>
                  </a:txBody>
                  <a:tcPr marL="68580" marR="68580" marT="0" marB="0"/>
                </a:tc>
                <a:extLst>
                  <a:ext uri="{0D108BD9-81ED-4DB2-BD59-A6C34878D82A}">
                    <a16:rowId xmlns:a16="http://schemas.microsoft.com/office/drawing/2014/main" val="278084811"/>
                  </a:ext>
                </a:extLst>
              </a:tr>
              <a:tr h="636078">
                <a:tc>
                  <a:txBody>
                    <a:bodyPr/>
                    <a:lstStyle/>
                    <a:p>
                      <a:pPr algn="just"/>
                      <a:r>
                        <a:rPr lang="en-GB" sz="2000">
                          <a:effectLst/>
                          <a:latin typeface="+mj-lt"/>
                          <a:cs typeface="Arial"/>
                        </a:rPr>
                        <a:t>ECEY4011</a:t>
                      </a:r>
                      <a:endParaRPr lang="en-US"/>
                    </a:p>
                  </a:txBody>
                  <a:tcPr marL="68580" marR="68580" marT="0" marB="0"/>
                </a:tc>
                <a:tc>
                  <a:txBody>
                    <a:bodyPr/>
                    <a:lstStyle/>
                    <a:p>
                      <a:pPr lvl="0" algn="just">
                        <a:buNone/>
                      </a:pPr>
                      <a:r>
                        <a:rPr lang="en-GB" sz="2000" b="0" i="0" u="none" strike="noStrike" noProof="0">
                          <a:effectLst/>
                        </a:rPr>
                        <a:t>Early experiences and lifelong development </a:t>
                      </a:r>
                      <a:endParaRPr lang="en-US"/>
                    </a:p>
                  </a:txBody>
                  <a:tcPr marL="68580" marR="68580" marT="0" marB="0"/>
                </a:tc>
                <a:extLst>
                  <a:ext uri="{0D108BD9-81ED-4DB2-BD59-A6C34878D82A}">
                    <a16:rowId xmlns:a16="http://schemas.microsoft.com/office/drawing/2014/main" val="3438024971"/>
                  </a:ext>
                </a:extLst>
              </a:tr>
              <a:tr h="636078">
                <a:tc>
                  <a:txBody>
                    <a:bodyPr/>
                    <a:lstStyle/>
                    <a:p>
                      <a:pPr algn="just"/>
                      <a:r>
                        <a:rPr lang="en-GB" sz="2000">
                          <a:effectLst/>
                          <a:latin typeface="+mj-lt"/>
                          <a:ea typeface="Times New Roman" panose="02020603050405020304" pitchFamily="18" charset="0"/>
                          <a:cs typeface="Arial"/>
                        </a:rPr>
                        <a:t>BMSA4003</a:t>
                      </a:r>
                    </a:p>
                  </a:txBody>
                  <a:tcPr marL="68580" marR="68580" marT="0" marB="0"/>
                </a:tc>
                <a:tc>
                  <a:txBody>
                    <a:bodyPr/>
                    <a:lstStyle/>
                    <a:p>
                      <a:pPr lvl="0" algn="just">
                        <a:buNone/>
                      </a:pPr>
                      <a:r>
                        <a:rPr lang="en-GB" sz="2000" b="0" i="0" u="none" strike="noStrike" noProof="0">
                          <a:effectLst/>
                        </a:rPr>
                        <a:t>Developing and Supporting Physical Development in Early Childhood </a:t>
                      </a:r>
                      <a:endParaRPr lang="en-US"/>
                    </a:p>
                  </a:txBody>
                  <a:tcPr marL="68580" marR="68580" marT="0" marB="0"/>
                </a:tc>
                <a:extLst>
                  <a:ext uri="{0D108BD9-81ED-4DB2-BD59-A6C34878D82A}">
                    <a16:rowId xmlns:a16="http://schemas.microsoft.com/office/drawing/2014/main" val="2204970570"/>
                  </a:ext>
                </a:extLst>
              </a:tr>
              <a:tr h="701048">
                <a:tc>
                  <a:txBody>
                    <a:bodyPr/>
                    <a:lstStyle/>
                    <a:p>
                      <a:pPr algn="just"/>
                      <a:r>
                        <a:rPr lang="en-GB" sz="2000">
                          <a:effectLst/>
                          <a:latin typeface="+mj-lt"/>
                          <a:ea typeface="Times New Roman" panose="02020603050405020304" pitchFamily="18" charset="0"/>
                          <a:cs typeface="Arial"/>
                        </a:rPr>
                        <a:t>ECEY4013</a:t>
                      </a:r>
                      <a:endParaRPr lang="en-GB" sz="2000">
                        <a:effectLst/>
                        <a:latin typeface="+mj-lt"/>
                        <a:ea typeface="Times New Roman" panose="02020603050405020304" pitchFamily="18" charset="0"/>
                        <a:cs typeface="Times New Roman" panose="02020603050405020304" pitchFamily="18" charset="0"/>
                      </a:endParaRPr>
                    </a:p>
                  </a:txBody>
                  <a:tcPr marL="68580" marR="68580" marT="0" marB="0"/>
                </a:tc>
                <a:tc>
                  <a:txBody>
                    <a:bodyPr/>
                    <a:lstStyle/>
                    <a:p>
                      <a:pPr lvl="0" algn="just">
                        <a:buNone/>
                      </a:pPr>
                      <a:r>
                        <a:rPr lang="en-GB" sz="2000" b="0" i="0" u="none" strike="noStrike" noProof="0">
                          <a:effectLst/>
                        </a:rPr>
                        <a:t>Children’s play: theory and practice </a:t>
                      </a:r>
                      <a:endParaRPr lang="en-US"/>
                    </a:p>
                  </a:txBody>
                  <a:tcPr marL="68580" marR="68580" marT="0" marB="0"/>
                </a:tc>
                <a:extLst>
                  <a:ext uri="{0D108BD9-81ED-4DB2-BD59-A6C34878D82A}">
                    <a16:rowId xmlns:a16="http://schemas.microsoft.com/office/drawing/2014/main" val="2113975305"/>
                  </a:ext>
                </a:extLst>
              </a:tr>
              <a:tr h="636078">
                <a:tc>
                  <a:txBody>
                    <a:bodyPr/>
                    <a:lstStyle/>
                    <a:p>
                      <a:pPr algn="just"/>
                      <a:r>
                        <a:rPr lang="en-GB" sz="2000">
                          <a:effectLst/>
                          <a:latin typeface="+mj-lt"/>
                          <a:cs typeface="Arial"/>
                        </a:rPr>
                        <a:t>ECEY4015</a:t>
                      </a:r>
                      <a:endParaRPr lang="en-US"/>
                    </a:p>
                  </a:txBody>
                  <a:tcPr marL="68580" marR="68580" marT="0" marB="0"/>
                </a:tc>
                <a:tc>
                  <a:txBody>
                    <a:bodyPr/>
                    <a:lstStyle/>
                    <a:p>
                      <a:pPr lvl="0" algn="just">
                        <a:buNone/>
                      </a:pPr>
                      <a:r>
                        <a:rPr lang="en-GB" sz="2000" b="0" i="0" u="none" strike="noStrike" noProof="0">
                          <a:effectLst/>
                        </a:rPr>
                        <a:t>Multilingual practice in the early years</a:t>
                      </a:r>
                      <a:endParaRPr lang="en-US"/>
                    </a:p>
                  </a:txBody>
                  <a:tcPr marL="68580" marR="68580" marT="0" marB="0"/>
                </a:tc>
                <a:extLst>
                  <a:ext uri="{0D108BD9-81ED-4DB2-BD59-A6C34878D82A}">
                    <a16:rowId xmlns:a16="http://schemas.microsoft.com/office/drawing/2014/main" val="3397017379"/>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F5DCB90-E031-4DA6-80C6-3E9E859FAEB9}"/>
              </a:ext>
            </a:extLst>
          </p:cNvPr>
          <p:cNvSpPr>
            <a:spLocks noGrp="1"/>
          </p:cNvSpPr>
          <p:nvPr>
            <p:ph type="title"/>
          </p:nvPr>
        </p:nvSpPr>
        <p:spPr/>
        <p:txBody>
          <a:bodyPr>
            <a:normAutofit/>
          </a:bodyPr>
          <a:lstStyle/>
          <a:p>
            <a:pPr algn="ctr"/>
            <a:r>
              <a:rPr lang="en-GB" altLang="en-US" sz="4800" b="1" err="1">
                <a:latin typeface="Arial"/>
                <a:cs typeface="Arial"/>
              </a:rPr>
              <a:t>Modylau</a:t>
            </a:r>
            <a:r>
              <a:rPr lang="en-GB" altLang="en-US" sz="4800" b="1">
                <a:latin typeface="Arial"/>
                <a:cs typeface="Arial"/>
              </a:rPr>
              <a:t> </a:t>
            </a:r>
            <a:r>
              <a:rPr lang="en-GB" altLang="en-US" sz="4800" b="1" err="1">
                <a:latin typeface="Arial"/>
                <a:cs typeface="Arial"/>
              </a:rPr>
              <a:t>Lefel</a:t>
            </a:r>
            <a:r>
              <a:rPr lang="en-GB" altLang="en-US" sz="4800" b="1">
                <a:latin typeface="Arial"/>
                <a:cs typeface="Arial"/>
              </a:rPr>
              <a:t> 5</a:t>
            </a:r>
            <a:endParaRPr lang="en-GB" altLang="en-US" sz="4800" b="1">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4559595E-4A6B-4677-A6E9-2B631518CFC1}"/>
              </a:ext>
            </a:extLst>
          </p:cNvPr>
          <p:cNvGraphicFramePr>
            <a:graphicFrameLocks noGrp="1"/>
          </p:cNvGraphicFramePr>
          <p:nvPr>
            <p:ph idx="1"/>
            <p:extLst>
              <p:ext uri="{D42A27DB-BD31-4B8C-83A1-F6EECF244321}">
                <p14:modId xmlns:p14="http://schemas.microsoft.com/office/powerpoint/2010/main" val="750337941"/>
              </p:ext>
            </p:extLst>
          </p:nvPr>
        </p:nvGraphicFramePr>
        <p:xfrm>
          <a:off x="628650" y="1825625"/>
          <a:ext cx="7886699" cy="4037010"/>
        </p:xfrm>
        <a:graphic>
          <a:graphicData uri="http://schemas.openxmlformats.org/drawingml/2006/table">
            <a:tbl>
              <a:tblPr firstRow="1" firstCol="1" bandRow="1">
                <a:tableStyleId>{5C22544A-7EE6-4342-B048-85BDC9FD1C3A}</a:tableStyleId>
              </a:tblPr>
              <a:tblGrid>
                <a:gridCol w="1803909">
                  <a:extLst>
                    <a:ext uri="{9D8B030D-6E8A-4147-A177-3AD203B41FA5}">
                      <a16:colId xmlns:a16="http://schemas.microsoft.com/office/drawing/2014/main" val="3443804459"/>
                    </a:ext>
                  </a:extLst>
                </a:gridCol>
                <a:gridCol w="6082790">
                  <a:extLst>
                    <a:ext uri="{9D8B030D-6E8A-4147-A177-3AD203B41FA5}">
                      <a16:colId xmlns:a16="http://schemas.microsoft.com/office/drawing/2014/main" val="399926746"/>
                    </a:ext>
                  </a:extLst>
                </a:gridCol>
              </a:tblGrid>
              <a:tr h="676025">
                <a:tc>
                  <a:txBody>
                    <a:bodyPr/>
                    <a:lstStyle/>
                    <a:p>
                      <a:r>
                        <a:rPr lang="cy-GB" sz="2000">
                          <a:effectLst/>
                          <a:latin typeface="+mn-lt"/>
                          <a:ea typeface="Times New Roman" panose="02020603050405020304" pitchFamily="18" charset="0"/>
                          <a:cs typeface="Arial"/>
                        </a:rPr>
                        <a:t>ECEY5013C</a:t>
                      </a:r>
                      <a:endParaRPr lang="en-GB" sz="2000">
                        <a:effectLst/>
                        <a:latin typeface="+mn-lt"/>
                        <a:ea typeface="Times New Roman" panose="02020603050405020304" pitchFamily="18" charset="0"/>
                        <a:cs typeface="Arial"/>
                      </a:endParaRPr>
                    </a:p>
                  </a:txBody>
                  <a:tcPr marL="52070" marR="52070" marT="0" marB="0"/>
                </a:tc>
                <a:tc>
                  <a:txBody>
                    <a:bodyPr/>
                    <a:lstStyle/>
                    <a:p>
                      <a:pPr lvl="0">
                        <a:buNone/>
                      </a:pPr>
                      <a:r>
                        <a:rPr lang="cy-GB" sz="2000" b="0" i="0" u="none" strike="noStrike" noProof="0">
                          <a:solidFill>
                            <a:schemeClr val="tx1"/>
                          </a:solidFill>
                          <a:effectLst/>
                        </a:rPr>
                        <a:t>Meddyliau chwilfrydig: archwilio Mathemateg, Gwyddoniaeth a bydoedd digidol </a:t>
                      </a:r>
                      <a:endParaRPr lang="en-US"/>
                    </a:p>
                  </a:txBody>
                  <a:tcPr marL="52070" marR="52070" marT="0" marB="0">
                    <a:solidFill>
                      <a:schemeClr val="accent1">
                        <a:lumMod val="20000"/>
                        <a:lumOff val="80000"/>
                      </a:schemeClr>
                    </a:solidFill>
                  </a:tcPr>
                </a:tc>
                <a:extLst>
                  <a:ext uri="{0D108BD9-81ED-4DB2-BD59-A6C34878D82A}">
                    <a16:rowId xmlns:a16="http://schemas.microsoft.com/office/drawing/2014/main" val="2318002618"/>
                  </a:ext>
                </a:extLst>
              </a:tr>
              <a:tr h="671240">
                <a:tc>
                  <a:txBody>
                    <a:bodyPr/>
                    <a:lstStyle/>
                    <a:p>
                      <a:pPr algn="just"/>
                      <a:r>
                        <a:rPr lang="cy-GB" sz="2000">
                          <a:effectLst/>
                          <a:latin typeface="+mn-lt"/>
                          <a:ea typeface="Times New Roman" panose="02020603050405020304" pitchFamily="18" charset="0"/>
                        </a:rPr>
                        <a:t>ECEY5012C</a:t>
                      </a:r>
                      <a:endParaRPr lang="en-GB" sz="2000">
                        <a:effectLst/>
                        <a:latin typeface="+mn-lt"/>
                        <a:ea typeface="Times New Roman" panose="02020603050405020304" pitchFamily="18" charset="0"/>
                      </a:endParaRPr>
                    </a:p>
                  </a:txBody>
                  <a:tcPr marL="68580" marR="68580" marT="0" marB="0"/>
                </a:tc>
                <a:tc>
                  <a:txBody>
                    <a:bodyPr/>
                    <a:lstStyle/>
                    <a:p>
                      <a:pPr lvl="0" algn="just">
                        <a:buNone/>
                      </a:pPr>
                      <a:r>
                        <a:rPr lang="cy-GB" sz="2000" b="0" i="0" u="none" strike="noStrike" noProof="0">
                          <a:effectLst/>
                        </a:rPr>
                        <a:t>Iechyd, llesiant a ffyrdd o fyw </a:t>
                      </a:r>
                      <a:endParaRPr lang="en-US"/>
                    </a:p>
                  </a:txBody>
                  <a:tcPr marL="68580" marR="68580" marT="0" marB="0"/>
                </a:tc>
                <a:extLst>
                  <a:ext uri="{0D108BD9-81ED-4DB2-BD59-A6C34878D82A}">
                    <a16:rowId xmlns:a16="http://schemas.microsoft.com/office/drawing/2014/main" val="2509737163"/>
                  </a:ext>
                </a:extLst>
              </a:tr>
              <a:tr h="671240">
                <a:tc>
                  <a:txBody>
                    <a:bodyPr/>
                    <a:lstStyle/>
                    <a:p>
                      <a:pPr algn="just"/>
                      <a:r>
                        <a:rPr lang="cy-GB" sz="2000">
                          <a:effectLst/>
                          <a:latin typeface="+mn-lt"/>
                          <a:ea typeface="Times New Roman" panose="02020603050405020304" pitchFamily="18" charset="0"/>
                        </a:rPr>
                        <a:t>ECEY5017C</a:t>
                      </a:r>
                      <a:endParaRPr lang="en-GB" sz="2000">
                        <a:effectLst/>
                        <a:latin typeface="+mn-lt"/>
                        <a:ea typeface="Times New Roman" panose="02020603050405020304" pitchFamily="18" charset="0"/>
                      </a:endParaRPr>
                    </a:p>
                  </a:txBody>
                  <a:tcPr marL="68580" marR="68580" marT="0" marB="0"/>
                </a:tc>
                <a:tc>
                  <a:txBody>
                    <a:bodyPr/>
                    <a:lstStyle/>
                    <a:p>
                      <a:pPr lvl="0" algn="just">
                        <a:buNone/>
                      </a:pPr>
                      <a:r>
                        <a:rPr lang="cy-GB" sz="2000" b="0" i="0" u="none" strike="noStrike" noProof="0">
                          <a:effectLst/>
                        </a:rPr>
                        <a:t>Diogelu: arfer, deddfwriaeth a'r tîm amlddisgyblaethol </a:t>
                      </a:r>
                      <a:endParaRPr lang="en-US"/>
                    </a:p>
                  </a:txBody>
                  <a:tcPr marL="68580" marR="68580" marT="0" marB="0"/>
                </a:tc>
                <a:extLst>
                  <a:ext uri="{0D108BD9-81ED-4DB2-BD59-A6C34878D82A}">
                    <a16:rowId xmlns:a16="http://schemas.microsoft.com/office/drawing/2014/main" val="3293232110"/>
                  </a:ext>
                </a:extLst>
              </a:tr>
              <a:tr h="671240">
                <a:tc>
                  <a:txBody>
                    <a:bodyPr/>
                    <a:lstStyle/>
                    <a:p>
                      <a:pPr algn="just"/>
                      <a:r>
                        <a:rPr lang="cy-GB" sz="2000">
                          <a:effectLst/>
                          <a:latin typeface="+mn-lt"/>
                          <a:ea typeface="Times New Roman" panose="02020603050405020304" pitchFamily="18" charset="0"/>
                        </a:rPr>
                        <a:t>ECEY5014C</a:t>
                      </a:r>
                      <a:endParaRPr lang="en-GB" sz="2000">
                        <a:effectLst/>
                        <a:latin typeface="+mn-lt"/>
                        <a:ea typeface="Times New Roman" panose="02020603050405020304" pitchFamily="18" charset="0"/>
                      </a:endParaRPr>
                    </a:p>
                  </a:txBody>
                  <a:tcPr marL="68580" marR="68580" marT="0" marB="0"/>
                </a:tc>
                <a:tc>
                  <a:txBody>
                    <a:bodyPr/>
                    <a:lstStyle/>
                    <a:p>
                      <a:pPr lvl="0" algn="just">
                        <a:buNone/>
                      </a:pPr>
                      <a:r>
                        <a:rPr lang="cy-GB" sz="2000" b="0" i="0" u="none" strike="noStrike" noProof="0">
                          <a:effectLst/>
                        </a:rPr>
                        <a:t>Syndod a rhyfeddod: archwilio a chysylltu â'r amgylchedd awyr agored </a:t>
                      </a:r>
                      <a:endParaRPr lang="en-US"/>
                    </a:p>
                  </a:txBody>
                  <a:tcPr marL="68580" marR="68580" marT="0" marB="0"/>
                </a:tc>
                <a:extLst>
                  <a:ext uri="{0D108BD9-81ED-4DB2-BD59-A6C34878D82A}">
                    <a16:rowId xmlns:a16="http://schemas.microsoft.com/office/drawing/2014/main" val="3811657680"/>
                  </a:ext>
                </a:extLst>
              </a:tr>
              <a:tr h="676025">
                <a:tc>
                  <a:txBody>
                    <a:bodyPr/>
                    <a:lstStyle/>
                    <a:p>
                      <a:pPr lvl="0" algn="just">
                        <a:buNone/>
                      </a:pPr>
                      <a:r>
                        <a:rPr lang="cy-GB" sz="2000">
                          <a:effectLst/>
                          <a:latin typeface="+mn-lt"/>
                        </a:rPr>
                        <a:t>ECEY5016C</a:t>
                      </a:r>
                    </a:p>
                  </a:txBody>
                  <a:tcPr marL="68580" marR="68580" marT="0" marB="0"/>
                </a:tc>
                <a:tc>
                  <a:txBody>
                    <a:bodyPr/>
                    <a:lstStyle/>
                    <a:p>
                      <a:pPr lvl="0" algn="just">
                        <a:buNone/>
                      </a:pPr>
                      <a:r>
                        <a:rPr lang="cy-GB" sz="2000" b="0" i="0" u="none" strike="noStrike" noProof="0">
                          <a:effectLst/>
                        </a:rPr>
                        <a:t>Iaith a Llythrennedd yn yr oes ddigidol </a:t>
                      </a:r>
                      <a:endParaRPr lang="en-US"/>
                    </a:p>
                  </a:txBody>
                  <a:tcPr marL="68580" marR="68580" marT="0" marB="0"/>
                </a:tc>
                <a:extLst>
                  <a:ext uri="{0D108BD9-81ED-4DB2-BD59-A6C34878D82A}">
                    <a16:rowId xmlns:a16="http://schemas.microsoft.com/office/drawing/2014/main" val="1179209048"/>
                  </a:ext>
                </a:extLst>
              </a:tr>
              <a:tr h="671240">
                <a:tc>
                  <a:txBody>
                    <a:bodyPr/>
                    <a:lstStyle/>
                    <a:p>
                      <a:pPr algn="just"/>
                      <a:r>
                        <a:rPr lang="cy-GB" sz="2000">
                          <a:effectLst/>
                          <a:latin typeface="+mn-lt"/>
                          <a:ea typeface="Times New Roman" panose="02020603050405020304" pitchFamily="18" charset="0"/>
                        </a:rPr>
                        <a:t>ECEY5015C</a:t>
                      </a:r>
                      <a:endParaRPr lang="en-GB" sz="2000">
                        <a:effectLst/>
                        <a:latin typeface="+mn-lt"/>
                        <a:ea typeface="Times New Roman" panose="02020603050405020304" pitchFamily="18" charset="0"/>
                      </a:endParaRPr>
                    </a:p>
                  </a:txBody>
                  <a:tcPr marL="68580" marR="68580" marT="0" marB="0"/>
                </a:tc>
                <a:tc>
                  <a:txBody>
                    <a:bodyPr/>
                    <a:lstStyle/>
                    <a:p>
                      <a:pPr lvl="0" algn="just">
                        <a:buNone/>
                      </a:pPr>
                      <a:r>
                        <a:rPr lang="cy-GB" sz="2000" b="0" i="0" u="none" strike="noStrike" noProof="0">
                          <a:effectLst/>
                        </a:rPr>
                        <a:t>O ymarferydd i arloeswr: entrepreneuriaeth mewn lleoliadau blynyddoedd cynnar </a:t>
                      </a:r>
                      <a:endParaRPr lang="en-US"/>
                    </a:p>
                  </a:txBody>
                  <a:tcPr marL="68580" marR="68580" marT="0" marB="0"/>
                </a:tc>
                <a:extLst>
                  <a:ext uri="{0D108BD9-81ED-4DB2-BD59-A6C34878D82A}">
                    <a16:rowId xmlns:a16="http://schemas.microsoft.com/office/drawing/2014/main" val="1765315285"/>
                  </a:ext>
                </a:extLst>
              </a:tr>
            </a:tbl>
          </a:graphicData>
        </a:graphic>
      </p:graphicFrame>
    </p:spTree>
    <p:extLst>
      <p:ext uri="{BB962C8B-B14F-4D97-AF65-F5344CB8AC3E}">
        <p14:creationId xmlns:p14="http://schemas.microsoft.com/office/powerpoint/2010/main" val="274942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E76C199-0EA5-44F4-8EA3-4C14AC7824A7}"/>
              </a:ext>
            </a:extLst>
          </p:cNvPr>
          <p:cNvSpPr>
            <a:spLocks noGrp="1"/>
          </p:cNvSpPr>
          <p:nvPr>
            <p:ph type="title"/>
          </p:nvPr>
        </p:nvSpPr>
        <p:spPr/>
        <p:txBody>
          <a:bodyPr>
            <a:normAutofit/>
          </a:bodyPr>
          <a:lstStyle/>
          <a:p>
            <a:pPr algn="ctr"/>
            <a:r>
              <a:rPr lang="en-GB" altLang="en-US" sz="4800" b="1">
                <a:solidFill>
                  <a:schemeClr val="accent1">
                    <a:lumMod val="75000"/>
                  </a:schemeClr>
                </a:solidFill>
                <a:latin typeface="Arial"/>
                <a:cs typeface="Arial"/>
              </a:rPr>
              <a:t>Level 5 Modules</a:t>
            </a:r>
          </a:p>
        </p:txBody>
      </p:sp>
      <p:graphicFrame>
        <p:nvGraphicFramePr>
          <p:cNvPr id="4" name="Content Placeholder 3">
            <a:extLst>
              <a:ext uri="{FF2B5EF4-FFF2-40B4-BE49-F238E27FC236}">
                <a16:creationId xmlns:a16="http://schemas.microsoft.com/office/drawing/2014/main" id="{C20240E5-A352-4514-8A4D-C557839680D7}"/>
              </a:ext>
            </a:extLst>
          </p:cNvPr>
          <p:cNvGraphicFramePr>
            <a:graphicFrameLocks noGrp="1"/>
          </p:cNvGraphicFramePr>
          <p:nvPr>
            <p:ph idx="1"/>
            <p:extLst>
              <p:ext uri="{D42A27DB-BD31-4B8C-83A1-F6EECF244321}">
                <p14:modId xmlns:p14="http://schemas.microsoft.com/office/powerpoint/2010/main" val="2438362229"/>
              </p:ext>
            </p:extLst>
          </p:nvPr>
        </p:nvGraphicFramePr>
        <p:xfrm>
          <a:off x="628650" y="1825625"/>
          <a:ext cx="7886699" cy="3925826"/>
        </p:xfrm>
        <a:graphic>
          <a:graphicData uri="http://schemas.openxmlformats.org/drawingml/2006/table">
            <a:tbl>
              <a:tblPr firstRow="1" firstCol="1" bandRow="1">
                <a:tableStyleId>{5C22544A-7EE6-4342-B048-85BDC9FD1C3A}</a:tableStyleId>
              </a:tblPr>
              <a:tblGrid>
                <a:gridCol w="1803908">
                  <a:extLst>
                    <a:ext uri="{9D8B030D-6E8A-4147-A177-3AD203B41FA5}">
                      <a16:colId xmlns:a16="http://schemas.microsoft.com/office/drawing/2014/main" val="2657745830"/>
                    </a:ext>
                  </a:extLst>
                </a:gridCol>
                <a:gridCol w="6082791">
                  <a:extLst>
                    <a:ext uri="{9D8B030D-6E8A-4147-A177-3AD203B41FA5}">
                      <a16:colId xmlns:a16="http://schemas.microsoft.com/office/drawing/2014/main" val="2357966249"/>
                    </a:ext>
                  </a:extLst>
                </a:gridCol>
              </a:tblGrid>
              <a:tr h="636078">
                <a:tc>
                  <a:txBody>
                    <a:bodyPr/>
                    <a:lstStyle/>
                    <a:p>
                      <a:pPr>
                        <a:lnSpc>
                          <a:spcPct val="115000"/>
                        </a:lnSpc>
                        <a:spcAft>
                          <a:spcPts val="0"/>
                        </a:spcAft>
                      </a:pPr>
                      <a:r>
                        <a:rPr lang="en-GB" sz="2000">
                          <a:effectLst/>
                          <a:latin typeface="+mj-lt"/>
                        </a:rPr>
                        <a:t>ECEY5013</a:t>
                      </a:r>
                      <a:endParaRPr lang="en-GB" sz="2000">
                        <a:effectLst/>
                        <a:latin typeface="+mj-lt"/>
                        <a:ea typeface="Calibri" panose="020F0502020204030204" pitchFamily="34" charset="0"/>
                        <a:cs typeface="Times New Roman" panose="02020603050405020304" pitchFamily="18" charset="0"/>
                      </a:endParaRPr>
                    </a:p>
                  </a:txBody>
                  <a:tcPr marL="68575" marR="68575" marT="0" marB="0"/>
                </a:tc>
                <a:tc>
                  <a:txBody>
                    <a:bodyPr/>
                    <a:lstStyle/>
                    <a:p>
                      <a:pPr lvl="0" algn="just">
                        <a:lnSpc>
                          <a:spcPct val="114999"/>
                        </a:lnSpc>
                        <a:spcAft>
                          <a:spcPts val="1000"/>
                        </a:spcAft>
                        <a:buNone/>
                      </a:pPr>
                      <a:r>
                        <a:rPr lang="en-GB" sz="2000" b="0" i="0" u="none" strike="noStrike" noProof="0">
                          <a:solidFill>
                            <a:schemeClr val="tx1"/>
                          </a:solidFill>
                          <a:effectLst/>
                        </a:rPr>
                        <a:t>Curious minds: exploring Maths, Science and digital worlds </a:t>
                      </a:r>
                      <a:endParaRPr lang="en-US"/>
                    </a:p>
                  </a:txBody>
                  <a:tcPr marL="68575" marR="68575" marT="0" marB="0">
                    <a:solidFill>
                      <a:schemeClr val="accent1">
                        <a:lumMod val="20000"/>
                        <a:lumOff val="80000"/>
                      </a:schemeClr>
                    </a:solidFill>
                  </a:tcPr>
                </a:tc>
                <a:extLst>
                  <a:ext uri="{0D108BD9-81ED-4DB2-BD59-A6C34878D82A}">
                    <a16:rowId xmlns:a16="http://schemas.microsoft.com/office/drawing/2014/main" val="1312436638"/>
                  </a:ext>
                </a:extLst>
              </a:tr>
              <a:tr h="636078">
                <a:tc>
                  <a:txBody>
                    <a:bodyPr/>
                    <a:lstStyle/>
                    <a:p>
                      <a:pPr algn="just"/>
                      <a:r>
                        <a:rPr lang="en-GB" sz="2000">
                          <a:effectLst/>
                          <a:latin typeface="+mj-lt"/>
                          <a:ea typeface="Times New Roman" panose="02020603050405020304" pitchFamily="18" charset="0"/>
                          <a:cs typeface="Arial"/>
                        </a:rPr>
                        <a:t>ECEY5012</a:t>
                      </a:r>
                    </a:p>
                  </a:txBody>
                  <a:tcPr marL="68580" marR="68580" marT="0" marB="0"/>
                </a:tc>
                <a:tc>
                  <a:txBody>
                    <a:bodyPr/>
                    <a:lstStyle/>
                    <a:p>
                      <a:pPr lvl="0" algn="just">
                        <a:buNone/>
                      </a:pPr>
                      <a:r>
                        <a:rPr lang="en-GB" sz="2000" b="0" i="0" u="none" strike="noStrike" noProof="0">
                          <a:effectLst/>
                        </a:rPr>
                        <a:t>Health, wellbeing and lifestyles </a:t>
                      </a:r>
                      <a:endParaRPr lang="en-US"/>
                    </a:p>
                  </a:txBody>
                  <a:tcPr marL="68580" marR="68580" marT="0" marB="0"/>
                </a:tc>
                <a:extLst>
                  <a:ext uri="{0D108BD9-81ED-4DB2-BD59-A6C34878D82A}">
                    <a16:rowId xmlns:a16="http://schemas.microsoft.com/office/drawing/2014/main" val="278084811"/>
                  </a:ext>
                </a:extLst>
              </a:tr>
              <a:tr h="636078">
                <a:tc>
                  <a:txBody>
                    <a:bodyPr/>
                    <a:lstStyle/>
                    <a:p>
                      <a:pPr algn="just"/>
                      <a:r>
                        <a:rPr lang="en-GB" sz="2000">
                          <a:effectLst/>
                          <a:latin typeface="+mj-lt"/>
                          <a:ea typeface="Times New Roman" panose="02020603050405020304" pitchFamily="18" charset="0"/>
                          <a:cs typeface="Arial"/>
                        </a:rPr>
                        <a:t>ECEY5017</a:t>
                      </a:r>
                    </a:p>
                  </a:txBody>
                  <a:tcPr marL="68580" marR="68580" marT="0" marB="0"/>
                </a:tc>
                <a:tc>
                  <a:txBody>
                    <a:bodyPr/>
                    <a:lstStyle/>
                    <a:p>
                      <a:pPr lvl="0" algn="just">
                        <a:buNone/>
                      </a:pPr>
                      <a:r>
                        <a:rPr lang="en-GB" sz="2000" b="0" i="0" u="none" strike="noStrike" noProof="0">
                          <a:effectLst/>
                        </a:rPr>
                        <a:t>Safeguarding: practice, legislation and the multi-disciplinary team </a:t>
                      </a:r>
                      <a:endParaRPr lang="en-US"/>
                    </a:p>
                  </a:txBody>
                  <a:tcPr marL="68580" marR="68580" marT="0" marB="0"/>
                </a:tc>
                <a:extLst>
                  <a:ext uri="{0D108BD9-81ED-4DB2-BD59-A6C34878D82A}">
                    <a16:rowId xmlns:a16="http://schemas.microsoft.com/office/drawing/2014/main" val="3438024971"/>
                  </a:ext>
                </a:extLst>
              </a:tr>
              <a:tr h="636078">
                <a:tc>
                  <a:txBody>
                    <a:bodyPr/>
                    <a:lstStyle/>
                    <a:p>
                      <a:pPr algn="just"/>
                      <a:r>
                        <a:rPr lang="en-GB" sz="2000">
                          <a:effectLst/>
                          <a:latin typeface="+mj-lt"/>
                          <a:ea typeface="Times New Roman" panose="02020603050405020304" pitchFamily="18" charset="0"/>
                          <a:cs typeface="Arial"/>
                        </a:rPr>
                        <a:t>ECEY5014</a:t>
                      </a:r>
                    </a:p>
                  </a:txBody>
                  <a:tcPr marL="68580" marR="68580" marT="0" marB="0"/>
                </a:tc>
                <a:tc>
                  <a:txBody>
                    <a:bodyPr/>
                    <a:lstStyle/>
                    <a:p>
                      <a:pPr lvl="0" algn="just">
                        <a:buNone/>
                      </a:pPr>
                      <a:r>
                        <a:rPr lang="en-GB" sz="2000" b="0" i="0" u="none" strike="noStrike" noProof="0">
                          <a:effectLst/>
                        </a:rPr>
                        <a:t>Awe and wonder: exploring and connecting with the outdoor environment </a:t>
                      </a:r>
                      <a:endParaRPr lang="en-US"/>
                    </a:p>
                  </a:txBody>
                  <a:tcPr marL="68580" marR="68580" marT="0" marB="0"/>
                </a:tc>
                <a:extLst>
                  <a:ext uri="{0D108BD9-81ED-4DB2-BD59-A6C34878D82A}">
                    <a16:rowId xmlns:a16="http://schemas.microsoft.com/office/drawing/2014/main" val="2204970570"/>
                  </a:ext>
                </a:extLst>
              </a:tr>
              <a:tr h="701048">
                <a:tc>
                  <a:txBody>
                    <a:bodyPr/>
                    <a:lstStyle/>
                    <a:p>
                      <a:pPr algn="just"/>
                      <a:r>
                        <a:rPr lang="en-GB" sz="2000">
                          <a:effectLst/>
                          <a:latin typeface="+mj-lt"/>
                          <a:ea typeface="Times New Roman" panose="02020603050405020304" pitchFamily="18" charset="0"/>
                          <a:cs typeface="Arial"/>
                        </a:rPr>
                        <a:t>ECEY5016</a:t>
                      </a:r>
                      <a:endParaRPr lang="en-GB" sz="2000">
                        <a:effectLst/>
                        <a:latin typeface="+mj-lt"/>
                        <a:ea typeface="Times New Roman" panose="02020603050405020304" pitchFamily="18" charset="0"/>
                        <a:cs typeface="Times New Roman" panose="02020603050405020304" pitchFamily="18" charset="0"/>
                      </a:endParaRPr>
                    </a:p>
                  </a:txBody>
                  <a:tcPr marL="68580" marR="68580" marT="0" marB="0"/>
                </a:tc>
                <a:tc>
                  <a:txBody>
                    <a:bodyPr/>
                    <a:lstStyle/>
                    <a:p>
                      <a:pPr lvl="0" algn="just">
                        <a:buNone/>
                      </a:pPr>
                      <a:r>
                        <a:rPr lang="en-GB" sz="2000" b="0" i="0" u="none" strike="noStrike" noProof="0">
                          <a:effectLst/>
                        </a:rPr>
                        <a:t>Language and literacy in the digital age </a:t>
                      </a:r>
                      <a:endParaRPr lang="en-US"/>
                    </a:p>
                  </a:txBody>
                  <a:tcPr marL="68580" marR="68580" marT="0" marB="0"/>
                </a:tc>
                <a:extLst>
                  <a:ext uri="{0D108BD9-81ED-4DB2-BD59-A6C34878D82A}">
                    <a16:rowId xmlns:a16="http://schemas.microsoft.com/office/drawing/2014/main" val="2113975305"/>
                  </a:ext>
                </a:extLst>
              </a:tr>
              <a:tr h="636078">
                <a:tc>
                  <a:txBody>
                    <a:bodyPr/>
                    <a:lstStyle/>
                    <a:p>
                      <a:pPr algn="just"/>
                      <a:r>
                        <a:rPr lang="en-GB" sz="2000">
                          <a:effectLst/>
                          <a:latin typeface="+mj-lt"/>
                          <a:ea typeface="Times New Roman" panose="02020603050405020304" pitchFamily="18" charset="0"/>
                          <a:cs typeface="Arial"/>
                        </a:rPr>
                        <a:t>ECEY5015</a:t>
                      </a:r>
                    </a:p>
                  </a:txBody>
                  <a:tcPr marL="68580" marR="68580" marT="0" marB="0"/>
                </a:tc>
                <a:tc>
                  <a:txBody>
                    <a:bodyPr/>
                    <a:lstStyle/>
                    <a:p>
                      <a:pPr lvl="0" algn="just">
                        <a:buNone/>
                      </a:pPr>
                      <a:r>
                        <a:rPr lang="en-GB" sz="2000" b="0" i="0" u="none" strike="noStrike" noProof="0">
                          <a:effectLst/>
                        </a:rPr>
                        <a:t>From practitioner to pioneer: entrepreneurship in early years settings </a:t>
                      </a:r>
                      <a:endParaRPr lang="en-US"/>
                    </a:p>
                  </a:txBody>
                  <a:tcPr marL="68580" marR="68580" marT="0" marB="0"/>
                </a:tc>
                <a:extLst>
                  <a:ext uri="{0D108BD9-81ED-4DB2-BD59-A6C34878D82A}">
                    <a16:rowId xmlns:a16="http://schemas.microsoft.com/office/drawing/2014/main" val="3397017379"/>
                  </a:ext>
                </a:extLst>
              </a:tr>
            </a:tbl>
          </a:graphicData>
        </a:graphic>
      </p:graphicFrame>
    </p:spTree>
    <p:extLst>
      <p:ext uri="{BB962C8B-B14F-4D97-AF65-F5344CB8AC3E}">
        <p14:creationId xmlns:p14="http://schemas.microsoft.com/office/powerpoint/2010/main" val="726528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F5DCB90-E031-4DA6-80C6-3E9E859FAEB9}"/>
              </a:ext>
            </a:extLst>
          </p:cNvPr>
          <p:cNvSpPr>
            <a:spLocks noGrp="1"/>
          </p:cNvSpPr>
          <p:nvPr>
            <p:ph type="title"/>
          </p:nvPr>
        </p:nvSpPr>
        <p:spPr/>
        <p:txBody>
          <a:bodyPr>
            <a:normAutofit/>
          </a:bodyPr>
          <a:lstStyle/>
          <a:p>
            <a:pPr algn="ctr"/>
            <a:r>
              <a:rPr lang="en-GB" altLang="en-US" sz="4800" b="1" err="1">
                <a:latin typeface="Arial"/>
                <a:cs typeface="Arial"/>
              </a:rPr>
              <a:t>Modylau</a:t>
            </a:r>
            <a:r>
              <a:rPr lang="en-GB" altLang="en-US" sz="4800" b="1">
                <a:latin typeface="Arial"/>
                <a:cs typeface="Arial"/>
              </a:rPr>
              <a:t> </a:t>
            </a:r>
            <a:r>
              <a:rPr lang="en-GB" altLang="en-US" sz="4800" b="1" err="1">
                <a:latin typeface="Arial"/>
                <a:cs typeface="Arial"/>
              </a:rPr>
              <a:t>Lefel</a:t>
            </a:r>
            <a:r>
              <a:rPr lang="en-GB" altLang="en-US" sz="4800" b="1">
                <a:latin typeface="Arial"/>
                <a:cs typeface="Arial"/>
              </a:rPr>
              <a:t> 6</a:t>
            </a:r>
            <a:endParaRPr lang="en-GB" altLang="en-US" sz="4800" b="1">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4559595E-4A6B-4677-A6E9-2B631518CFC1}"/>
              </a:ext>
            </a:extLst>
          </p:cNvPr>
          <p:cNvGraphicFramePr>
            <a:graphicFrameLocks noGrp="1"/>
          </p:cNvGraphicFramePr>
          <p:nvPr>
            <p:ph idx="1"/>
            <p:extLst>
              <p:ext uri="{D42A27DB-BD31-4B8C-83A1-F6EECF244321}">
                <p14:modId xmlns:p14="http://schemas.microsoft.com/office/powerpoint/2010/main" val="95464406"/>
              </p:ext>
            </p:extLst>
          </p:nvPr>
        </p:nvGraphicFramePr>
        <p:xfrm>
          <a:off x="628650" y="1825625"/>
          <a:ext cx="7886699" cy="4037010"/>
        </p:xfrm>
        <a:graphic>
          <a:graphicData uri="http://schemas.openxmlformats.org/drawingml/2006/table">
            <a:tbl>
              <a:tblPr firstRow="1" firstCol="1" bandRow="1">
                <a:tableStyleId>{5C22544A-7EE6-4342-B048-85BDC9FD1C3A}</a:tableStyleId>
              </a:tblPr>
              <a:tblGrid>
                <a:gridCol w="1803909">
                  <a:extLst>
                    <a:ext uri="{9D8B030D-6E8A-4147-A177-3AD203B41FA5}">
                      <a16:colId xmlns:a16="http://schemas.microsoft.com/office/drawing/2014/main" val="3443804459"/>
                    </a:ext>
                  </a:extLst>
                </a:gridCol>
                <a:gridCol w="6082790">
                  <a:extLst>
                    <a:ext uri="{9D8B030D-6E8A-4147-A177-3AD203B41FA5}">
                      <a16:colId xmlns:a16="http://schemas.microsoft.com/office/drawing/2014/main" val="399926746"/>
                    </a:ext>
                  </a:extLst>
                </a:gridCol>
              </a:tblGrid>
              <a:tr h="676025">
                <a:tc>
                  <a:txBody>
                    <a:bodyPr/>
                    <a:lstStyle/>
                    <a:p>
                      <a:r>
                        <a:rPr lang="cy-GB" sz="2000">
                          <a:effectLst/>
                          <a:latin typeface="+mn-lt"/>
                          <a:ea typeface="Times New Roman" panose="02020603050405020304" pitchFamily="18" charset="0"/>
                          <a:cs typeface="Arial"/>
                        </a:rPr>
                        <a:t>ECEY6016C</a:t>
                      </a:r>
                      <a:r>
                        <a:rPr lang="en-GB" sz="2000">
                          <a:effectLst/>
                          <a:latin typeface="+mn-lt"/>
                          <a:ea typeface="Times New Roman" panose="02020603050405020304" pitchFamily="18" charset="0"/>
                          <a:cs typeface="Arial"/>
                        </a:rPr>
                        <a:t>	</a:t>
                      </a:r>
                    </a:p>
                  </a:txBody>
                  <a:tcPr marL="52070" marR="52070" marT="0" marB="0"/>
                </a:tc>
                <a:tc>
                  <a:txBody>
                    <a:bodyPr/>
                    <a:lstStyle/>
                    <a:p>
                      <a:pPr lvl="0">
                        <a:buNone/>
                      </a:pPr>
                      <a:r>
                        <a:rPr lang="cy-GB" sz="2000" b="0" i="0" u="none" strike="noStrike" noProof="0">
                          <a:solidFill>
                            <a:schemeClr val="tx1"/>
                          </a:solidFill>
                          <a:effectLst/>
                        </a:rPr>
                        <a:t>Arweinyddiaeth gynhwysol: gweithio gyda'n gilydd i gefnogi teuluoedd </a:t>
                      </a:r>
                      <a:endParaRPr lang="en-US"/>
                    </a:p>
                  </a:txBody>
                  <a:tcPr marL="52070" marR="52070" marT="0" marB="0">
                    <a:solidFill>
                      <a:schemeClr val="accent1">
                        <a:lumMod val="20000"/>
                        <a:lumOff val="80000"/>
                      </a:schemeClr>
                    </a:solidFill>
                  </a:tcPr>
                </a:tc>
                <a:extLst>
                  <a:ext uri="{0D108BD9-81ED-4DB2-BD59-A6C34878D82A}">
                    <a16:rowId xmlns:a16="http://schemas.microsoft.com/office/drawing/2014/main" val="2318002618"/>
                  </a:ext>
                </a:extLst>
              </a:tr>
              <a:tr h="671240">
                <a:tc>
                  <a:txBody>
                    <a:bodyPr/>
                    <a:lstStyle/>
                    <a:p>
                      <a:pPr algn="just"/>
                      <a:r>
                        <a:rPr lang="cy-GB" sz="2000">
                          <a:effectLst/>
                          <a:latin typeface="+mn-lt"/>
                          <a:ea typeface="Times New Roman" panose="02020603050405020304" pitchFamily="18" charset="0"/>
                        </a:rPr>
                        <a:t>ECEY6015C</a:t>
                      </a:r>
                      <a:endParaRPr lang="en-GB" sz="2000">
                        <a:effectLst/>
                        <a:latin typeface="+mn-lt"/>
                        <a:ea typeface="Times New Roman" panose="02020603050405020304" pitchFamily="18" charset="0"/>
                      </a:endParaRPr>
                    </a:p>
                  </a:txBody>
                  <a:tcPr marL="68580" marR="68580" marT="0" marB="0"/>
                </a:tc>
                <a:tc>
                  <a:txBody>
                    <a:bodyPr/>
                    <a:lstStyle/>
                    <a:p>
                      <a:pPr lvl="0" algn="just">
                        <a:buNone/>
                      </a:pPr>
                      <a:r>
                        <a:rPr lang="cy-GB" sz="2000" b="0" i="0" u="none" strike="noStrike" noProof="0">
                          <a:effectLst/>
                        </a:rPr>
                        <a:t>Cynorthwyo plant ag anghenion dysgu ychwanegol </a:t>
                      </a:r>
                      <a:endParaRPr lang="en-US"/>
                    </a:p>
                  </a:txBody>
                  <a:tcPr marL="68580" marR="68580" marT="0" marB="0"/>
                </a:tc>
                <a:extLst>
                  <a:ext uri="{0D108BD9-81ED-4DB2-BD59-A6C34878D82A}">
                    <a16:rowId xmlns:a16="http://schemas.microsoft.com/office/drawing/2014/main" val="2509737163"/>
                  </a:ext>
                </a:extLst>
              </a:tr>
              <a:tr h="671240">
                <a:tc>
                  <a:txBody>
                    <a:bodyPr/>
                    <a:lstStyle/>
                    <a:p>
                      <a:pPr algn="just"/>
                      <a:r>
                        <a:rPr lang="cy-GB" sz="2000">
                          <a:effectLst/>
                          <a:latin typeface="+mn-lt"/>
                          <a:ea typeface="Times New Roman" panose="02020603050405020304" pitchFamily="18" charset="0"/>
                        </a:rPr>
                        <a:t>ECEY6013C</a:t>
                      </a:r>
                      <a:endParaRPr lang="en-GB" sz="2000">
                        <a:effectLst/>
                        <a:latin typeface="+mn-lt"/>
                        <a:ea typeface="Times New Roman" panose="02020603050405020304" pitchFamily="18" charset="0"/>
                      </a:endParaRPr>
                    </a:p>
                  </a:txBody>
                  <a:tcPr marL="68580" marR="68580" marT="0" marB="0"/>
                </a:tc>
                <a:tc>
                  <a:txBody>
                    <a:bodyPr/>
                    <a:lstStyle/>
                    <a:p>
                      <a:pPr lvl="0" algn="just">
                        <a:buNone/>
                      </a:pPr>
                      <a:r>
                        <a:rPr lang="cy-GB" sz="2000" b="0" i="0" u="none" strike="noStrike" noProof="0">
                          <a:effectLst/>
                        </a:rPr>
                        <a:t>Arwain newid mewn arfer blynyddoedd cynnar: prosiectau a gwerthuso </a:t>
                      </a:r>
                      <a:endParaRPr lang="en-US"/>
                    </a:p>
                  </a:txBody>
                  <a:tcPr marL="68580" marR="68580" marT="0" marB="0"/>
                </a:tc>
                <a:extLst>
                  <a:ext uri="{0D108BD9-81ED-4DB2-BD59-A6C34878D82A}">
                    <a16:rowId xmlns:a16="http://schemas.microsoft.com/office/drawing/2014/main" val="3293232110"/>
                  </a:ext>
                </a:extLst>
              </a:tr>
              <a:tr h="671240">
                <a:tc>
                  <a:txBody>
                    <a:bodyPr/>
                    <a:lstStyle/>
                    <a:p>
                      <a:pPr algn="just"/>
                      <a:r>
                        <a:rPr lang="cy-GB" sz="2000">
                          <a:effectLst/>
                          <a:latin typeface="+mn-lt"/>
                          <a:ea typeface="Times New Roman" panose="02020603050405020304" pitchFamily="18" charset="0"/>
                        </a:rPr>
                        <a:t>ECEY6014C</a:t>
                      </a:r>
                      <a:endParaRPr lang="en-GB" sz="2000">
                        <a:effectLst/>
                        <a:latin typeface="+mn-lt"/>
                        <a:ea typeface="Times New Roman" panose="02020603050405020304" pitchFamily="18" charset="0"/>
                      </a:endParaRPr>
                    </a:p>
                  </a:txBody>
                  <a:tcPr marL="68580" marR="68580" marT="0" marB="0"/>
                </a:tc>
                <a:tc>
                  <a:txBody>
                    <a:bodyPr/>
                    <a:lstStyle/>
                    <a:p>
                      <a:pPr lvl="0" algn="just">
                        <a:buNone/>
                      </a:pPr>
                      <a:r>
                        <a:rPr lang="cy-GB" sz="2000" b="0" i="0" u="none" strike="noStrike" noProof="0">
                          <a:effectLst/>
                        </a:rPr>
                        <a:t>Gyda’n gilydd fe ffynnwn: arweinyddiaeth, gwaith tîm a rhagoriaeth mewn plentyndod cynnar </a:t>
                      </a:r>
                      <a:endParaRPr lang="en-US"/>
                    </a:p>
                  </a:txBody>
                  <a:tcPr marL="68580" marR="68580" marT="0" marB="0"/>
                </a:tc>
                <a:extLst>
                  <a:ext uri="{0D108BD9-81ED-4DB2-BD59-A6C34878D82A}">
                    <a16:rowId xmlns:a16="http://schemas.microsoft.com/office/drawing/2014/main" val="3811657680"/>
                  </a:ext>
                </a:extLst>
              </a:tr>
              <a:tr h="676025">
                <a:tc>
                  <a:txBody>
                    <a:bodyPr/>
                    <a:lstStyle/>
                    <a:p>
                      <a:pPr lvl="0" algn="just">
                        <a:buNone/>
                      </a:pPr>
                      <a:r>
                        <a:rPr lang="cy-GB" sz="2000">
                          <a:effectLst/>
                          <a:latin typeface="+mn-lt"/>
                        </a:rPr>
                        <a:t>ECEY6018C</a:t>
                      </a:r>
                    </a:p>
                  </a:txBody>
                  <a:tcPr marL="68580" marR="68580" marT="0" marB="0"/>
                </a:tc>
                <a:tc>
                  <a:txBody>
                    <a:bodyPr/>
                    <a:lstStyle/>
                    <a:p>
                      <a:pPr lvl="0" algn="just">
                        <a:buNone/>
                      </a:pPr>
                      <a:r>
                        <a:rPr lang="cy-GB" sz="2000" b="0" i="0" u="none" strike="noStrike" noProof="0">
                          <a:effectLst/>
                        </a:rPr>
                        <a:t>Cwricwla Blynyddoedd Cynnar </a:t>
                      </a:r>
                      <a:endParaRPr lang="en-US"/>
                    </a:p>
                  </a:txBody>
                  <a:tcPr marL="68580" marR="68580" marT="0" marB="0"/>
                </a:tc>
                <a:extLst>
                  <a:ext uri="{0D108BD9-81ED-4DB2-BD59-A6C34878D82A}">
                    <a16:rowId xmlns:a16="http://schemas.microsoft.com/office/drawing/2014/main" val="1179209048"/>
                  </a:ext>
                </a:extLst>
              </a:tr>
              <a:tr h="671240">
                <a:tc>
                  <a:txBody>
                    <a:bodyPr/>
                    <a:lstStyle/>
                    <a:p>
                      <a:pPr algn="just"/>
                      <a:r>
                        <a:rPr lang="cy-GB" sz="2000">
                          <a:effectLst/>
                          <a:latin typeface="+mn-lt"/>
                          <a:ea typeface="Times New Roman" panose="02020603050405020304" pitchFamily="18" charset="0"/>
                        </a:rPr>
                        <a:t>ECEY6017C</a:t>
                      </a:r>
                      <a:endParaRPr lang="en-GB" sz="2000">
                        <a:effectLst/>
                        <a:latin typeface="+mn-lt"/>
                        <a:ea typeface="Times New Roman" panose="02020603050405020304" pitchFamily="18" charset="0"/>
                      </a:endParaRPr>
                    </a:p>
                  </a:txBody>
                  <a:tcPr marL="68580" marR="68580" marT="0" marB="0"/>
                </a:tc>
                <a:tc>
                  <a:txBody>
                    <a:bodyPr/>
                    <a:lstStyle/>
                    <a:p>
                      <a:pPr lvl="0" algn="just">
                        <a:buNone/>
                      </a:pPr>
                      <a:r>
                        <a:rPr lang="cy-GB" sz="2000" b="0" i="0" u="none" strike="noStrike" noProof="0">
                          <a:effectLst/>
                        </a:rPr>
                        <a:t>Adennill Paradwys?: cynaliadwyedd yn y blynyddoedd cynnar </a:t>
                      </a:r>
                      <a:endParaRPr lang="en-US"/>
                    </a:p>
                  </a:txBody>
                  <a:tcPr marL="68580" marR="68580" marT="0" marB="0"/>
                </a:tc>
                <a:extLst>
                  <a:ext uri="{0D108BD9-81ED-4DB2-BD59-A6C34878D82A}">
                    <a16:rowId xmlns:a16="http://schemas.microsoft.com/office/drawing/2014/main" val="1765315285"/>
                  </a:ext>
                </a:extLst>
              </a:tr>
            </a:tbl>
          </a:graphicData>
        </a:graphic>
      </p:graphicFrame>
    </p:spTree>
    <p:extLst>
      <p:ext uri="{BB962C8B-B14F-4D97-AF65-F5344CB8AC3E}">
        <p14:creationId xmlns:p14="http://schemas.microsoft.com/office/powerpoint/2010/main" val="3462577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E76C199-0EA5-44F4-8EA3-4C14AC7824A7}"/>
              </a:ext>
            </a:extLst>
          </p:cNvPr>
          <p:cNvSpPr>
            <a:spLocks noGrp="1"/>
          </p:cNvSpPr>
          <p:nvPr>
            <p:ph type="title"/>
          </p:nvPr>
        </p:nvSpPr>
        <p:spPr/>
        <p:txBody>
          <a:bodyPr>
            <a:normAutofit/>
          </a:bodyPr>
          <a:lstStyle/>
          <a:p>
            <a:pPr algn="ctr"/>
            <a:r>
              <a:rPr lang="en-GB" altLang="en-US" sz="4800" b="1">
                <a:solidFill>
                  <a:schemeClr val="accent1">
                    <a:lumMod val="75000"/>
                  </a:schemeClr>
                </a:solidFill>
                <a:latin typeface="Arial"/>
                <a:cs typeface="Arial"/>
              </a:rPr>
              <a:t>Level 6 Modules</a:t>
            </a:r>
          </a:p>
        </p:txBody>
      </p:sp>
      <p:graphicFrame>
        <p:nvGraphicFramePr>
          <p:cNvPr id="4" name="Content Placeholder 3">
            <a:extLst>
              <a:ext uri="{FF2B5EF4-FFF2-40B4-BE49-F238E27FC236}">
                <a16:creationId xmlns:a16="http://schemas.microsoft.com/office/drawing/2014/main" id="{C20240E5-A352-4514-8A4D-C557839680D7}"/>
              </a:ext>
            </a:extLst>
          </p:cNvPr>
          <p:cNvGraphicFramePr>
            <a:graphicFrameLocks noGrp="1"/>
          </p:cNvGraphicFramePr>
          <p:nvPr>
            <p:ph idx="1"/>
            <p:extLst>
              <p:ext uri="{D42A27DB-BD31-4B8C-83A1-F6EECF244321}">
                <p14:modId xmlns:p14="http://schemas.microsoft.com/office/powerpoint/2010/main" val="3823927671"/>
              </p:ext>
            </p:extLst>
          </p:nvPr>
        </p:nvGraphicFramePr>
        <p:xfrm>
          <a:off x="628650" y="1825625"/>
          <a:ext cx="7886698" cy="3925826"/>
        </p:xfrm>
        <a:graphic>
          <a:graphicData uri="http://schemas.openxmlformats.org/drawingml/2006/table">
            <a:tbl>
              <a:tblPr firstRow="1" firstCol="1" bandRow="1">
                <a:tableStyleId>{5C22544A-7EE6-4342-B048-85BDC9FD1C3A}</a:tableStyleId>
              </a:tblPr>
              <a:tblGrid>
                <a:gridCol w="1819225">
                  <a:extLst>
                    <a:ext uri="{9D8B030D-6E8A-4147-A177-3AD203B41FA5}">
                      <a16:colId xmlns:a16="http://schemas.microsoft.com/office/drawing/2014/main" val="2657745830"/>
                    </a:ext>
                  </a:extLst>
                </a:gridCol>
                <a:gridCol w="6067473">
                  <a:extLst>
                    <a:ext uri="{9D8B030D-6E8A-4147-A177-3AD203B41FA5}">
                      <a16:colId xmlns:a16="http://schemas.microsoft.com/office/drawing/2014/main" val="2357966249"/>
                    </a:ext>
                  </a:extLst>
                </a:gridCol>
              </a:tblGrid>
              <a:tr h="636078">
                <a:tc>
                  <a:txBody>
                    <a:bodyPr/>
                    <a:lstStyle/>
                    <a:p>
                      <a:pPr>
                        <a:lnSpc>
                          <a:spcPct val="115000"/>
                        </a:lnSpc>
                        <a:spcAft>
                          <a:spcPts val="0"/>
                        </a:spcAft>
                      </a:pPr>
                      <a:r>
                        <a:rPr lang="en-GB" sz="2000">
                          <a:effectLst/>
                          <a:latin typeface="+mj-lt"/>
                        </a:rPr>
                        <a:t>ECEY6016</a:t>
                      </a:r>
                      <a:endParaRPr lang="en-GB" sz="2000">
                        <a:effectLst/>
                        <a:latin typeface="+mj-lt"/>
                        <a:ea typeface="Calibri" panose="020F0502020204030204" pitchFamily="34" charset="0"/>
                        <a:cs typeface="Times New Roman" panose="02020603050405020304" pitchFamily="18" charset="0"/>
                      </a:endParaRPr>
                    </a:p>
                  </a:txBody>
                  <a:tcPr marL="68575" marR="68575" marT="0" marB="0"/>
                </a:tc>
                <a:tc>
                  <a:txBody>
                    <a:bodyPr/>
                    <a:lstStyle/>
                    <a:p>
                      <a:pPr lvl="0" algn="just">
                        <a:lnSpc>
                          <a:spcPct val="114999"/>
                        </a:lnSpc>
                        <a:spcAft>
                          <a:spcPts val="1000"/>
                        </a:spcAft>
                        <a:buNone/>
                      </a:pPr>
                      <a:r>
                        <a:rPr lang="cy-GB" sz="2000" b="0" i="0" u="none" strike="noStrike" noProof="0">
                          <a:solidFill>
                            <a:srgbClr val="000000"/>
                          </a:solidFill>
                          <a:effectLst/>
                        </a:rPr>
                        <a:t>Inclusive leadership: working together to support families </a:t>
                      </a:r>
                      <a:endParaRPr lang="en-US"/>
                    </a:p>
                  </a:txBody>
                  <a:tcPr marL="68575" marR="68575" marT="0" marB="0">
                    <a:solidFill>
                      <a:schemeClr val="accent1">
                        <a:lumMod val="20000"/>
                        <a:lumOff val="80000"/>
                      </a:schemeClr>
                    </a:solidFill>
                  </a:tcPr>
                </a:tc>
                <a:extLst>
                  <a:ext uri="{0D108BD9-81ED-4DB2-BD59-A6C34878D82A}">
                    <a16:rowId xmlns:a16="http://schemas.microsoft.com/office/drawing/2014/main" val="1312436638"/>
                  </a:ext>
                </a:extLst>
              </a:tr>
              <a:tr h="636078">
                <a:tc>
                  <a:txBody>
                    <a:bodyPr/>
                    <a:lstStyle/>
                    <a:p>
                      <a:pPr algn="just"/>
                      <a:r>
                        <a:rPr lang="en-GB" sz="2000">
                          <a:effectLst/>
                          <a:latin typeface="+mj-lt"/>
                          <a:ea typeface="Times New Roman" panose="02020603050405020304" pitchFamily="18" charset="0"/>
                          <a:cs typeface="Arial"/>
                        </a:rPr>
                        <a:t>ECEY6015</a:t>
                      </a:r>
                    </a:p>
                  </a:txBody>
                  <a:tcPr marL="68580" marR="68580" marT="0" marB="0"/>
                </a:tc>
                <a:tc>
                  <a:txBody>
                    <a:bodyPr/>
                    <a:lstStyle/>
                    <a:p>
                      <a:pPr marL="0" lvl="0" indent="0" algn="just">
                        <a:lnSpc>
                          <a:spcPct val="100000"/>
                        </a:lnSpc>
                        <a:buNone/>
                      </a:pPr>
                      <a:r>
                        <a:rPr lang="en-GB" sz="2000" b="0" i="0" u="none" strike="noStrike" baseline="0" noProof="0">
                          <a:solidFill>
                            <a:srgbClr val="000000"/>
                          </a:solidFill>
                          <a:effectLst/>
                        </a:rPr>
                        <a:t>Supporting children with additional learning needs </a:t>
                      </a:r>
                      <a:endParaRPr lang="en-US"/>
                    </a:p>
                    <a:p>
                      <a:pPr lvl="0" algn="just">
                        <a:buNone/>
                      </a:pPr>
                      <a:endParaRPr lang="en-GB" sz="2000">
                        <a:effectLst/>
                        <a:latin typeface="+mj-lt"/>
                        <a:ea typeface="Times New Roman" panose="02020603050405020304" pitchFamily="18" charset="0"/>
                        <a:cs typeface="Arial"/>
                      </a:endParaRPr>
                    </a:p>
                  </a:txBody>
                  <a:tcPr marL="68580" marR="68580" marT="0" marB="0"/>
                </a:tc>
                <a:extLst>
                  <a:ext uri="{0D108BD9-81ED-4DB2-BD59-A6C34878D82A}">
                    <a16:rowId xmlns:a16="http://schemas.microsoft.com/office/drawing/2014/main" val="278084811"/>
                  </a:ext>
                </a:extLst>
              </a:tr>
              <a:tr h="636078">
                <a:tc>
                  <a:txBody>
                    <a:bodyPr/>
                    <a:lstStyle/>
                    <a:p>
                      <a:pPr algn="just"/>
                      <a:r>
                        <a:rPr lang="en-GB" sz="2000">
                          <a:effectLst/>
                          <a:latin typeface="+mj-lt"/>
                          <a:ea typeface="Times New Roman" panose="02020603050405020304" pitchFamily="18" charset="0"/>
                          <a:cs typeface="Arial"/>
                        </a:rPr>
                        <a:t>ECEY6013</a:t>
                      </a:r>
                    </a:p>
                  </a:txBody>
                  <a:tcPr marL="68580" marR="68580" marT="0" marB="0"/>
                </a:tc>
                <a:tc>
                  <a:txBody>
                    <a:bodyPr/>
                    <a:lstStyle/>
                    <a:p>
                      <a:pPr lvl="0" algn="just">
                        <a:buNone/>
                      </a:pPr>
                      <a:r>
                        <a:rPr lang="en-GB" sz="2000" b="0" i="0" u="none" strike="noStrike" baseline="0" noProof="0">
                          <a:solidFill>
                            <a:srgbClr val="000000"/>
                          </a:solidFill>
                          <a:effectLst/>
                        </a:rPr>
                        <a:t>Leading change in early years practice: projects and evaluation </a:t>
                      </a:r>
                      <a:endParaRPr lang="en-US"/>
                    </a:p>
                  </a:txBody>
                  <a:tcPr marL="68580" marR="68580" marT="0" marB="0"/>
                </a:tc>
                <a:extLst>
                  <a:ext uri="{0D108BD9-81ED-4DB2-BD59-A6C34878D82A}">
                    <a16:rowId xmlns:a16="http://schemas.microsoft.com/office/drawing/2014/main" val="3438024971"/>
                  </a:ext>
                </a:extLst>
              </a:tr>
              <a:tr h="636078">
                <a:tc>
                  <a:txBody>
                    <a:bodyPr/>
                    <a:lstStyle/>
                    <a:p>
                      <a:pPr algn="just"/>
                      <a:r>
                        <a:rPr lang="en-GB" sz="2000">
                          <a:effectLst/>
                          <a:latin typeface="+mj-lt"/>
                          <a:ea typeface="Times New Roman" panose="02020603050405020304" pitchFamily="18" charset="0"/>
                          <a:cs typeface="Arial"/>
                        </a:rPr>
                        <a:t>ECEY6014</a:t>
                      </a:r>
                    </a:p>
                  </a:txBody>
                  <a:tcPr marL="68580" marR="68580" marT="0" marB="0"/>
                </a:tc>
                <a:tc>
                  <a:txBody>
                    <a:bodyPr/>
                    <a:lstStyle/>
                    <a:p>
                      <a:pPr lvl="0" algn="just">
                        <a:buNone/>
                      </a:pPr>
                      <a:r>
                        <a:rPr lang="en-GB" sz="2000" b="0" i="0" u="none" strike="noStrike" baseline="0" noProof="0">
                          <a:solidFill>
                            <a:srgbClr val="000000"/>
                          </a:solidFill>
                          <a:effectLst/>
                        </a:rPr>
                        <a:t>Together we thrive: leadership, teamwork &amp; excellence in early childhood </a:t>
                      </a:r>
                      <a:endParaRPr lang="en-US"/>
                    </a:p>
                  </a:txBody>
                  <a:tcPr marL="68580" marR="68580" marT="0" marB="0"/>
                </a:tc>
                <a:extLst>
                  <a:ext uri="{0D108BD9-81ED-4DB2-BD59-A6C34878D82A}">
                    <a16:rowId xmlns:a16="http://schemas.microsoft.com/office/drawing/2014/main" val="2204970570"/>
                  </a:ext>
                </a:extLst>
              </a:tr>
              <a:tr h="701048">
                <a:tc>
                  <a:txBody>
                    <a:bodyPr/>
                    <a:lstStyle/>
                    <a:p>
                      <a:pPr algn="just"/>
                      <a:r>
                        <a:rPr lang="en-GB" sz="2000">
                          <a:effectLst/>
                          <a:latin typeface="+mj-lt"/>
                          <a:ea typeface="Times New Roman" panose="02020603050405020304" pitchFamily="18" charset="0"/>
                          <a:cs typeface="Arial"/>
                        </a:rPr>
                        <a:t>ECEY6018</a:t>
                      </a:r>
                    </a:p>
                  </a:txBody>
                  <a:tcPr marL="68580" marR="68580" marT="0" marB="0"/>
                </a:tc>
                <a:tc>
                  <a:txBody>
                    <a:bodyPr/>
                    <a:lstStyle/>
                    <a:p>
                      <a:pPr lvl="0" algn="just">
                        <a:buNone/>
                      </a:pPr>
                      <a:r>
                        <a:rPr lang="en-GB" sz="2000" b="0" i="0" u="none" strike="noStrike" baseline="0" noProof="0">
                          <a:solidFill>
                            <a:srgbClr val="000000"/>
                          </a:solidFill>
                          <a:effectLst/>
                        </a:rPr>
                        <a:t>Early years curricula </a:t>
                      </a:r>
                      <a:endParaRPr lang="en-US"/>
                    </a:p>
                  </a:txBody>
                  <a:tcPr marL="68580" marR="68580" marT="0" marB="0"/>
                </a:tc>
                <a:extLst>
                  <a:ext uri="{0D108BD9-81ED-4DB2-BD59-A6C34878D82A}">
                    <a16:rowId xmlns:a16="http://schemas.microsoft.com/office/drawing/2014/main" val="2113975305"/>
                  </a:ext>
                </a:extLst>
              </a:tr>
              <a:tr h="636078">
                <a:tc>
                  <a:txBody>
                    <a:bodyPr/>
                    <a:lstStyle/>
                    <a:p>
                      <a:pPr algn="just"/>
                      <a:r>
                        <a:rPr lang="en-GB" sz="2000">
                          <a:effectLst/>
                          <a:latin typeface="+mj-lt"/>
                          <a:ea typeface="Times New Roman" panose="02020603050405020304" pitchFamily="18" charset="0"/>
                          <a:cs typeface="Arial"/>
                        </a:rPr>
                        <a:t>ECEY6017</a:t>
                      </a:r>
                    </a:p>
                  </a:txBody>
                  <a:tcPr marL="68580" marR="68580" marT="0" marB="0"/>
                </a:tc>
                <a:tc>
                  <a:txBody>
                    <a:bodyPr/>
                    <a:lstStyle/>
                    <a:p>
                      <a:pPr lvl="0" algn="just">
                        <a:buNone/>
                      </a:pPr>
                      <a:r>
                        <a:rPr lang="en-GB" sz="2000" b="0" i="0" u="none" strike="noStrike" baseline="0" noProof="0">
                          <a:solidFill>
                            <a:srgbClr val="000000"/>
                          </a:solidFill>
                          <a:effectLst/>
                        </a:rPr>
                        <a:t>Regaining Paradise?: sustainability in the early years </a:t>
                      </a:r>
                      <a:endParaRPr lang="en-US"/>
                    </a:p>
                  </a:txBody>
                  <a:tcPr marL="68580" marR="68580" marT="0" marB="0"/>
                </a:tc>
                <a:extLst>
                  <a:ext uri="{0D108BD9-81ED-4DB2-BD59-A6C34878D82A}">
                    <a16:rowId xmlns:a16="http://schemas.microsoft.com/office/drawing/2014/main" val="3397017379"/>
                  </a:ext>
                </a:extLst>
              </a:tr>
            </a:tbl>
          </a:graphicData>
        </a:graphic>
      </p:graphicFrame>
    </p:spTree>
    <p:extLst>
      <p:ext uri="{BB962C8B-B14F-4D97-AF65-F5344CB8AC3E}">
        <p14:creationId xmlns:p14="http://schemas.microsoft.com/office/powerpoint/2010/main" val="3259810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3">
            <a:extLst>
              <a:ext uri="{FF2B5EF4-FFF2-40B4-BE49-F238E27FC236}">
                <a16:creationId xmlns:a16="http://schemas.microsoft.com/office/drawing/2014/main" id="{F5C75E51-2AA7-4D27-B9BD-B57FBFDA0A96}"/>
              </a:ext>
            </a:extLst>
          </p:cNvPr>
          <p:cNvSpPr>
            <a:spLocks noGrp="1"/>
          </p:cNvSpPr>
          <p:nvPr>
            <p:ph type="title"/>
          </p:nvPr>
        </p:nvSpPr>
        <p:spPr/>
        <p:txBody>
          <a:bodyPr>
            <a:noAutofit/>
          </a:bodyPr>
          <a:lstStyle/>
          <a:p>
            <a:pPr algn="ctr"/>
            <a:r>
              <a:rPr lang="en-GB" altLang="en-US" sz="4800" b="1" err="1">
                <a:latin typeface="Arial" panose="020B0604020202020204" pitchFamily="34" charset="0"/>
                <a:cs typeface="Arial" panose="020B0604020202020204" pitchFamily="34" charset="0"/>
              </a:rPr>
              <a:t>Strwythur</a:t>
            </a:r>
            <a:r>
              <a:rPr lang="en-GB" altLang="en-US" sz="4800" b="1">
                <a:latin typeface="Arial" panose="020B0604020202020204" pitchFamily="34" charset="0"/>
                <a:cs typeface="Arial" panose="020B0604020202020204" pitchFamily="34" charset="0"/>
              </a:rPr>
              <a:t> y </a:t>
            </a:r>
            <a:r>
              <a:rPr lang="en-GB" altLang="en-US" sz="4800" b="1" err="1">
                <a:latin typeface="Arial" panose="020B0604020202020204" pitchFamily="34" charset="0"/>
                <a:cs typeface="Arial" panose="020B0604020202020204" pitchFamily="34" charset="0"/>
              </a:rPr>
              <a:t>rhaglenni</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Programme structure</a:t>
            </a:r>
          </a:p>
        </p:txBody>
      </p:sp>
      <p:sp>
        <p:nvSpPr>
          <p:cNvPr id="25603" name="Content Placeholder 4">
            <a:extLst>
              <a:ext uri="{FF2B5EF4-FFF2-40B4-BE49-F238E27FC236}">
                <a16:creationId xmlns:a16="http://schemas.microsoft.com/office/drawing/2014/main" id="{C7BFF995-E6B6-4223-B50C-DE332C2759C8}"/>
              </a:ext>
            </a:extLst>
          </p:cNvPr>
          <p:cNvSpPr>
            <a:spLocks noGrp="1"/>
          </p:cNvSpPr>
          <p:nvPr>
            <p:ph sz="half" idx="1"/>
          </p:nvPr>
        </p:nvSpPr>
        <p:spPr>
          <a:xfrm>
            <a:off x="628650" y="2406101"/>
            <a:ext cx="3867150" cy="3809862"/>
          </a:xfrm>
        </p:spPr>
        <p:txBody>
          <a:bodyPr vert="horz" lIns="91440" tIns="45720" rIns="91440" bIns="45720" rtlCol="0" anchor="t">
            <a:normAutofit/>
          </a:bodyPr>
          <a:lstStyle/>
          <a:p>
            <a:r>
              <a:rPr lang="en-GB" altLang="en-US" sz="2400" err="1">
                <a:latin typeface="Arial"/>
                <a:cs typeface="Arial"/>
              </a:rPr>
              <a:t>Lefelau</a:t>
            </a:r>
            <a:r>
              <a:rPr lang="en-GB" altLang="en-US" sz="2400">
                <a:latin typeface="Arial"/>
                <a:cs typeface="Arial"/>
              </a:rPr>
              <a:t> – 4, 5, 6</a:t>
            </a:r>
          </a:p>
          <a:p>
            <a:r>
              <a:rPr lang="en-GB" altLang="en-US" sz="2400" err="1">
                <a:latin typeface="Arial" panose="020B0604020202020204" pitchFamily="34" charset="0"/>
                <a:cs typeface="Arial" panose="020B0604020202020204" pitchFamily="34" charset="0"/>
              </a:rPr>
              <a:t>Modylau</a:t>
            </a:r>
            <a:endParaRPr lang="en-GB" altLang="en-US" sz="2400">
              <a:latin typeface="Arial" panose="020B0604020202020204" pitchFamily="34" charset="0"/>
              <a:cs typeface="Arial" panose="020B0604020202020204" pitchFamily="34" charset="0"/>
            </a:endParaRPr>
          </a:p>
          <a:p>
            <a:r>
              <a:rPr lang="en-GB" altLang="en-US" sz="2400">
                <a:latin typeface="Arial"/>
                <a:cs typeface="Arial"/>
              </a:rPr>
              <a:t>System </a:t>
            </a:r>
            <a:r>
              <a:rPr lang="en-GB" altLang="en-US" sz="2400" err="1">
                <a:latin typeface="Arial"/>
                <a:cs typeface="Arial"/>
              </a:rPr>
              <a:t>dysgu</a:t>
            </a:r>
            <a:r>
              <a:rPr lang="en-GB" altLang="en-US" sz="2400">
                <a:latin typeface="Arial"/>
                <a:cs typeface="Arial"/>
              </a:rPr>
              <a:t> bloc</a:t>
            </a:r>
          </a:p>
          <a:p>
            <a:r>
              <a:rPr lang="en-GB" altLang="en-US" sz="2400" err="1">
                <a:latin typeface="Arial"/>
                <a:cs typeface="Arial"/>
              </a:rPr>
              <a:t>Mathau</a:t>
            </a:r>
            <a:r>
              <a:rPr lang="en-GB" altLang="en-US" sz="2400">
                <a:latin typeface="Arial"/>
                <a:cs typeface="Arial"/>
              </a:rPr>
              <a:t> o </a:t>
            </a:r>
            <a:r>
              <a:rPr lang="en-GB" altLang="en-US" sz="2400" err="1">
                <a:latin typeface="Arial"/>
                <a:cs typeface="Arial"/>
              </a:rPr>
              <a:t>asesiadau</a:t>
            </a:r>
            <a:endParaRPr lang="en-GB" altLang="en-US" sz="2400" err="1">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a:p>
        </p:txBody>
      </p:sp>
      <p:sp>
        <p:nvSpPr>
          <p:cNvPr id="25604" name="Content Placeholder 5">
            <a:extLst>
              <a:ext uri="{FF2B5EF4-FFF2-40B4-BE49-F238E27FC236}">
                <a16:creationId xmlns:a16="http://schemas.microsoft.com/office/drawing/2014/main" id="{2A063A94-AE24-420A-81A1-64E864994B98}"/>
              </a:ext>
            </a:extLst>
          </p:cNvPr>
          <p:cNvSpPr>
            <a:spLocks noGrp="1"/>
          </p:cNvSpPr>
          <p:nvPr>
            <p:ph sz="half" idx="2"/>
          </p:nvPr>
        </p:nvSpPr>
        <p:spPr>
          <a:xfrm>
            <a:off x="4648200" y="2406101"/>
            <a:ext cx="3867150" cy="3809862"/>
          </a:xfrm>
        </p:spPr>
        <p:txBody>
          <a:bodyPr vert="horz" lIns="91440" tIns="45720" rIns="91440" bIns="45720" rtlCol="0" anchor="t">
            <a:normAutofit/>
          </a:bodyPr>
          <a:lstStyle/>
          <a:p>
            <a:r>
              <a:rPr lang="en-GB" altLang="en-US" sz="2400">
                <a:solidFill>
                  <a:schemeClr val="accent1">
                    <a:lumMod val="75000"/>
                  </a:schemeClr>
                </a:solidFill>
                <a:latin typeface="Arial"/>
                <a:cs typeface="Arial"/>
              </a:rPr>
              <a:t>Levels – 4, 5, 6</a:t>
            </a:r>
          </a:p>
          <a:p>
            <a:r>
              <a:rPr lang="en-GB" altLang="en-US" sz="2400">
                <a:solidFill>
                  <a:schemeClr val="accent1">
                    <a:lumMod val="75000"/>
                  </a:schemeClr>
                </a:solidFill>
                <a:latin typeface="Arial"/>
                <a:cs typeface="Arial"/>
              </a:rPr>
              <a:t>Modules</a:t>
            </a:r>
          </a:p>
          <a:p>
            <a:r>
              <a:rPr lang="en-GB" altLang="en-US" sz="2400">
                <a:solidFill>
                  <a:schemeClr val="accent1">
                    <a:lumMod val="75000"/>
                  </a:schemeClr>
                </a:solidFill>
                <a:latin typeface="Arial"/>
                <a:cs typeface="Arial"/>
              </a:rPr>
              <a:t>Block teaching system</a:t>
            </a:r>
          </a:p>
          <a:p>
            <a:r>
              <a:rPr lang="en-GB" altLang="en-US" sz="2400">
                <a:solidFill>
                  <a:schemeClr val="accent1">
                    <a:lumMod val="75000"/>
                  </a:schemeClr>
                </a:solidFill>
                <a:latin typeface="Arial"/>
                <a:cs typeface="Arial"/>
              </a:rPr>
              <a:t>Types of assessments</a:t>
            </a:r>
            <a:endParaRPr lang="en-GB" altLang="en-US" sz="2400">
              <a:solidFill>
                <a:schemeClr val="accent1">
                  <a:lumMod val="75000"/>
                </a:schemeClr>
              </a:solidFill>
              <a:latin typeface="Arial" panose="020B0604020202020204" pitchFamily="34" charset="0"/>
              <a:cs typeface="Arial" panose="020B0604020202020204" pitchFamily="34" charset="0"/>
            </a:endParaRPr>
          </a:p>
          <a:p>
            <a:endParaRPr lang="en-GB" altLang="en-US" sz="2400">
              <a:solidFill>
                <a:schemeClr val="accent1">
                  <a:lumMod val="7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0BCA1-F4E7-497E-3871-F76D0CB8FD4F}"/>
              </a:ext>
            </a:extLst>
          </p:cNvPr>
          <p:cNvSpPr>
            <a:spLocks noGrp="1"/>
          </p:cNvSpPr>
          <p:nvPr>
            <p:ph type="title"/>
          </p:nvPr>
        </p:nvSpPr>
        <p:spPr/>
        <p:txBody>
          <a:bodyPr/>
          <a:lstStyle/>
          <a:p>
            <a:pPr algn="ctr"/>
            <a:r>
              <a:rPr lang="en-US" b="1">
                <a:latin typeface="Arial"/>
                <a:ea typeface="Calibri Light"/>
                <a:cs typeface="Calibri Light"/>
              </a:rPr>
              <a:t>Dim </a:t>
            </a:r>
            <a:r>
              <a:rPr lang="en-US" b="1" err="1">
                <a:latin typeface="Arial"/>
                <a:ea typeface="Calibri Light"/>
                <a:cs typeface="Calibri Light"/>
              </a:rPr>
              <a:t>Arholiadau</a:t>
            </a:r>
            <a:r>
              <a:rPr lang="en-US" b="1">
                <a:latin typeface="Arial"/>
                <a:ea typeface="Calibri Light"/>
                <a:cs typeface="Calibri Light"/>
              </a:rPr>
              <a:t>!</a:t>
            </a:r>
            <a:br>
              <a:rPr lang="en-US" b="1">
                <a:latin typeface="Arial"/>
                <a:ea typeface="Calibri Light"/>
                <a:cs typeface="Calibri Light"/>
              </a:rPr>
            </a:br>
            <a:r>
              <a:rPr lang="en-US" b="1">
                <a:solidFill>
                  <a:schemeClr val="accent1">
                    <a:lumMod val="76000"/>
                  </a:schemeClr>
                </a:solidFill>
                <a:latin typeface="Arial"/>
                <a:ea typeface="Calibri Light"/>
                <a:cs typeface="Calibri Light"/>
              </a:rPr>
              <a:t>No exams!</a:t>
            </a:r>
            <a:endParaRPr lang="en-US">
              <a:solidFill>
                <a:schemeClr val="accent1">
                  <a:lumMod val="76000"/>
                </a:schemeClr>
              </a:solidFill>
            </a:endParaRPr>
          </a:p>
        </p:txBody>
      </p:sp>
      <p:pic>
        <p:nvPicPr>
          <p:cNvPr id="7" name="Picture 6" descr="Yip Yip Hurray Weenie Dog | Kids T-Shirt">
            <a:extLst>
              <a:ext uri="{FF2B5EF4-FFF2-40B4-BE49-F238E27FC236}">
                <a16:creationId xmlns:a16="http://schemas.microsoft.com/office/drawing/2014/main" id="{D87A03EF-65E0-2D2C-58FF-216EA881C99C}"/>
              </a:ext>
            </a:extLst>
          </p:cNvPr>
          <p:cNvPicPr>
            <a:picLocks noChangeAspect="1"/>
          </p:cNvPicPr>
          <p:nvPr/>
        </p:nvPicPr>
        <p:blipFill rotWithShape="1">
          <a:blip r:embed="rId2"/>
          <a:srcRect t="1130" r="218" b="38746"/>
          <a:stretch/>
        </p:blipFill>
        <p:spPr>
          <a:xfrm>
            <a:off x="2272835" y="1713350"/>
            <a:ext cx="4598341" cy="3701124"/>
          </a:xfrm>
          <a:prstGeom prst="rect">
            <a:avLst/>
          </a:prstGeom>
        </p:spPr>
      </p:pic>
    </p:spTree>
    <p:extLst>
      <p:ext uri="{BB962C8B-B14F-4D97-AF65-F5344CB8AC3E}">
        <p14:creationId xmlns:p14="http://schemas.microsoft.com/office/powerpoint/2010/main" val="2611552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3">
            <a:extLst>
              <a:ext uri="{FF2B5EF4-FFF2-40B4-BE49-F238E27FC236}">
                <a16:creationId xmlns:a16="http://schemas.microsoft.com/office/drawing/2014/main" id="{F5C75E51-2AA7-4D27-B9BD-B57FBFDA0A96}"/>
              </a:ext>
            </a:extLst>
          </p:cNvPr>
          <p:cNvSpPr>
            <a:spLocks noGrp="1"/>
          </p:cNvSpPr>
          <p:nvPr>
            <p:ph type="title"/>
          </p:nvPr>
        </p:nvSpPr>
        <p:spPr/>
        <p:txBody>
          <a:bodyPr>
            <a:noAutofit/>
          </a:bodyPr>
          <a:lstStyle/>
          <a:p>
            <a:pPr algn="ctr"/>
            <a:r>
              <a:rPr lang="en-GB" altLang="en-US" sz="4800" b="1" err="1">
                <a:latin typeface="Arial" panose="020B0604020202020204" pitchFamily="34" charset="0"/>
                <a:cs typeface="Arial" panose="020B0604020202020204" pitchFamily="34" charset="0"/>
              </a:rPr>
              <a:t>Strwythur</a:t>
            </a:r>
            <a:r>
              <a:rPr lang="en-GB" altLang="en-US" sz="4800" b="1">
                <a:latin typeface="Arial" panose="020B0604020202020204" pitchFamily="34" charset="0"/>
                <a:cs typeface="Arial" panose="020B0604020202020204" pitchFamily="34" charset="0"/>
              </a:rPr>
              <a:t> y </a:t>
            </a:r>
            <a:r>
              <a:rPr lang="en-GB" altLang="en-US" sz="4800" b="1" err="1">
                <a:latin typeface="Arial" panose="020B0604020202020204" pitchFamily="34" charset="0"/>
                <a:cs typeface="Arial" panose="020B0604020202020204" pitchFamily="34" charset="0"/>
              </a:rPr>
              <a:t>rhaglenni</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Programme structure</a:t>
            </a:r>
          </a:p>
        </p:txBody>
      </p:sp>
      <p:sp>
        <p:nvSpPr>
          <p:cNvPr id="25603" name="Content Placeholder 4">
            <a:extLst>
              <a:ext uri="{FF2B5EF4-FFF2-40B4-BE49-F238E27FC236}">
                <a16:creationId xmlns:a16="http://schemas.microsoft.com/office/drawing/2014/main" id="{C7BFF995-E6B6-4223-B50C-DE332C2759C8}"/>
              </a:ext>
            </a:extLst>
          </p:cNvPr>
          <p:cNvSpPr>
            <a:spLocks noGrp="1"/>
          </p:cNvSpPr>
          <p:nvPr>
            <p:ph sz="half" idx="1"/>
          </p:nvPr>
        </p:nvSpPr>
        <p:spPr/>
        <p:txBody>
          <a:bodyPr vert="horz" lIns="91440" tIns="45720" rIns="91440" bIns="45720" rtlCol="0" anchor="t">
            <a:normAutofit/>
          </a:bodyPr>
          <a:lstStyle/>
          <a:p>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Credydau</a:t>
            </a:r>
            <a:endParaRPr lang="en-GB" altLang="en-US" sz="2400">
              <a:latin typeface="Arial" panose="020B0604020202020204" pitchFamily="34" charset="0"/>
              <a:cs typeface="Arial" panose="020B0604020202020204" pitchFamily="34" charset="0"/>
            </a:endParaRPr>
          </a:p>
          <a:p>
            <a:r>
              <a:rPr lang="en-GB" altLang="en-US" sz="2400">
                <a:latin typeface="Arial"/>
                <a:cs typeface="Arial"/>
              </a:rPr>
              <a:t>Moodle</a:t>
            </a:r>
          </a:p>
          <a:p>
            <a:r>
              <a:rPr lang="en-GB" altLang="en-US" sz="2400" err="1">
                <a:latin typeface="Arial"/>
                <a:cs typeface="Arial"/>
              </a:rPr>
              <a:t>Byrddau</a:t>
            </a:r>
            <a:r>
              <a:rPr lang="en-GB" altLang="en-US" sz="2400">
                <a:latin typeface="Arial"/>
                <a:cs typeface="Arial"/>
              </a:rPr>
              <a:t> </a:t>
            </a:r>
            <a:r>
              <a:rPr lang="en-GB" altLang="en-US" sz="2400" err="1">
                <a:latin typeface="Arial"/>
                <a:cs typeface="Arial"/>
              </a:rPr>
              <a:t>Arholi</a:t>
            </a:r>
            <a:endParaRPr lang="en-GB" altLang="en-US" sz="2400">
              <a:latin typeface="Arial"/>
              <a:cs typeface="Arial"/>
            </a:endParaRPr>
          </a:p>
          <a:p>
            <a:r>
              <a:rPr lang="en-GB" altLang="en-US" sz="2400" err="1">
                <a:latin typeface="Arial"/>
                <a:cs typeface="Arial"/>
              </a:rPr>
              <a:t>Symud</a:t>
            </a:r>
            <a:r>
              <a:rPr lang="en-GB" altLang="en-US" sz="2400">
                <a:latin typeface="Arial"/>
                <a:cs typeface="Arial"/>
              </a:rPr>
              <a:t> </a:t>
            </a:r>
            <a:r>
              <a:rPr lang="en-GB" altLang="en-US" sz="2400" err="1">
                <a:latin typeface="Arial"/>
                <a:cs typeface="Arial"/>
              </a:rPr>
              <a:t>ymlaen</a:t>
            </a:r>
            <a:endParaRPr lang="en-GB" altLang="en-US" sz="2400">
              <a:latin typeface="Arial"/>
              <a:cs typeface="Arial"/>
            </a:endParaRPr>
          </a:p>
          <a:p>
            <a:endParaRPr lang="en-GB" altLang="en-US"/>
          </a:p>
        </p:txBody>
      </p:sp>
      <p:sp>
        <p:nvSpPr>
          <p:cNvPr id="25604" name="Content Placeholder 5">
            <a:extLst>
              <a:ext uri="{FF2B5EF4-FFF2-40B4-BE49-F238E27FC236}">
                <a16:creationId xmlns:a16="http://schemas.microsoft.com/office/drawing/2014/main" id="{2A063A94-AE24-420A-81A1-64E864994B98}"/>
              </a:ext>
            </a:extLst>
          </p:cNvPr>
          <p:cNvSpPr>
            <a:spLocks noGrp="1"/>
          </p:cNvSpPr>
          <p:nvPr>
            <p:ph sz="half" idx="2"/>
          </p:nvPr>
        </p:nvSpPr>
        <p:spPr/>
        <p:txBody>
          <a:bodyPr vert="horz" lIns="91440" tIns="45720" rIns="91440" bIns="45720" rtlCol="0" anchor="t">
            <a:normAutofit/>
          </a:bodyPr>
          <a:lstStyle/>
          <a:p>
            <a:endParaRPr lang="en-GB" altLang="en-US" sz="2400">
              <a:solidFill>
                <a:schemeClr val="accent1">
                  <a:lumMod val="75000"/>
                </a:schemeClr>
              </a:solidFill>
              <a:latin typeface="Arial" panose="020B0604020202020204" pitchFamily="34" charset="0"/>
              <a:cs typeface="Arial" panose="020B0604020202020204" pitchFamily="34" charset="0"/>
            </a:endParaRPr>
          </a:p>
          <a:p>
            <a:r>
              <a:rPr lang="en-GB" altLang="en-US" sz="2400">
                <a:solidFill>
                  <a:schemeClr val="accent1">
                    <a:lumMod val="75000"/>
                  </a:schemeClr>
                </a:solidFill>
                <a:latin typeface="Arial"/>
                <a:cs typeface="Arial"/>
              </a:rPr>
              <a:t>Credits</a:t>
            </a:r>
          </a:p>
          <a:p>
            <a:r>
              <a:rPr lang="en-GB" altLang="en-US" sz="2400">
                <a:solidFill>
                  <a:schemeClr val="accent1">
                    <a:lumMod val="75000"/>
                  </a:schemeClr>
                </a:solidFill>
                <a:latin typeface="Arial"/>
                <a:cs typeface="Arial"/>
              </a:rPr>
              <a:t>Moodle</a:t>
            </a:r>
          </a:p>
          <a:p>
            <a:r>
              <a:rPr lang="en-GB" altLang="en-US" sz="2400">
                <a:solidFill>
                  <a:schemeClr val="accent1">
                    <a:lumMod val="75000"/>
                  </a:schemeClr>
                </a:solidFill>
                <a:latin typeface="Arial"/>
                <a:cs typeface="Arial"/>
              </a:rPr>
              <a:t>Exam Boards</a:t>
            </a:r>
          </a:p>
          <a:p>
            <a:r>
              <a:rPr lang="en-GB" altLang="en-US" sz="2400">
                <a:solidFill>
                  <a:schemeClr val="accent1">
                    <a:lumMod val="75000"/>
                  </a:schemeClr>
                </a:solidFill>
                <a:latin typeface="Arial"/>
                <a:cs typeface="Arial"/>
              </a:rPr>
              <a:t>Progression</a:t>
            </a:r>
          </a:p>
        </p:txBody>
      </p:sp>
    </p:spTree>
    <p:extLst>
      <p:ext uri="{BB962C8B-B14F-4D97-AF65-F5344CB8AC3E}">
        <p14:creationId xmlns:p14="http://schemas.microsoft.com/office/powerpoint/2010/main" val="2128128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591DB76-CADF-469D-A134-9AE9265ABC20}"/>
              </a:ext>
            </a:extLst>
          </p:cNvPr>
          <p:cNvSpPr>
            <a:spLocks noGrp="1" noChangeArrowheads="1"/>
          </p:cNvSpPr>
          <p:nvPr>
            <p:ph type="title"/>
          </p:nvPr>
        </p:nvSpPr>
        <p:spPr/>
        <p:txBody>
          <a:bodyPr>
            <a:noAutofit/>
          </a:bodyPr>
          <a:lstStyle/>
          <a:p>
            <a:pPr algn="ctr" eaLnBrk="1" hangingPunct="1"/>
            <a:r>
              <a:rPr lang="en-US" altLang="en-US" sz="4800" b="1" err="1">
                <a:latin typeface="Arial" panose="020B0604020202020204" pitchFamily="34" charset="0"/>
                <a:cs typeface="Arial" panose="020B0604020202020204" pitchFamily="34" charset="0"/>
              </a:rPr>
              <a:t>Rhaglenni</a:t>
            </a:r>
            <a:r>
              <a:rPr lang="en-US" altLang="en-US" sz="4800" b="1">
                <a:latin typeface="Arial" panose="020B0604020202020204" pitchFamily="34" charset="0"/>
                <a:cs typeface="Arial" panose="020B0604020202020204" pitchFamily="34" charset="0"/>
              </a:rPr>
              <a:t> 3 </a:t>
            </a:r>
            <a:r>
              <a:rPr lang="en-US" altLang="en-US" sz="4800" b="1" err="1">
                <a:latin typeface="Arial" panose="020B0604020202020204" pitchFamily="34" charset="0"/>
                <a:cs typeface="Arial" panose="020B0604020202020204" pitchFamily="34" charset="0"/>
              </a:rPr>
              <a:t>mlynedd</a:t>
            </a:r>
            <a:br>
              <a:rPr lang="en-US" altLang="en-US" sz="4800" b="1">
                <a:latin typeface="Arial" panose="020B0604020202020204" pitchFamily="34" charset="0"/>
                <a:cs typeface="Arial" panose="020B0604020202020204" pitchFamily="34" charset="0"/>
              </a:rPr>
            </a:br>
            <a:r>
              <a:rPr lang="en-US" altLang="en-US" sz="4800" b="1">
                <a:solidFill>
                  <a:schemeClr val="accent1">
                    <a:lumMod val="75000"/>
                  </a:schemeClr>
                </a:solidFill>
                <a:latin typeface="Arial" panose="020B0604020202020204" pitchFamily="34" charset="0"/>
                <a:cs typeface="Arial" panose="020B0604020202020204" pitchFamily="34" charset="0"/>
              </a:rPr>
              <a:t>3 year </a:t>
            </a:r>
            <a:r>
              <a:rPr lang="en-US" altLang="en-US" sz="4800" b="1" err="1">
                <a:solidFill>
                  <a:schemeClr val="accent1">
                    <a:lumMod val="75000"/>
                  </a:schemeClr>
                </a:solidFill>
                <a:latin typeface="Arial" panose="020B0604020202020204" pitchFamily="34" charset="0"/>
                <a:cs typeface="Arial" panose="020B0604020202020204" pitchFamily="34" charset="0"/>
              </a:rPr>
              <a:t>programmes</a:t>
            </a:r>
            <a:r>
              <a:rPr lang="en-GB" altLang="en-US" sz="4800" b="1">
                <a:solidFill>
                  <a:schemeClr val="accent1">
                    <a:lumMod val="75000"/>
                  </a:schemeClr>
                </a:solidFill>
                <a:latin typeface="Arial" panose="020B0604020202020204" pitchFamily="34" charset="0"/>
                <a:cs typeface="Arial" panose="020B0604020202020204" pitchFamily="34" charset="0"/>
              </a:rPr>
              <a:t>  </a:t>
            </a:r>
            <a:endParaRPr lang="en-US"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27651" name="Rectangle 3">
            <a:extLst>
              <a:ext uri="{FF2B5EF4-FFF2-40B4-BE49-F238E27FC236}">
                <a16:creationId xmlns:a16="http://schemas.microsoft.com/office/drawing/2014/main" id="{C9284302-EEB6-4B8D-A282-ED01FD85106E}"/>
              </a:ext>
            </a:extLst>
          </p:cNvPr>
          <p:cNvSpPr>
            <a:spLocks noGrp="1" noChangeArrowheads="1"/>
          </p:cNvSpPr>
          <p:nvPr>
            <p:ph sz="half" idx="1"/>
          </p:nvPr>
        </p:nvSpPr>
        <p:spPr/>
        <p:txBody>
          <a:bodyPr>
            <a:normAutofit/>
          </a:bodyPr>
          <a:lstStyle/>
          <a:p>
            <a:pPr eaLnBrk="1" hangingPunct="1">
              <a:buFontTx/>
              <a:buNone/>
            </a:pPr>
            <a:r>
              <a:rPr lang="en-US" altLang="en-US" sz="2400" err="1">
                <a:latin typeface="Arial" panose="020B0604020202020204" pitchFamily="34" charset="0"/>
                <a:cs typeface="Arial" panose="020B0604020202020204" pitchFamily="34" charset="0"/>
              </a:rPr>
              <a:t>Myfyrwyr</a:t>
            </a:r>
            <a:r>
              <a:rPr lang="en-US" altLang="en-US" sz="2400">
                <a:latin typeface="Arial" panose="020B0604020202020204" pitchFamily="34" charset="0"/>
                <a:cs typeface="Arial" panose="020B0604020202020204" pitchFamily="34" charset="0"/>
              </a:rPr>
              <a:t> </a:t>
            </a:r>
            <a:r>
              <a:rPr lang="en-US" altLang="en-US" sz="2400" err="1">
                <a:latin typeface="Arial" panose="020B0604020202020204" pitchFamily="34" charset="0"/>
                <a:cs typeface="Arial" panose="020B0604020202020204" pitchFamily="34" charset="0"/>
              </a:rPr>
              <a:t>dydd</a:t>
            </a:r>
            <a:r>
              <a:rPr lang="en-US" altLang="en-US" sz="2400">
                <a:latin typeface="Arial" panose="020B0604020202020204" pitchFamily="34" charset="0"/>
                <a:cs typeface="Arial" panose="020B0604020202020204" pitchFamily="34" charset="0"/>
              </a:rPr>
              <a:t>:</a:t>
            </a:r>
          </a:p>
          <a:p>
            <a:pPr eaLnBrk="1" hangingPunct="1"/>
            <a:r>
              <a:rPr lang="en-US" altLang="en-US" sz="2400" err="1">
                <a:latin typeface="Arial" panose="020B0604020202020204" pitchFamily="34" charset="0"/>
                <a:cs typeface="Arial" panose="020B0604020202020204" pitchFamily="34" charset="0"/>
              </a:rPr>
              <a:t>Campws</a:t>
            </a:r>
            <a:r>
              <a:rPr lang="en-US" altLang="en-US" sz="2400">
                <a:latin typeface="Arial" panose="020B0604020202020204" pitchFamily="34" charset="0"/>
                <a:cs typeface="Arial" panose="020B0604020202020204" pitchFamily="34" charset="0"/>
              </a:rPr>
              <a:t> </a:t>
            </a:r>
            <a:r>
              <a:rPr lang="en-US" altLang="en-US" sz="2400" err="1">
                <a:latin typeface="Arial" panose="020B0604020202020204" pitchFamily="34" charset="0"/>
                <a:cs typeface="Arial" panose="020B0604020202020204" pitchFamily="34" charset="0"/>
              </a:rPr>
              <a:t>Caerfyrddin</a:t>
            </a:r>
            <a:endParaRPr lang="en-US" altLang="en-US" sz="2400">
              <a:latin typeface="Arial" panose="020B0604020202020204" pitchFamily="34" charset="0"/>
              <a:cs typeface="Arial" panose="020B0604020202020204" pitchFamily="34" charset="0"/>
            </a:endParaRPr>
          </a:p>
          <a:p>
            <a:pPr lvl="1" eaLnBrk="1" hangingPunct="1"/>
            <a:r>
              <a:rPr lang="en-US" altLang="en-US" sz="2400">
                <a:latin typeface="Arial" panose="020B0604020202020204" pitchFamily="34" charset="0"/>
                <a:cs typeface="Arial" panose="020B0604020202020204" pitchFamily="34" charset="0"/>
              </a:rPr>
              <a:t>L4 </a:t>
            </a:r>
            <a:r>
              <a:rPr lang="en-US" altLang="en-US" sz="2400" err="1">
                <a:latin typeface="Arial" panose="020B0604020202020204" pitchFamily="34" charset="0"/>
                <a:cs typeface="Arial" panose="020B0604020202020204" pitchFamily="34" charset="0"/>
              </a:rPr>
              <a:t>Saesneg</a:t>
            </a:r>
            <a:endParaRPr lang="en-US" altLang="en-US" sz="2400">
              <a:latin typeface="Arial" panose="020B0604020202020204" pitchFamily="34" charset="0"/>
              <a:cs typeface="Arial" panose="020B0604020202020204" pitchFamily="34" charset="0"/>
            </a:endParaRPr>
          </a:p>
          <a:p>
            <a:pPr lvl="1" eaLnBrk="1" hangingPunct="1"/>
            <a:r>
              <a:rPr lang="en-US" altLang="en-US" sz="2400">
                <a:latin typeface="Arial" panose="020B0604020202020204" pitchFamily="34" charset="0"/>
                <a:cs typeface="Arial" panose="020B0604020202020204" pitchFamily="34" charset="0"/>
              </a:rPr>
              <a:t>L4 </a:t>
            </a:r>
            <a:r>
              <a:rPr lang="en-US" altLang="en-US" sz="2400" err="1">
                <a:latin typeface="Arial" panose="020B0604020202020204" pitchFamily="34" charset="0"/>
                <a:cs typeface="Arial" panose="020B0604020202020204" pitchFamily="34" charset="0"/>
              </a:rPr>
              <a:t>Cymraeg</a:t>
            </a:r>
            <a:endParaRPr lang="en-US" altLang="en-US" sz="2400">
              <a:latin typeface="Arial" panose="020B0604020202020204" pitchFamily="34" charset="0"/>
              <a:cs typeface="Arial" panose="020B0604020202020204" pitchFamily="34" charset="0"/>
            </a:endParaRPr>
          </a:p>
          <a:p>
            <a:pPr lvl="1" eaLnBrk="1" hangingPunct="1"/>
            <a:r>
              <a:rPr lang="en-US" altLang="en-US" sz="2400">
                <a:latin typeface="Arial" panose="020B0604020202020204" pitchFamily="34" charset="0"/>
                <a:cs typeface="Arial" panose="020B0604020202020204" pitchFamily="34" charset="0"/>
              </a:rPr>
              <a:t>L5 </a:t>
            </a:r>
            <a:r>
              <a:rPr lang="en-US" altLang="en-US" sz="2400" err="1">
                <a:latin typeface="Arial" panose="020B0604020202020204" pitchFamily="34" charset="0"/>
                <a:cs typeface="Arial" panose="020B0604020202020204" pitchFamily="34" charset="0"/>
              </a:rPr>
              <a:t>Saesneg</a:t>
            </a:r>
            <a:endParaRPr lang="en-US" altLang="en-US" sz="2400">
              <a:latin typeface="Arial" panose="020B0604020202020204" pitchFamily="34" charset="0"/>
              <a:cs typeface="Arial" panose="020B0604020202020204" pitchFamily="34" charset="0"/>
            </a:endParaRPr>
          </a:p>
          <a:p>
            <a:pPr eaLnBrk="1" hangingPunct="1"/>
            <a:r>
              <a:rPr lang="en-US" altLang="en-US" sz="2400" err="1">
                <a:latin typeface="Arial" panose="020B0604020202020204" pitchFamily="34" charset="0"/>
                <a:cs typeface="Arial" panose="020B0604020202020204" pitchFamily="34" charset="0"/>
              </a:rPr>
              <a:t>Campws</a:t>
            </a:r>
            <a:r>
              <a:rPr lang="en-US" altLang="en-US" sz="2400">
                <a:latin typeface="Arial" panose="020B0604020202020204" pitchFamily="34" charset="0"/>
                <a:cs typeface="Arial" panose="020B0604020202020204" pitchFamily="34" charset="0"/>
              </a:rPr>
              <a:t> Abertawe</a:t>
            </a:r>
          </a:p>
          <a:p>
            <a:pPr lvl="1" eaLnBrk="1" hangingPunct="1"/>
            <a:r>
              <a:rPr lang="en-US" altLang="en-US" sz="2400">
                <a:latin typeface="Arial" panose="020B0604020202020204" pitchFamily="34" charset="0"/>
                <a:cs typeface="Arial" panose="020B0604020202020204" pitchFamily="34" charset="0"/>
              </a:rPr>
              <a:t>L4 </a:t>
            </a:r>
            <a:r>
              <a:rPr lang="en-US" altLang="en-US" sz="2400" err="1">
                <a:latin typeface="Arial" panose="020B0604020202020204" pitchFamily="34" charset="0"/>
                <a:cs typeface="Arial" panose="020B0604020202020204" pitchFamily="34" charset="0"/>
              </a:rPr>
              <a:t>Saesneg</a:t>
            </a:r>
            <a:endParaRPr lang="en-US" altLang="en-US" sz="2400">
              <a:latin typeface="Arial" panose="020B0604020202020204" pitchFamily="34" charset="0"/>
              <a:cs typeface="Arial" panose="020B0604020202020204" pitchFamily="34" charset="0"/>
            </a:endParaRPr>
          </a:p>
          <a:p>
            <a:pPr lvl="1" eaLnBrk="1" hangingPunct="1"/>
            <a:r>
              <a:rPr lang="en-US" altLang="en-US" sz="2400">
                <a:latin typeface="Arial" panose="020B0604020202020204" pitchFamily="34" charset="0"/>
                <a:cs typeface="Arial" panose="020B0604020202020204" pitchFamily="34" charset="0"/>
              </a:rPr>
              <a:t>L5 </a:t>
            </a:r>
            <a:r>
              <a:rPr lang="en-US" altLang="en-US" sz="2400" err="1">
                <a:latin typeface="Arial" panose="020B0604020202020204" pitchFamily="34" charset="0"/>
                <a:cs typeface="Arial" panose="020B0604020202020204" pitchFamily="34" charset="0"/>
              </a:rPr>
              <a:t>Saesneg</a:t>
            </a:r>
            <a:endParaRPr lang="en-US" altLang="en-US" sz="2400">
              <a:latin typeface="Arial" panose="020B0604020202020204" pitchFamily="34" charset="0"/>
              <a:cs typeface="Arial" panose="020B0604020202020204" pitchFamily="34" charset="0"/>
            </a:endParaRPr>
          </a:p>
          <a:p>
            <a:pPr lvl="1" eaLnBrk="1" hangingPunct="1"/>
            <a:r>
              <a:rPr lang="en-US" altLang="en-US" sz="2400">
                <a:latin typeface="Arial" panose="020B0604020202020204" pitchFamily="34" charset="0"/>
                <a:cs typeface="Arial" panose="020B0604020202020204" pitchFamily="34" charset="0"/>
              </a:rPr>
              <a:t>L6 </a:t>
            </a:r>
            <a:r>
              <a:rPr lang="en-US" altLang="en-US" sz="2400" err="1">
                <a:latin typeface="Arial" panose="020B0604020202020204" pitchFamily="34" charset="0"/>
                <a:cs typeface="Arial" panose="020B0604020202020204" pitchFamily="34" charset="0"/>
              </a:rPr>
              <a:t>Saesneg</a:t>
            </a:r>
            <a:endParaRPr lang="en-US" altLang="en-US" sz="2400">
              <a:latin typeface="Arial" panose="020B0604020202020204" pitchFamily="34" charset="0"/>
              <a:cs typeface="Arial" panose="020B0604020202020204" pitchFamily="34" charset="0"/>
            </a:endParaRPr>
          </a:p>
        </p:txBody>
      </p:sp>
      <p:sp>
        <p:nvSpPr>
          <p:cNvPr id="27652" name="Rectangle 4">
            <a:extLst>
              <a:ext uri="{FF2B5EF4-FFF2-40B4-BE49-F238E27FC236}">
                <a16:creationId xmlns:a16="http://schemas.microsoft.com/office/drawing/2014/main" id="{9DE892E1-E07E-43E4-8688-CFC1AA62AC52}"/>
              </a:ext>
            </a:extLst>
          </p:cNvPr>
          <p:cNvSpPr>
            <a:spLocks noGrp="1" noChangeArrowheads="1"/>
          </p:cNvSpPr>
          <p:nvPr>
            <p:ph sz="half" idx="2"/>
          </p:nvPr>
        </p:nvSpPr>
        <p:spPr/>
        <p:txBody>
          <a:bodyPr>
            <a:normAutofit/>
          </a:bodyPr>
          <a:lstStyle/>
          <a:p>
            <a:pPr eaLnBrk="1" hangingPunct="1">
              <a:buFontTx/>
              <a:buNone/>
            </a:pPr>
            <a:r>
              <a:rPr lang="en-US" altLang="en-US" sz="2400">
                <a:solidFill>
                  <a:schemeClr val="accent1">
                    <a:lumMod val="75000"/>
                  </a:schemeClr>
                </a:solidFill>
                <a:latin typeface="Arial" panose="020B0604020202020204" pitchFamily="34" charset="0"/>
                <a:cs typeface="Arial" panose="020B0604020202020204" pitchFamily="34" charset="0"/>
              </a:rPr>
              <a:t>Day students</a:t>
            </a:r>
          </a:p>
          <a:p>
            <a:pPr eaLnBrk="1" hangingPunct="1"/>
            <a:r>
              <a:rPr lang="en-US" altLang="en-US" sz="2400">
                <a:solidFill>
                  <a:schemeClr val="accent1">
                    <a:lumMod val="75000"/>
                  </a:schemeClr>
                </a:solidFill>
                <a:latin typeface="Arial" panose="020B0604020202020204" pitchFamily="34" charset="0"/>
                <a:cs typeface="Arial" panose="020B0604020202020204" pitchFamily="34" charset="0"/>
              </a:rPr>
              <a:t>Carmarthen campus</a:t>
            </a:r>
          </a:p>
          <a:p>
            <a:pPr lvl="1" eaLnBrk="1" hangingPunct="1"/>
            <a:r>
              <a:rPr lang="en-US" altLang="en-US" sz="2400">
                <a:solidFill>
                  <a:schemeClr val="accent1">
                    <a:lumMod val="75000"/>
                  </a:schemeClr>
                </a:solidFill>
                <a:latin typeface="Arial" panose="020B0604020202020204" pitchFamily="34" charset="0"/>
                <a:cs typeface="Arial" panose="020B0604020202020204" pitchFamily="34" charset="0"/>
              </a:rPr>
              <a:t>L4 English</a:t>
            </a:r>
          </a:p>
          <a:p>
            <a:pPr lvl="1" eaLnBrk="1" hangingPunct="1"/>
            <a:r>
              <a:rPr lang="en-US" altLang="en-US" sz="2400">
                <a:solidFill>
                  <a:schemeClr val="accent1">
                    <a:lumMod val="75000"/>
                  </a:schemeClr>
                </a:solidFill>
                <a:latin typeface="Arial" panose="020B0604020202020204" pitchFamily="34" charset="0"/>
                <a:cs typeface="Arial" panose="020B0604020202020204" pitchFamily="34" charset="0"/>
              </a:rPr>
              <a:t>L4 Welsh</a:t>
            </a:r>
          </a:p>
          <a:p>
            <a:pPr lvl="1" eaLnBrk="1" hangingPunct="1"/>
            <a:r>
              <a:rPr lang="en-US" altLang="en-US" sz="2400">
                <a:solidFill>
                  <a:schemeClr val="accent1">
                    <a:lumMod val="75000"/>
                  </a:schemeClr>
                </a:solidFill>
                <a:latin typeface="Arial" panose="020B0604020202020204" pitchFamily="34" charset="0"/>
                <a:cs typeface="Arial" panose="020B0604020202020204" pitchFamily="34" charset="0"/>
              </a:rPr>
              <a:t>L5 English</a:t>
            </a:r>
          </a:p>
          <a:p>
            <a:pPr eaLnBrk="1" hangingPunct="1"/>
            <a:r>
              <a:rPr lang="en-US" altLang="en-US" sz="2400">
                <a:solidFill>
                  <a:schemeClr val="accent1">
                    <a:lumMod val="75000"/>
                  </a:schemeClr>
                </a:solidFill>
                <a:latin typeface="Arial" panose="020B0604020202020204" pitchFamily="34" charset="0"/>
                <a:cs typeface="Arial" panose="020B0604020202020204" pitchFamily="34" charset="0"/>
              </a:rPr>
              <a:t>Swansea campus</a:t>
            </a:r>
          </a:p>
          <a:p>
            <a:pPr lvl="1" eaLnBrk="1" hangingPunct="1"/>
            <a:r>
              <a:rPr lang="en-US" altLang="en-US" sz="2400">
                <a:solidFill>
                  <a:schemeClr val="accent1">
                    <a:lumMod val="75000"/>
                  </a:schemeClr>
                </a:solidFill>
                <a:latin typeface="Arial" panose="020B0604020202020204" pitchFamily="34" charset="0"/>
                <a:cs typeface="Arial" panose="020B0604020202020204" pitchFamily="34" charset="0"/>
              </a:rPr>
              <a:t>L4 English</a:t>
            </a:r>
          </a:p>
          <a:p>
            <a:pPr lvl="1" eaLnBrk="1" hangingPunct="1"/>
            <a:r>
              <a:rPr lang="en-US" altLang="en-US" sz="2400">
                <a:solidFill>
                  <a:schemeClr val="accent1">
                    <a:lumMod val="75000"/>
                  </a:schemeClr>
                </a:solidFill>
                <a:latin typeface="Arial" panose="020B0604020202020204" pitchFamily="34" charset="0"/>
                <a:cs typeface="Arial" panose="020B0604020202020204" pitchFamily="34" charset="0"/>
              </a:rPr>
              <a:t>L5 English</a:t>
            </a:r>
          </a:p>
          <a:p>
            <a:pPr lvl="1" eaLnBrk="1" hangingPunct="1"/>
            <a:r>
              <a:rPr lang="en-US" altLang="en-US" sz="2400">
                <a:solidFill>
                  <a:schemeClr val="accent1">
                    <a:lumMod val="75000"/>
                  </a:schemeClr>
                </a:solidFill>
                <a:latin typeface="Arial" panose="020B0604020202020204" pitchFamily="34" charset="0"/>
                <a:cs typeface="Arial" panose="020B0604020202020204" pitchFamily="34" charset="0"/>
              </a:rPr>
              <a:t>L6 English</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30F87958-6D28-4BCB-B95E-65E702ABF471}"/>
              </a:ext>
            </a:extLst>
          </p:cNvPr>
          <p:cNvSpPr>
            <a:spLocks noGrp="1"/>
          </p:cNvSpPr>
          <p:nvPr>
            <p:ph type="title"/>
          </p:nvPr>
        </p:nvSpPr>
        <p:spPr>
          <a:xfrm>
            <a:off x="-234583" y="670324"/>
            <a:ext cx="9289032" cy="1325563"/>
          </a:xfrm>
        </p:spPr>
        <p:txBody>
          <a:bodyPr>
            <a:noAutofit/>
          </a:bodyPr>
          <a:lstStyle/>
          <a:p>
            <a:pPr algn="ctr"/>
            <a:r>
              <a:rPr lang="en-GB" altLang="en-US" sz="4400" b="1" err="1">
                <a:latin typeface="Arial" panose="020B0604020202020204" pitchFamily="34" charset="0"/>
                <a:cs typeface="Arial" panose="020B0604020202020204" pitchFamily="34" charset="0"/>
              </a:rPr>
              <a:t>Rhaglenni</a:t>
            </a:r>
            <a:r>
              <a:rPr lang="en-GB" altLang="en-US" sz="4400" b="1">
                <a:latin typeface="Arial" panose="020B0604020202020204" pitchFamily="34" charset="0"/>
                <a:cs typeface="Arial" panose="020B0604020202020204" pitchFamily="34" charset="0"/>
              </a:rPr>
              <a:t> </a:t>
            </a:r>
            <a:r>
              <a:rPr lang="en-GB" altLang="en-US" sz="4400" b="1" err="1">
                <a:latin typeface="Arial" panose="020B0604020202020204" pitchFamily="34" charset="0"/>
                <a:cs typeface="Arial" panose="020B0604020202020204" pitchFamily="34" charset="0"/>
              </a:rPr>
              <a:t>Llwybr</a:t>
            </a:r>
            <a:r>
              <a:rPr lang="en-GB" altLang="en-US" sz="4400" b="1">
                <a:latin typeface="Arial" panose="020B0604020202020204" pitchFamily="34" charset="0"/>
                <a:cs typeface="Arial" panose="020B0604020202020204" pitchFamily="34" charset="0"/>
              </a:rPr>
              <a:t> </a:t>
            </a:r>
            <a:r>
              <a:rPr lang="en-GB" altLang="en-US" sz="4400" b="1" err="1">
                <a:latin typeface="Arial" panose="020B0604020202020204" pitchFamily="34" charset="0"/>
                <a:cs typeface="Arial" panose="020B0604020202020204" pitchFamily="34" charset="0"/>
              </a:rPr>
              <a:t>Cyflym</a:t>
            </a:r>
            <a:r>
              <a:rPr lang="en-GB" altLang="en-US" sz="4400" b="1">
                <a:latin typeface="Arial" panose="020B0604020202020204" pitchFamily="34" charset="0"/>
                <a:cs typeface="Arial" panose="020B0604020202020204" pitchFamily="34" charset="0"/>
              </a:rPr>
              <a:t> </a:t>
            </a:r>
            <a:r>
              <a:rPr lang="en-GB" altLang="en-US" sz="4400" b="1" err="1">
                <a:latin typeface="Arial" panose="020B0604020202020204" pitchFamily="34" charset="0"/>
                <a:cs typeface="Arial" panose="020B0604020202020204" pitchFamily="34" charset="0"/>
              </a:rPr>
              <a:t>Hyblyg</a:t>
            </a:r>
            <a:r>
              <a:rPr lang="en-GB" altLang="en-US" sz="4400" b="1">
                <a:latin typeface="Arial" panose="020B0604020202020204" pitchFamily="34" charset="0"/>
                <a:cs typeface="Arial" panose="020B0604020202020204" pitchFamily="34" charset="0"/>
              </a:rPr>
              <a:t> (FTF)</a:t>
            </a:r>
            <a:br>
              <a:rPr lang="en-GB" altLang="en-US" sz="4400" b="1">
                <a:latin typeface="Arial" panose="020B0604020202020204" pitchFamily="34" charset="0"/>
                <a:cs typeface="Arial" panose="020B0604020202020204" pitchFamily="34" charset="0"/>
              </a:rPr>
            </a:br>
            <a:r>
              <a:rPr lang="en-GB" altLang="en-US" sz="4400" b="1">
                <a:solidFill>
                  <a:schemeClr val="accent1">
                    <a:lumMod val="75000"/>
                  </a:schemeClr>
                </a:solidFill>
                <a:latin typeface="Arial" panose="020B0604020202020204" pitchFamily="34" charset="0"/>
                <a:cs typeface="Arial" panose="020B0604020202020204" pitchFamily="34" charset="0"/>
              </a:rPr>
              <a:t>Fast Track Flexi Programmes (FTF)</a:t>
            </a:r>
          </a:p>
        </p:txBody>
      </p:sp>
      <p:sp>
        <p:nvSpPr>
          <p:cNvPr id="29699" name="Content Placeholder 2">
            <a:extLst>
              <a:ext uri="{FF2B5EF4-FFF2-40B4-BE49-F238E27FC236}">
                <a16:creationId xmlns:a16="http://schemas.microsoft.com/office/drawing/2014/main" id="{2D0968CF-31F0-4389-AC94-E15A01D82079}"/>
              </a:ext>
            </a:extLst>
          </p:cNvPr>
          <p:cNvSpPr>
            <a:spLocks noGrp="1"/>
          </p:cNvSpPr>
          <p:nvPr>
            <p:ph sz="half" idx="1"/>
          </p:nvPr>
        </p:nvSpPr>
        <p:spPr>
          <a:xfrm>
            <a:off x="251520" y="2204864"/>
            <a:ext cx="3867150" cy="3809862"/>
          </a:xfrm>
        </p:spPr>
        <p:txBody>
          <a:bodyPr vert="horz" lIns="91440" tIns="45720" rIns="91440" bIns="45720" rtlCol="0" anchor="t">
            <a:normAutofit/>
          </a:bodyPr>
          <a:lstStyle/>
          <a:p>
            <a:r>
              <a:rPr lang="en-GB" altLang="en-US" sz="2400" err="1">
                <a:latin typeface="Arial"/>
                <a:cs typeface="Arial"/>
              </a:rPr>
              <a:t>Campws</a:t>
            </a:r>
            <a:r>
              <a:rPr lang="en-GB" altLang="en-US" sz="2400">
                <a:latin typeface="Arial"/>
                <a:cs typeface="Arial"/>
              </a:rPr>
              <a:t> </a:t>
            </a:r>
            <a:r>
              <a:rPr lang="en-GB" altLang="en-US" sz="2400" err="1">
                <a:latin typeface="Arial"/>
                <a:cs typeface="Arial"/>
              </a:rPr>
              <a:t>Caerfyrddin</a:t>
            </a:r>
            <a:endParaRPr lang="en-GB" altLang="en-US" sz="2400">
              <a:latin typeface="Arial"/>
              <a:cs typeface="Arial"/>
            </a:endParaRPr>
          </a:p>
          <a:p>
            <a:pPr lvl="1"/>
            <a:r>
              <a:rPr lang="en-GB" altLang="en-US" sz="2000">
                <a:latin typeface="Arial"/>
                <a:cs typeface="Arial"/>
              </a:rPr>
              <a:t>L4/5 </a:t>
            </a:r>
            <a:r>
              <a:rPr lang="en-GB" altLang="en-US" sz="2000" err="1">
                <a:latin typeface="Arial"/>
                <a:cs typeface="Arial"/>
              </a:rPr>
              <a:t>Saesneg</a:t>
            </a:r>
          </a:p>
          <a:p>
            <a:pPr lvl="1"/>
            <a:r>
              <a:rPr lang="en-GB" altLang="en-US" sz="2000">
                <a:latin typeface="Arial"/>
                <a:cs typeface="Arial"/>
              </a:rPr>
              <a:t>L5/6 </a:t>
            </a:r>
            <a:r>
              <a:rPr lang="en-GB" altLang="en-US" sz="2000" err="1">
                <a:latin typeface="Arial"/>
                <a:cs typeface="Arial"/>
              </a:rPr>
              <a:t>Saesneg</a:t>
            </a:r>
            <a:endParaRPr lang="en-GB" altLang="en-US" sz="2000">
              <a:latin typeface="Arial"/>
              <a:cs typeface="Arial"/>
            </a:endParaRPr>
          </a:p>
          <a:p>
            <a:pPr lvl="1"/>
            <a:r>
              <a:rPr lang="en-GB" altLang="en-US" sz="2000">
                <a:latin typeface="Arial"/>
                <a:cs typeface="Arial"/>
              </a:rPr>
              <a:t>L5/6 Cymraeg</a:t>
            </a:r>
          </a:p>
          <a:p>
            <a:r>
              <a:rPr lang="en-GB" altLang="en-US" sz="2400" err="1">
                <a:latin typeface="Arial"/>
                <a:cs typeface="Arial"/>
              </a:rPr>
              <a:t>Campws</a:t>
            </a:r>
            <a:r>
              <a:rPr lang="en-GB" altLang="en-US" sz="2400">
                <a:latin typeface="Arial"/>
                <a:cs typeface="Arial"/>
              </a:rPr>
              <a:t> Abertawe</a:t>
            </a:r>
          </a:p>
          <a:p>
            <a:pPr lvl="1"/>
            <a:r>
              <a:rPr lang="en-GB" altLang="en-US" sz="2000">
                <a:latin typeface="Arial"/>
                <a:cs typeface="Arial"/>
              </a:rPr>
              <a:t>L4/5 </a:t>
            </a:r>
            <a:r>
              <a:rPr lang="en-GB" altLang="en-US" sz="2000" err="1">
                <a:latin typeface="Arial"/>
                <a:cs typeface="Arial"/>
              </a:rPr>
              <a:t>Saesneg</a:t>
            </a:r>
            <a:endParaRPr lang="en-GB" altLang="en-US" sz="2000">
              <a:latin typeface="Arial"/>
              <a:cs typeface="Arial"/>
            </a:endParaRPr>
          </a:p>
          <a:p>
            <a:pPr lvl="1"/>
            <a:r>
              <a:rPr lang="en-GB" altLang="en-US" sz="2000">
                <a:latin typeface="Arial"/>
                <a:cs typeface="Arial"/>
              </a:rPr>
              <a:t>L5/6 </a:t>
            </a:r>
            <a:r>
              <a:rPr lang="en-GB" altLang="en-US" sz="2000" err="1">
                <a:latin typeface="Arial"/>
                <a:cs typeface="Arial"/>
              </a:rPr>
              <a:t>Saesneg</a:t>
            </a:r>
            <a:endParaRPr lang="en-GB" altLang="en-US" sz="2000">
              <a:latin typeface="Arial"/>
              <a:cs typeface="Arial"/>
            </a:endParaRPr>
          </a:p>
          <a:p>
            <a:r>
              <a:rPr lang="en-GB" altLang="en-US" sz="2400" err="1">
                <a:latin typeface="Arial" panose="020B0604020202020204" pitchFamily="34" charset="0"/>
                <a:cs typeface="Arial" panose="020B0604020202020204" pitchFamily="34" charset="0"/>
              </a:rPr>
              <a:t>Caerdydd</a:t>
            </a:r>
            <a:endParaRPr lang="en-GB" altLang="en-US" sz="2400">
              <a:latin typeface="Arial" panose="020B0604020202020204" pitchFamily="34" charset="0"/>
              <a:cs typeface="Arial" panose="020B0604020202020204" pitchFamily="34" charset="0"/>
            </a:endParaRPr>
          </a:p>
          <a:p>
            <a:pPr lvl="1"/>
            <a:r>
              <a:rPr lang="en-GB" altLang="en-US" sz="2000">
                <a:latin typeface="Arial"/>
                <a:cs typeface="Arial"/>
              </a:rPr>
              <a:t>L4/5 </a:t>
            </a:r>
            <a:r>
              <a:rPr lang="en-GB" altLang="en-US" sz="2000" err="1">
                <a:latin typeface="Arial"/>
                <a:cs typeface="Arial"/>
              </a:rPr>
              <a:t>Saesneg</a:t>
            </a:r>
            <a:endParaRPr lang="en-GB" altLang="en-US" sz="2000">
              <a:latin typeface="Arial"/>
              <a:cs typeface="Arial"/>
            </a:endParaRPr>
          </a:p>
          <a:p>
            <a:pPr lvl="1"/>
            <a:r>
              <a:rPr lang="en-GB" altLang="en-US" sz="2000">
                <a:latin typeface="Arial"/>
                <a:cs typeface="Arial"/>
              </a:rPr>
              <a:t>L5/6 </a:t>
            </a:r>
            <a:r>
              <a:rPr lang="en-GB" altLang="en-US" sz="2000" err="1">
                <a:latin typeface="Arial"/>
                <a:cs typeface="Arial"/>
              </a:rPr>
              <a:t>Saesneg</a:t>
            </a:r>
            <a:endParaRPr lang="en-GB" altLang="en-US" sz="2000" err="1">
              <a:latin typeface="Arial" panose="020B0604020202020204" pitchFamily="34" charset="0"/>
              <a:cs typeface="Arial" panose="020B0604020202020204" pitchFamily="34" charset="0"/>
            </a:endParaRPr>
          </a:p>
        </p:txBody>
      </p:sp>
      <p:sp>
        <p:nvSpPr>
          <p:cNvPr id="29700" name="Content Placeholder 3">
            <a:extLst>
              <a:ext uri="{FF2B5EF4-FFF2-40B4-BE49-F238E27FC236}">
                <a16:creationId xmlns:a16="http://schemas.microsoft.com/office/drawing/2014/main" id="{3687CFA9-1678-481F-9426-41E14AE030A3}"/>
              </a:ext>
            </a:extLst>
          </p:cNvPr>
          <p:cNvSpPr>
            <a:spLocks noGrp="1"/>
          </p:cNvSpPr>
          <p:nvPr>
            <p:ph sz="half" idx="2"/>
          </p:nvPr>
        </p:nvSpPr>
        <p:spPr>
          <a:xfrm>
            <a:off x="5186446" y="2204864"/>
            <a:ext cx="3867150" cy="3809862"/>
          </a:xfrm>
        </p:spPr>
        <p:txBody>
          <a:bodyPr vert="horz" lIns="91440" tIns="45720" rIns="91440" bIns="45720" rtlCol="0" anchor="t">
            <a:normAutofit/>
          </a:bodyPr>
          <a:lstStyle/>
          <a:p>
            <a:r>
              <a:rPr lang="en-GB" altLang="en-US" sz="2400">
                <a:solidFill>
                  <a:schemeClr val="accent1">
                    <a:lumMod val="75000"/>
                  </a:schemeClr>
                </a:solidFill>
                <a:latin typeface="Arial"/>
                <a:cs typeface="Arial"/>
              </a:rPr>
              <a:t>Carmarthen campus</a:t>
            </a:r>
          </a:p>
          <a:p>
            <a:pPr lvl="1"/>
            <a:r>
              <a:rPr lang="en-GB" altLang="en-US" sz="2000">
                <a:solidFill>
                  <a:schemeClr val="accent1">
                    <a:lumMod val="75000"/>
                  </a:schemeClr>
                </a:solidFill>
                <a:latin typeface="Arial"/>
                <a:cs typeface="Arial"/>
              </a:rPr>
              <a:t>L4/5 English</a:t>
            </a:r>
            <a:endParaRPr lang="en-GB" altLang="en-US" sz="2000">
              <a:solidFill>
                <a:schemeClr val="accent1">
                  <a:lumMod val="75000"/>
                </a:schemeClr>
              </a:solidFill>
              <a:latin typeface="Arial" panose="020B0604020202020204" pitchFamily="34" charset="0"/>
              <a:cs typeface="Arial" panose="020B0604020202020204" pitchFamily="34" charset="0"/>
            </a:endParaRPr>
          </a:p>
          <a:p>
            <a:pPr lvl="1"/>
            <a:r>
              <a:rPr lang="en-GB" altLang="en-US" sz="2000">
                <a:solidFill>
                  <a:schemeClr val="accent1">
                    <a:lumMod val="75000"/>
                  </a:schemeClr>
                </a:solidFill>
                <a:latin typeface="Arial"/>
                <a:cs typeface="Arial"/>
              </a:rPr>
              <a:t>L5/6 English</a:t>
            </a:r>
          </a:p>
          <a:p>
            <a:pPr lvl="1"/>
            <a:r>
              <a:rPr lang="en-GB" altLang="en-US" sz="2000">
                <a:solidFill>
                  <a:schemeClr val="accent1">
                    <a:lumMod val="75000"/>
                  </a:schemeClr>
                </a:solidFill>
                <a:latin typeface="Arial"/>
                <a:cs typeface="Arial"/>
              </a:rPr>
              <a:t>L5/6 Welsh</a:t>
            </a:r>
          </a:p>
          <a:p>
            <a:r>
              <a:rPr lang="en-GB" altLang="en-US" sz="2400">
                <a:solidFill>
                  <a:schemeClr val="accent1">
                    <a:lumMod val="75000"/>
                  </a:schemeClr>
                </a:solidFill>
                <a:latin typeface="Arial"/>
                <a:cs typeface="Arial"/>
              </a:rPr>
              <a:t>Swansea campus</a:t>
            </a:r>
          </a:p>
          <a:p>
            <a:pPr lvl="1"/>
            <a:r>
              <a:rPr lang="en-GB" altLang="en-US" sz="2000">
                <a:solidFill>
                  <a:schemeClr val="accent1">
                    <a:lumMod val="75000"/>
                  </a:schemeClr>
                </a:solidFill>
                <a:latin typeface="Arial"/>
                <a:cs typeface="Arial"/>
              </a:rPr>
              <a:t>L4/5 English</a:t>
            </a:r>
          </a:p>
          <a:p>
            <a:pPr lvl="1"/>
            <a:r>
              <a:rPr lang="en-GB" altLang="en-US" sz="2000">
                <a:solidFill>
                  <a:schemeClr val="accent1">
                    <a:lumMod val="75000"/>
                  </a:schemeClr>
                </a:solidFill>
                <a:latin typeface="Arial"/>
                <a:cs typeface="Arial"/>
              </a:rPr>
              <a:t>L5/6 English</a:t>
            </a:r>
          </a:p>
          <a:p>
            <a:r>
              <a:rPr lang="en-GB" altLang="en-US" sz="2400">
                <a:solidFill>
                  <a:schemeClr val="accent1">
                    <a:lumMod val="75000"/>
                  </a:schemeClr>
                </a:solidFill>
                <a:latin typeface="Arial"/>
                <a:cs typeface="Arial"/>
              </a:rPr>
              <a:t>Cardiff</a:t>
            </a:r>
          </a:p>
          <a:p>
            <a:pPr lvl="1"/>
            <a:r>
              <a:rPr lang="en-GB" altLang="en-US" sz="2000">
                <a:solidFill>
                  <a:schemeClr val="accent1">
                    <a:lumMod val="75000"/>
                  </a:schemeClr>
                </a:solidFill>
                <a:latin typeface="Arial"/>
                <a:cs typeface="Arial"/>
              </a:rPr>
              <a:t>L4/5 English</a:t>
            </a:r>
          </a:p>
          <a:p>
            <a:pPr lvl="1"/>
            <a:r>
              <a:rPr lang="en-GB" altLang="en-US" sz="2000">
                <a:solidFill>
                  <a:schemeClr val="accent1">
                    <a:lumMod val="75000"/>
                  </a:schemeClr>
                </a:solidFill>
                <a:latin typeface="Arial"/>
                <a:cs typeface="Arial"/>
              </a:rPr>
              <a:t>L5/6 </a:t>
            </a:r>
            <a:r>
              <a:rPr lang="en-GB" altLang="en-US" sz="2000" err="1">
                <a:solidFill>
                  <a:schemeClr val="accent1">
                    <a:lumMod val="75000"/>
                  </a:schemeClr>
                </a:solidFill>
                <a:latin typeface="Arial"/>
                <a:cs typeface="Arial"/>
              </a:rPr>
              <a:t>Enlgish</a:t>
            </a:r>
          </a:p>
          <a:p>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8FB48DCE-AF1A-416D-B76A-FFB55DE0271B}"/>
              </a:ext>
            </a:extLst>
          </p:cNvPr>
          <p:cNvSpPr>
            <a:spLocks noGrp="1"/>
          </p:cNvSpPr>
          <p:nvPr>
            <p:ph type="title"/>
          </p:nvPr>
        </p:nvSpPr>
        <p:spPr>
          <a:xfrm>
            <a:off x="269473" y="602146"/>
            <a:ext cx="8599147" cy="1319579"/>
          </a:xfrm>
        </p:spPr>
        <p:txBody>
          <a:bodyPr>
            <a:normAutofit fontScale="90000"/>
          </a:bodyPr>
          <a:lstStyle/>
          <a:p>
            <a:pPr algn="ctr"/>
            <a:r>
              <a:rPr lang="en-GB" altLang="en-US" sz="5300" b="1" err="1">
                <a:latin typeface="Arial"/>
                <a:cs typeface="Arial"/>
              </a:rPr>
              <a:t>Cyfarwyddwyr</a:t>
            </a:r>
            <a:r>
              <a:rPr lang="en-GB" altLang="en-US" sz="5300" b="1">
                <a:latin typeface="Arial"/>
                <a:cs typeface="Arial"/>
              </a:rPr>
              <a:t> </a:t>
            </a:r>
            <a:r>
              <a:rPr lang="en-GB" altLang="en-US" sz="5300" b="1" err="1">
                <a:latin typeface="Arial"/>
                <a:cs typeface="Arial"/>
              </a:rPr>
              <a:t>Academaidd</a:t>
            </a:r>
            <a:br>
              <a:rPr lang="en-GB" altLang="en-US" sz="5300" b="1">
                <a:latin typeface="Arial"/>
                <a:cs typeface="Arial"/>
              </a:rPr>
            </a:br>
            <a:r>
              <a:rPr lang="en-GB" altLang="en-US" sz="5300" b="1">
                <a:solidFill>
                  <a:schemeClr val="accent1">
                    <a:lumMod val="75000"/>
                  </a:schemeClr>
                </a:solidFill>
                <a:latin typeface="Arial"/>
                <a:cs typeface="Arial"/>
              </a:rPr>
              <a:t>Academic Director</a:t>
            </a:r>
            <a:br>
              <a:rPr lang="en-GB" altLang="en-US" sz="3600"/>
            </a:br>
            <a:endParaRPr lang="en-GB" altLang="en-US" sz="3600"/>
          </a:p>
        </p:txBody>
      </p:sp>
      <p:sp>
        <p:nvSpPr>
          <p:cNvPr id="32771" name="Text Placeholder 3">
            <a:extLst>
              <a:ext uri="{FF2B5EF4-FFF2-40B4-BE49-F238E27FC236}">
                <a16:creationId xmlns:a16="http://schemas.microsoft.com/office/drawing/2014/main" id="{BBDF4EE4-C3FE-4F04-AAFB-5C335C2CFCB1}"/>
              </a:ext>
            </a:extLst>
          </p:cNvPr>
          <p:cNvSpPr>
            <a:spLocks noGrp="1"/>
          </p:cNvSpPr>
          <p:nvPr>
            <p:ph idx="1"/>
          </p:nvPr>
        </p:nvSpPr>
        <p:spPr>
          <a:xfrm>
            <a:off x="2284249" y="2398717"/>
            <a:ext cx="7886700" cy="3640897"/>
          </a:xfrm>
        </p:spPr>
        <p:txBody>
          <a:bodyPr vert="horz" lIns="91440" tIns="45720" rIns="91440" bIns="45720" rtlCol="0" anchor="t">
            <a:noAutofit/>
          </a:bodyPr>
          <a:lstStyle/>
          <a:p>
            <a:pPr algn="ctr"/>
            <a:endParaRPr lang="en-GB" sz="2400">
              <a:ea typeface="Calibri"/>
              <a:cs typeface="Calibri"/>
            </a:endParaRPr>
          </a:p>
          <a:p>
            <a:pPr algn="ctr"/>
            <a:r>
              <a:rPr lang="en-GB" sz="2400">
                <a:ea typeface="Calibri"/>
                <a:cs typeface="Calibri"/>
              </a:rPr>
              <a:t>Natalie MacDonald</a:t>
            </a:r>
            <a:endParaRPr lang="en-US" sz="2400">
              <a:ea typeface="Calibri"/>
              <a:cs typeface="Calibri"/>
            </a:endParaRPr>
          </a:p>
          <a:p>
            <a:pPr algn="ctr"/>
            <a:r>
              <a:rPr lang="en-GB" sz="2400">
                <a:ea typeface="Calibri"/>
                <a:cs typeface="Calibri"/>
              </a:rPr>
              <a:t>Lecturer</a:t>
            </a:r>
          </a:p>
          <a:p>
            <a:pPr algn="ctr"/>
            <a:r>
              <a:rPr lang="en-GB" sz="2400">
                <a:ea typeface="Calibri"/>
                <a:cs typeface="Calibri"/>
                <a:hlinkClick r:id="rId3"/>
              </a:rPr>
              <a:t>Natalie.Macdonald@uwtsd.ac.u</a:t>
            </a:r>
            <a:endParaRPr lang="en-GB"/>
          </a:p>
          <a:p>
            <a:pPr algn="ctr"/>
            <a:endParaRPr lang="en-GB" altLang="en-US" sz="2400"/>
          </a:p>
        </p:txBody>
      </p:sp>
      <p:pic>
        <p:nvPicPr>
          <p:cNvPr id="2" name="Picture 1" descr="A person smiling for the camera&#10;&#10;Description automatically generated">
            <a:extLst>
              <a:ext uri="{FF2B5EF4-FFF2-40B4-BE49-F238E27FC236}">
                <a16:creationId xmlns:a16="http://schemas.microsoft.com/office/drawing/2014/main" id="{679BA48A-5EE8-066F-3A27-909E65305BDB}"/>
              </a:ext>
            </a:extLst>
          </p:cNvPr>
          <p:cNvPicPr>
            <a:picLocks noChangeAspect="1"/>
          </p:cNvPicPr>
          <p:nvPr/>
        </p:nvPicPr>
        <p:blipFill>
          <a:blip r:embed="rId4"/>
          <a:stretch>
            <a:fillRect/>
          </a:stretch>
        </p:blipFill>
        <p:spPr>
          <a:xfrm>
            <a:off x="605544" y="2084780"/>
            <a:ext cx="2724144" cy="3790048"/>
          </a:xfrm>
          <a:prstGeom prst="rect">
            <a:avLst/>
          </a:prstGeom>
        </p:spPr>
      </p:pic>
    </p:spTree>
    <p:extLst>
      <p:ext uri="{BB962C8B-B14F-4D97-AF65-F5344CB8AC3E}">
        <p14:creationId xmlns:p14="http://schemas.microsoft.com/office/powerpoint/2010/main" val="17249693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8FB48DCE-AF1A-416D-B76A-FFB55DE0271B}"/>
              </a:ext>
            </a:extLst>
          </p:cNvPr>
          <p:cNvSpPr>
            <a:spLocks noGrp="1"/>
          </p:cNvSpPr>
          <p:nvPr>
            <p:ph type="title"/>
          </p:nvPr>
        </p:nvSpPr>
        <p:spPr/>
        <p:txBody>
          <a:bodyPr>
            <a:normAutofit fontScale="90000"/>
          </a:bodyPr>
          <a:lstStyle/>
          <a:p>
            <a:pPr algn="ctr"/>
            <a:r>
              <a:rPr lang="en-GB" altLang="en-US" sz="5300" b="1" err="1">
                <a:latin typeface="Arial" panose="020B0604020202020204" pitchFamily="34" charset="0"/>
                <a:cs typeface="Arial" panose="020B0604020202020204" pitchFamily="34" charset="0"/>
              </a:rPr>
              <a:t>Cyfarwyddwyr</a:t>
            </a:r>
            <a:r>
              <a:rPr lang="en-GB" altLang="en-US" sz="5300" b="1">
                <a:latin typeface="Arial" panose="020B0604020202020204" pitchFamily="34" charset="0"/>
                <a:cs typeface="Arial" panose="020B0604020202020204" pitchFamily="34" charset="0"/>
              </a:rPr>
              <a:t> </a:t>
            </a:r>
            <a:r>
              <a:rPr lang="en-GB" altLang="en-US" sz="5300" b="1" err="1">
                <a:latin typeface="Arial" panose="020B0604020202020204" pitchFamily="34" charset="0"/>
                <a:cs typeface="Arial" panose="020B0604020202020204" pitchFamily="34" charset="0"/>
              </a:rPr>
              <a:t>Rhaglen</a:t>
            </a:r>
            <a:br>
              <a:rPr lang="en-GB" altLang="en-US" sz="5300" b="1">
                <a:latin typeface="Arial" panose="020B0604020202020204" pitchFamily="34" charset="0"/>
                <a:cs typeface="Arial" panose="020B0604020202020204" pitchFamily="34" charset="0"/>
              </a:rPr>
            </a:br>
            <a:r>
              <a:rPr lang="en-GB" altLang="en-US" sz="5300" b="1">
                <a:solidFill>
                  <a:schemeClr val="accent1">
                    <a:lumMod val="75000"/>
                  </a:schemeClr>
                </a:solidFill>
                <a:latin typeface="Arial" panose="020B0604020202020204" pitchFamily="34" charset="0"/>
                <a:cs typeface="Arial" panose="020B0604020202020204" pitchFamily="34" charset="0"/>
              </a:rPr>
              <a:t>Programme Directors</a:t>
            </a:r>
            <a:br>
              <a:rPr lang="en-GB" altLang="en-US" sz="3600"/>
            </a:br>
            <a:endParaRPr lang="en-GB" altLang="en-US" sz="3600"/>
          </a:p>
        </p:txBody>
      </p:sp>
      <p:pic>
        <p:nvPicPr>
          <p:cNvPr id="8" name="Content Placeholder 6">
            <a:extLst>
              <a:ext uri="{FF2B5EF4-FFF2-40B4-BE49-F238E27FC236}">
                <a16:creationId xmlns:a16="http://schemas.microsoft.com/office/drawing/2014/main" id="{BFCF650D-809F-423C-8101-5628F47F82BA}"/>
              </a:ext>
            </a:extLst>
          </p:cNvPr>
          <p:cNvPicPr>
            <a:picLocks noGrp="1"/>
          </p:cNvPicPr>
          <p:nvPr>
            <p:ph sz="half" idx="2"/>
          </p:nvPr>
        </p:nvPicPr>
        <p:blipFill>
          <a:blip r:embed="rId3">
            <a:extLst>
              <a:ext uri="{28A0092B-C50C-407E-A947-70E740481C1C}">
                <a14:useLocalDpi xmlns:a14="http://schemas.microsoft.com/office/drawing/2010/main" val="0"/>
              </a:ext>
            </a:extLst>
          </a:blip>
          <a:stretch>
            <a:fillRect/>
          </a:stretch>
        </p:blipFill>
        <p:spPr>
          <a:xfrm>
            <a:off x="1330628" y="1611367"/>
            <a:ext cx="1905000" cy="2476500"/>
          </a:xfrm>
        </p:spPr>
      </p:pic>
      <p:sp>
        <p:nvSpPr>
          <p:cNvPr id="32771" name="Text Placeholder 3">
            <a:extLst>
              <a:ext uri="{FF2B5EF4-FFF2-40B4-BE49-F238E27FC236}">
                <a16:creationId xmlns:a16="http://schemas.microsoft.com/office/drawing/2014/main" id="{BBDF4EE4-C3FE-4F04-AAFB-5C335C2CFCB1}"/>
              </a:ext>
            </a:extLst>
          </p:cNvPr>
          <p:cNvSpPr>
            <a:spLocks noGrp="1"/>
          </p:cNvSpPr>
          <p:nvPr>
            <p:ph type="body" idx="4294967295"/>
          </p:nvPr>
        </p:nvSpPr>
        <p:spPr>
          <a:xfrm>
            <a:off x="12451" y="4553536"/>
            <a:ext cx="4541838" cy="639763"/>
          </a:xfrm>
        </p:spPr>
        <p:txBody>
          <a:bodyPr vert="horz" lIns="91440" tIns="45720" rIns="91440" bIns="45720" rtlCol="0" anchor="t">
            <a:noAutofit/>
          </a:bodyPr>
          <a:lstStyle/>
          <a:p>
            <a:pPr algn="ctr"/>
            <a:r>
              <a:rPr lang="en-GB" altLang="en-US" sz="2400"/>
              <a:t>2 year (accelerated) FTF	 </a:t>
            </a:r>
          </a:p>
          <a:p>
            <a:pPr algn="ctr"/>
            <a:r>
              <a:rPr lang="en-GB" altLang="en-US" sz="2400"/>
              <a:t>Alison Rees Edwards</a:t>
            </a:r>
            <a:endParaRPr lang="en-GB" altLang="en-US" sz="2400">
              <a:ea typeface="Calibri"/>
              <a:cs typeface="Calibri"/>
            </a:endParaRPr>
          </a:p>
          <a:p>
            <a:pPr algn="ctr"/>
            <a:r>
              <a:rPr lang="en-GB" altLang="en-US" sz="2400">
                <a:ea typeface="Calibri"/>
                <a:cs typeface="Calibri"/>
                <a:hlinkClick r:id="rId4"/>
              </a:rPr>
              <a:t>A.Rees-Edwards@uwtsd.ac.uk</a:t>
            </a:r>
            <a:r>
              <a:rPr lang="en-GB" altLang="en-US" sz="2400">
                <a:ea typeface="Calibri"/>
                <a:cs typeface="Calibri"/>
              </a:rPr>
              <a:t> </a:t>
            </a:r>
          </a:p>
        </p:txBody>
      </p:sp>
      <p:sp>
        <p:nvSpPr>
          <p:cNvPr id="32772" name="Text Placeholder 5">
            <a:extLst>
              <a:ext uri="{FF2B5EF4-FFF2-40B4-BE49-F238E27FC236}">
                <a16:creationId xmlns:a16="http://schemas.microsoft.com/office/drawing/2014/main" id="{53DF1516-A970-44D4-8E46-1D717E73CEB1}"/>
              </a:ext>
            </a:extLst>
          </p:cNvPr>
          <p:cNvSpPr>
            <a:spLocks noGrp="1"/>
          </p:cNvSpPr>
          <p:nvPr>
            <p:ph type="body" sz="quarter" idx="4294967295"/>
          </p:nvPr>
        </p:nvSpPr>
        <p:spPr>
          <a:xfrm>
            <a:off x="4554289" y="4698657"/>
            <a:ext cx="4541837" cy="638175"/>
          </a:xfrm>
        </p:spPr>
        <p:txBody>
          <a:bodyPr vert="horz" lIns="91440" tIns="45720" rIns="91440" bIns="45720" rtlCol="0" anchor="t">
            <a:normAutofit fontScale="25000" lnSpcReduction="20000"/>
          </a:bodyPr>
          <a:lstStyle/>
          <a:p>
            <a:pPr algn="ctr"/>
            <a:r>
              <a:rPr lang="en-GB" altLang="en-US" sz="9600"/>
              <a:t>3 year </a:t>
            </a:r>
            <a:r>
              <a:rPr lang="en-GB" altLang="en-US" sz="9600" err="1"/>
              <a:t>Dydd</a:t>
            </a:r>
            <a:r>
              <a:rPr lang="en-GB" altLang="en-US" sz="9600"/>
              <a:t>/Day</a:t>
            </a:r>
          </a:p>
          <a:p>
            <a:pPr algn="ctr"/>
            <a:r>
              <a:rPr lang="en-GB" altLang="en-US" sz="9600"/>
              <a:t>Natasha Young</a:t>
            </a:r>
            <a:endParaRPr lang="en-GB" altLang="en-US" sz="9600">
              <a:ea typeface="Calibri"/>
              <a:cs typeface="Calibri"/>
            </a:endParaRPr>
          </a:p>
          <a:p>
            <a:pPr algn="ctr"/>
            <a:r>
              <a:rPr lang="en-GB" altLang="en-US" sz="9600">
                <a:hlinkClick r:id="rId5"/>
              </a:rPr>
              <a:t>N.young@uwtsd.ac.uk</a:t>
            </a:r>
            <a:r>
              <a:rPr lang="en-GB" altLang="en-US" sz="9600"/>
              <a:t>  </a:t>
            </a:r>
            <a:endParaRPr lang="en-GB" altLang="en-US" sz="9600">
              <a:ea typeface="Calibri"/>
              <a:cs typeface="Calibri"/>
            </a:endParaRPr>
          </a:p>
          <a:p>
            <a:pPr algn="ctr"/>
            <a:endParaRPr lang="en-GB" altLang="en-US"/>
          </a:p>
        </p:txBody>
      </p:sp>
      <p:pic>
        <p:nvPicPr>
          <p:cNvPr id="5" name="Picture 4" descr="A person taking a selfie&#10;&#10;Description automatically generated">
            <a:extLst>
              <a:ext uri="{FF2B5EF4-FFF2-40B4-BE49-F238E27FC236}">
                <a16:creationId xmlns:a16="http://schemas.microsoft.com/office/drawing/2014/main" id="{7967E671-EEA5-F852-61C0-496E62B56B2F}"/>
              </a:ext>
            </a:extLst>
          </p:cNvPr>
          <p:cNvPicPr>
            <a:picLocks noChangeAspect="1"/>
          </p:cNvPicPr>
          <p:nvPr/>
        </p:nvPicPr>
        <p:blipFill rotWithShape="1">
          <a:blip r:embed="rId6"/>
          <a:srcRect t="9971"/>
          <a:stretch/>
        </p:blipFill>
        <p:spPr>
          <a:xfrm>
            <a:off x="5802120" y="1612813"/>
            <a:ext cx="2044863" cy="2482209"/>
          </a:xfrm>
          <a:prstGeom prst="rect">
            <a:avLst/>
          </a:prstGeom>
        </p:spPr>
      </p:pic>
    </p:spTree>
    <p:extLst>
      <p:ext uri="{BB962C8B-B14F-4D97-AF65-F5344CB8AC3E}">
        <p14:creationId xmlns:p14="http://schemas.microsoft.com/office/powerpoint/2010/main" val="4792609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B3A2877C-3854-4C54-94D8-98A26A3275A5}"/>
              </a:ext>
            </a:extLst>
          </p:cNvPr>
          <p:cNvSpPr>
            <a:spLocks noGrp="1"/>
          </p:cNvSpPr>
          <p:nvPr>
            <p:ph type="title"/>
          </p:nvPr>
        </p:nvSpPr>
        <p:spPr/>
        <p:txBody>
          <a:bodyPr>
            <a:noAutofit/>
          </a:bodyPr>
          <a:lstStyle/>
          <a:p>
            <a:pPr algn="ctr"/>
            <a:r>
              <a:rPr lang="en-GB" altLang="en-US" sz="4800" b="1" err="1">
                <a:latin typeface="Arial" panose="020B0604020202020204" pitchFamily="34" charset="0"/>
                <a:cs typeface="Arial" panose="020B0604020202020204" pitchFamily="34" charset="0"/>
              </a:rPr>
              <a:t>Tîm</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Blynyddoedd</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Cynnar</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Early Years Team</a:t>
            </a:r>
          </a:p>
        </p:txBody>
      </p:sp>
      <p:pic>
        <p:nvPicPr>
          <p:cNvPr id="3" name="Content Placeholder 2">
            <a:extLst>
              <a:ext uri="{FF2B5EF4-FFF2-40B4-BE49-F238E27FC236}">
                <a16:creationId xmlns:a16="http://schemas.microsoft.com/office/drawing/2014/main" id="{36B5FB66-AE15-4BC6-A7BD-18152C9257DA}"/>
              </a:ext>
            </a:extLst>
          </p:cNvPr>
          <p:cNvPicPr>
            <a:picLocks noGrp="1" noChangeAspect="1"/>
          </p:cNvPicPr>
          <p:nvPr>
            <p:ph sz="half" idx="1"/>
          </p:nvPr>
        </p:nvPicPr>
        <p:blipFill rotWithShape="1">
          <a:blip r:embed="rId3"/>
          <a:srcRect l="29351" r="29684"/>
          <a:stretch/>
        </p:blipFill>
        <p:spPr>
          <a:xfrm>
            <a:off x="1609725" y="1917700"/>
            <a:ext cx="1584176" cy="2290017"/>
          </a:xfrm>
          <a:prstGeom prst="rect">
            <a:avLst/>
          </a:prstGeom>
        </p:spPr>
      </p:pic>
      <p:pic>
        <p:nvPicPr>
          <p:cNvPr id="34821" name="Content Placeholder 7">
            <a:extLst>
              <a:ext uri="{FF2B5EF4-FFF2-40B4-BE49-F238E27FC236}">
                <a16:creationId xmlns:a16="http://schemas.microsoft.com/office/drawing/2014/main" id="{0513D491-E2C6-4C61-8167-F5D3655D011B}"/>
              </a:ext>
            </a:extLst>
          </p:cNvPr>
          <p:cNvPicPr>
            <a:picLocks noGrp="1" noChangeAspect="1"/>
          </p:cNvPicPr>
          <p:nvPr>
            <p:ph sz="half" idx="2"/>
          </p:nvPr>
        </p:nvPicPr>
        <p:blipFill rotWithShape="1">
          <a:blip r:embed="rId4">
            <a:extLst>
              <a:ext uri="{28A0092B-C50C-407E-A947-70E740481C1C}">
                <a14:useLocalDpi xmlns:a14="http://schemas.microsoft.com/office/drawing/2010/main" val="0"/>
              </a:ext>
            </a:extLst>
          </a:blip>
          <a:stretch/>
        </p:blipFill>
        <p:spPr>
          <a:xfrm>
            <a:off x="5436096" y="1824458"/>
            <a:ext cx="1905000" cy="2476500"/>
          </a:xfrm>
        </p:spPr>
      </p:pic>
      <p:sp>
        <p:nvSpPr>
          <p:cNvPr id="34819" name="Text Placeholder 2">
            <a:extLst>
              <a:ext uri="{FF2B5EF4-FFF2-40B4-BE49-F238E27FC236}">
                <a16:creationId xmlns:a16="http://schemas.microsoft.com/office/drawing/2014/main" id="{2401812E-C133-42A2-B167-B5437C2ACB9F}"/>
              </a:ext>
            </a:extLst>
          </p:cNvPr>
          <p:cNvSpPr>
            <a:spLocks noGrp="1"/>
          </p:cNvSpPr>
          <p:nvPr>
            <p:ph type="body" idx="4294967295"/>
          </p:nvPr>
        </p:nvSpPr>
        <p:spPr>
          <a:xfrm>
            <a:off x="381719" y="4635956"/>
            <a:ext cx="4040187" cy="639763"/>
          </a:xfrm>
        </p:spPr>
        <p:txBody>
          <a:bodyPr>
            <a:noAutofit/>
          </a:bodyPr>
          <a:lstStyle/>
          <a:p>
            <a:pPr algn="ctr"/>
            <a:r>
              <a:rPr lang="en-GB" altLang="en-US" sz="2400"/>
              <a:t>Dr Jessica Pitman</a:t>
            </a:r>
          </a:p>
          <a:p>
            <a:pPr algn="ctr"/>
            <a:r>
              <a:rPr lang="en-GB" altLang="en-US" sz="2400">
                <a:hlinkClick r:id="rId5"/>
              </a:rPr>
              <a:t>j.pitman@uwtsd.ac.uk</a:t>
            </a:r>
            <a:r>
              <a:rPr lang="en-GB" altLang="en-US" sz="2400"/>
              <a:t> </a:t>
            </a:r>
          </a:p>
        </p:txBody>
      </p:sp>
      <p:sp>
        <p:nvSpPr>
          <p:cNvPr id="34820" name="Text Placeholder 4">
            <a:extLst>
              <a:ext uri="{FF2B5EF4-FFF2-40B4-BE49-F238E27FC236}">
                <a16:creationId xmlns:a16="http://schemas.microsoft.com/office/drawing/2014/main" id="{8F7AE500-E4B5-4863-AF50-3CF21B51DE0F}"/>
              </a:ext>
            </a:extLst>
          </p:cNvPr>
          <p:cNvSpPr>
            <a:spLocks noGrp="1"/>
          </p:cNvSpPr>
          <p:nvPr>
            <p:ph type="body" sz="quarter" idx="4294967295"/>
          </p:nvPr>
        </p:nvSpPr>
        <p:spPr>
          <a:xfrm>
            <a:off x="4473575" y="4653136"/>
            <a:ext cx="4041775" cy="639763"/>
          </a:xfrm>
        </p:spPr>
        <p:txBody>
          <a:bodyPr>
            <a:noAutofit/>
          </a:bodyPr>
          <a:lstStyle/>
          <a:p>
            <a:pPr algn="ctr"/>
            <a:r>
              <a:rPr lang="en-GB" altLang="en-US" sz="2400"/>
              <a:t>Dr Glenda Tinney</a:t>
            </a:r>
          </a:p>
          <a:p>
            <a:pPr algn="ctr"/>
            <a:r>
              <a:rPr lang="en-GB" altLang="en-US" sz="2400">
                <a:hlinkClick r:id="rId6"/>
              </a:rPr>
              <a:t>g.tinney@uwtsd.ac.uk</a:t>
            </a:r>
            <a:r>
              <a:rPr lang="en-GB" altLang="en-US" sz="2400"/>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3301EA8D-EA94-402C-82E7-EA4323618EF8}"/>
              </a:ext>
            </a:extLst>
          </p:cNvPr>
          <p:cNvSpPr>
            <a:spLocks noGrp="1"/>
          </p:cNvSpPr>
          <p:nvPr>
            <p:ph type="title"/>
          </p:nvPr>
        </p:nvSpPr>
        <p:spPr/>
        <p:txBody>
          <a:bodyPr>
            <a:noAutofit/>
          </a:bodyPr>
          <a:lstStyle/>
          <a:p>
            <a:pPr algn="ctr"/>
            <a:r>
              <a:rPr lang="en-GB" altLang="en-US" sz="4800" b="1" err="1">
                <a:latin typeface="Arial" panose="020B0604020202020204" pitchFamily="34" charset="0"/>
                <a:cs typeface="Arial" panose="020B0604020202020204" pitchFamily="34" charset="0"/>
              </a:rPr>
              <a:t>Tîm</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Blynyddoedd</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Cynnar</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Early Years Team</a:t>
            </a:r>
          </a:p>
        </p:txBody>
      </p:sp>
      <p:pic>
        <p:nvPicPr>
          <p:cNvPr id="36870" name="Content Placeholder 6">
            <a:extLst>
              <a:ext uri="{FF2B5EF4-FFF2-40B4-BE49-F238E27FC236}">
                <a16:creationId xmlns:a16="http://schemas.microsoft.com/office/drawing/2014/main" id="{2751983F-FBAA-4AA6-9B54-D8B4DA4D1C14}"/>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619672" y="1995077"/>
            <a:ext cx="1905000" cy="2476500"/>
          </a:xfrm>
        </p:spPr>
      </p:pic>
      <p:sp>
        <p:nvSpPr>
          <p:cNvPr id="36867" name="Text Placeholder 2">
            <a:extLst>
              <a:ext uri="{FF2B5EF4-FFF2-40B4-BE49-F238E27FC236}">
                <a16:creationId xmlns:a16="http://schemas.microsoft.com/office/drawing/2014/main" id="{AB915868-4BE6-446F-A840-478D472C18A7}"/>
              </a:ext>
            </a:extLst>
          </p:cNvPr>
          <p:cNvSpPr>
            <a:spLocks noGrp="1"/>
          </p:cNvSpPr>
          <p:nvPr>
            <p:ph sz="half" idx="2"/>
          </p:nvPr>
        </p:nvSpPr>
        <p:spPr>
          <a:xfrm>
            <a:off x="4938221" y="4653136"/>
            <a:ext cx="3932977" cy="1243335"/>
          </a:xfrm>
        </p:spPr>
        <p:txBody>
          <a:bodyPr vert="horz" lIns="91440" tIns="45720" rIns="91440" bIns="45720" rtlCol="0" anchor="t">
            <a:noAutofit/>
          </a:bodyPr>
          <a:lstStyle/>
          <a:p>
            <a:pPr algn="ctr"/>
            <a:r>
              <a:rPr lang="en-GB" altLang="en-US" sz="2400"/>
              <a:t>Natasha Jones</a:t>
            </a:r>
          </a:p>
          <a:p>
            <a:pPr algn="ctr"/>
            <a:r>
              <a:rPr lang="en-GB" altLang="en-US" sz="2400">
                <a:ea typeface="Calibri"/>
                <a:cs typeface="Calibri"/>
                <a:hlinkClick r:id="rId4"/>
              </a:rPr>
              <a:t>Natasha.jones@uwtsd.ac.uk</a:t>
            </a:r>
            <a:r>
              <a:rPr lang="en-GB" altLang="en-US" sz="2400">
                <a:ea typeface="Calibri"/>
                <a:cs typeface="Calibri"/>
              </a:rPr>
              <a:t> </a:t>
            </a:r>
          </a:p>
        </p:txBody>
      </p:sp>
      <p:sp>
        <p:nvSpPr>
          <p:cNvPr id="36869" name="Text Placeholder 4">
            <a:extLst>
              <a:ext uri="{FF2B5EF4-FFF2-40B4-BE49-F238E27FC236}">
                <a16:creationId xmlns:a16="http://schemas.microsoft.com/office/drawing/2014/main" id="{D0AF00AB-5260-4C13-9D2F-88632928DC61}"/>
              </a:ext>
            </a:extLst>
          </p:cNvPr>
          <p:cNvSpPr>
            <a:spLocks noGrp="1"/>
          </p:cNvSpPr>
          <p:nvPr>
            <p:ph type="body" sz="quarter" idx="4294967295"/>
          </p:nvPr>
        </p:nvSpPr>
        <p:spPr>
          <a:xfrm>
            <a:off x="395536" y="4653136"/>
            <a:ext cx="4041775" cy="639763"/>
          </a:xfrm>
        </p:spPr>
        <p:txBody>
          <a:bodyPr>
            <a:noAutofit/>
          </a:bodyPr>
          <a:lstStyle/>
          <a:p>
            <a:pPr algn="ctr"/>
            <a:r>
              <a:rPr lang="en-GB" altLang="en-US" sz="2400"/>
              <a:t>Paul Darby</a:t>
            </a:r>
          </a:p>
          <a:p>
            <a:pPr algn="ctr"/>
            <a:r>
              <a:rPr lang="en-GB" altLang="en-US" sz="2400">
                <a:hlinkClick r:id="rId5"/>
              </a:rPr>
              <a:t>Paul.darby@uwtsd.ac.uk</a:t>
            </a:r>
            <a:r>
              <a:rPr lang="en-GB" altLang="en-US" sz="2400"/>
              <a:t> </a:t>
            </a:r>
          </a:p>
        </p:txBody>
      </p:sp>
      <p:pic>
        <p:nvPicPr>
          <p:cNvPr id="4" name="Content Placeholder 3" descr="A person taking a selfie&#10;&#10;Description automatically generated">
            <a:extLst>
              <a:ext uri="{FF2B5EF4-FFF2-40B4-BE49-F238E27FC236}">
                <a16:creationId xmlns:a16="http://schemas.microsoft.com/office/drawing/2014/main" id="{FD2F262C-B2A1-AEBE-22ED-D24BAF90E465}"/>
              </a:ext>
            </a:extLst>
          </p:cNvPr>
          <p:cNvPicPr>
            <a:picLocks noChangeAspect="1"/>
          </p:cNvPicPr>
          <p:nvPr/>
        </p:nvPicPr>
        <p:blipFill rotWithShape="1">
          <a:blip r:embed="rId6"/>
          <a:srcRect l="10267" r="16246" b="48399"/>
          <a:stretch/>
        </p:blipFill>
        <p:spPr>
          <a:xfrm>
            <a:off x="5508104" y="1971950"/>
            <a:ext cx="2295435" cy="2506826"/>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48DB98-2A06-E901-0C77-19DD94EB59B1}"/>
            </a:ext>
          </a:extLst>
        </p:cNvPr>
        <p:cNvGrpSpPr/>
        <p:nvPr/>
      </p:nvGrpSpPr>
      <p:grpSpPr>
        <a:xfrm>
          <a:off x="0" y="0"/>
          <a:ext cx="0" cy="0"/>
          <a:chOff x="0" y="0"/>
          <a:chExt cx="0" cy="0"/>
        </a:xfrm>
      </p:grpSpPr>
      <p:sp>
        <p:nvSpPr>
          <p:cNvPr id="36866" name="Title 1">
            <a:extLst>
              <a:ext uri="{FF2B5EF4-FFF2-40B4-BE49-F238E27FC236}">
                <a16:creationId xmlns:a16="http://schemas.microsoft.com/office/drawing/2014/main" id="{93646E6D-6F0E-293E-2D55-4A0BB728E6F7}"/>
              </a:ext>
            </a:extLst>
          </p:cNvPr>
          <p:cNvSpPr>
            <a:spLocks noGrp="1"/>
          </p:cNvSpPr>
          <p:nvPr>
            <p:ph type="title"/>
          </p:nvPr>
        </p:nvSpPr>
        <p:spPr/>
        <p:txBody>
          <a:bodyPr>
            <a:noAutofit/>
          </a:bodyPr>
          <a:lstStyle/>
          <a:p>
            <a:pPr algn="ctr"/>
            <a:r>
              <a:rPr lang="en-GB" altLang="en-US" sz="4800" b="1" err="1">
                <a:latin typeface="Arial" panose="020B0604020202020204" pitchFamily="34" charset="0"/>
                <a:cs typeface="Arial" panose="020B0604020202020204" pitchFamily="34" charset="0"/>
              </a:rPr>
              <a:t>Tîm</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Blynyddoedd</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Cynnar</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Early Years Team</a:t>
            </a:r>
          </a:p>
        </p:txBody>
      </p:sp>
      <p:sp>
        <p:nvSpPr>
          <p:cNvPr id="36867" name="Text Placeholder 2">
            <a:extLst>
              <a:ext uri="{FF2B5EF4-FFF2-40B4-BE49-F238E27FC236}">
                <a16:creationId xmlns:a16="http://schemas.microsoft.com/office/drawing/2014/main" id="{1716E2E8-1A02-15BA-4B7E-DAF686CDFB4F}"/>
              </a:ext>
            </a:extLst>
          </p:cNvPr>
          <p:cNvSpPr>
            <a:spLocks noGrp="1"/>
          </p:cNvSpPr>
          <p:nvPr>
            <p:ph sz="half" idx="2"/>
          </p:nvPr>
        </p:nvSpPr>
        <p:spPr>
          <a:xfrm>
            <a:off x="4938221" y="4653136"/>
            <a:ext cx="3932977" cy="1243335"/>
          </a:xfrm>
        </p:spPr>
        <p:txBody>
          <a:bodyPr vert="horz" lIns="91440" tIns="45720" rIns="91440" bIns="45720" rtlCol="0" anchor="t">
            <a:noAutofit/>
          </a:bodyPr>
          <a:lstStyle/>
          <a:p>
            <a:pPr algn="ctr"/>
            <a:r>
              <a:rPr lang="en-GB" altLang="en-US" sz="2400"/>
              <a:t>Laura Jenkins</a:t>
            </a:r>
          </a:p>
          <a:p>
            <a:pPr algn="ctr"/>
            <a:r>
              <a:rPr lang="en-GB" altLang="en-US" sz="2400">
                <a:ea typeface="Calibri"/>
                <a:cs typeface="Calibri"/>
                <a:hlinkClick r:id="rId3"/>
              </a:rPr>
              <a:t>l.jenkins@uwtsd.ac.uk</a:t>
            </a:r>
            <a:r>
              <a:rPr lang="en-GB" altLang="en-US" sz="2400">
                <a:ea typeface="Calibri"/>
                <a:cs typeface="Calibri"/>
              </a:rPr>
              <a:t> </a:t>
            </a:r>
          </a:p>
        </p:txBody>
      </p:sp>
      <p:sp>
        <p:nvSpPr>
          <p:cNvPr id="36869" name="Text Placeholder 4">
            <a:extLst>
              <a:ext uri="{FF2B5EF4-FFF2-40B4-BE49-F238E27FC236}">
                <a16:creationId xmlns:a16="http://schemas.microsoft.com/office/drawing/2014/main" id="{CAB8888B-03F9-FE9B-2F83-23FBE04E1EBF}"/>
              </a:ext>
            </a:extLst>
          </p:cNvPr>
          <p:cNvSpPr>
            <a:spLocks noGrp="1"/>
          </p:cNvSpPr>
          <p:nvPr>
            <p:ph type="body" sz="quarter" idx="4294967295"/>
          </p:nvPr>
        </p:nvSpPr>
        <p:spPr>
          <a:xfrm>
            <a:off x="395536" y="4653136"/>
            <a:ext cx="4041775" cy="639763"/>
          </a:xfrm>
        </p:spPr>
        <p:txBody>
          <a:bodyPr vert="horz" lIns="91440" tIns="45720" rIns="91440" bIns="45720" rtlCol="0" anchor="t">
            <a:noAutofit/>
          </a:bodyPr>
          <a:lstStyle/>
          <a:p>
            <a:pPr algn="ctr"/>
            <a:r>
              <a:rPr lang="en-GB" altLang="en-US" sz="2400">
                <a:ea typeface="Calibri"/>
                <a:cs typeface="Calibri"/>
              </a:rPr>
              <a:t>Ken Dicks</a:t>
            </a:r>
          </a:p>
          <a:p>
            <a:pPr algn="ctr"/>
            <a:r>
              <a:rPr lang="en-GB" altLang="en-US" sz="2400">
                <a:hlinkClick r:id="rId4"/>
              </a:rPr>
              <a:t>Ken.dicks@uwtsd.ac.uk</a:t>
            </a:r>
            <a:r>
              <a:rPr lang="en-GB" altLang="en-US" sz="2400"/>
              <a:t> </a:t>
            </a:r>
            <a:endParaRPr lang="en-GB" altLang="en-US" sz="2400">
              <a:ea typeface="Calibri"/>
              <a:cs typeface="Calibri"/>
            </a:endParaRPr>
          </a:p>
        </p:txBody>
      </p:sp>
      <p:pic>
        <p:nvPicPr>
          <p:cNvPr id="5" name="Content Placeholder 4" descr="A person wearing headphones&#10;&#10;AI-generated content may be incorrect.">
            <a:extLst>
              <a:ext uri="{FF2B5EF4-FFF2-40B4-BE49-F238E27FC236}">
                <a16:creationId xmlns:a16="http://schemas.microsoft.com/office/drawing/2014/main" id="{3BD52EF7-3693-4BBB-EB4E-C896EEEA472E}"/>
              </a:ext>
            </a:extLst>
          </p:cNvPr>
          <p:cNvPicPr>
            <a:picLocks noGrp="1" noChangeAspect="1"/>
          </p:cNvPicPr>
          <p:nvPr>
            <p:ph sz="half" idx="1"/>
          </p:nvPr>
        </p:nvPicPr>
        <p:blipFill>
          <a:blip r:embed="rId5"/>
          <a:stretch>
            <a:fillRect/>
          </a:stretch>
        </p:blipFill>
        <p:spPr>
          <a:xfrm>
            <a:off x="1040490" y="1856517"/>
            <a:ext cx="2487416" cy="2796608"/>
          </a:xfrm>
          <a:prstGeom prst="rect">
            <a:avLst/>
          </a:prstGeom>
        </p:spPr>
      </p:pic>
      <p:pic>
        <p:nvPicPr>
          <p:cNvPr id="6" name="Picture 5" descr="A person wearing glasses and smiling&#10;&#10;AI-generated content may be incorrect.">
            <a:extLst>
              <a:ext uri="{FF2B5EF4-FFF2-40B4-BE49-F238E27FC236}">
                <a16:creationId xmlns:a16="http://schemas.microsoft.com/office/drawing/2014/main" id="{A1887682-57A6-AB0A-B828-A675AE4CA7ED}"/>
              </a:ext>
            </a:extLst>
          </p:cNvPr>
          <p:cNvPicPr>
            <a:picLocks noChangeAspect="1"/>
          </p:cNvPicPr>
          <p:nvPr/>
        </p:nvPicPr>
        <p:blipFill>
          <a:blip r:embed="rId6"/>
          <a:srcRect t="8154" r="-156" b="11665"/>
          <a:stretch>
            <a:fillRect/>
          </a:stretch>
        </p:blipFill>
        <p:spPr>
          <a:xfrm>
            <a:off x="5660039" y="1867802"/>
            <a:ext cx="2488608" cy="2782135"/>
          </a:xfrm>
          <a:prstGeom prst="rect">
            <a:avLst/>
          </a:prstGeom>
        </p:spPr>
      </p:pic>
    </p:spTree>
    <p:extLst>
      <p:ext uri="{BB962C8B-B14F-4D97-AF65-F5344CB8AC3E}">
        <p14:creationId xmlns:p14="http://schemas.microsoft.com/office/powerpoint/2010/main" val="3734840987"/>
      </p:ext>
    </p:extLst>
  </p:cSld>
  <p:clrMapOvr>
    <a:masterClrMapping/>
  </p:clrMapOvr>
</p:sld>
</file>

<file path=ppt/theme/theme1.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LengthInSeconds xmlns="d63763ae-d69a-4f28-b007-4eaba4a07a87" xsi:nil="true"/>
    <SharedWithUsers xmlns="16bfc89a-06a0-41d6-ae50-6ff65b36cb8b">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AE450935A8C7D4E950F571ADA136B5D" ma:contentTypeVersion="11" ma:contentTypeDescription="Create a new document." ma:contentTypeScope="" ma:versionID="17f7856a0b0747278ca3b3f34b10bc5f">
  <xsd:schema xmlns:xsd="http://www.w3.org/2001/XMLSchema" xmlns:xs="http://www.w3.org/2001/XMLSchema" xmlns:p="http://schemas.microsoft.com/office/2006/metadata/properties" xmlns:ns2="d63763ae-d69a-4f28-b007-4eaba4a07a87" xmlns:ns3="16bfc89a-06a0-41d6-ae50-6ff65b36cb8b" targetNamespace="http://schemas.microsoft.com/office/2006/metadata/properties" ma:root="true" ma:fieldsID="386999532e7b1c586e32654d3afe08ae" ns2:_="" ns3:_="">
    <xsd:import namespace="d63763ae-d69a-4f28-b007-4eaba4a07a8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element ref="ns2:MediaServiceObjectDetectorVersions" minOccurs="0"/>
                <xsd:element ref="ns2:MediaLengthInSeconds" minOccurs="0"/>
                <xsd:element ref="ns2:MediaServiceGenerationTime" minOccurs="0"/>
                <xsd:element ref="ns2:MediaServiceEventHashCode" minOccurs="0"/>
                <xsd:element ref="ns2:MediaServiceDateTake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3763ae-d69a-4f28-b007-4eaba4a07a8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BillingMetadata" ma:index="1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ECAA78C-FF64-415F-AAED-7E8113EE335E}">
  <ds:schemaRefs>
    <ds:schemaRef ds:uri="http://schemas.microsoft.com/sharepoint/v3/contenttype/forms"/>
  </ds:schemaRefs>
</ds:datastoreItem>
</file>

<file path=customXml/itemProps2.xml><?xml version="1.0" encoding="utf-8"?>
<ds:datastoreItem xmlns:ds="http://schemas.openxmlformats.org/officeDocument/2006/customXml" ds:itemID="{AD32BD20-4EE0-424B-9ABA-0458779B062D}">
  <ds:schemaRefs>
    <ds:schemaRef ds:uri="16bfc89a-06a0-41d6-ae50-6ff65b36cb8b"/>
    <ds:schemaRef ds:uri="d63763ae-d69a-4f28-b007-4eaba4a07a8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4982C13-49B4-4649-9004-A96888BEE9B0}">
  <ds:schemaRefs>
    <ds:schemaRef ds:uri="16bfc89a-06a0-41d6-ae50-6ff65b36cb8b"/>
    <ds:schemaRef ds:uri="d63763ae-d69a-4f28-b007-4eaba4a07a8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Application>Microsoft Office PowerPoint</Application>
  <PresentationFormat>On-screen Show (4:3)</PresentationFormat>
  <Slides>20</Slides>
  <Notes>18</Notes>
  <HiddenSlides>0</HiddenSlides>
  <ScaleCrop>false</ScaleCrop>
  <HeadingPairs>
    <vt:vector size="4" baseType="variant">
      <vt:variant>
        <vt:lpstr>Theme</vt:lpstr>
      </vt:variant>
      <vt:variant>
        <vt:i4>2</vt:i4>
      </vt:variant>
      <vt:variant>
        <vt:lpstr>Slide Titles</vt:lpstr>
      </vt:variant>
      <vt:variant>
        <vt:i4>20</vt:i4>
      </vt:variant>
    </vt:vector>
  </HeadingPairs>
  <TitlesOfParts>
    <vt:vector size="22" baseType="lpstr">
      <vt:lpstr>Title Slide 2</vt:lpstr>
      <vt:lpstr>Accessible 2</vt:lpstr>
      <vt:lpstr>PowerPoint Presentation</vt:lpstr>
      <vt:lpstr>BLYNYDDOEDD CYNNAR  EARLY YEARS</vt:lpstr>
      <vt:lpstr>Prifysgol Cymru: Y Drindod Dewi Sant University of Wales: Trinity St David</vt:lpstr>
      <vt:lpstr>Rhaglenni Blynyddoedd Cynnar Early Years Programmes</vt:lpstr>
      <vt:lpstr>Modylau Lefel 4</vt:lpstr>
      <vt:lpstr>Level 4 Modules</vt:lpstr>
      <vt:lpstr>Modylau Lefel 5</vt:lpstr>
      <vt:lpstr>Level 5 Modules</vt:lpstr>
      <vt:lpstr>Modylau Lefel 6</vt:lpstr>
      <vt:lpstr>Level 6 Modules</vt:lpstr>
      <vt:lpstr>Strwythur y rhaglenni Programme structure</vt:lpstr>
      <vt:lpstr>Dim Arholiadau! No exams!</vt:lpstr>
      <vt:lpstr>Strwythur y rhaglenni Programme structure</vt:lpstr>
      <vt:lpstr>Rhaglenni 3 mlynedd 3 year programmes  </vt:lpstr>
      <vt:lpstr>Rhaglenni Llwybr Cyflym Hyblyg (FTF) Fast Track Flexi Programmes (FTF)</vt:lpstr>
      <vt:lpstr>Cyfarwyddwyr Academaidd Academic Director </vt:lpstr>
      <vt:lpstr>Cyfarwyddwyr Rhaglen Programme Directors </vt:lpstr>
      <vt:lpstr>Tîm Blynyddoedd Cynnar Early Years Team</vt:lpstr>
      <vt:lpstr>Tîm Blynyddoedd Cynnar Early Years Team</vt:lpstr>
      <vt:lpstr>Tîm Blynyddoedd Cynnar Early Years Team</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revision>20</cp:revision>
  <cp:lastPrinted>2014-09-22T07:47:55Z</cp:lastPrinted>
  <dcterms:created xsi:type="dcterms:W3CDTF">2010-09-01T10:27:19Z</dcterms:created>
  <dcterms:modified xsi:type="dcterms:W3CDTF">2026-08-21T12:18:27Z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r8>211100</vt:r8>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0x010100DAE450935A8C7D4E950F571ADA136B5D</vt:lpwstr>
  </property>
  <property fmtid="{D5CDD505-2E9C-101B-9397-08002B2CF9AE}" pid="21" name="_SourceUrl">
    <vt:lpwstr/>
  </property>
  <property fmtid="{D5CDD505-2E9C-101B-9397-08002B2CF9AE}" pid="22" name="_SharedFileIndex">
    <vt:lpwstr/>
  </property>
  <property fmtid="{D5CDD505-2E9C-101B-9397-08002B2CF9AE}" pid="23" name="ComplianceAssetId">
    <vt:lpwstr/>
  </property>
  <property fmtid="{D5CDD505-2E9C-101B-9397-08002B2CF9AE}" pid="24" name="_ExtendedDescription">
    <vt:lpwstr/>
  </property>
  <property fmtid="{D5CDD505-2E9C-101B-9397-08002B2CF9AE}" pid="25" name="TriggerFlowInfo">
    <vt:lpwstr/>
  </property>
</Properties>
</file>