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70" r:id="rId5"/>
    <p:sldId id="348" r:id="rId6"/>
    <p:sldId id="355" r:id="rId7"/>
    <p:sldId id="291" r:id="rId8"/>
    <p:sldId id="299" r:id="rId9"/>
    <p:sldId id="268" r:id="rId10"/>
    <p:sldId id="306" r:id="rId11"/>
    <p:sldId id="289" r:id="rId12"/>
    <p:sldId id="343" r:id="rId13"/>
    <p:sldId id="345" r:id="rId14"/>
    <p:sldId id="344" r:id="rId15"/>
    <p:sldId id="333" r:id="rId16"/>
    <p:sldId id="290" r:id="rId17"/>
    <p:sldId id="346" r:id="rId1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48"/>
            <p14:sldId id="355"/>
            <p14:sldId id="291"/>
            <p14:sldId id="299"/>
            <p14:sldId id="268"/>
            <p14:sldId id="306"/>
            <p14:sldId id="289"/>
            <p14:sldId id="343"/>
            <p14:sldId id="345"/>
            <p14:sldId id="344"/>
            <p14:sldId id="333"/>
            <p14:sldId id="290"/>
            <p14:sldId id="3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3032878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1026385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1124367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1603577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3/21/2021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s://www.maxpixel.net/Geometric-Spirograph-Pattern-Spiral-Shape-Circle-198408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tree-leaves-branches-isolated-3321160/"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8" Type="http://schemas.openxmlformats.org/officeDocument/2006/relationships/hyperlink" Target="https://plants.swtexture.com/2014/01/cassia-surattensis.html" TargetMode="External"/><Relationship Id="rId3" Type="http://schemas.openxmlformats.org/officeDocument/2006/relationships/hyperlink" Target="http://www.pngall.com/tree-png"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hyperlink" Target="https://www.maxpixel.net/Geometric-Spirograph-Pattern-Spiral-Shape-Circle-1984082" TargetMode="External"/><Relationship Id="rId5" Type="http://schemas.openxmlformats.org/officeDocument/2006/relationships/image" Target="../media/image2.png"/><Relationship Id="rId10" Type="http://schemas.openxmlformats.org/officeDocument/2006/relationships/hyperlink" Target="https://creativecommons.org/licenses/by/3.0/" TargetMode="External"/><Relationship Id="rId4" Type="http://schemas.openxmlformats.org/officeDocument/2006/relationships/image" Target="../media/image12.png"/><Relationship Id="rId9"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Assignment 1 &amp; 2 support</a:t>
            </a:r>
            <a:r>
              <a:rPr lang="en-GB" sz="1900" dirty="0">
                <a:latin typeface="Arial" panose="020B0604020202020204" pitchFamily="34" charset="0"/>
                <a:ea typeface="Arial" panose="020B0604020202020204" pitchFamily="34" charset="0"/>
                <a:cs typeface="Times New Roman" panose="02020603050405020304" pitchFamily="18" charset="0"/>
              </a:rPr>
              <a:t>.</a:t>
            </a:r>
          </a:p>
          <a:p>
            <a:pPr marL="0" indent="0">
              <a:buNone/>
            </a:pP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br>
              <a:rPr lang="en-GB" sz="2000" dirty="0"/>
            </a:b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7" y="488679"/>
            <a:ext cx="10404373"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u="sng" dirty="0"/>
              <a:t>Assignment 1 submission:</a:t>
            </a:r>
            <a:endParaRPr lang="en-US" sz="28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58209" y="2347487"/>
            <a:ext cx="10168128" cy="3695020"/>
          </a:xfrm>
        </p:spPr>
        <p:txBody>
          <a:bodyPr vert="horz" lIns="91440" tIns="45720" rIns="91440" bIns="45720" rtlCol="0">
            <a:normAutofit/>
          </a:bodyPr>
          <a:lstStyle/>
          <a:p>
            <a:pPr marL="742950" indent="-742950">
              <a:buFont typeface="+mj-lt"/>
              <a:buAutoNum type="arabicPeriod"/>
            </a:pPr>
            <a:r>
              <a:rPr lang="en-GB" sz="3200" dirty="0"/>
              <a:t>Assignment 1 submission date: </a:t>
            </a:r>
            <a:r>
              <a:rPr lang="en-GB" sz="3200" b="1" u="sng" dirty="0"/>
              <a:t>Thursday 25</a:t>
            </a:r>
            <a:r>
              <a:rPr lang="en-GB" sz="3200" b="1" u="sng" baseline="30000" dirty="0"/>
              <a:t>th</a:t>
            </a:r>
            <a:r>
              <a:rPr lang="en-GB" sz="3200" b="1" u="sng" dirty="0"/>
              <a:t> March</a:t>
            </a:r>
            <a:r>
              <a:rPr lang="en-GB" sz="3200" dirty="0"/>
              <a:t>.</a:t>
            </a:r>
          </a:p>
          <a:p>
            <a:pPr marL="742950" indent="-742950">
              <a:buFont typeface="+mj-lt"/>
              <a:buAutoNum type="arabicPeriod"/>
            </a:pPr>
            <a:r>
              <a:rPr lang="en-GB" sz="3200" dirty="0"/>
              <a:t>Use the ‘</a:t>
            </a:r>
            <a:r>
              <a:rPr lang="en-GB" sz="3200" b="1" u="sng" dirty="0"/>
              <a:t>Submission structure template</a:t>
            </a:r>
            <a:r>
              <a:rPr lang="en-GB" sz="3200" dirty="0"/>
              <a:t>’ to create word doc. to submit to Turnitin.</a:t>
            </a:r>
          </a:p>
          <a:p>
            <a:pPr marL="742950" indent="-742950">
              <a:buFont typeface="+mj-lt"/>
              <a:buAutoNum type="arabicPeriod"/>
            </a:pPr>
            <a:r>
              <a:rPr lang="en-GB" sz="3200" dirty="0"/>
              <a:t>Use ‘</a:t>
            </a:r>
            <a:r>
              <a:rPr lang="en-GB" sz="3200" b="1" u="sng" dirty="0"/>
              <a:t>Assignment 1 Turnitin link</a:t>
            </a:r>
            <a:r>
              <a:rPr lang="en-GB" sz="3200" dirty="0"/>
              <a:t>’ to submit Assignment on Moodle.</a:t>
            </a:r>
          </a:p>
        </p:txBody>
      </p:sp>
      <p:pic>
        <p:nvPicPr>
          <p:cNvPr id="10" name="Picture 9">
            <a:extLst>
              <a:ext uri="{FF2B5EF4-FFF2-40B4-BE49-F238E27FC236}">
                <a16:creationId xmlns:a16="http://schemas.microsoft.com/office/drawing/2014/main" id="{D9C03B8E-8C66-445D-A7FE-95CF574E3BCF}"/>
              </a:ext>
            </a:extLst>
          </p:cNvPr>
          <p:cNvPicPr>
            <a:picLocks noChangeAspect="1"/>
          </p:cNvPicPr>
          <p:nvPr/>
        </p:nvPicPr>
        <p:blipFill>
          <a:blip r:embed="rId3" cstate="print">
            <a:biLevel thresh="25000"/>
            <a:alphaModFix amt="37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8557" y="1946070"/>
            <a:ext cx="4490611" cy="4423251"/>
          </a:xfrm>
          <a:prstGeom prst="rect">
            <a:avLst/>
          </a:prstGeom>
          <a:noFill/>
        </p:spPr>
      </p:pic>
    </p:spTree>
    <p:extLst>
      <p:ext uri="{BB962C8B-B14F-4D97-AF65-F5344CB8AC3E}">
        <p14:creationId xmlns:p14="http://schemas.microsoft.com/office/powerpoint/2010/main" val="277959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Graphic 21" descr="Document">
            <a:extLst>
              <a:ext uri="{FF2B5EF4-FFF2-40B4-BE49-F238E27FC236}">
                <a16:creationId xmlns:a16="http://schemas.microsoft.com/office/drawing/2014/main" id="{479DA10A-B4DC-43CC-AADE-15B5215C8C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42497" y="1431791"/>
            <a:ext cx="3785616" cy="3785616"/>
          </a:xfrm>
          <a:prstGeom prst="rect">
            <a:avLst/>
          </a:prstGeom>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2541" y="456371"/>
            <a:ext cx="9440886" cy="802803"/>
          </a:xfrm>
        </p:spPr>
        <p:txBody>
          <a:bodyPr vert="horz" lIns="91440" tIns="45720" rIns="91440" bIns="45720" rtlCol="0" anchor="t">
            <a:normAutofit/>
          </a:bodyPr>
          <a:lstStyle/>
          <a:p>
            <a:pPr marL="0" indent="0">
              <a:buNone/>
            </a:pPr>
            <a:r>
              <a:rPr lang="en-US" sz="4400" b="1" u="sng" kern="1200" dirty="0">
                <a:solidFill>
                  <a:schemeClr val="tx2"/>
                </a:solidFill>
                <a:ea typeface="+mj-ea"/>
                <a:cs typeface="+mj-cs"/>
              </a:rPr>
              <a:t>Assignment 2:</a:t>
            </a:r>
            <a:endParaRPr lang="en-US" sz="4400" b="1" u="sng" kern="1200" dirty="0">
              <a:solidFill>
                <a:schemeClr val="tx2"/>
              </a:solidFill>
              <a:effectLst/>
              <a:latin typeface="+mn-lt"/>
              <a:ea typeface="+mn-ea"/>
              <a:cs typeface="+mn-cs"/>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48402D62-4B94-46CD-960D-E4278C300AC1}"/>
              </a:ext>
            </a:extLst>
          </p:cNvPr>
          <p:cNvSpPr txBox="1"/>
          <p:nvPr/>
        </p:nvSpPr>
        <p:spPr>
          <a:xfrm>
            <a:off x="728341" y="1640593"/>
            <a:ext cx="7587690" cy="2462213"/>
          </a:xfrm>
          <a:prstGeom prst="rect">
            <a:avLst/>
          </a:prstGeom>
          <a:noFill/>
        </p:spPr>
        <p:txBody>
          <a:bodyPr wrap="square">
            <a:spAutoFit/>
          </a:bodyPr>
          <a:lstStyle/>
          <a:p>
            <a:pPr marL="514350" indent="-514350">
              <a:spcAft>
                <a:spcPts val="600"/>
              </a:spcAft>
              <a:buFont typeface="+mj-lt"/>
              <a:buAutoNum type="arabicPeriod"/>
            </a:pPr>
            <a:r>
              <a:rPr lang="en-US" sz="3600" kern="1200" dirty="0">
                <a:solidFill>
                  <a:schemeClr val="tx2"/>
                </a:solidFill>
                <a:ea typeface="+mj-ea"/>
                <a:cs typeface="+mj-cs"/>
              </a:rPr>
              <a:t>Assignment 2 Specification.</a:t>
            </a:r>
          </a:p>
          <a:p>
            <a:pPr marL="514350" indent="-514350">
              <a:spcAft>
                <a:spcPts val="600"/>
              </a:spcAft>
              <a:buFont typeface="+mj-lt"/>
              <a:buAutoNum type="arabicPeriod"/>
            </a:pPr>
            <a:r>
              <a:rPr lang="en-US" sz="3600" kern="1200" dirty="0">
                <a:solidFill>
                  <a:schemeClr val="tx2"/>
                </a:solidFill>
                <a:ea typeface="+mj-ea"/>
                <a:cs typeface="+mj-cs"/>
              </a:rPr>
              <a:t>Assignment </a:t>
            </a:r>
            <a:r>
              <a:rPr lang="en-US" sz="3600" dirty="0">
                <a:solidFill>
                  <a:schemeClr val="tx2"/>
                </a:solidFill>
                <a:ea typeface="+mj-ea"/>
                <a:cs typeface="+mj-cs"/>
              </a:rPr>
              <a:t>2</a:t>
            </a:r>
            <a:r>
              <a:rPr lang="en-US" sz="3600" kern="1200" dirty="0">
                <a:solidFill>
                  <a:schemeClr val="tx2"/>
                </a:solidFill>
                <a:ea typeface="+mj-ea"/>
                <a:cs typeface="+mj-cs"/>
              </a:rPr>
              <a:t> TURNITIN Link.</a:t>
            </a:r>
          </a:p>
          <a:p>
            <a:pPr marL="514350" indent="-514350">
              <a:spcAft>
                <a:spcPts val="600"/>
              </a:spcAft>
              <a:buFont typeface="+mj-lt"/>
              <a:buAutoNum type="arabicPeriod"/>
            </a:pPr>
            <a:r>
              <a:rPr lang="en-US" sz="3600" kern="1200" dirty="0">
                <a:solidFill>
                  <a:schemeClr val="tx2"/>
                </a:solidFill>
                <a:ea typeface="+mj-ea"/>
                <a:cs typeface="+mj-cs"/>
              </a:rPr>
              <a:t>Location of Assignment 2 Support Resources.</a:t>
            </a:r>
            <a:endParaRPr lang="en-US" sz="3600" dirty="0">
              <a:solidFill>
                <a:schemeClr val="tx2"/>
              </a:solidFill>
              <a:ea typeface="+mj-ea"/>
              <a:cs typeface="+mj-cs"/>
            </a:endParaRPr>
          </a:p>
        </p:txBody>
      </p:sp>
    </p:spTree>
    <p:extLst>
      <p:ext uri="{BB962C8B-B14F-4D97-AF65-F5344CB8AC3E}">
        <p14:creationId xmlns:p14="http://schemas.microsoft.com/office/powerpoint/2010/main" val="1058893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82445"/>
            <a:ext cx="10806724" cy="3673975"/>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4400" b="1" u="sng" dirty="0"/>
              <a:t>Assignment 1 – check list:</a:t>
            </a:r>
          </a:p>
          <a:p>
            <a:pPr marL="514350" indent="-514350">
              <a:buFont typeface="+mj-lt"/>
              <a:buAutoNum type="arabicPeriod"/>
            </a:pPr>
            <a:r>
              <a:rPr lang="en-GB" sz="3600" dirty="0"/>
              <a:t>Complete Assignment 1 tasks.</a:t>
            </a:r>
          </a:p>
          <a:p>
            <a:pPr marL="514350" indent="-514350">
              <a:buFont typeface="+mj-lt"/>
              <a:buAutoNum type="arabicPeriod"/>
            </a:pPr>
            <a:r>
              <a:rPr lang="en-GB" sz="3600" dirty="0"/>
              <a:t>Upload task answers to e-portfolio.</a:t>
            </a:r>
          </a:p>
          <a:p>
            <a:pPr marL="514350" indent="-514350">
              <a:buFont typeface="+mj-lt"/>
              <a:buAutoNum type="arabicPeriod"/>
            </a:pPr>
            <a:r>
              <a:rPr lang="en-GB" sz="3600" dirty="0"/>
              <a:t>Create Submission document from the template provided.</a:t>
            </a:r>
          </a:p>
          <a:p>
            <a:pPr marL="514350" indent="-514350">
              <a:buFont typeface="+mj-lt"/>
              <a:buAutoNum type="arabicPeriod"/>
            </a:pPr>
            <a:r>
              <a:rPr lang="en-GB" sz="3600" b="1" u="sng" dirty="0"/>
              <a:t>Check links are viewable by module tutor.</a:t>
            </a:r>
          </a:p>
          <a:p>
            <a:pPr marL="514350" indent="-514350">
              <a:buFont typeface="+mj-lt"/>
              <a:buAutoNum type="arabicPeriod"/>
            </a:pPr>
            <a:r>
              <a:rPr lang="en-GB" sz="3600" dirty="0"/>
              <a:t>Submit to Turnitin.</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2963757" cy="830997"/>
          </a:xfrm>
          <a:prstGeom prst="rect">
            <a:avLst/>
          </a:prstGeom>
          <a:noFill/>
        </p:spPr>
        <p:txBody>
          <a:bodyPr wrap="square" rtlCol="0">
            <a:spAutoFit/>
          </a:bodyPr>
          <a:lstStyle/>
          <a:p>
            <a:r>
              <a:rPr lang="en-GB" sz="4800" dirty="0"/>
              <a:t>Next steps:</a:t>
            </a:r>
          </a:p>
        </p:txBody>
      </p:sp>
    </p:spTree>
    <p:extLst>
      <p:ext uri="{BB962C8B-B14F-4D97-AF65-F5344CB8AC3E}">
        <p14:creationId xmlns:p14="http://schemas.microsoft.com/office/powerpoint/2010/main" val="211039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endParaRPr lang="en-US" sz="2400" dirty="0">
              <a:latin typeface="+mn-lt"/>
            </a:endParaRP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5797-328B-4901-B8E3-D1235A4B583D}"/>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1967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BCBF9-3887-4A70-BD36-E7FA298C84F5}"/>
              </a:ext>
            </a:extLst>
          </p:cNvPr>
          <p:cNvSpPr>
            <a:spLocks noGrp="1"/>
          </p:cNvSpPr>
          <p:nvPr>
            <p:ph type="title"/>
          </p:nvPr>
        </p:nvSpPr>
        <p:spPr/>
        <p:txBody>
          <a:bodyPr/>
          <a:lstStyle/>
          <a:p>
            <a:r>
              <a:rPr lang="en-US" sz="4400" b="1" u="sng" dirty="0"/>
              <a:t>Last week</a:t>
            </a:r>
            <a:r>
              <a:rPr lang="en-GB" b="1" u="sng" dirty="0"/>
              <a:t>: </a:t>
            </a:r>
            <a:r>
              <a:rPr lang="en-US" sz="4400" b="1" u="sng" dirty="0"/>
              <a:t>Task 4 Unit 3 &amp; 4</a:t>
            </a:r>
            <a:r>
              <a:rPr lang="en-US" sz="4400" u="sng" dirty="0"/>
              <a:t>.</a:t>
            </a:r>
            <a:endParaRPr lang="en-GB" u="sng" dirty="0"/>
          </a:p>
        </p:txBody>
      </p:sp>
      <p:sp>
        <p:nvSpPr>
          <p:cNvPr id="3" name="Content Placeholder 2">
            <a:extLst>
              <a:ext uri="{FF2B5EF4-FFF2-40B4-BE49-F238E27FC236}">
                <a16:creationId xmlns:a16="http://schemas.microsoft.com/office/drawing/2014/main" id="{84D975D0-497E-4C51-A372-8CC8208CC308}"/>
              </a:ext>
            </a:extLst>
          </p:cNvPr>
          <p:cNvSpPr>
            <a:spLocks noGrp="1"/>
          </p:cNvSpPr>
          <p:nvPr>
            <p:ph idx="1"/>
          </p:nvPr>
        </p:nvSpPr>
        <p:spPr>
          <a:xfrm>
            <a:off x="688299" y="1690688"/>
            <a:ext cx="9445052" cy="4351338"/>
          </a:xfrm>
        </p:spPr>
        <p:txBody>
          <a:bodyPr>
            <a:normAutofit/>
          </a:bodyPr>
          <a:lstStyle/>
          <a:p>
            <a:pPr marL="514350" indent="-514350">
              <a:buFont typeface="+mj-lt"/>
              <a:buAutoNum type="arabicPeriod"/>
            </a:pPr>
            <a:r>
              <a:rPr lang="en-GB" sz="3200" dirty="0"/>
              <a:t>Complete </a:t>
            </a:r>
            <a:r>
              <a:rPr lang="en-GB" sz="3200" b="1" dirty="0"/>
              <a:t>Moodle Unit 4 Topics 3 &amp; 4.</a:t>
            </a:r>
            <a:endParaRPr lang="en-GB" b="1" dirty="0"/>
          </a:p>
          <a:p>
            <a:pPr marL="514350" indent="-514350">
              <a:buFont typeface="+mj-lt"/>
              <a:buAutoNum type="arabicPeriod"/>
            </a:pPr>
            <a:r>
              <a:rPr lang="en-GB" sz="3200" b="1" dirty="0"/>
              <a:t>Start Assignment 1 Task 4: </a:t>
            </a:r>
            <a:r>
              <a:rPr lang="en-GB" sz="3200" dirty="0"/>
              <a:t>Academic Poster.</a:t>
            </a:r>
          </a:p>
          <a:p>
            <a:pPr lvl="1"/>
            <a:r>
              <a:rPr lang="en-GB" sz="2800" dirty="0"/>
              <a:t>The ‘</a:t>
            </a:r>
            <a:r>
              <a:rPr lang="en-GB" sz="2800" b="1" dirty="0"/>
              <a:t>Life is a Team sport</a:t>
            </a:r>
            <a:r>
              <a:rPr lang="en-GB" sz="2800" dirty="0"/>
              <a:t>’ Activity in Topic 4 is designed to help you to prepare and complete Assignment task 4.</a:t>
            </a:r>
          </a:p>
          <a:p>
            <a:pPr lvl="1"/>
            <a:r>
              <a:rPr lang="en-GB" sz="2800" dirty="0"/>
              <a:t>To find out who is in your team, view the Moodle page titled ‘</a:t>
            </a:r>
            <a:r>
              <a:rPr lang="en-GB" b="1" dirty="0"/>
              <a:t>Task 4 Activity - Life is a Team Sport: Group List</a:t>
            </a:r>
            <a:r>
              <a:rPr lang="en-GB" dirty="0"/>
              <a:t>’, located in the Additional Resources tile on Moodle.</a:t>
            </a:r>
          </a:p>
          <a:p>
            <a:pPr lvl="1"/>
            <a:r>
              <a:rPr lang="en-GB" sz="2800" dirty="0"/>
              <a:t>Read the </a:t>
            </a:r>
            <a:r>
              <a:rPr lang="en-GB" sz="2800" b="1" dirty="0"/>
              <a:t>Academic Poster </a:t>
            </a:r>
            <a:r>
              <a:rPr lang="en-GB" sz="2800" dirty="0"/>
              <a:t>creation guidelines on Moodle.</a:t>
            </a:r>
          </a:p>
          <a:p>
            <a:pPr lvl="2"/>
            <a:r>
              <a:rPr lang="en-GB" sz="2400" b="0" i="0" dirty="0">
                <a:effectLst/>
                <a:latin typeface="-apple-system"/>
              </a:rPr>
              <a:t>Tip: In your poster include a small section and specify who you collaborated with and briefly state the key areas discussed.</a:t>
            </a:r>
            <a:endParaRPr lang="en-GB" sz="2400" dirty="0"/>
          </a:p>
          <a:p>
            <a:pPr lvl="1"/>
            <a:endParaRPr lang="en-GB" sz="2800" dirty="0"/>
          </a:p>
        </p:txBody>
      </p:sp>
      <p:cxnSp>
        <p:nvCxnSpPr>
          <p:cNvPr id="4" name="Straight Connector 3">
            <a:extLst>
              <a:ext uri="{FF2B5EF4-FFF2-40B4-BE49-F238E27FC236}">
                <a16:creationId xmlns:a16="http://schemas.microsoft.com/office/drawing/2014/main" id="{2E49B9C1-A797-4B27-8D92-27950DE8BFCF}"/>
              </a:ext>
            </a:extLst>
          </p:cNvPr>
          <p:cNvCxnSpPr/>
          <p:nvPr/>
        </p:nvCxnSpPr>
        <p:spPr>
          <a:xfrm>
            <a:off x="569626" y="544012"/>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5" name="Picture 4" descr="A tree with green leaves&#10;&#10;Description automatically generated">
            <a:extLst>
              <a:ext uri="{FF2B5EF4-FFF2-40B4-BE49-F238E27FC236}">
                <a16:creationId xmlns:a16="http://schemas.microsoft.com/office/drawing/2014/main" id="{6DCE990E-B229-43D5-A6E9-BD8D6F3E5274}"/>
              </a:ext>
            </a:extLst>
          </p:cNvPr>
          <p:cNvPicPr>
            <a:picLocks noChangeAspect="1"/>
          </p:cNvPicPr>
          <p:nvPr/>
        </p:nvPicPr>
        <p:blipFill>
          <a:blip r:embed="rId2">
            <a:lum bright="70000" contrast="-70000"/>
            <a:alphaModFix amt="26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3305" y="116833"/>
            <a:ext cx="5727636" cy="6858000"/>
          </a:xfrm>
          <a:prstGeom prst="rect">
            <a:avLst/>
          </a:prstGeom>
        </p:spPr>
      </p:pic>
    </p:spTree>
    <p:extLst>
      <p:ext uri="{BB962C8B-B14F-4D97-AF65-F5344CB8AC3E}">
        <p14:creationId xmlns:p14="http://schemas.microsoft.com/office/powerpoint/2010/main" val="6396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342900" lvl="0" indent="-342900">
              <a:lnSpc>
                <a:spcPct val="115000"/>
              </a:lnSpc>
              <a:spcAft>
                <a:spcPts val="0"/>
              </a:spcAft>
              <a:buFont typeface="+mj-lt"/>
              <a:buAutoNum type="arabicParenR" startAt="4"/>
            </a:pPr>
            <a:r>
              <a:rPr lang="en-GB" sz="2400" b="1" dirty="0">
                <a:effectLst/>
                <a:latin typeface="Arial" panose="020B0604020202020204" pitchFamily="34" charset="0"/>
                <a:ea typeface="Times New Roman" panose="02020603050405020304" pitchFamily="18" charset="0"/>
                <a:cs typeface="Arial" panose="020B0604020202020204" pitchFamily="34" charset="0"/>
              </a:rPr>
              <a:t>Unit 4 on Moodle and Academic poster: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academic poster highlighting why the topics covered in Unit Four of the module are important for academic and career success in your chosen discipline. This task is linked to the team working activity you will undertake whilst completing the ‘Life is a Team Sport’ session in the unit (outlined below). Please follow the ‘Academic Poster Guidelines’ on Moodle to complete this task.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R</a:t>
            </a:r>
            <a:r>
              <a:rPr lang="en-GB" sz="2400" dirty="0">
                <a:effectLst/>
                <a:latin typeface="Arial" panose="020B0604020202020204" pitchFamily="34" charset="0"/>
                <a:ea typeface="Times New Roman" panose="02020603050405020304" pitchFamily="18" charset="0"/>
                <a:cs typeface="Arial" panose="020B0604020202020204" pitchFamily="34" charset="0"/>
              </a:rPr>
              <a:t>eference at least four information sources.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To receive marks for this task you must ensure your tutor is able to view the Academic Poster online. E.g. if using </a:t>
            </a:r>
            <a:r>
              <a:rPr lang="en-GB" sz="2400" dirty="0" err="1">
                <a:effectLst/>
                <a:latin typeface="Arial" panose="020B0604020202020204" pitchFamily="34" charset="0"/>
                <a:ea typeface="Times New Roman" panose="02020603050405020304" pitchFamily="18" charset="0"/>
                <a:cs typeface="Arial" panose="020B0604020202020204" pitchFamily="34" charset="0"/>
              </a:rPr>
              <a:t>Onedrive</a:t>
            </a:r>
            <a:r>
              <a:rPr lang="en-GB" sz="2400" dirty="0">
                <a:effectLst/>
                <a:latin typeface="Arial" panose="020B0604020202020204" pitchFamily="34" charset="0"/>
                <a:ea typeface="Times New Roman" panose="02020603050405020304" pitchFamily="18" charset="0"/>
                <a:cs typeface="Arial" panose="020B0604020202020204" pitchFamily="34" charset="0"/>
              </a:rPr>
              <a:t>/</a:t>
            </a:r>
            <a:r>
              <a:rPr lang="en-GB" sz="2400" dirty="0" err="1">
                <a:effectLst/>
                <a:latin typeface="Arial" panose="020B0604020202020204" pitchFamily="34" charset="0"/>
                <a:ea typeface="Times New Roman" panose="02020603050405020304" pitchFamily="18" charset="0"/>
                <a:cs typeface="Arial" panose="020B0604020202020204" pitchFamily="34" charset="0"/>
              </a:rPr>
              <a:t>GDrive</a:t>
            </a:r>
            <a:r>
              <a:rPr lang="en-GB" sz="2400" dirty="0">
                <a:effectLst/>
                <a:latin typeface="Arial" panose="020B0604020202020204" pitchFamily="34" charset="0"/>
                <a:ea typeface="Times New Roman" panose="02020603050405020304" pitchFamily="18" charset="0"/>
                <a:cs typeface="Arial" panose="020B0604020202020204" pitchFamily="34" charset="0"/>
              </a:rPr>
              <a:t> to store your poster file, make sure the files permissions to the document enable anyone/ with the link to view the file.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nclude your answer to Task 4 (Academic poster) on a page in your e-portfolio.</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289100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b="1" u="sng" dirty="0"/>
              <a:t>Unit 4 Activity: ‘Life is a Team Sport’</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00000"/>
              </a:lnSpc>
              <a:spcBef>
                <a:spcPts val="0"/>
              </a:spcBef>
              <a:spcAft>
                <a:spcPts val="600"/>
              </a:spcAft>
            </a:pPr>
            <a:r>
              <a:rPr lang="en-GB" sz="2200" dirty="0"/>
              <a:t>In teams of up to 4 members*, come up with ideas for an academic poster highlighting why the topics covered in Unit Four of the module are important for academic and career success. </a:t>
            </a:r>
          </a:p>
          <a:p>
            <a:pPr marL="457200">
              <a:lnSpc>
                <a:spcPct val="100000"/>
              </a:lnSpc>
              <a:spcBef>
                <a:spcPts val="0"/>
              </a:spcBef>
              <a:spcAft>
                <a:spcPts val="600"/>
              </a:spcAft>
            </a:pPr>
            <a:r>
              <a:rPr lang="en-GB" sz="2200" dirty="0"/>
              <a:t>* See Teams list doc in the ‘Additional Resources’ section on Moodle titled ‘</a:t>
            </a:r>
            <a:r>
              <a:rPr lang="en-GB" sz="2200" b="1" dirty="0"/>
              <a:t>Task 4 Activity - Life is a Team Sport: Group List</a:t>
            </a:r>
            <a:r>
              <a:rPr lang="en-GB" sz="2200" dirty="0"/>
              <a:t>’.</a:t>
            </a:r>
          </a:p>
          <a:p>
            <a:pPr marL="457200">
              <a:lnSpc>
                <a:spcPct val="100000"/>
              </a:lnSpc>
              <a:spcBef>
                <a:spcPts val="0"/>
              </a:spcBef>
              <a:spcAft>
                <a:spcPts val="600"/>
              </a:spcAft>
            </a:pPr>
            <a:r>
              <a:rPr lang="en-GB" sz="2200" dirty="0"/>
              <a:t>Communicate with your Team members and set up a forum to meet, you could use MS Teams, or another platform you are familiar with (e.g. WhatsApp). The output of the meetings should be a document containing text, images and ideas for creating your poster. </a:t>
            </a:r>
          </a:p>
          <a:p>
            <a:pPr marL="914400" lvl="1">
              <a:lnSpc>
                <a:spcPct val="100000"/>
              </a:lnSpc>
              <a:spcBef>
                <a:spcPts val="0"/>
              </a:spcBef>
              <a:spcAft>
                <a:spcPts val="600"/>
              </a:spcAft>
            </a:pPr>
            <a:r>
              <a:rPr lang="en-GB" sz="2200" dirty="0"/>
              <a:t>Note: Simply make some notes do not focus too much on this document (it is not assessed)</a:t>
            </a:r>
          </a:p>
          <a:p>
            <a:pPr marL="457200">
              <a:lnSpc>
                <a:spcPct val="100000"/>
              </a:lnSpc>
              <a:spcBef>
                <a:spcPts val="0"/>
              </a:spcBef>
              <a:spcAft>
                <a:spcPts val="600"/>
              </a:spcAft>
            </a:pPr>
            <a:r>
              <a:rPr lang="en-GB" sz="2200" dirty="0"/>
              <a:t>Each Team member will create an individual A3 Academic poster. Your poster should include a section that list your team members, how you collaborated and briefly the key points discussed.</a:t>
            </a:r>
          </a:p>
          <a:p>
            <a:pPr marL="457200">
              <a:lnSpc>
                <a:spcPct val="100000"/>
              </a:lnSpc>
              <a:spcBef>
                <a:spcPts val="0"/>
              </a:spcBef>
              <a:spcAft>
                <a:spcPts val="600"/>
              </a:spcAft>
            </a:pPr>
            <a:r>
              <a:rPr lang="en-GB" sz="2200" dirty="0"/>
              <a:t>Citations and a list of references should be included in the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56275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5350350" cy="2658955"/>
          </a:xfrm>
        </p:spPr>
        <p:txBody>
          <a:bodyPr vert="horz" lIns="91440" tIns="45720" rIns="91440" bIns="45720" rtlCol="0" anchor="t">
            <a:normAutofit/>
          </a:bodyPr>
          <a:lstStyle/>
          <a:p>
            <a:pPr marL="57150" indent="-228600">
              <a:buFont typeface="Arial" panose="020B0604020202020204" pitchFamily="34" charset="0"/>
              <a:buChar char="•"/>
            </a:pPr>
            <a:r>
              <a:rPr lang="en-US" sz="3200" dirty="0"/>
              <a:t>THE KEY TO SUCCESS FOR THIS MODULE IS TO MAKE </a:t>
            </a:r>
            <a:r>
              <a:rPr lang="en-US" sz="3200" b="1" dirty="0"/>
              <a:t>WEEKLY PROGRESS. </a:t>
            </a:r>
          </a:p>
          <a:p>
            <a:pPr marL="57150" indent="-228600">
              <a:buFont typeface="Arial" panose="020B0604020202020204" pitchFamily="34" charset="0"/>
              <a:buChar char="•"/>
            </a:pPr>
            <a:r>
              <a:rPr lang="en-US" sz="3200" dirty="0"/>
              <a:t>Do not leave it until the end.</a:t>
            </a:r>
          </a:p>
        </p:txBody>
      </p:sp>
    </p:spTree>
    <p:extLst>
      <p:ext uri="{BB962C8B-B14F-4D97-AF65-F5344CB8AC3E}">
        <p14:creationId xmlns:p14="http://schemas.microsoft.com/office/powerpoint/2010/main" val="4112912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A965A35-BFD5-46FC-9D13-94ADD93953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4632" y="1180032"/>
            <a:ext cx="2560320" cy="4491789"/>
          </a:xfrm>
          <a:prstGeom prst="rect">
            <a:avLst/>
          </a:prstGeom>
        </p:spPr>
      </p:pic>
      <p:cxnSp>
        <p:nvCxnSpPr>
          <p:cNvPr id="24" name="Straight Connector 2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A1E8EEE-AEDF-445A-BBED-9B27E47B5B6F}"/>
              </a:ext>
            </a:extLst>
          </p:cNvPr>
          <p:cNvPicPr>
            <a:picLocks noGrp="1" noChangeAspect="1"/>
          </p:cNvPicPr>
          <p:nvPr>
            <p:ph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631" y="1425676"/>
            <a:ext cx="2560320" cy="4000502"/>
          </a:xfrm>
          <a:prstGeom prst="rect">
            <a:avLst/>
          </a:prstGeom>
        </p:spPr>
      </p:pic>
      <p:cxnSp>
        <p:nvCxnSpPr>
          <p:cNvPr id="26" name="Straight Connector 2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57394A12-DE12-46A7-B674-279F90BC603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35726" y="2164969"/>
            <a:ext cx="2560320" cy="2521915"/>
          </a:xfrm>
          <a:prstGeom prst="rect">
            <a:avLst/>
          </a:prstGeom>
          <a:noFill/>
        </p:spPr>
      </p:pic>
      <p:cxnSp>
        <p:nvCxnSpPr>
          <p:cNvPr id="28" name="Straight Connector 2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69AE8B67-971D-4BE9-ADE8-9DA502AAEA1C}"/>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120662" y="2350593"/>
            <a:ext cx="2560320" cy="2150668"/>
          </a:xfrm>
          <a:prstGeom prst="rect">
            <a:avLst/>
          </a:prstGeom>
        </p:spPr>
      </p:pic>
      <p:sp>
        <p:nvSpPr>
          <p:cNvPr id="6" name="TextBox 5">
            <a:extLst>
              <a:ext uri="{FF2B5EF4-FFF2-40B4-BE49-F238E27FC236}">
                <a16:creationId xmlns:a16="http://schemas.microsoft.com/office/drawing/2014/main" id="{C2FB1F94-B4CD-45C5-AC50-AA1EA59BDF14}"/>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2E435957-8701-4D7E-B29F-838D2764F662}"/>
              </a:ext>
            </a:extLst>
          </p:cNvPr>
          <p:cNvSpPr txBox="1"/>
          <p:nvPr/>
        </p:nvSpPr>
        <p:spPr>
          <a:xfrm>
            <a:off x="7539568"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2" name="TextBox 11">
            <a:extLst>
              <a:ext uri="{FF2B5EF4-FFF2-40B4-BE49-F238E27FC236}">
                <a16:creationId xmlns:a16="http://schemas.microsoft.com/office/drawing/2014/main" id="{CD83AEF1-4E13-402D-A5BE-8983601A4432}"/>
              </a:ext>
            </a:extLst>
          </p:cNvPr>
          <p:cNvSpPr txBox="1"/>
          <p:nvPr/>
        </p:nvSpPr>
        <p:spPr>
          <a:xfrm>
            <a:off x="5207002"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9" name="TextBox 18">
            <a:extLst>
              <a:ext uri="{FF2B5EF4-FFF2-40B4-BE49-F238E27FC236}">
                <a16:creationId xmlns:a16="http://schemas.microsoft.com/office/drawing/2014/main" id="{665BD0D8-0BE0-48E3-8D3B-EA551D32AD02}"/>
              </a:ext>
            </a:extLst>
          </p:cNvPr>
          <p:cNvSpPr txBox="1"/>
          <p:nvPr/>
        </p:nvSpPr>
        <p:spPr>
          <a:xfrm>
            <a:off x="9494165" y="4301206"/>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plants.swtexture.com/2014/01/cassia-surattens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05254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68</TotalTime>
  <Words>703</Words>
  <Application>Microsoft Office PowerPoint</Application>
  <PresentationFormat>Widescreen</PresentationFormat>
  <Paragraphs>56</Paragraphs>
  <Slides>14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-apple-system</vt:lpstr>
      <vt:lpstr>Arial</vt:lpstr>
      <vt:lpstr>Calibri</vt:lpstr>
      <vt:lpstr>Calibri Light</vt:lpstr>
      <vt:lpstr>Office Theme</vt:lpstr>
      <vt:lpstr>L4: Learning in the Digital Era</vt:lpstr>
      <vt:lpstr>PowerPoint Presentation</vt:lpstr>
      <vt:lpstr>PowerPoint Presentation</vt:lpstr>
      <vt:lpstr>PowerPoint Presentation</vt:lpstr>
      <vt:lpstr>Register.</vt:lpstr>
      <vt:lpstr> Questions.</vt:lpstr>
      <vt:lpstr>Student Social Support.</vt:lpstr>
      <vt:lpstr>The End.</vt:lpstr>
      <vt:lpstr>Archive.</vt:lpstr>
      <vt:lpstr>Last week: Task 4 Unit 3 &amp; 4.</vt:lpstr>
      <vt:lpstr>Assignment 1: Task 4. </vt:lpstr>
      <vt:lpstr>Unit 4 Activity: ‘Life is a Team Sport’ </vt:lpstr>
      <vt:lpstr>The Key to Success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22</cp:revision>
  <dcterms:created xsi:type="dcterms:W3CDTF">2021-03-07T16:09:18Z</dcterms:created>
  <dcterms:modified xsi:type="dcterms:W3CDTF">2021-03-21T11:41:11Z</dcterms:modified>
</cp:coreProperties>
</file>